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handoutMasterIdLst>
    <p:handoutMasterId r:id="rId38"/>
  </p:handoutMasterIdLst>
  <p:sldIdLst>
    <p:sldId id="256" r:id="rId2"/>
    <p:sldId id="262" r:id="rId3"/>
    <p:sldId id="273" r:id="rId4"/>
    <p:sldId id="382" r:id="rId5"/>
    <p:sldId id="265" r:id="rId6"/>
    <p:sldId id="257" r:id="rId7"/>
    <p:sldId id="263" r:id="rId8"/>
    <p:sldId id="264" r:id="rId9"/>
    <p:sldId id="270" r:id="rId10"/>
    <p:sldId id="258" r:id="rId11"/>
    <p:sldId id="385" r:id="rId12"/>
    <p:sldId id="386" r:id="rId13"/>
    <p:sldId id="363" r:id="rId14"/>
    <p:sldId id="387" r:id="rId15"/>
    <p:sldId id="389" r:id="rId16"/>
    <p:sldId id="384" r:id="rId17"/>
    <p:sldId id="383" r:id="rId18"/>
    <p:sldId id="267" r:id="rId19"/>
    <p:sldId id="388" r:id="rId20"/>
    <p:sldId id="390" r:id="rId21"/>
    <p:sldId id="392" r:id="rId22"/>
    <p:sldId id="391" r:id="rId23"/>
    <p:sldId id="396" r:id="rId24"/>
    <p:sldId id="394" r:id="rId25"/>
    <p:sldId id="395" r:id="rId26"/>
    <p:sldId id="402" r:id="rId27"/>
    <p:sldId id="399" r:id="rId28"/>
    <p:sldId id="401" r:id="rId29"/>
    <p:sldId id="268" r:id="rId30"/>
    <p:sldId id="398" r:id="rId31"/>
    <p:sldId id="377" r:id="rId32"/>
    <p:sldId id="381" r:id="rId33"/>
    <p:sldId id="269" r:id="rId34"/>
    <p:sldId id="260" r:id="rId35"/>
    <p:sldId id="261" r:id="rId36"/>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459D"/>
    <a:srgbClr val="B54500"/>
    <a:srgbClr val="D5D5D5"/>
    <a:srgbClr val="6A41BD"/>
    <a:srgbClr val="00A585"/>
    <a:srgbClr val="9BC7DB"/>
    <a:srgbClr val="949494"/>
    <a:srgbClr val="2FFFD7"/>
    <a:srgbClr val="6767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CAD2E8"/>
          </a:solidFill>
        </a:fill>
      </a:tcStyle>
    </a:wholeTbl>
    <a:band2H>
      <a:tcTxStyle/>
      <a:tcStyle>
        <a:tcBdr/>
        <a:fill>
          <a:solidFill>
            <a:srgbClr val="E6EAF4"/>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Row>
  </a:tblStyle>
  <a:tblStyle styleId="{C7B018BB-80A7-4F77-B60F-C8B233D01FF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F2E7CB"/>
          </a:solidFill>
        </a:fill>
      </a:tcStyle>
    </a:wholeTbl>
    <a:band2H>
      <a:tcTxStyle/>
      <a:tcStyle>
        <a:tcBdr/>
        <a:fill>
          <a:solidFill>
            <a:srgbClr val="F8F4E7"/>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Row>
  </a:tblStyle>
  <a:tblStyle styleId="{EEE7283C-3CF3-47DC-8721-378D4A62B22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D5CDDE"/>
          </a:solidFill>
        </a:fill>
      </a:tcStyle>
    </a:wholeTbl>
    <a:band2H>
      <a:tcTxStyle/>
      <a:tcStyle>
        <a:tcBdr/>
        <a:fill>
          <a:solidFill>
            <a:srgbClr val="EBE8E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Row>
  </a:tblStyle>
  <a:tblStyle styleId="{CF821DB8-F4EB-4A41-A1BA-3FCAFE7338EE}" styleName="">
    <a:tblBg/>
    <a:wholeTbl>
      <a:tcTxStyle b="off"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0F0F0"/>
          </a:solidFill>
        </a:fill>
      </a:tcStyle>
    </a:wholeTbl>
    <a:band2H>
      <a:tcTxStyle/>
      <a:tcStyle>
        <a:tcBdr/>
        <a:fill>
          <a:solidFill>
            <a:srgbClr val="00A585"/>
          </a:solidFill>
        </a:fill>
      </a:tcStyle>
    </a:band2H>
    <a:firstCol>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508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rgbClr val="00A585"/>
          </a:solidFill>
        </a:fill>
      </a:tcStyle>
    </a:lastRow>
    <a:firstRow>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254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E0E0E0"/>
          </a:solidFill>
        </a:fill>
      </a:tcStyle>
    </a:wholeTbl>
    <a:band2H>
      <a:tcTxStyle/>
      <a:tcStyle>
        <a:tcBdr/>
        <a:fill>
          <a:solidFill>
            <a:srgbClr val="F0F0F0"/>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Row>
  </a:tblStyle>
  <a:tblStyle styleId="{2708684C-4D16-4618-839F-0558EEFCDFE6}" styleName="">
    <a:tblBg/>
    <a:wholeTbl>
      <a:tcTxStyle b="off"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wholeTbl>
    <a:band2H>
      <a:tcTxStyle/>
      <a:tcStyle>
        <a:tcBdr/>
        <a:fill>
          <a:solidFill>
            <a:srgbClr val="FFFFF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508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254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526" autoAdjust="0"/>
    <p:restoredTop sz="62119" autoAdjust="0"/>
  </p:normalViewPr>
  <p:slideViewPr>
    <p:cSldViewPr snapToGrid="0">
      <p:cViewPr varScale="1">
        <p:scale>
          <a:sx n="46" d="100"/>
          <a:sy n="46" d="100"/>
        </p:scale>
        <p:origin x="1260" y="42"/>
      </p:cViewPr>
      <p:guideLst>
        <p:guide orient="horz" pos="3072"/>
        <p:guide pos="4096"/>
      </p:guideLst>
    </p:cSldViewPr>
  </p:slideViewPr>
  <p:outlineViewPr>
    <p:cViewPr>
      <p:scale>
        <a:sx n="33" d="100"/>
        <a:sy n="33" d="100"/>
      </p:scale>
      <p:origin x="0" y="21258"/>
    </p:cViewPr>
  </p:outlineViewPr>
  <p:notesTextViewPr>
    <p:cViewPr>
      <p:scale>
        <a:sx n="1" d="1"/>
        <a:sy n="1" d="1"/>
      </p:scale>
      <p:origin x="0" y="0"/>
    </p:cViewPr>
  </p:notesTextViewPr>
  <p:notesViewPr>
    <p:cSldViewPr snapToGrid="0">
      <p:cViewPr varScale="1">
        <p:scale>
          <a:sx n="55" d="100"/>
          <a:sy n="55" d="100"/>
        </p:scale>
        <p:origin x="2880"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55364F7-CC84-4D3C-AAAD-2391959AEFA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38E1110-2A9C-4CD2-A8F5-D29DE24E074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736E554-AD80-463B-A3D5-F354654C2454}" type="datetimeFigureOut">
              <a:rPr lang="en-US" smtClean="0"/>
              <a:t>23-Jan-19</a:t>
            </a:fld>
            <a:endParaRPr lang="en-US"/>
          </a:p>
        </p:txBody>
      </p:sp>
      <p:sp>
        <p:nvSpPr>
          <p:cNvPr id="4" name="Footer Placeholder 3">
            <a:extLst>
              <a:ext uri="{FF2B5EF4-FFF2-40B4-BE49-F238E27FC236}">
                <a16:creationId xmlns:a16="http://schemas.microsoft.com/office/drawing/2014/main" id="{55210CE6-F392-4950-8121-AD35256DC8E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5D3FF1B4-9316-4AA8-90F5-9B7C9AC6D04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457374E-272E-4C26-824B-BEB717F19B64}" type="slidenum">
              <a:rPr lang="en-US" smtClean="0"/>
              <a:t>‹#›</a:t>
            </a:fld>
            <a:endParaRPr lang="en-US"/>
          </a:p>
        </p:txBody>
      </p:sp>
    </p:spTree>
    <p:extLst>
      <p:ext uri="{BB962C8B-B14F-4D97-AF65-F5344CB8AC3E}">
        <p14:creationId xmlns:p14="http://schemas.microsoft.com/office/powerpoint/2010/main" val="29388078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1008271"/>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unhcr.org/globaltrends2017/"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weforum.org/agenda/2018/01/conflict-is-reshaping-the-world-mercy-corps/"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www.nytimes.com/2018/03/29/climate/united-nations-climate-change.html"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odi.org/publications/9876-doing-cash-differently-how-cash-transfers-can-transform-humanitarian-aid"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www.agendaforhumanity.org/initiatives/3861"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handbook.spherestandards.org/"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using this slideshow:</a:t>
            </a:r>
          </a:p>
          <a:p>
            <a:pPr marL="342900" indent="-342900">
              <a:buFontTx/>
              <a:buChar char="-"/>
            </a:pPr>
            <a:r>
              <a:rPr lang="en-US" dirty="0"/>
              <a:t>Read the accompanying guidance notes</a:t>
            </a:r>
          </a:p>
          <a:p>
            <a:pPr marL="342900" indent="-342900">
              <a:buFontTx/>
              <a:buChar char="-"/>
            </a:pPr>
            <a:r>
              <a:rPr lang="en-US" dirty="0"/>
              <a:t>Delete unneeded slides</a:t>
            </a:r>
          </a:p>
          <a:p>
            <a:pPr marL="0" indent="0">
              <a:buFontTx/>
              <a:buNone/>
            </a:pPr>
            <a:r>
              <a:rPr lang="en-US" dirty="0"/>
              <a:t>This slide:</a:t>
            </a:r>
          </a:p>
          <a:p>
            <a:pPr marL="342900" indent="-342900">
              <a:buFontTx/>
              <a:buChar char="-"/>
            </a:pPr>
            <a:r>
              <a:rPr lang="en-US" dirty="0"/>
              <a:t>Remove “company name” and the vertical line next to it, or replace with you own logo(s)</a:t>
            </a:r>
          </a:p>
          <a:p>
            <a:pPr marL="342900" indent="-342900">
              <a:buFontTx/>
              <a:buChar char="-"/>
            </a:pPr>
            <a:r>
              <a:rPr lang="en-US" dirty="0"/>
              <a:t>To change the date, select </a:t>
            </a:r>
            <a:r>
              <a:rPr lang="en-US" b="1" dirty="0"/>
              <a:t>Slide Master </a:t>
            </a:r>
            <a:r>
              <a:rPr lang="en-US" dirty="0"/>
              <a:t>from the </a:t>
            </a:r>
            <a:r>
              <a:rPr lang="en-US" b="1" dirty="0"/>
              <a:t>View</a:t>
            </a:r>
            <a:r>
              <a:rPr lang="en-US" dirty="0"/>
              <a:t> menu. When done, click </a:t>
            </a:r>
            <a:r>
              <a:rPr lang="en-US" b="1" dirty="0"/>
              <a:t>Close Master View </a:t>
            </a:r>
            <a:r>
              <a:rPr lang="en-US" dirty="0"/>
              <a:t>to return.</a:t>
            </a:r>
          </a:p>
          <a:p>
            <a:endParaRPr lang="en-US" dirty="0"/>
          </a:p>
        </p:txBody>
      </p:sp>
    </p:spTree>
    <p:extLst>
      <p:ext uri="{BB962C8B-B14F-4D97-AF65-F5344CB8AC3E}">
        <p14:creationId xmlns:p14="http://schemas.microsoft.com/office/powerpoint/2010/main" val="8460237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Optional slide depending on format of presentation/workshop.</a:t>
            </a:r>
          </a:p>
        </p:txBody>
      </p:sp>
    </p:spTree>
    <p:extLst>
      <p:ext uri="{BB962C8B-B14F-4D97-AF65-F5344CB8AC3E}">
        <p14:creationId xmlns:p14="http://schemas.microsoft.com/office/powerpoint/2010/main" val="35224853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Consultations snapshot</a:t>
            </a:r>
          </a:p>
          <a:p>
            <a:endParaRPr lang="en-US" dirty="0"/>
          </a:p>
          <a:p>
            <a:r>
              <a:rPr lang="en-US" dirty="0"/>
              <a:t>Depending on your setting, consider deleting some or all of the CONSULTATIONS slides (6 starting from this one)</a:t>
            </a:r>
          </a:p>
          <a:p>
            <a:endParaRPr lang="en-US" dirty="0"/>
          </a:p>
          <a:p>
            <a:r>
              <a:rPr lang="en-GB" sz="2200" dirty="0">
                <a:effectLst/>
                <a:latin typeface="+mn-lt"/>
                <a:ea typeface="+mn-ea"/>
                <a:cs typeface="+mn-cs"/>
                <a:sym typeface="Helvetica Neue"/>
              </a:rPr>
              <a:t>After 2016, the year of information-gathering and planning, 2017 was the year of authoring, including in-person and on-line consultations.</a:t>
            </a:r>
          </a:p>
          <a:p>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Feb ’17 to Apr ’17: Authors write first draft</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Apr ’17 to Jun ’17: First online public consultation/survey</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Jun ’17 to Oct ’17: Authors write second draft</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Oct ’17 to Nov ’17: Second online public consultation/survey</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Nov ’17 to Jan ’18: Authors write third draft</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Jan ’18: Third authors workshop, Geneva</a:t>
            </a:r>
          </a:p>
          <a:p>
            <a:pPr lvl="0"/>
            <a:endParaRPr lang="en-US" sz="2200" dirty="0">
              <a:effectLst/>
              <a:latin typeface="+mn-lt"/>
              <a:ea typeface="+mn-ea"/>
              <a:cs typeface="+mn-cs"/>
              <a:sym typeface="Helvetica Neue"/>
            </a:endParaRPr>
          </a:p>
          <a:p>
            <a:r>
              <a:rPr lang="en-GB" sz="2200" dirty="0">
                <a:effectLst/>
                <a:latin typeface="+mn-lt"/>
                <a:ea typeface="+mn-ea"/>
                <a:cs typeface="+mn-cs"/>
                <a:sym typeface="Helvetica Neue"/>
              </a:rPr>
              <a:t>In-person consultations continued throughout the year. Authors responded to each comment from the public consultations received via the online platform, and to the reports submitted following in-person consultations.</a:t>
            </a:r>
            <a:endParaRPr lang="en-US" sz="2200" dirty="0">
              <a:effectLst/>
              <a:latin typeface="+mn-lt"/>
              <a:ea typeface="+mn-ea"/>
              <a:cs typeface="+mn-cs"/>
              <a:sym typeface="Helvetica Neue"/>
            </a:endParaRPr>
          </a:p>
          <a:p>
            <a:endParaRPr lang="en-US" dirty="0"/>
          </a:p>
        </p:txBody>
      </p:sp>
    </p:spTree>
    <p:extLst>
      <p:ext uri="{BB962C8B-B14F-4D97-AF65-F5344CB8AC3E}">
        <p14:creationId xmlns:p14="http://schemas.microsoft.com/office/powerpoint/2010/main" val="41244509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200" b="1" strike="noStrike" dirty="0">
                <a:effectLst/>
                <a:latin typeface="+mn-lt"/>
                <a:ea typeface="+mn-ea"/>
                <a:cs typeface="+mn-cs"/>
                <a:sym typeface="Helvetica Neue"/>
              </a:rPr>
              <a:t>Who contributed</a:t>
            </a:r>
          </a:p>
          <a:p>
            <a:endParaRPr lang="en-US" sz="2200" strike="noStrike" dirty="0">
              <a:effectLst/>
              <a:latin typeface="+mn-lt"/>
              <a:ea typeface="+mn-ea"/>
              <a:cs typeface="+mn-cs"/>
              <a:sym typeface="Helvetica Neue"/>
            </a:endParaRPr>
          </a:p>
          <a:p>
            <a:r>
              <a:rPr lang="en-GB" sz="2200" strike="noStrike" dirty="0">
                <a:effectLst/>
                <a:latin typeface="+mn-lt"/>
                <a:ea typeface="+mn-ea"/>
                <a:cs typeface="+mn-cs"/>
                <a:sym typeface="Helvetica Neue"/>
              </a:rPr>
              <a:t>The composition of contributors is comparable to the composition of people that responded to the 2016 user survey (though the categorisation is slightly different).</a:t>
            </a:r>
          </a:p>
          <a:p>
            <a:endParaRPr lang="en-US" sz="2200" strike="noStrike" dirty="0">
              <a:effectLst/>
              <a:latin typeface="+mn-lt"/>
              <a:ea typeface="+mn-ea"/>
              <a:cs typeface="+mn-cs"/>
              <a:sym typeface="Helvetica Neue"/>
            </a:endParaRPr>
          </a:p>
          <a:p>
            <a:r>
              <a:rPr lang="en-GB" sz="2200" strike="noStrike" dirty="0">
                <a:effectLst/>
                <a:latin typeface="+mn-lt"/>
                <a:ea typeface="+mn-ea"/>
                <a:cs typeface="+mn-cs"/>
                <a:sym typeface="Helvetica Neue"/>
              </a:rPr>
              <a:t>While self-selection bias is present in both surveys, this is an indicator that the HB is written by the same people that use it. We may conclude from the differences that HB users in INGOs were more likely to contribute to the revision than others.</a:t>
            </a:r>
          </a:p>
          <a:p>
            <a:endParaRPr lang="en-GB" sz="2200" strike="noStrike" dirty="0">
              <a:effectLst/>
              <a:latin typeface="+mn-lt"/>
              <a:ea typeface="+mn-ea"/>
              <a:cs typeface="+mn-cs"/>
              <a:sym typeface="Helvetica Neue"/>
            </a:endParaRPr>
          </a:p>
          <a:p>
            <a:r>
              <a:rPr lang="en-GB" sz="2200" b="1" strike="noStrike" dirty="0">
                <a:effectLst/>
                <a:latin typeface="+mn-lt"/>
                <a:ea typeface="+mn-ea"/>
                <a:cs typeface="+mn-cs"/>
                <a:sym typeface="Helvetica Neue"/>
              </a:rPr>
              <a:t>Group					User survey		Comments</a:t>
            </a:r>
            <a:endParaRPr lang="en-US" sz="2200" b="1" strike="noStrike" dirty="0">
              <a:effectLst/>
              <a:latin typeface="+mn-lt"/>
              <a:ea typeface="+mn-ea"/>
              <a:cs typeface="+mn-cs"/>
              <a:sym typeface="Helvetica Neue"/>
            </a:endParaRPr>
          </a:p>
          <a:p>
            <a:r>
              <a:rPr lang="en-GB" sz="2200" strike="noStrike" dirty="0">
                <a:effectLst/>
                <a:latin typeface="+mn-lt"/>
                <a:ea typeface="+mn-ea"/>
                <a:cs typeface="+mn-cs"/>
                <a:sym typeface="Helvetica Neue"/>
              </a:rPr>
              <a:t>International NGOs			36%			45%</a:t>
            </a:r>
            <a:endParaRPr lang="en-US" sz="2200" strike="noStrike" dirty="0">
              <a:effectLst/>
              <a:latin typeface="+mn-lt"/>
              <a:ea typeface="+mn-ea"/>
              <a:cs typeface="+mn-cs"/>
              <a:sym typeface="Helvetica Neue"/>
            </a:endParaRPr>
          </a:p>
          <a:p>
            <a:r>
              <a:rPr lang="en-GB" sz="2200" strike="noStrike" dirty="0">
                <a:effectLst/>
                <a:latin typeface="+mn-lt"/>
                <a:ea typeface="+mn-ea"/>
                <a:cs typeface="+mn-cs"/>
                <a:sym typeface="Helvetica Neue"/>
              </a:rPr>
              <a:t>National/Local NGOs			22% (includes RCRC)	26%</a:t>
            </a:r>
            <a:endParaRPr lang="en-US" sz="2200" strike="noStrike" dirty="0">
              <a:effectLst/>
              <a:latin typeface="+mn-lt"/>
              <a:ea typeface="+mn-ea"/>
              <a:cs typeface="+mn-cs"/>
              <a:sym typeface="Helvetica Neue"/>
            </a:endParaRPr>
          </a:p>
          <a:p>
            <a:r>
              <a:rPr lang="en-GB" sz="2200" strike="noStrike" dirty="0">
                <a:effectLst/>
                <a:latin typeface="+mn-lt"/>
                <a:ea typeface="+mn-ea"/>
                <a:cs typeface="+mn-cs"/>
                <a:sym typeface="Helvetica Neue"/>
              </a:rPr>
              <a:t>Government, civil defence</a:t>
            </a:r>
          </a:p>
          <a:p>
            <a:r>
              <a:rPr lang="en-GB" sz="2200" strike="noStrike" dirty="0">
                <a:effectLst/>
                <a:latin typeface="+mn-lt"/>
                <a:ea typeface="+mn-ea"/>
                <a:cs typeface="+mn-cs"/>
                <a:sym typeface="Helvetica Neue"/>
              </a:rPr>
              <a:t>and national service providers	11%			8% (local authorities)</a:t>
            </a:r>
            <a:endParaRPr lang="en-US" sz="2200" strike="noStrike" dirty="0">
              <a:effectLst/>
              <a:latin typeface="+mn-lt"/>
              <a:ea typeface="+mn-ea"/>
              <a:cs typeface="+mn-cs"/>
              <a:sym typeface="Helvetica Neue"/>
            </a:endParaRPr>
          </a:p>
          <a:p>
            <a:r>
              <a:rPr lang="en-GB" sz="2200" strike="noStrike" dirty="0">
                <a:effectLst/>
                <a:latin typeface="+mn-lt"/>
                <a:ea typeface="+mn-ea"/>
                <a:cs typeface="+mn-cs"/>
                <a:sym typeface="Helvetica Neue"/>
              </a:rPr>
              <a:t>UN and intergovernmental agencies	8%			8% (includes RCRC)</a:t>
            </a:r>
            <a:endParaRPr lang="en-US" sz="2200" strike="noStrike" dirty="0">
              <a:effectLst/>
              <a:latin typeface="+mn-lt"/>
              <a:ea typeface="+mn-ea"/>
              <a:cs typeface="+mn-cs"/>
              <a:sym typeface="Helvetica Neue"/>
            </a:endParaRPr>
          </a:p>
          <a:p>
            <a:r>
              <a:rPr lang="en-GB" sz="2200" strike="noStrike" dirty="0">
                <a:effectLst/>
                <a:latin typeface="+mn-lt"/>
                <a:ea typeface="+mn-ea"/>
                <a:cs typeface="+mn-cs"/>
                <a:sym typeface="Helvetica Neue"/>
              </a:rPr>
              <a:t>Other					23%			13%</a:t>
            </a:r>
            <a:endParaRPr lang="en-US" sz="2200" strike="noStrike" dirty="0">
              <a:effectLst/>
              <a:latin typeface="+mn-lt"/>
              <a:ea typeface="+mn-ea"/>
              <a:cs typeface="+mn-cs"/>
              <a:sym typeface="Helvetica Neue"/>
            </a:endParaRPr>
          </a:p>
          <a:p>
            <a:endParaRPr lang="en-US" strike="noStrike" dirty="0"/>
          </a:p>
          <a:p>
            <a:endParaRPr lang="en-US" dirty="0"/>
          </a:p>
        </p:txBody>
      </p:sp>
    </p:spTree>
    <p:extLst>
      <p:ext uri="{BB962C8B-B14F-4D97-AF65-F5344CB8AC3E}">
        <p14:creationId xmlns:p14="http://schemas.microsoft.com/office/powerpoint/2010/main" val="35430104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EFB164-C8A9-4B15-A5AA-2EB5C7E0491E}" type="slidenum">
              <a:rPr lang="en-US" smtClean="0"/>
              <a:t>13</a:t>
            </a:fld>
            <a:endParaRPr lang="en-US"/>
          </a:p>
        </p:txBody>
      </p:sp>
    </p:spTree>
    <p:extLst>
      <p:ext uri="{BB962C8B-B14F-4D97-AF65-F5344CB8AC3E}">
        <p14:creationId xmlns:p14="http://schemas.microsoft.com/office/powerpoint/2010/main" val="40749882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Improve resolution of image</a:t>
            </a:r>
          </a:p>
        </p:txBody>
      </p:sp>
    </p:spTree>
    <p:extLst>
      <p:ext uri="{BB962C8B-B14F-4D97-AF65-F5344CB8AC3E}">
        <p14:creationId xmlns:p14="http://schemas.microsoft.com/office/powerpoint/2010/main" val="3917507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200" b="1" strike="noStrike" dirty="0">
                <a:effectLst/>
                <a:latin typeface="+mn-lt"/>
                <a:ea typeface="+mn-ea"/>
                <a:cs typeface="+mn-cs"/>
                <a:sym typeface="Helvetica Neue"/>
              </a:rPr>
              <a:t>Comments</a:t>
            </a:r>
          </a:p>
          <a:p>
            <a:endParaRPr lang="en-US" sz="2200" strike="noStrike" dirty="0">
              <a:effectLst/>
              <a:latin typeface="+mn-lt"/>
              <a:ea typeface="+mn-ea"/>
              <a:cs typeface="+mn-cs"/>
              <a:sym typeface="Helvetica Neue"/>
            </a:endParaRPr>
          </a:p>
          <a:p>
            <a:r>
              <a:rPr lang="en-GB" sz="2200" strike="noStrike" dirty="0">
                <a:effectLst/>
                <a:latin typeface="+mn-lt"/>
                <a:ea typeface="+mn-ea"/>
                <a:cs typeface="+mn-cs"/>
                <a:sym typeface="Helvetica Neue"/>
              </a:rPr>
              <a:t>Comments from the consultations, and the authors’ responses to them are captured in Excel workbooks along with chapter and section identifiers. While there are no plans to release this data in this format, when the Sphere office receives a query on a section of Handbook content, these files may be used to track the dialogue, decisions and opinions that led to that content. </a:t>
            </a:r>
            <a:endParaRPr lang="en-US" strike="noStrike" dirty="0"/>
          </a:p>
          <a:p>
            <a:endParaRPr lang="en-US" dirty="0"/>
          </a:p>
        </p:txBody>
      </p:sp>
    </p:spTree>
    <p:extLst>
      <p:ext uri="{BB962C8B-B14F-4D97-AF65-F5344CB8AC3E}">
        <p14:creationId xmlns:p14="http://schemas.microsoft.com/office/powerpoint/2010/main" val="8913119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Optional slide depending on format of presentation/workshop.</a:t>
            </a:r>
          </a:p>
        </p:txBody>
      </p:sp>
    </p:spTree>
    <p:extLst>
      <p:ext uri="{BB962C8B-B14F-4D97-AF65-F5344CB8AC3E}">
        <p14:creationId xmlns:p14="http://schemas.microsoft.com/office/powerpoint/2010/main" val="27181521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set of CHANGES slides (12 starting with this one) should be the core content of your presentation/workshop.</a:t>
            </a:r>
          </a:p>
          <a:p>
            <a:endParaRPr lang="en-US" dirty="0"/>
          </a:p>
          <a:p>
            <a:r>
              <a:rPr lang="en-GB" sz="2200" b="1" strike="noStrike" dirty="0">
                <a:effectLst/>
                <a:latin typeface="+mn-lt"/>
                <a:ea typeface="+mn-ea"/>
                <a:cs typeface="+mn-cs"/>
                <a:sym typeface="Helvetica Neue"/>
              </a:rPr>
              <a:t>Structural Changes</a:t>
            </a:r>
          </a:p>
          <a:p>
            <a:endParaRPr lang="en-US" sz="2200" strike="noStrike" dirty="0">
              <a:effectLst/>
              <a:latin typeface="+mn-lt"/>
              <a:ea typeface="+mn-ea"/>
              <a:cs typeface="+mn-cs"/>
              <a:sym typeface="Helvetica Neue"/>
            </a:endParaRPr>
          </a:p>
          <a:p>
            <a:r>
              <a:rPr lang="en-GB" sz="2200" b="1" i="1" strike="noStrike" dirty="0">
                <a:effectLst/>
                <a:latin typeface="+mn-lt"/>
                <a:ea typeface="+mn-ea"/>
                <a:cs typeface="+mn-cs"/>
                <a:sym typeface="Helvetica Neue"/>
              </a:rPr>
              <a:t>Outcome orientated: </a:t>
            </a:r>
            <a:r>
              <a:rPr lang="en-GB" sz="2200" strike="noStrike" dirty="0">
                <a:effectLst/>
                <a:latin typeface="+mn-lt"/>
                <a:ea typeface="+mn-ea"/>
                <a:cs typeface="+mn-cs"/>
                <a:sym typeface="Helvetica Neue"/>
              </a:rPr>
              <a:t>The standards </a:t>
            </a:r>
            <a:r>
              <a:rPr lang="en-GB" sz="2200" i="1" strike="noStrike" dirty="0">
                <a:effectLst/>
                <a:latin typeface="+mn-lt"/>
                <a:ea typeface="+mn-ea"/>
                <a:cs typeface="+mn-cs"/>
                <a:sym typeface="Helvetica Neue"/>
              </a:rPr>
              <a:t>themselves</a:t>
            </a:r>
            <a:r>
              <a:rPr lang="en-GB" sz="2200" strike="noStrike" dirty="0">
                <a:effectLst/>
                <a:latin typeface="+mn-lt"/>
                <a:ea typeface="+mn-ea"/>
                <a:cs typeface="+mn-cs"/>
                <a:sym typeface="Helvetica Neue"/>
              </a:rPr>
              <a:t> are practical expressions of specific rights. The text has been reviewed and edited to formulate each Standard as a clear </a:t>
            </a:r>
            <a:r>
              <a:rPr lang="en-GB" sz="2200" b="1" strike="noStrike" dirty="0">
                <a:effectLst/>
                <a:latin typeface="+mn-lt"/>
                <a:ea typeface="+mn-ea"/>
                <a:cs typeface="+mn-cs"/>
                <a:sym typeface="Helvetica Neue"/>
              </a:rPr>
              <a:t>outcome statement</a:t>
            </a:r>
            <a:r>
              <a:rPr lang="en-GB" sz="2200" strike="noStrike" dirty="0">
                <a:effectLst/>
                <a:latin typeface="+mn-lt"/>
                <a:ea typeface="+mn-ea"/>
                <a:cs typeface="+mn-cs"/>
                <a:sym typeface="Helvetica Neue"/>
              </a:rPr>
              <a:t>. Where possible, the wording is now clearer and simpler.</a:t>
            </a:r>
          </a:p>
          <a:p>
            <a:endParaRPr lang="en-US" sz="2200" strike="noStrike" dirty="0">
              <a:effectLst/>
              <a:latin typeface="+mn-lt"/>
              <a:ea typeface="+mn-ea"/>
              <a:cs typeface="+mn-cs"/>
              <a:sym typeface="Helvetica Neue"/>
            </a:endParaRPr>
          </a:p>
          <a:p>
            <a:r>
              <a:rPr lang="en-GB" sz="2200" b="1" i="1" strike="noStrike" dirty="0">
                <a:effectLst/>
                <a:latin typeface="+mn-lt"/>
                <a:ea typeface="+mn-ea"/>
                <a:cs typeface="+mn-cs"/>
                <a:sym typeface="Helvetica Neue"/>
              </a:rPr>
              <a:t>Indicators: </a:t>
            </a:r>
            <a:r>
              <a:rPr lang="en-GB" sz="2200" strike="noStrike" dirty="0">
                <a:effectLst/>
                <a:latin typeface="+mn-lt"/>
                <a:ea typeface="+mn-ea"/>
                <a:cs typeface="+mn-cs"/>
                <a:sym typeface="Helvetica Neue"/>
              </a:rPr>
              <a:t>Reformulation of indicators is covered in detail later (slide 23), as this is particular to the technical chapters. </a:t>
            </a:r>
            <a:endParaRPr lang="en-US" strike="noStrike" dirty="0"/>
          </a:p>
        </p:txBody>
      </p:sp>
    </p:spTree>
    <p:extLst>
      <p:ext uri="{BB962C8B-B14F-4D97-AF65-F5344CB8AC3E}">
        <p14:creationId xmlns:p14="http://schemas.microsoft.com/office/powerpoint/2010/main" val="25829717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is a summary of the following 4.</a:t>
            </a:r>
          </a:p>
        </p:txBody>
      </p:sp>
    </p:spTree>
    <p:extLst>
      <p:ext uri="{BB962C8B-B14F-4D97-AF65-F5344CB8AC3E}">
        <p14:creationId xmlns:p14="http://schemas.microsoft.com/office/powerpoint/2010/main" val="8093211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200" b="1" strike="noStrike" dirty="0">
                <a:effectLst/>
                <a:latin typeface="+mn-lt"/>
                <a:ea typeface="+mn-ea"/>
                <a:cs typeface="+mn-cs"/>
                <a:sym typeface="Helvetica Neue"/>
              </a:rPr>
              <a:t>What is Sphere?</a:t>
            </a:r>
          </a:p>
          <a:p>
            <a:endParaRPr lang="en-GB" sz="2200" b="1" i="1" strike="noStrike" dirty="0">
              <a:effectLst/>
              <a:latin typeface="+mn-lt"/>
              <a:ea typeface="+mn-ea"/>
              <a:cs typeface="+mn-cs"/>
              <a:sym typeface="Helvetica Neue"/>
            </a:endParaRPr>
          </a:p>
          <a:p>
            <a:r>
              <a:rPr lang="en-GB" sz="2200" b="1" i="1" strike="noStrike" dirty="0">
                <a:effectLst/>
                <a:latin typeface="+mn-lt"/>
                <a:ea typeface="+mn-ea"/>
                <a:cs typeface="+mn-cs"/>
                <a:sym typeface="Helvetica Neue"/>
              </a:rPr>
              <a:t>New data disaggregation table: </a:t>
            </a:r>
            <a:r>
              <a:rPr lang="en-GB" sz="2200" strike="noStrike" dirty="0">
                <a:effectLst/>
                <a:latin typeface="+mn-lt"/>
                <a:ea typeface="+mn-ea"/>
                <a:cs typeface="+mn-cs"/>
                <a:sym typeface="Helvetica Neue"/>
              </a:rPr>
              <a:t>This is included under the </a:t>
            </a:r>
            <a:r>
              <a:rPr lang="en-GB" sz="2200" i="1" strike="noStrike" dirty="0">
                <a:effectLst/>
                <a:latin typeface="+mn-lt"/>
                <a:ea typeface="+mn-ea"/>
                <a:cs typeface="+mn-cs"/>
                <a:sym typeface="Helvetica Neue"/>
              </a:rPr>
              <a:t>Understanding vulnerabilities and capacities </a:t>
            </a:r>
            <a:r>
              <a:rPr lang="en-GB" sz="2200" strike="noStrike" dirty="0">
                <a:effectLst/>
                <a:latin typeface="+mn-lt"/>
                <a:ea typeface="+mn-ea"/>
                <a:cs typeface="+mn-cs"/>
                <a:sym typeface="Helvetica Neue"/>
              </a:rPr>
              <a:t>subheading. Unlike the other items in the section, it is not itself a vulnerability or capacity limitation, but data disaggregation is key to </a:t>
            </a:r>
            <a:r>
              <a:rPr lang="en-GB" sz="2200" i="1" strike="noStrike" dirty="0">
                <a:effectLst/>
                <a:latin typeface="+mn-lt"/>
                <a:ea typeface="+mn-ea"/>
                <a:cs typeface="+mn-cs"/>
                <a:sym typeface="Helvetica Neue"/>
              </a:rPr>
              <a:t>understanding</a:t>
            </a:r>
            <a:r>
              <a:rPr lang="en-GB" sz="2200" i="0" strike="noStrike" dirty="0">
                <a:effectLst/>
                <a:latin typeface="+mn-lt"/>
                <a:ea typeface="+mn-ea"/>
                <a:cs typeface="+mn-cs"/>
                <a:sym typeface="Helvetica Neue"/>
              </a:rPr>
              <a:t> vulnerabilities and capacities.</a:t>
            </a:r>
            <a:endParaRPr lang="en-GB" sz="2200" strike="noStrike" dirty="0">
              <a:effectLst/>
              <a:latin typeface="+mn-lt"/>
              <a:ea typeface="+mn-ea"/>
              <a:cs typeface="+mn-cs"/>
              <a:sym typeface="Helvetica Neue"/>
            </a:endParaRPr>
          </a:p>
          <a:p>
            <a:endParaRPr lang="en-US" sz="2200" strike="noStrike" dirty="0">
              <a:effectLst/>
              <a:latin typeface="+mn-lt"/>
              <a:ea typeface="+mn-ea"/>
              <a:cs typeface="+mn-cs"/>
              <a:sym typeface="Helvetica Neue"/>
            </a:endParaRPr>
          </a:p>
          <a:p>
            <a:r>
              <a:rPr lang="en-GB" sz="2200" b="1" i="1" strike="noStrike" dirty="0">
                <a:effectLst/>
                <a:latin typeface="+mn-lt"/>
                <a:ea typeface="+mn-ea"/>
                <a:cs typeface="+mn-cs"/>
                <a:sym typeface="Helvetica Neue"/>
              </a:rPr>
              <a:t>Community engagement: </a:t>
            </a:r>
            <a:r>
              <a:rPr lang="en-GB" sz="2200" strike="noStrike" dirty="0">
                <a:effectLst/>
                <a:latin typeface="+mn-lt"/>
                <a:ea typeface="+mn-ea"/>
                <a:cs typeface="+mn-cs"/>
                <a:sym typeface="Helvetica Neue"/>
              </a:rPr>
              <a:t>This is most evident in </a:t>
            </a:r>
            <a:r>
              <a:rPr lang="en-GB" sz="2200" i="1" strike="noStrike" dirty="0">
                <a:effectLst/>
                <a:latin typeface="+mn-lt"/>
                <a:ea typeface="+mn-ea"/>
                <a:cs typeface="+mn-cs"/>
                <a:sym typeface="Helvetica Neue"/>
              </a:rPr>
              <a:t>The standards apply throughout the programme cycle</a:t>
            </a:r>
            <a:r>
              <a:rPr lang="en-GB" sz="2200" strike="noStrike" dirty="0">
                <a:effectLst/>
                <a:latin typeface="+mn-lt"/>
                <a:ea typeface="+mn-ea"/>
                <a:cs typeface="+mn-cs"/>
                <a:sym typeface="Helvetica Neue"/>
              </a:rPr>
              <a:t>.</a:t>
            </a:r>
          </a:p>
          <a:p>
            <a:endParaRPr lang="en-US" sz="2200" strike="noStrike" dirty="0">
              <a:effectLst/>
              <a:latin typeface="+mn-lt"/>
              <a:ea typeface="+mn-ea"/>
              <a:cs typeface="+mn-cs"/>
              <a:sym typeface="Helvetica Neue"/>
            </a:endParaRPr>
          </a:p>
          <a:p>
            <a:r>
              <a:rPr lang="en-GB" sz="2200" b="1" i="1" strike="noStrike" dirty="0">
                <a:effectLst/>
                <a:latin typeface="+mn-lt"/>
                <a:ea typeface="+mn-ea"/>
                <a:cs typeface="+mn-cs"/>
                <a:sym typeface="Helvetica Neue"/>
              </a:rPr>
              <a:t>Code of Conduct: </a:t>
            </a:r>
            <a:r>
              <a:rPr lang="en-GB" sz="2200" strike="noStrike" dirty="0">
                <a:effectLst/>
                <a:latin typeface="+mn-lt"/>
                <a:ea typeface="+mn-ea"/>
                <a:cs typeface="+mn-cs"/>
                <a:sym typeface="Helvetica Neue"/>
              </a:rPr>
              <a:t>The 10 core principles of the CoC are listed at the top of page 6 in the English Handbook. It is included here to draw attention to its continued relevance and importance. Because the CoC itself is an annex at the back of the Handbook, there is a sense that it may have been overlooked in the 2011 edition.</a:t>
            </a:r>
            <a:endParaRPr lang="en-US" strike="noStrike" dirty="0"/>
          </a:p>
          <a:p>
            <a:endParaRPr lang="en-US" dirty="0"/>
          </a:p>
        </p:txBody>
      </p:sp>
    </p:spTree>
    <p:extLst>
      <p:ext uri="{BB962C8B-B14F-4D97-AF65-F5344CB8AC3E}">
        <p14:creationId xmlns:p14="http://schemas.microsoft.com/office/powerpoint/2010/main" val="1393286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200" dirty="0">
                <a:effectLst/>
                <a:latin typeface="+mn-lt"/>
                <a:ea typeface="+mn-ea"/>
                <a:cs typeface="+mn-cs"/>
                <a:sym typeface="Helvetica Neue"/>
              </a:rPr>
              <a:t>Before we explore the changes </a:t>
            </a:r>
            <a:r>
              <a:rPr lang="en-GB" sz="2200" i="1" dirty="0">
                <a:effectLst/>
                <a:latin typeface="+mn-lt"/>
                <a:ea typeface="+mn-ea"/>
                <a:cs typeface="+mn-cs"/>
                <a:sym typeface="Helvetica Neue"/>
              </a:rPr>
              <a:t>in </a:t>
            </a:r>
            <a:r>
              <a:rPr lang="en-GB" sz="2200" dirty="0">
                <a:effectLst/>
                <a:latin typeface="+mn-lt"/>
                <a:ea typeface="+mn-ea"/>
                <a:cs typeface="+mn-cs"/>
                <a:sym typeface="Helvetica Neue"/>
              </a:rPr>
              <a:t>the Handbook, let’s look at what’s different </a:t>
            </a:r>
            <a:r>
              <a:rPr lang="en-GB" sz="2200" i="1" dirty="0">
                <a:effectLst/>
                <a:latin typeface="+mn-lt"/>
                <a:ea typeface="+mn-ea"/>
                <a:cs typeface="+mn-cs"/>
                <a:sym typeface="Helvetica Neue"/>
              </a:rPr>
              <a:t>on the cover</a:t>
            </a:r>
            <a:r>
              <a:rPr lang="en-GB" sz="2200" dirty="0">
                <a:effectLst/>
                <a:latin typeface="+mn-lt"/>
                <a:ea typeface="+mn-ea"/>
                <a:cs typeface="+mn-cs"/>
                <a:sym typeface="Helvetica Neue"/>
              </a:rPr>
              <a:t>. Ask participants what is different, and what is the same.</a:t>
            </a:r>
            <a:endParaRPr lang="en-US" sz="2200" dirty="0">
              <a:effectLst/>
              <a:latin typeface="+mn-lt"/>
              <a:ea typeface="+mn-ea"/>
              <a:cs typeface="+mn-cs"/>
              <a:sym typeface="Helvetica Neue"/>
            </a:endParaRPr>
          </a:p>
          <a:p>
            <a:r>
              <a:rPr lang="en-GB" sz="2200" dirty="0">
                <a:effectLst/>
                <a:latin typeface="+mn-lt"/>
                <a:ea typeface="+mn-ea"/>
                <a:cs typeface="+mn-cs"/>
                <a:sym typeface="Helvetica Neue"/>
              </a:rPr>
              <a:t> </a:t>
            </a:r>
            <a:endParaRPr lang="en-US" sz="2200" dirty="0">
              <a:effectLst/>
              <a:latin typeface="+mn-lt"/>
              <a:ea typeface="+mn-ea"/>
              <a:cs typeface="+mn-cs"/>
              <a:sym typeface="Helvetica Neue"/>
            </a:endParaRPr>
          </a:p>
          <a:p>
            <a:r>
              <a:rPr lang="en-GB" sz="2200" b="1" dirty="0">
                <a:effectLst/>
                <a:latin typeface="+mn-lt"/>
                <a:ea typeface="+mn-ea"/>
                <a:cs typeface="+mn-cs"/>
                <a:sym typeface="Helvetica Neue"/>
              </a:rPr>
              <a:t>What has changed?</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Sphere is no longer a time-limited, hosted “project”. It is an independent association or NGO registered in Switzerland. It should be referred to as “Sphere” and no longer the “Sphere Project”.</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The book has long been referred to as “The Sphere Handbook” by its users. This is recognised for the first time on the cover of the 2018 edition.</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A new logo, visual identity and colour palette for the association were revealed during 2018.</a:t>
            </a:r>
            <a:endParaRPr lang="en-US" sz="2200" dirty="0">
              <a:effectLst/>
              <a:latin typeface="+mn-lt"/>
              <a:ea typeface="+mn-ea"/>
              <a:cs typeface="+mn-cs"/>
              <a:sym typeface="Helvetica Neue"/>
            </a:endParaRPr>
          </a:p>
          <a:p>
            <a:r>
              <a:rPr lang="en-GB" sz="2200" b="1" dirty="0">
                <a:effectLst/>
                <a:latin typeface="+mn-lt"/>
                <a:ea typeface="+mn-ea"/>
                <a:cs typeface="+mn-cs"/>
                <a:sym typeface="Helvetica Neue"/>
              </a:rPr>
              <a:t> </a:t>
            </a:r>
            <a:endParaRPr lang="en-US" sz="2200" dirty="0">
              <a:effectLst/>
              <a:latin typeface="+mn-lt"/>
              <a:ea typeface="+mn-ea"/>
              <a:cs typeface="+mn-cs"/>
              <a:sym typeface="Helvetica Neue"/>
            </a:endParaRPr>
          </a:p>
          <a:p>
            <a:r>
              <a:rPr lang="en-GB" sz="2200" b="1" dirty="0">
                <a:effectLst/>
                <a:latin typeface="+mn-lt"/>
                <a:ea typeface="+mn-ea"/>
                <a:cs typeface="+mn-cs"/>
                <a:sym typeface="Helvetica Neue"/>
              </a:rPr>
              <a:t>What has </a:t>
            </a:r>
            <a:r>
              <a:rPr lang="en-GB" sz="2200" b="1" i="1" dirty="0">
                <a:effectLst/>
                <a:latin typeface="+mn-lt"/>
                <a:ea typeface="+mn-ea"/>
                <a:cs typeface="+mn-cs"/>
                <a:sym typeface="Helvetica Neue"/>
              </a:rPr>
              <a:t>not</a:t>
            </a:r>
            <a:r>
              <a:rPr lang="en-GB" sz="2200" b="1" dirty="0">
                <a:effectLst/>
                <a:latin typeface="+mn-lt"/>
                <a:ea typeface="+mn-ea"/>
                <a:cs typeface="+mn-cs"/>
                <a:sym typeface="Helvetica Neue"/>
              </a:rPr>
              <a:t> changed?</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The subtitle, “Humanitarian Charter and Minimum Standards in Humanitarian </a:t>
            </a:r>
            <a:r>
              <a:rPr lang="en-GB" sz="2200" i="0" dirty="0">
                <a:effectLst/>
                <a:latin typeface="+mn-lt"/>
                <a:ea typeface="+mn-ea"/>
                <a:cs typeface="+mn-cs"/>
                <a:sym typeface="Helvetica Neue"/>
              </a:rPr>
              <a:t>Response</a:t>
            </a:r>
            <a:r>
              <a:rPr lang="en-GB" sz="2200" dirty="0">
                <a:effectLst/>
                <a:latin typeface="+mn-lt"/>
                <a:ea typeface="+mn-ea"/>
                <a:cs typeface="+mn-cs"/>
                <a:sym typeface="Helvetica Neue"/>
              </a:rPr>
              <a:t>”, has not changed between 2011 and 2018. This is an important point. Even though the Handbook has many uses, the focus remains on response. Originally envisaged over 20 years ago as a tool for humanitarian </a:t>
            </a:r>
            <a:r>
              <a:rPr lang="en-GB" sz="2200" i="1" dirty="0">
                <a:effectLst/>
                <a:latin typeface="+mn-lt"/>
                <a:ea typeface="+mn-ea"/>
                <a:cs typeface="+mn-cs"/>
                <a:sym typeface="Helvetica Neue"/>
              </a:rPr>
              <a:t>response</a:t>
            </a:r>
            <a:r>
              <a:rPr lang="en-GB" sz="2200" i="0" dirty="0">
                <a:effectLst/>
                <a:latin typeface="+mn-lt"/>
                <a:ea typeface="+mn-ea"/>
                <a:cs typeface="+mn-cs"/>
                <a:sym typeface="Helvetica Neue"/>
              </a:rPr>
              <a:t> (66%)</a:t>
            </a:r>
            <a:r>
              <a:rPr lang="en-GB" sz="2200" dirty="0">
                <a:effectLst/>
                <a:latin typeface="+mn-lt"/>
                <a:ea typeface="+mn-ea"/>
                <a:cs typeface="+mn-cs"/>
                <a:sym typeface="Helvetica Neue"/>
              </a:rPr>
              <a:t>, almost as many users use the Handbook for </a:t>
            </a:r>
            <a:r>
              <a:rPr lang="en-GB" sz="2200" i="1" dirty="0">
                <a:effectLst/>
                <a:latin typeface="+mn-lt"/>
                <a:ea typeface="+mn-ea"/>
                <a:cs typeface="+mn-cs"/>
                <a:sym typeface="Helvetica Neue"/>
              </a:rPr>
              <a:t>preparedness</a:t>
            </a:r>
            <a:r>
              <a:rPr lang="en-GB" sz="2200" i="0" dirty="0">
                <a:effectLst/>
                <a:latin typeface="+mn-lt"/>
                <a:ea typeface="+mn-ea"/>
                <a:cs typeface="+mn-cs"/>
                <a:sym typeface="Helvetica Neue"/>
              </a:rPr>
              <a:t> (60%), </a:t>
            </a:r>
            <a:r>
              <a:rPr lang="en-GB" sz="2200" dirty="0">
                <a:effectLst/>
                <a:latin typeface="+mn-lt"/>
                <a:ea typeface="+mn-ea"/>
                <a:cs typeface="+mn-cs"/>
                <a:sym typeface="Helvetica Neue"/>
              </a:rPr>
              <a:t>and a third use it for </a:t>
            </a:r>
            <a:r>
              <a:rPr lang="en-GB" sz="2200" i="1" dirty="0">
                <a:effectLst/>
                <a:latin typeface="+mn-lt"/>
                <a:ea typeface="+mn-ea"/>
                <a:cs typeface="+mn-cs"/>
                <a:sym typeface="Helvetica Neue"/>
              </a:rPr>
              <a:t>recovery</a:t>
            </a:r>
            <a:r>
              <a:rPr lang="en-GB" sz="2200" i="0" dirty="0">
                <a:effectLst/>
                <a:latin typeface="+mn-lt"/>
                <a:ea typeface="+mn-ea"/>
                <a:cs typeface="+mn-cs"/>
                <a:sym typeface="Helvetica Neue"/>
              </a:rPr>
              <a:t> (33%). These percentages are from the 2016 user survey.</a:t>
            </a:r>
            <a:endParaRPr lang="en-US" sz="2200" i="0" dirty="0">
              <a:effectLst/>
              <a:latin typeface="+mn-lt"/>
              <a:ea typeface="+mn-ea"/>
              <a:cs typeface="+mn-cs"/>
              <a:sym typeface="Helvetica Neue"/>
            </a:endParaRPr>
          </a:p>
          <a:p>
            <a:r>
              <a:rPr lang="en-GB" sz="2200" dirty="0">
                <a:effectLst/>
                <a:latin typeface="+mn-lt"/>
                <a:ea typeface="+mn-ea"/>
                <a:cs typeface="+mn-cs"/>
                <a:sym typeface="Helvetica Neue"/>
              </a:rPr>
              <a:t> </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The eight chapters that make up the Handbook are presented in the same order, though some have been renamed.</a:t>
            </a:r>
            <a:endParaRPr lang="en-US" sz="2200" dirty="0">
              <a:effectLst/>
              <a:latin typeface="+mn-lt"/>
              <a:ea typeface="+mn-ea"/>
              <a:cs typeface="+mn-cs"/>
              <a:sym typeface="Helvetica Neue"/>
            </a:endParaRPr>
          </a:p>
          <a:p>
            <a:r>
              <a:rPr lang="en-GB" sz="2200" dirty="0">
                <a:effectLst/>
                <a:latin typeface="+mn-lt"/>
                <a:ea typeface="+mn-ea"/>
                <a:cs typeface="+mn-cs"/>
                <a:sym typeface="Helvetica Neue"/>
              </a:rPr>
              <a:t> </a:t>
            </a:r>
            <a:endParaRPr lang="en-US" sz="2200" dirty="0">
              <a:effectLst/>
              <a:latin typeface="+mn-lt"/>
              <a:ea typeface="+mn-ea"/>
              <a:cs typeface="+mn-cs"/>
              <a:sym typeface="Helvetica Neue"/>
            </a:endParaRPr>
          </a:p>
          <a:p>
            <a:r>
              <a:rPr lang="en-GB" sz="2200" dirty="0">
                <a:effectLst/>
                <a:latin typeface="+mn-lt"/>
                <a:ea typeface="+mn-ea"/>
                <a:cs typeface="+mn-cs"/>
                <a:sym typeface="Helvetica Neue"/>
              </a:rPr>
              <a:t>The Humanitarian Charter and its position as the cornerstone of the Handbook are unchanged. It defines the ethical and legal basis for the work of humanitarians and it is useful to all users of the Handbook.</a:t>
            </a:r>
            <a:endParaRPr lang="en-US" dirty="0"/>
          </a:p>
          <a:p>
            <a:endParaRPr lang="en-US" dirty="0"/>
          </a:p>
        </p:txBody>
      </p:sp>
    </p:spTree>
    <p:extLst>
      <p:ext uri="{BB962C8B-B14F-4D97-AF65-F5344CB8AC3E}">
        <p14:creationId xmlns:p14="http://schemas.microsoft.com/office/powerpoint/2010/main" val="1818564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833366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way indicators are presented in the 2018 HB represents a major change. Read the guidance notes carefully and don’t skip this element.</a:t>
            </a:r>
          </a:p>
          <a:p>
            <a:r>
              <a:rPr lang="en-US" dirty="0"/>
              <a:t>There are MORE indicators with stated numerical targets in the 2018 HB than in the 2011 HB.</a:t>
            </a:r>
          </a:p>
          <a:p>
            <a:r>
              <a:rPr lang="en-US" dirty="0"/>
              <a:t>All 2018 HB indicators are designed to be MEASURABLE.</a:t>
            </a:r>
          </a:p>
        </p:txBody>
      </p:sp>
    </p:spTree>
    <p:extLst>
      <p:ext uri="{BB962C8B-B14F-4D97-AF65-F5344CB8AC3E}">
        <p14:creationId xmlns:p14="http://schemas.microsoft.com/office/powerpoint/2010/main" val="7436996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This serves as a summary of the CHANGES slides above.</a:t>
            </a:r>
          </a:p>
          <a:p>
            <a:endParaRPr lang="en-US" dirty="0"/>
          </a:p>
        </p:txBody>
      </p:sp>
    </p:spTree>
    <p:extLst>
      <p:ext uri="{BB962C8B-B14F-4D97-AF65-F5344CB8AC3E}">
        <p14:creationId xmlns:p14="http://schemas.microsoft.com/office/powerpoint/2010/main" val="14818325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Optional slide depending on format of presentation/workshop.</a:t>
            </a:r>
          </a:p>
          <a:p>
            <a:endParaRPr lang="en-US" dirty="0"/>
          </a:p>
        </p:txBody>
      </p:sp>
    </p:spTree>
    <p:extLst>
      <p:ext uri="{BB962C8B-B14F-4D97-AF65-F5344CB8AC3E}">
        <p14:creationId xmlns:p14="http://schemas.microsoft.com/office/powerpoint/2010/main" val="15665865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Depending on your context, delete some or all of the SPHERE set of slides (4 starting with this one).</a:t>
            </a:r>
          </a:p>
          <a:p>
            <a:r>
              <a:rPr lang="en-US" dirty="0"/>
              <a:t>The Interactive Handbook and Sphere Champion e-learning were launched at the same time as the Sphere Handbook.</a:t>
            </a:r>
          </a:p>
          <a:p>
            <a:r>
              <a:rPr lang="en-US" dirty="0"/>
              <a:t>The more time that has passed since November 2018, the less relevant it is to promote these as NEW products.</a:t>
            </a:r>
          </a:p>
        </p:txBody>
      </p:sp>
    </p:spTree>
    <p:extLst>
      <p:ext uri="{BB962C8B-B14F-4D97-AF65-F5344CB8AC3E}">
        <p14:creationId xmlns:p14="http://schemas.microsoft.com/office/powerpoint/2010/main" val="40554811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none" dirty="0">
                <a:latin typeface="Arial" charset="0"/>
                <a:ea typeface="Arial" charset="0"/>
                <a:cs typeface="Arial" charset="0"/>
              </a:rPr>
              <a:t>Image: The Interactive Handbook shown on an iPhone. The interface is a responsive web application so is designed to work on large screens (PCs) and mobile devices.</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7D2CA1-D120-9748-B6F6-7C32249A9953}"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113923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631565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Optional slide depending on format of presentation/workshop.</a:t>
            </a:r>
          </a:p>
          <a:p>
            <a:endParaRPr lang="en-US" dirty="0"/>
          </a:p>
        </p:txBody>
      </p:sp>
    </p:spTree>
    <p:extLst>
      <p:ext uri="{BB962C8B-B14F-4D97-AF65-F5344CB8AC3E}">
        <p14:creationId xmlns:p14="http://schemas.microsoft.com/office/powerpoint/2010/main" val="11717610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update the details, select </a:t>
            </a:r>
            <a:r>
              <a:rPr lang="en-US" b="1" dirty="0"/>
              <a:t>Slide Master </a:t>
            </a:r>
            <a:r>
              <a:rPr lang="en-US" dirty="0"/>
              <a:t>from the </a:t>
            </a:r>
            <a:r>
              <a:rPr lang="en-US" b="1" dirty="0"/>
              <a:t>View</a:t>
            </a:r>
            <a:r>
              <a:rPr lang="en-US" dirty="0"/>
              <a:t> menu. When done, click </a:t>
            </a:r>
            <a:r>
              <a:rPr lang="en-US" b="1" dirty="0"/>
              <a:t>Close Master View </a:t>
            </a:r>
            <a:r>
              <a:rPr lang="en-US" dirty="0"/>
              <a:t>to return.</a:t>
            </a:r>
          </a:p>
        </p:txBody>
      </p:sp>
    </p:spTree>
    <p:extLst>
      <p:ext uri="{BB962C8B-B14F-4D97-AF65-F5344CB8AC3E}">
        <p14:creationId xmlns:p14="http://schemas.microsoft.com/office/powerpoint/2010/main" val="40570647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Slide for training seminars/webinars only – delete for presentations</a:t>
            </a:r>
          </a:p>
        </p:txBody>
      </p:sp>
    </p:spTree>
    <p:extLst>
      <p:ext uri="{BB962C8B-B14F-4D97-AF65-F5344CB8AC3E}">
        <p14:creationId xmlns:p14="http://schemas.microsoft.com/office/powerpoint/2010/main" val="36589782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summary of the following 5 slides. For a shorter presentation, keep this one but delete the following 5. For longer presentations, you could delete this one.</a:t>
            </a:r>
          </a:p>
        </p:txBody>
      </p:sp>
    </p:spTree>
    <p:extLst>
      <p:ext uri="{BB962C8B-B14F-4D97-AF65-F5344CB8AC3E}">
        <p14:creationId xmlns:p14="http://schemas.microsoft.com/office/powerpoint/2010/main" val="7854477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b="1" dirty="0">
                <a:effectLst/>
                <a:latin typeface="+mn-lt"/>
                <a:ea typeface="+mn-ea"/>
                <a:cs typeface="+mn-cs"/>
                <a:sym typeface="Helvetica Neue"/>
              </a:rPr>
              <a:t>Learning and new evidence</a:t>
            </a:r>
            <a:endParaRPr lang="en-US" sz="2200" dirty="0">
              <a:effectLst/>
              <a:latin typeface="+mn-lt"/>
              <a:ea typeface="+mn-ea"/>
              <a:cs typeface="+mn-cs"/>
              <a:sym typeface="Helvetica Neue"/>
            </a:endParaRPr>
          </a:p>
          <a:p>
            <a:endParaRPr lang="en-GB" sz="2200" dirty="0">
              <a:effectLst/>
              <a:latin typeface="+mn-lt"/>
              <a:ea typeface="+mn-ea"/>
              <a:cs typeface="+mn-cs"/>
              <a:sym typeface="Helvetica Neue"/>
            </a:endParaRPr>
          </a:p>
          <a:p>
            <a:r>
              <a:rPr lang="en-GB" sz="2200" dirty="0">
                <a:effectLst/>
                <a:latin typeface="+mn-lt"/>
                <a:ea typeface="+mn-ea"/>
                <a:cs typeface="+mn-cs"/>
                <a:sym typeface="Helvetica Neue"/>
              </a:rPr>
              <a:t>While the authors and contributors of the Handbook draw from experiences from many crises and disasters, it is not always possible nor helpful to draw direct relationships between a crisis and a particular section of the Handbook. This slide provides two examples where there is clear influence.</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Syrians leaving the Syrian Arab Republic were the largest displaced population in 2017 accounting for around 32% of refugees worldwide.</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The new cross-sector standard in the WASH chapter, </a:t>
            </a:r>
            <a:r>
              <a:rPr lang="en-GB" sz="2200" i="1" dirty="0">
                <a:effectLst/>
                <a:latin typeface="+mn-lt"/>
                <a:ea typeface="+mn-ea"/>
                <a:cs typeface="+mn-cs"/>
                <a:sym typeface="Helvetica Neue"/>
              </a:rPr>
              <a:t>WASH in healthcare settings</a:t>
            </a:r>
            <a:r>
              <a:rPr lang="en-GB" sz="2200" dirty="0">
                <a:effectLst/>
                <a:latin typeface="+mn-lt"/>
                <a:ea typeface="+mn-ea"/>
                <a:cs typeface="+mn-cs"/>
                <a:sym typeface="Helvetica Neue"/>
              </a:rPr>
              <a:t>, highlights the importance of a cross-sector response to control outbreaks of communicable diseases.</a:t>
            </a:r>
            <a:r>
              <a:rPr lang="en-US" sz="2200" i="0" dirty="0">
                <a:effectLst/>
                <a:latin typeface="+mn-lt"/>
                <a:ea typeface="+mn-ea"/>
                <a:cs typeface="+mn-cs"/>
                <a:sym typeface="Helvetica Neue"/>
              </a:rPr>
              <a:t> </a:t>
            </a:r>
            <a:r>
              <a:rPr lang="en-GB" sz="2200" i="1" dirty="0">
                <a:effectLst/>
                <a:latin typeface="+mn-lt"/>
                <a:ea typeface="+mn-ea"/>
                <a:cs typeface="+mn-cs"/>
                <a:sym typeface="Helvetica Neue"/>
              </a:rPr>
              <a:t>See changes to Shelter and Settlement and WASH chapters below.</a:t>
            </a:r>
            <a:r>
              <a:rPr lang="en-US" dirty="0">
                <a:effectLst/>
              </a:rPr>
              <a:t> </a:t>
            </a:r>
            <a:r>
              <a:rPr lang="en-GB" sz="2200" u="sng" strike="noStrike" baseline="0" dirty="0">
                <a:effectLst/>
                <a:latin typeface="+mn-lt"/>
                <a:ea typeface="+mn-ea"/>
                <a:cs typeface="+mn-cs"/>
                <a:sym typeface="Helvetica Neue"/>
                <a:hlinkClick r:id="rId3"/>
              </a:rPr>
              <a:t>https://www.unhcr.org/globaltrends2017/</a:t>
            </a:r>
            <a:endParaRPr lang="en-US" sz="2200" strike="noStrike" baseline="0" dirty="0">
              <a:effectLst/>
              <a:latin typeface="+mn-lt"/>
              <a:ea typeface="+mn-ea"/>
              <a:cs typeface="+mn-cs"/>
              <a:sym typeface="Helvetica Neue"/>
            </a:endParaRPr>
          </a:p>
          <a:p>
            <a:endParaRPr lang="en-US" dirty="0"/>
          </a:p>
        </p:txBody>
      </p:sp>
    </p:spTree>
    <p:extLst>
      <p:ext uri="{BB962C8B-B14F-4D97-AF65-F5344CB8AC3E}">
        <p14:creationId xmlns:p14="http://schemas.microsoft.com/office/powerpoint/2010/main" val="40306389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200" b="1" dirty="0">
                <a:effectLst/>
                <a:latin typeface="+mn-lt"/>
                <a:ea typeface="+mn-ea"/>
                <a:cs typeface="+mn-cs"/>
                <a:sym typeface="Helvetica Neue"/>
              </a:rPr>
              <a:t>Evolving operating contexts</a:t>
            </a:r>
          </a:p>
          <a:p>
            <a:endParaRPr lang="en-US" sz="2200" dirty="0">
              <a:effectLst/>
              <a:latin typeface="+mn-lt"/>
              <a:ea typeface="+mn-ea"/>
              <a:cs typeface="+mn-cs"/>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r>
              <a:rPr lang="en-GB" sz="2200" dirty="0">
                <a:effectLst/>
                <a:latin typeface="+mn-lt"/>
                <a:ea typeface="+mn-ea"/>
                <a:cs typeface="+mn-cs"/>
                <a:sym typeface="Helvetica Neue"/>
              </a:rPr>
              <a:t>As reported in 2018, 80% of humanitarian aid goes to people affected by </a:t>
            </a:r>
            <a:r>
              <a:rPr lang="en-GB" sz="2200" b="1" dirty="0">
                <a:effectLst/>
                <a:latin typeface="+mn-lt"/>
                <a:ea typeface="+mn-ea"/>
                <a:cs typeface="+mn-cs"/>
                <a:sym typeface="Helvetica Neue"/>
              </a:rPr>
              <a:t>conflict</a:t>
            </a:r>
            <a:r>
              <a:rPr lang="en-GB" sz="2200" dirty="0">
                <a:effectLst/>
                <a:latin typeface="+mn-lt"/>
                <a:ea typeface="+mn-ea"/>
                <a:cs typeface="+mn-cs"/>
                <a:sym typeface="Helvetica Neue"/>
              </a:rPr>
              <a:t> (compared to 20% 20 years ago). </a:t>
            </a:r>
            <a:r>
              <a:rPr lang="en-GB" sz="2200" u="sng" strike="noStrike" baseline="0" dirty="0">
                <a:effectLst/>
                <a:latin typeface="+mn-lt"/>
                <a:ea typeface="+mn-ea"/>
                <a:cs typeface="+mn-cs"/>
                <a:sym typeface="Helvetica Neue"/>
                <a:hlinkClick r:id="rId3"/>
              </a:rPr>
              <a:t>https://www.weforum.org/agenda/2018/01/conflict-is-reshaping-the-world-mercy-corps/</a:t>
            </a:r>
            <a:endParaRPr lang="en-US" sz="2200" strike="noStrike" baseline="0" dirty="0">
              <a:effectLst/>
              <a:latin typeface="+mn-lt"/>
              <a:ea typeface="+mn-ea"/>
              <a:cs typeface="+mn-cs"/>
              <a:sym typeface="Helvetica Neue"/>
            </a:endParaRPr>
          </a:p>
          <a:p>
            <a:endParaRPr lang="en-GB" sz="2200" dirty="0">
              <a:effectLst/>
              <a:latin typeface="+mn-lt"/>
              <a:ea typeface="+mn-ea"/>
              <a:cs typeface="+mn-cs"/>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r>
              <a:rPr lang="en-GB" sz="2200" dirty="0">
                <a:effectLst/>
                <a:latin typeface="+mn-lt"/>
                <a:ea typeface="+mn-ea"/>
                <a:cs typeface="+mn-cs"/>
                <a:sym typeface="Helvetica Neue"/>
              </a:rPr>
              <a:t>As reported in 2018, UN Secretary General, António Guterres, now considers climate change to be the biggest threat to humanity. </a:t>
            </a:r>
            <a:r>
              <a:rPr lang="en-GB" sz="2200" u="sng" strike="noStrike" baseline="0" dirty="0">
                <a:effectLst/>
                <a:latin typeface="+mn-lt"/>
                <a:ea typeface="+mn-ea"/>
                <a:cs typeface="+mn-cs"/>
                <a:sym typeface="Helvetica Neue"/>
                <a:hlinkClick r:id="rId4"/>
              </a:rPr>
              <a:t>https://www.nytimes.com/2018/03/29/climate/united-nations-climate-change.html</a:t>
            </a:r>
            <a:endParaRPr lang="en-US" sz="2200" strike="noStrike" baseline="0" dirty="0">
              <a:effectLst/>
              <a:latin typeface="+mn-lt"/>
              <a:ea typeface="+mn-ea"/>
              <a:cs typeface="+mn-cs"/>
              <a:sym typeface="Helvetica Neue"/>
            </a:endParaRPr>
          </a:p>
          <a:p>
            <a:endParaRPr lang="en-US" sz="2200" dirty="0">
              <a:effectLst/>
              <a:latin typeface="+mn-lt"/>
              <a:ea typeface="+mn-ea"/>
              <a:cs typeface="+mn-cs"/>
              <a:sym typeface="Helvetica Neue"/>
            </a:endParaRPr>
          </a:p>
          <a:p>
            <a:r>
              <a:rPr lang="en-GB" sz="2200" b="1" i="1" dirty="0">
                <a:effectLst/>
                <a:latin typeface="+mn-lt"/>
                <a:ea typeface="+mn-ea"/>
                <a:cs typeface="+mn-cs"/>
                <a:sym typeface="Helvetica Neue"/>
              </a:rPr>
              <a:t>Photo</a:t>
            </a:r>
            <a:r>
              <a:rPr lang="en-GB" sz="2200" i="1" dirty="0">
                <a:effectLst/>
                <a:latin typeface="+mn-lt"/>
                <a:ea typeface="+mn-ea"/>
                <a:cs typeface="+mn-cs"/>
                <a:sym typeface="Helvetica Neue"/>
              </a:rPr>
              <a:t>: Bangladesh. Cox's Bazaar, 2017. A family building shelter in the rain in </a:t>
            </a:r>
            <a:r>
              <a:rPr lang="en-GB" sz="2200" i="1" dirty="0" err="1">
                <a:effectLst/>
                <a:latin typeface="+mn-lt"/>
                <a:ea typeface="+mn-ea"/>
                <a:cs typeface="+mn-cs"/>
                <a:sym typeface="Helvetica Neue"/>
              </a:rPr>
              <a:t>Kutupalong</a:t>
            </a:r>
            <a:r>
              <a:rPr lang="en-GB" sz="2200" i="1" dirty="0">
                <a:effectLst/>
                <a:latin typeface="+mn-lt"/>
                <a:ea typeface="+mn-ea"/>
                <a:cs typeface="+mn-cs"/>
                <a:sym typeface="Helvetica Neue"/>
              </a:rPr>
              <a:t> camp. </a:t>
            </a:r>
            <a:r>
              <a:rPr lang="en-GB" sz="2200" i="1" dirty="0" err="1">
                <a:effectLst/>
                <a:latin typeface="+mn-lt"/>
                <a:ea typeface="+mn-ea"/>
                <a:cs typeface="+mn-cs"/>
                <a:sym typeface="Helvetica Neue"/>
              </a:rPr>
              <a:t>Kutupalong</a:t>
            </a:r>
            <a:r>
              <a:rPr lang="en-GB" sz="2200" i="1" dirty="0">
                <a:effectLst/>
                <a:latin typeface="+mn-lt"/>
                <a:ea typeface="+mn-ea"/>
                <a:cs typeface="+mn-cs"/>
                <a:sym typeface="Helvetica Neue"/>
              </a:rPr>
              <a:t> camp is the largest settlement in Cox's district. It is estimated that over 100,000 people live inside the camp. Since 25 August 2017, more than 400,000 people have crossed the Myanmar-Bangladesh border, fleeing violence in northern areas of Myanmar’s Rakhine State.</a:t>
            </a:r>
            <a:r>
              <a:rPr lang="en-US" dirty="0">
                <a:effectLst/>
              </a:rPr>
              <a:t> </a:t>
            </a:r>
            <a:endParaRPr lang="en-US" dirty="0"/>
          </a:p>
        </p:txBody>
      </p:sp>
    </p:spTree>
    <p:extLst>
      <p:ext uri="{BB962C8B-B14F-4D97-AF65-F5344CB8AC3E}">
        <p14:creationId xmlns:p14="http://schemas.microsoft.com/office/powerpoint/2010/main" val="26963370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b="1" dirty="0">
                <a:effectLst/>
                <a:latin typeface="+mn-lt"/>
                <a:ea typeface="+mn-ea"/>
                <a:cs typeface="+mn-cs"/>
                <a:sym typeface="Helvetica Neue"/>
              </a:rPr>
              <a:t>Fundamental shifts in how assistance in provided</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The use of cash transfers as a response option has increased dramatically over the last 10 years. In September 2015, cash and vouchers accounted for an estimated 6% of humanitarian aid</a:t>
            </a:r>
            <a:r>
              <a:rPr lang="en-GB" sz="2200" strike="noStrike" baseline="0" dirty="0">
                <a:effectLst/>
                <a:latin typeface="+mn-lt"/>
                <a:ea typeface="+mn-ea"/>
                <a:cs typeface="+mn-cs"/>
                <a:sym typeface="Helvetica Neue"/>
              </a:rPr>
              <a:t> (</a:t>
            </a:r>
            <a:r>
              <a:rPr lang="en-GB" sz="2200" u="sng" strike="noStrike" baseline="0" dirty="0">
                <a:effectLst/>
                <a:latin typeface="+mn-lt"/>
                <a:ea typeface="+mn-ea"/>
                <a:cs typeface="+mn-cs"/>
                <a:sym typeface="Helvetica Neue"/>
                <a:hlinkClick r:id="rId3"/>
              </a:rPr>
              <a:t>https://www.odi.org/publications/9876-doing-cash-differently-how-cash-transfers-can-transform-humanitarian-aid</a:t>
            </a:r>
            <a:r>
              <a:rPr lang="en-GB" sz="2200" u="sng" strike="noStrike" baseline="0" dirty="0">
                <a:effectLst/>
                <a:latin typeface="+mn-lt"/>
                <a:ea typeface="+mn-ea"/>
                <a:cs typeface="+mn-cs"/>
                <a:sym typeface="Helvetica Neue"/>
              </a:rPr>
              <a:t>)</a:t>
            </a:r>
            <a:r>
              <a:rPr lang="en-GB" sz="2200" dirty="0">
                <a:effectLst/>
                <a:latin typeface="+mn-lt"/>
                <a:ea typeface="+mn-ea"/>
                <a:cs typeface="+mn-cs"/>
                <a:sym typeface="Helvetica Neue"/>
              </a:rPr>
              <a:t>, with further growth since, buoyed by the Grand Bargain (</a:t>
            </a:r>
            <a:r>
              <a:rPr lang="en-GB" sz="2200" u="sng" strike="noStrike" baseline="0" dirty="0">
                <a:effectLst/>
                <a:latin typeface="+mn-lt"/>
                <a:ea typeface="+mn-ea"/>
                <a:cs typeface="+mn-cs"/>
                <a:sym typeface="Helvetica Neue"/>
                <a:hlinkClick r:id="rId4"/>
              </a:rPr>
              <a:t>https://www.agendaforhumanity.org/initiatives/3861</a:t>
            </a:r>
            <a:r>
              <a:rPr lang="en-GB" sz="2200" u="sng" strike="noStrike" baseline="0" dirty="0">
                <a:effectLst/>
                <a:latin typeface="+mn-lt"/>
                <a:ea typeface="+mn-ea"/>
                <a:cs typeface="+mn-cs"/>
                <a:sym typeface="Helvetica Neue"/>
              </a:rPr>
              <a:t>) </a:t>
            </a:r>
            <a:r>
              <a:rPr lang="en-GB" sz="2200" dirty="0">
                <a:effectLst/>
                <a:latin typeface="+mn-lt"/>
                <a:ea typeface="+mn-ea"/>
                <a:cs typeface="+mn-cs"/>
                <a:sym typeface="Helvetica Neue"/>
              </a:rPr>
              <a:t>which aims to get more means into the hands of people in need.</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The 2011 handbook includes 3 standards under Food Security which deal with cash and voucher transfers, supply chain management (SCM) and access to markets. In the 2018 edition, market-based programming is presented as one possible response option among others across the sectors, noting that this option is better-suited to some commodities and services, e.g. food and winter fuel, than others, e.g. medical services.</a:t>
            </a:r>
          </a:p>
          <a:p>
            <a:endParaRPr lang="en-US" sz="2200" dirty="0">
              <a:effectLst/>
              <a:latin typeface="+mn-lt"/>
              <a:ea typeface="+mn-ea"/>
              <a:cs typeface="+mn-cs"/>
              <a:sym typeface="Helvetica Neue"/>
            </a:endParaRPr>
          </a:p>
          <a:p>
            <a:r>
              <a:rPr lang="en-GB" sz="2200" b="1" i="1" dirty="0">
                <a:effectLst/>
                <a:latin typeface="+mn-lt"/>
                <a:ea typeface="+mn-ea"/>
                <a:cs typeface="+mn-cs"/>
                <a:sym typeface="Helvetica Neue"/>
              </a:rPr>
              <a:t>Photo</a:t>
            </a:r>
            <a:r>
              <a:rPr lang="en-GB" sz="2200" i="1" dirty="0">
                <a:effectLst/>
                <a:latin typeface="+mn-lt"/>
                <a:ea typeface="+mn-ea"/>
                <a:cs typeface="+mn-cs"/>
                <a:sym typeface="Helvetica Neue"/>
              </a:rPr>
              <a:t>: A Syrian refugee is collecting a new cash card to receive entitlements via the bank ATM network in Lebanon. </a:t>
            </a:r>
            <a:r>
              <a:rPr lang="en-GB" sz="2200" i="1" dirty="0" err="1">
                <a:effectLst/>
                <a:latin typeface="+mn-lt"/>
                <a:ea typeface="+mn-ea"/>
                <a:cs typeface="+mn-cs"/>
                <a:sym typeface="Helvetica Neue"/>
              </a:rPr>
              <a:t>Zahle</a:t>
            </a:r>
            <a:r>
              <a:rPr lang="en-GB" sz="2200" i="1" dirty="0">
                <a:effectLst/>
                <a:latin typeface="+mn-lt"/>
                <a:ea typeface="+mn-ea"/>
                <a:cs typeface="+mn-cs"/>
                <a:sym typeface="Helvetica Neue"/>
              </a:rPr>
              <a:t>, Lebanon, 2016.</a:t>
            </a:r>
            <a:r>
              <a:rPr lang="en-US" dirty="0">
                <a:effectLst/>
              </a:rPr>
              <a:t> </a:t>
            </a:r>
            <a:endParaRPr lang="en-US" sz="2200" dirty="0">
              <a:effectLst/>
              <a:latin typeface="+mn-lt"/>
              <a:ea typeface="+mn-ea"/>
              <a:cs typeface="+mn-cs"/>
              <a:sym typeface="Helvetica Neue"/>
            </a:endParaRPr>
          </a:p>
          <a:p>
            <a:endParaRPr lang="en-US" dirty="0"/>
          </a:p>
        </p:txBody>
      </p:sp>
    </p:spTree>
    <p:extLst>
      <p:ext uri="{BB962C8B-B14F-4D97-AF65-F5344CB8AC3E}">
        <p14:creationId xmlns:p14="http://schemas.microsoft.com/office/powerpoint/2010/main" val="1318179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200" b="1" dirty="0">
                <a:effectLst/>
                <a:latin typeface="+mn-lt"/>
                <a:ea typeface="+mn-ea"/>
                <a:cs typeface="+mn-cs"/>
                <a:sym typeface="Helvetica Neue"/>
              </a:rPr>
              <a:t>Community engagement and accountability</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Participation, supporting local actors and working with local authorities are all key tenets of the Humanitarian Charter, which has not changed between the 2011 and 2018 editions.</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Accountability is multi-directional. Accountability to Affected Populations (AAP) is important, but we should not forget accountability to partner organisations, staff and donors.</a:t>
            </a:r>
          </a:p>
          <a:p>
            <a:endParaRPr lang="en-US" sz="2200" dirty="0">
              <a:effectLst/>
              <a:latin typeface="+mn-lt"/>
              <a:ea typeface="+mn-ea"/>
              <a:cs typeface="+mn-cs"/>
              <a:sym typeface="Helvetica Neue"/>
            </a:endParaRPr>
          </a:p>
          <a:p>
            <a:r>
              <a:rPr lang="en-GB" sz="2200" b="1" i="1" dirty="0">
                <a:effectLst/>
                <a:latin typeface="+mn-lt"/>
                <a:ea typeface="+mn-ea"/>
                <a:cs typeface="+mn-cs"/>
                <a:sym typeface="Helvetica Neue"/>
              </a:rPr>
              <a:t>Photo</a:t>
            </a:r>
            <a:r>
              <a:rPr lang="en-GB" sz="2200" i="1" dirty="0">
                <a:effectLst/>
                <a:latin typeface="+mn-lt"/>
                <a:ea typeface="+mn-ea"/>
                <a:cs typeface="+mn-cs"/>
                <a:sym typeface="Helvetica Neue"/>
              </a:rPr>
              <a:t>: Hiroko Shimizu (47), </a:t>
            </a:r>
            <a:r>
              <a:rPr lang="en-GB" sz="2200" i="1" dirty="0" err="1">
                <a:effectLst/>
                <a:latin typeface="+mn-lt"/>
                <a:ea typeface="+mn-ea"/>
                <a:cs typeface="+mn-cs"/>
                <a:sym typeface="Helvetica Neue"/>
              </a:rPr>
              <a:t>Shahenour</a:t>
            </a:r>
            <a:r>
              <a:rPr lang="en-GB" sz="2200" i="1" dirty="0">
                <a:effectLst/>
                <a:latin typeface="+mn-lt"/>
                <a:ea typeface="+mn-ea"/>
                <a:cs typeface="+mn-cs"/>
                <a:sym typeface="Helvetica Neue"/>
              </a:rPr>
              <a:t> Begum (38). The BDRCS mobile clinic, supported by the Japanese Red Cross, started in November 2017. The clinic sees around 130-150 patients every day. It is the main clinic on this side of the camp. BDRCS and local community volunteers work together to run the clinic. </a:t>
            </a:r>
            <a:r>
              <a:rPr lang="en-GB" sz="2200" i="1" dirty="0" err="1">
                <a:effectLst/>
                <a:latin typeface="+mn-lt"/>
                <a:ea typeface="+mn-ea"/>
                <a:cs typeface="+mn-cs"/>
                <a:sym typeface="Helvetica Neue"/>
              </a:rPr>
              <a:t>Balukhali</a:t>
            </a:r>
            <a:r>
              <a:rPr lang="en-GB" sz="2200" i="1" dirty="0">
                <a:effectLst/>
                <a:latin typeface="+mn-lt"/>
                <a:ea typeface="+mn-ea"/>
                <a:cs typeface="+mn-cs"/>
                <a:sym typeface="Helvetica Neue"/>
              </a:rPr>
              <a:t> 2, </a:t>
            </a:r>
            <a:r>
              <a:rPr lang="en-GB" sz="2200" i="1" dirty="0" err="1">
                <a:effectLst/>
                <a:latin typeface="+mn-lt"/>
                <a:ea typeface="+mn-ea"/>
                <a:cs typeface="+mn-cs"/>
                <a:sym typeface="Helvetica Neue"/>
              </a:rPr>
              <a:t>Ukhiya</a:t>
            </a:r>
            <a:r>
              <a:rPr lang="en-GB" sz="2200" i="1" dirty="0">
                <a:effectLst/>
                <a:latin typeface="+mn-lt"/>
                <a:ea typeface="+mn-ea"/>
                <a:cs typeface="+mn-cs"/>
                <a:sym typeface="Helvetica Neue"/>
              </a:rPr>
              <a:t>, Cox's Bazar, Bangladesh, 2018.</a:t>
            </a:r>
            <a:endParaRPr lang="en-US" dirty="0"/>
          </a:p>
          <a:p>
            <a:endParaRPr lang="en-US" dirty="0"/>
          </a:p>
        </p:txBody>
      </p:sp>
    </p:spTree>
    <p:extLst>
      <p:ext uri="{BB962C8B-B14F-4D97-AF65-F5344CB8AC3E}">
        <p14:creationId xmlns:p14="http://schemas.microsoft.com/office/powerpoint/2010/main" val="25466080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200" b="1" dirty="0">
                <a:effectLst/>
                <a:latin typeface="+mn-lt"/>
                <a:ea typeface="+mn-ea"/>
                <a:cs typeface="+mn-cs"/>
                <a:sym typeface="Helvetica Neue"/>
              </a:rPr>
              <a:t>Use of the Handbook</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The survey shows PDF as the most popular way to access the Handbook, with the book second and online third.</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This survey was completed before the arrival of the HSP App, which was downloaded 9,404 times in the first year following launch (Oct 2017 to Oct 2018).</a:t>
            </a:r>
          </a:p>
          <a:p>
            <a:endParaRPr lang="en-US" sz="2200" dirty="0">
              <a:effectLst/>
              <a:latin typeface="+mn-lt"/>
              <a:ea typeface="+mn-ea"/>
              <a:cs typeface="+mn-cs"/>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r>
              <a:rPr lang="en-GB" sz="2200" dirty="0">
                <a:effectLst/>
                <a:latin typeface="+mn-lt"/>
                <a:ea typeface="+mn-ea"/>
                <a:cs typeface="+mn-cs"/>
                <a:sym typeface="Helvetica Neue"/>
              </a:rPr>
              <a:t>The new “Online” offering, the Interactive Handbook (</a:t>
            </a:r>
            <a:r>
              <a:rPr lang="en-GB" sz="2200" u="sng" strike="sngStrike" dirty="0">
                <a:effectLst/>
                <a:latin typeface="+mn-lt"/>
                <a:ea typeface="+mn-ea"/>
                <a:cs typeface="+mn-cs"/>
                <a:sym typeface="Helvetica Neue"/>
                <a:hlinkClick r:id="rId3"/>
              </a:rPr>
              <a:t>https://</a:t>
            </a:r>
            <a:r>
              <a:rPr lang="en-US" sz="2200" u="sng" strike="sngStrike" dirty="0">
                <a:effectLst/>
                <a:latin typeface="+mn-lt"/>
                <a:ea typeface="+mn-ea"/>
                <a:cs typeface="+mn-cs"/>
                <a:sym typeface="Helvetica Neue"/>
                <a:hlinkClick r:id="rId3"/>
              </a:rPr>
              <a:t>handbook.spherestandards.org</a:t>
            </a:r>
            <a:r>
              <a:rPr lang="en-US" sz="2200" u="sng" strike="sngStrike" dirty="0">
                <a:effectLst/>
                <a:latin typeface="+mn-lt"/>
                <a:ea typeface="+mn-ea"/>
                <a:cs typeface="+mn-cs"/>
                <a:sym typeface="Helvetica Neue"/>
              </a:rPr>
              <a:t>)</a:t>
            </a:r>
            <a:r>
              <a:rPr lang="en-GB" sz="2200" dirty="0">
                <a:effectLst/>
                <a:latin typeface="+mn-lt"/>
                <a:ea typeface="+mn-ea"/>
                <a:cs typeface="+mn-cs"/>
                <a:sym typeface="Helvetica Neue"/>
              </a:rPr>
              <a:t>, will be further developed during 2019 which the potential to significantly change how users interact with the Handbook and each other. It was accessed by around 4,000 users in its first </a:t>
            </a:r>
            <a:r>
              <a:rPr lang="en-GB" sz="2200" i="1" dirty="0">
                <a:effectLst/>
                <a:latin typeface="+mn-lt"/>
                <a:ea typeface="+mn-ea"/>
                <a:cs typeface="+mn-cs"/>
                <a:sym typeface="Helvetica Neue"/>
              </a:rPr>
              <a:t>month</a:t>
            </a:r>
            <a:r>
              <a:rPr lang="en-GB" sz="2200" dirty="0">
                <a:effectLst/>
                <a:latin typeface="+mn-lt"/>
                <a:ea typeface="+mn-ea"/>
                <a:cs typeface="+mn-cs"/>
                <a:sym typeface="Helvetica Neue"/>
              </a:rPr>
              <a:t> following launch (7 Nov 2019 to 7 Dec 2019).</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It is worth noting the “Other” category of the “Who uses it?” pie-chart, which suggests that almost a quarter of users are </a:t>
            </a:r>
            <a:r>
              <a:rPr lang="en-GB" sz="2200" i="1" dirty="0">
                <a:effectLst/>
                <a:latin typeface="+mn-lt"/>
                <a:ea typeface="+mn-ea"/>
                <a:cs typeface="+mn-cs"/>
                <a:sym typeface="Helvetica Neue"/>
              </a:rPr>
              <a:t>not</a:t>
            </a:r>
            <a:r>
              <a:rPr lang="en-GB" sz="2200" dirty="0">
                <a:effectLst/>
                <a:latin typeface="+mn-lt"/>
                <a:ea typeface="+mn-ea"/>
                <a:cs typeface="+mn-cs"/>
                <a:sym typeface="Helvetica Neue"/>
              </a:rPr>
              <a:t> the “traditional” humanitarian actors that work for NGOs, RC/RC, the UN and governments.</a:t>
            </a:r>
            <a:r>
              <a:rPr lang="en-US" dirty="0">
                <a:effectLst/>
              </a:rPr>
              <a:t> </a:t>
            </a:r>
            <a:endParaRPr lang="en-US" dirty="0"/>
          </a:p>
          <a:p>
            <a:endParaRPr lang="en-US" dirty="0"/>
          </a:p>
        </p:txBody>
      </p:sp>
    </p:spTree>
    <p:extLst>
      <p:ext uri="{BB962C8B-B14F-4D97-AF65-F5344CB8AC3E}">
        <p14:creationId xmlns:p14="http://schemas.microsoft.com/office/powerpoint/2010/main" val="35533022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Page">
    <p:bg>
      <p:bgPr>
        <a:solidFill>
          <a:schemeClr val="bg1"/>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768C4B1E-B92B-4E54-AA79-B79919C1539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92493" y="4051306"/>
            <a:ext cx="3872042" cy="1818449"/>
          </a:xfrm>
          <a:prstGeom prst="rect">
            <a:avLst/>
          </a:prstGeom>
        </p:spPr>
      </p:pic>
      <p:sp>
        <p:nvSpPr>
          <p:cNvPr id="14" name="Title Text"/>
          <p:cNvSpPr txBox="1">
            <a:spLocks noGrp="1"/>
          </p:cNvSpPr>
          <p:nvPr>
            <p:ph type="title"/>
          </p:nvPr>
        </p:nvSpPr>
        <p:spPr>
          <a:xfrm>
            <a:off x="5892800" y="3659956"/>
            <a:ext cx="5587456" cy="1190673"/>
          </a:xfrm>
          <a:prstGeom prst="rect">
            <a:avLst/>
          </a:prstGeom>
        </p:spPr>
        <p:txBody>
          <a:bodyPr anchor="t"/>
          <a:lstStyle>
            <a:lvl1pPr algn="l">
              <a:defRPr sz="6000" cap="all">
                <a:solidFill>
                  <a:srgbClr val="000000"/>
                </a:solidFill>
                <a:latin typeface="Open Sans Light"/>
                <a:ea typeface="Open Sans Light"/>
                <a:cs typeface="Open Sans Light"/>
                <a:sym typeface="Open Sans Light"/>
              </a:defRPr>
            </a:lvl1pPr>
          </a:lstStyle>
          <a:p>
            <a:r>
              <a:rPr dirty="0"/>
              <a:t>Title Text</a:t>
            </a:r>
          </a:p>
        </p:txBody>
      </p:sp>
      <p:pic>
        <p:nvPicPr>
          <p:cNvPr id="16" name="pasted-image.pdf" descr="pasted-image.pdf"/>
          <p:cNvPicPr>
            <a:picLocks noChangeAspect="1"/>
          </p:cNvPicPr>
          <p:nvPr/>
        </p:nvPicPr>
        <p:blipFill>
          <a:blip r:embed="rId4">
            <a:extLst/>
          </a:blip>
          <a:stretch>
            <a:fillRect/>
          </a:stretch>
        </p:blipFill>
        <p:spPr>
          <a:xfrm>
            <a:off x="5518436" y="3976663"/>
            <a:ext cx="88329" cy="1190673"/>
          </a:xfrm>
          <a:prstGeom prst="rect">
            <a:avLst/>
          </a:prstGeom>
          <a:ln w="12700">
            <a:miter lim="400000"/>
          </a:ln>
        </p:spPr>
      </p:pic>
      <p:sp>
        <p:nvSpPr>
          <p:cNvPr id="17" name="January 2018"/>
          <p:cNvSpPr txBox="1"/>
          <p:nvPr/>
        </p:nvSpPr>
        <p:spPr>
          <a:xfrm>
            <a:off x="5850500" y="4506970"/>
            <a:ext cx="5508938" cy="84125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4800" cap="all">
                <a:solidFill>
                  <a:srgbClr val="00A585"/>
                </a:solidFill>
                <a:latin typeface="Open Sans Bold"/>
                <a:ea typeface="Open Sans Bold"/>
                <a:cs typeface="Open Sans Bold"/>
                <a:sym typeface="Open Sans Bold"/>
              </a:defRPr>
            </a:lvl1pPr>
          </a:lstStyle>
          <a:p>
            <a:r>
              <a:rPr lang="es-ES" noProof="0" dirty="0" err="1">
                <a:solidFill>
                  <a:srgbClr val="000000"/>
                </a:solidFill>
              </a:rPr>
              <a:t>NovIembRE</a:t>
            </a:r>
            <a:r>
              <a:rPr lang="es-ES" noProof="0" dirty="0">
                <a:solidFill>
                  <a:srgbClr val="000000"/>
                </a:solidFill>
              </a:rPr>
              <a:t> 2018</a:t>
            </a:r>
          </a:p>
        </p:txBody>
      </p:sp>
      <p:sp>
        <p:nvSpPr>
          <p:cNvPr id="18" name="Slide Number" hidden="1"/>
          <p:cNvSpPr txBox="1">
            <a:spLocks noGrp="1"/>
          </p:cNvSpPr>
          <p:nvPr>
            <p:ph type="sldNum" sz="quarter" idx="2"/>
          </p:nvPr>
        </p:nvSpPr>
        <p:spPr>
          <a:xfrm>
            <a:off x="6496050" y="9251950"/>
            <a:ext cx="317277" cy="342900"/>
          </a:xfrm>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Body Layout">
    <p:spTree>
      <p:nvGrpSpPr>
        <p:cNvPr id="1" name=""/>
        <p:cNvGrpSpPr/>
        <p:nvPr/>
      </p:nvGrpSpPr>
      <p:grpSpPr>
        <a:xfrm>
          <a:off x="0" y="0"/>
          <a:ext cx="0" cy="0"/>
          <a:chOff x="0" y="0"/>
          <a:chExt cx="0" cy="0"/>
        </a:xfrm>
      </p:grpSpPr>
      <p:sp>
        <p:nvSpPr>
          <p:cNvPr id="2" name="Title 1"/>
          <p:cNvSpPr>
            <a:spLocks noGrp="1"/>
          </p:cNvSpPr>
          <p:nvPr>
            <p:ph type="title"/>
          </p:nvPr>
        </p:nvSpPr>
        <p:spPr>
          <a:xfrm>
            <a:off x="650241" y="0"/>
            <a:ext cx="11704320" cy="1538503"/>
          </a:xfrm>
        </p:spPr>
        <p:txBody>
          <a:bodyPr anchor="ctr" anchorCtr="0">
            <a:noAutofit/>
          </a:bodyPr>
          <a:lstStyle>
            <a:lvl1pPr>
              <a:defRPr sz="3982"/>
            </a:lvl1pPr>
          </a:lstStyle>
          <a:p>
            <a:r>
              <a:rPr lang="en-GB" dirty="0"/>
              <a:t>Click to edit Master title style</a:t>
            </a:r>
          </a:p>
        </p:txBody>
      </p:sp>
      <p:sp>
        <p:nvSpPr>
          <p:cNvPr id="8" name="Text Placeholder 2"/>
          <p:cNvSpPr>
            <a:spLocks noGrp="1"/>
          </p:cNvSpPr>
          <p:nvPr>
            <p:ph idx="1"/>
          </p:nvPr>
        </p:nvSpPr>
        <p:spPr>
          <a:xfrm>
            <a:off x="650240" y="1906406"/>
            <a:ext cx="11704320" cy="6806360"/>
          </a:xfrm>
          <a:prstGeom prst="rect">
            <a:avLst/>
          </a:prstGeom>
        </p:spPr>
        <p:txBody>
          <a:bodyPr vert="horz" lIns="91440" tIns="45720" rIns="91440" bIns="45720" rtlCol="0">
            <a:noAutofit/>
          </a:bodyPr>
          <a:lstStyle>
            <a:lvl1pPr>
              <a:buClr>
                <a:schemeClr val="tx2"/>
              </a:buClr>
              <a:defRPr sz="2560" b="1">
                <a:solidFill>
                  <a:srgbClr val="000000"/>
                </a:solidFill>
              </a:defRPr>
            </a:lvl1pPr>
            <a:lvl2pPr>
              <a:defRPr sz="2560">
                <a:solidFill>
                  <a:srgbClr val="000000"/>
                </a:solidFill>
              </a:defRPr>
            </a:lvl2pPr>
            <a:lvl3pPr>
              <a:defRPr sz="2276">
                <a:solidFill>
                  <a:srgbClr val="000000"/>
                </a:solidFill>
              </a:defRPr>
            </a:lvl3pPr>
          </a:lstStyle>
          <a:p>
            <a:pPr lvl="0"/>
            <a:r>
              <a:rPr lang="en-GB" dirty="0"/>
              <a:t>Click to edit Master text styles</a:t>
            </a:r>
          </a:p>
          <a:p>
            <a:pPr lvl="1"/>
            <a:r>
              <a:rPr lang="en-GB" dirty="0"/>
              <a:t>Second level</a:t>
            </a:r>
          </a:p>
          <a:p>
            <a:pPr lvl="2"/>
            <a:r>
              <a:rPr lang="en-GB" dirty="0"/>
              <a:t>Third level</a:t>
            </a:r>
          </a:p>
        </p:txBody>
      </p:sp>
      <p:cxnSp>
        <p:nvCxnSpPr>
          <p:cNvPr id="13" name="Straight Connector 12"/>
          <p:cNvCxnSpPr>
            <a:cxnSpLocks/>
          </p:cNvCxnSpPr>
          <p:nvPr userDrawn="1"/>
        </p:nvCxnSpPr>
        <p:spPr>
          <a:xfrm>
            <a:off x="0" y="1504488"/>
            <a:ext cx="10429092" cy="0"/>
          </a:xfrm>
          <a:prstGeom prst="line">
            <a:avLst/>
          </a:prstGeom>
          <a:ln w="63500" cmpd="sng">
            <a:solidFill>
              <a:srgbClr val="039579"/>
            </a:solidFill>
          </a:ln>
          <a:effectLst>
            <a:glow>
              <a:schemeClr val="accent1">
                <a:alpha val="40000"/>
              </a:schemeClr>
            </a:glow>
            <a:outerShdw blurRad="63500" sx="102000" sy="102000" algn="ctr" rotWithShape="0">
              <a:prstClr val="black">
                <a:alpha val="40000"/>
              </a:prstClr>
            </a:outerShdw>
            <a:reflection stA="73000" endPos="73000" dist="50800" dir="5400000" sy="-100000" algn="bl" rotWithShape="0"/>
            <a:softEdge rad="101600"/>
          </a:effectLst>
        </p:spPr>
        <p:style>
          <a:lnRef idx="2">
            <a:schemeClr val="accent1"/>
          </a:lnRef>
          <a:fillRef idx="0">
            <a:schemeClr val="accent1"/>
          </a:fillRef>
          <a:effectRef idx="1">
            <a:schemeClr val="accent1"/>
          </a:effectRef>
          <a:fontRef idx="minor">
            <a:schemeClr val="tx1"/>
          </a:fontRef>
        </p:style>
      </p:cxnSp>
      <p:cxnSp>
        <p:nvCxnSpPr>
          <p:cNvPr id="5" name="Straight Connector 4">
            <a:extLst>
              <a:ext uri="{FF2B5EF4-FFF2-40B4-BE49-F238E27FC236}">
                <a16:creationId xmlns:a16="http://schemas.microsoft.com/office/drawing/2014/main" id="{CBEA0A61-A9A8-4D2E-BF90-DB7E34D55FD8}"/>
              </a:ext>
            </a:extLst>
          </p:cNvPr>
          <p:cNvCxnSpPr>
            <a:cxnSpLocks/>
          </p:cNvCxnSpPr>
          <p:nvPr userDrawn="1"/>
        </p:nvCxnSpPr>
        <p:spPr>
          <a:xfrm>
            <a:off x="1" y="1538503"/>
            <a:ext cx="10132311" cy="0"/>
          </a:xfrm>
          <a:prstGeom prst="line">
            <a:avLst/>
          </a:prstGeom>
          <a:ln w="41275">
            <a:solidFill>
              <a:srgbClr val="039579">
                <a:alpha val="57000"/>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20274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FA438C0-09D6-4F42-85C6-E896EF12330D}"/>
              </a:ext>
            </a:extLst>
          </p:cNvPr>
          <p:cNvSpPr txBox="1">
            <a:spLocks noGrp="1"/>
          </p:cNvSpPr>
          <p:nvPr>
            <p:ph type="dt" sz="quarter" idx="7"/>
          </p:nvPr>
        </p:nvSpPr>
        <p:spPr>
          <a:xfrm>
            <a:off x="0" y="0"/>
            <a:ext cx="0" cy="0"/>
          </a:xfrm>
          <a:prstGeom prst="rect">
            <a:avLst/>
          </a:prstGeom>
          <a:noFill/>
          <a:ln>
            <a:noFill/>
          </a:ln>
        </p:spPr>
        <p:txBody>
          <a:bodyPr vert="horz" wrap="square" lIns="91440" tIns="45720" rIns="91440" bIns="45720" anchor="t" anchorCtr="0" compatLnSpc="1">
            <a:noAutofit/>
          </a:bodyPr>
          <a:lstStyle>
            <a:lvl1pPr marL="0" marR="0" lvl="0" indent="0" algn="l" defTabSz="1300460" rtl="0" fontAlgn="auto" hangingPunct="1">
              <a:lnSpc>
                <a:spcPct val="100000"/>
              </a:lnSpc>
              <a:spcBef>
                <a:spcPts val="0"/>
              </a:spcBef>
              <a:spcAft>
                <a:spcPts val="0"/>
              </a:spcAft>
              <a:buNone/>
              <a:tabLst/>
              <a:defRPr lang="en-US" sz="2560" b="0" i="0" u="none" strike="noStrike" kern="1200" cap="none" spc="0" baseline="0">
                <a:solidFill>
                  <a:srgbClr val="000000"/>
                </a:solidFill>
                <a:uFillTx/>
                <a:latin typeface="Calibri"/>
              </a:defRPr>
            </a:lvl1pPr>
          </a:lstStyle>
          <a:p>
            <a:pPr lvl="0"/>
            <a:fld id="{EE5F98CF-FF33-44A3-8BF1-5B0369E35E13}" type="datetime1">
              <a:rPr lang="en-US"/>
              <a:pPr lvl="0"/>
              <a:t>23-Jan-19</a:t>
            </a:fld>
            <a:endParaRPr lang="en-US" dirty="0"/>
          </a:p>
        </p:txBody>
      </p:sp>
      <p:sp>
        <p:nvSpPr>
          <p:cNvPr id="3" name="Footer Placeholder 2">
            <a:extLst>
              <a:ext uri="{FF2B5EF4-FFF2-40B4-BE49-F238E27FC236}">
                <a16:creationId xmlns:a16="http://schemas.microsoft.com/office/drawing/2014/main" id="{3110A323-82B9-47DF-9BE3-3CAB1F8BE665}"/>
              </a:ext>
            </a:extLst>
          </p:cNvPr>
          <p:cNvSpPr txBox="1">
            <a:spLocks noGrp="1"/>
          </p:cNvSpPr>
          <p:nvPr>
            <p:ph type="ftr" sz="quarter" idx="9"/>
          </p:nvPr>
        </p:nvSpPr>
        <p:spPr/>
        <p:txBody>
          <a:bodyPr/>
          <a:lstStyle>
            <a:lvl1pPr>
              <a:defRPr lang="en-US"/>
            </a:lvl1pPr>
          </a:lstStyle>
          <a:p>
            <a:pPr lvl="0"/>
            <a:endParaRPr lang="en-US"/>
          </a:p>
        </p:txBody>
      </p:sp>
      <p:sp>
        <p:nvSpPr>
          <p:cNvPr id="4" name="Slide Number Placeholder 3">
            <a:extLst>
              <a:ext uri="{FF2B5EF4-FFF2-40B4-BE49-F238E27FC236}">
                <a16:creationId xmlns:a16="http://schemas.microsoft.com/office/drawing/2014/main" id="{DE1E67AE-26F2-4B8D-9792-349C4B8A2E1B}"/>
              </a:ext>
            </a:extLst>
          </p:cNvPr>
          <p:cNvSpPr txBox="1">
            <a:spLocks noGrp="1"/>
          </p:cNvSpPr>
          <p:nvPr>
            <p:ph type="sldNum" sz="quarter" idx="8"/>
          </p:nvPr>
        </p:nvSpPr>
        <p:spPr>
          <a:xfrm>
            <a:off x="0" y="0"/>
            <a:ext cx="0" cy="0"/>
          </a:xfrm>
          <a:prstGeom prst="rect">
            <a:avLst/>
          </a:prstGeom>
          <a:noFill/>
          <a:ln>
            <a:noFill/>
          </a:ln>
        </p:spPr>
        <p:txBody>
          <a:bodyPr vert="horz" wrap="square" lIns="91440" tIns="45720" rIns="91440" bIns="45720" anchor="t" anchorCtr="0" compatLnSpc="1">
            <a:noAutofit/>
          </a:bodyPr>
          <a:lstStyle>
            <a:lvl1pPr marL="0" marR="0" lvl="0" indent="0" algn="l" defTabSz="1300460" rtl="0" fontAlgn="auto" hangingPunct="1">
              <a:lnSpc>
                <a:spcPct val="100000"/>
              </a:lnSpc>
              <a:spcBef>
                <a:spcPts val="0"/>
              </a:spcBef>
              <a:spcAft>
                <a:spcPts val="0"/>
              </a:spcAft>
              <a:buNone/>
              <a:tabLst/>
              <a:defRPr lang="en-US" sz="2560" b="0" i="0" u="none" strike="noStrike" kern="1200" cap="none" spc="0" baseline="0">
                <a:solidFill>
                  <a:srgbClr val="000000"/>
                </a:solidFill>
                <a:uFillTx/>
                <a:latin typeface="Calibri"/>
              </a:defRPr>
            </a:lvl1pPr>
          </a:lstStyle>
          <a:p>
            <a:pPr lvl="0"/>
            <a:fld id="{835B647D-2CE3-4FDD-B444-D6CF77FF2E8B}" type="slidenum">
              <a:t>‹#›</a:t>
            </a:fld>
            <a:endParaRPr lang="en-US"/>
          </a:p>
        </p:txBody>
      </p:sp>
    </p:spTree>
    <p:extLst>
      <p:ext uri="{BB962C8B-B14F-4D97-AF65-F5344CB8AC3E}">
        <p14:creationId xmlns:p14="http://schemas.microsoft.com/office/powerpoint/2010/main" val="7432985"/>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amp; Subtitle">
    <p:bg>
      <p:bgPr>
        <a:solidFill>
          <a:schemeClr val="bg1"/>
        </a:solidFill>
        <a:effectLst/>
      </p:bgPr>
    </p:bg>
    <p:spTree>
      <p:nvGrpSpPr>
        <p:cNvPr id="1" name=""/>
        <p:cNvGrpSpPr/>
        <p:nvPr/>
      </p:nvGrpSpPr>
      <p:grpSpPr>
        <a:xfrm>
          <a:off x="0" y="0"/>
          <a:ext cx="0" cy="0"/>
          <a:chOff x="0" y="0"/>
          <a:chExt cx="0" cy="0"/>
        </a:xfrm>
      </p:grpSpPr>
      <p:sp>
        <p:nvSpPr>
          <p:cNvPr id="26" name="Body Level One…"/>
          <p:cNvSpPr txBox="1">
            <a:spLocks noGrp="1"/>
          </p:cNvSpPr>
          <p:nvPr>
            <p:ph type="body" sz="half" idx="1"/>
          </p:nvPr>
        </p:nvSpPr>
        <p:spPr>
          <a:xfrm>
            <a:off x="1270000" y="3302296"/>
            <a:ext cx="10464800" cy="4831360"/>
          </a:xfrm>
          <a:prstGeom prst="rect">
            <a:avLst/>
          </a:prstGeom>
        </p:spPr>
        <p:txBody>
          <a:bodyPr anchor="t"/>
          <a:lstStyle>
            <a:lvl1pPr marL="0" indent="0">
              <a:buSzTx/>
              <a:buNone/>
            </a:lvl1pPr>
            <a:lvl2pPr marL="0" indent="0">
              <a:buSzTx/>
              <a:buNone/>
            </a:lvl2pPr>
            <a:lvl3pPr marL="0" indent="0">
              <a:buSzTx/>
              <a:buNone/>
            </a:lvl3pPr>
            <a:lvl4pPr marL="0" indent="0">
              <a:buSzTx/>
              <a:buNone/>
            </a:lvl4pPr>
            <a:lvl5pPr marL="0" indent="0">
              <a:buSzTx/>
              <a:buNone/>
            </a:lvl5pPr>
          </a:lstStyle>
          <a:p>
            <a:r>
              <a:t>Body Level One</a:t>
            </a:r>
          </a:p>
          <a:p>
            <a:pPr lvl="1"/>
            <a:r>
              <a:t>Body Level Two</a:t>
            </a:r>
          </a:p>
          <a:p>
            <a:pPr lvl="2"/>
            <a:r>
              <a:t>Body Level Three</a:t>
            </a:r>
          </a:p>
          <a:p>
            <a:pPr lvl="3"/>
            <a:r>
              <a:t>Body Level Four</a:t>
            </a:r>
          </a:p>
          <a:p>
            <a:pPr lvl="4"/>
            <a:r>
              <a:t>Body Level Five</a:t>
            </a:r>
          </a:p>
        </p:txBody>
      </p:sp>
      <p:sp>
        <p:nvSpPr>
          <p:cNvPr id="27" name="Slide Number"/>
          <p:cNvSpPr txBox="1">
            <a:spLocks noGrp="1"/>
          </p:cNvSpPr>
          <p:nvPr>
            <p:ph type="sldNum" sz="quarter" idx="2"/>
          </p:nvPr>
        </p:nvSpPr>
        <p:spPr>
          <a:xfrm>
            <a:off x="11816857" y="8809566"/>
            <a:ext cx="317277" cy="342901"/>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1471E0C2-DAD4-4CB0-B041-54911B8BD1F1}"/>
              </a:ext>
            </a:extLst>
          </p:cNvPr>
          <p:cNvSpPr>
            <a:spLocks noGrp="1"/>
          </p:cNvSpPr>
          <p:nvPr>
            <p:ph type="title"/>
          </p:nvPr>
        </p:nvSpPr>
        <p:spPr/>
        <p:txBody>
          <a:bodyPr/>
          <a:lstStyle/>
          <a:p>
            <a:r>
              <a:rPr lang="en-US"/>
              <a:t>Click to edit Master title style</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Subtitle copy">
    <p:spTree>
      <p:nvGrpSpPr>
        <p:cNvPr id="1" name=""/>
        <p:cNvGrpSpPr/>
        <p:nvPr/>
      </p:nvGrpSpPr>
      <p:grpSpPr>
        <a:xfrm>
          <a:off x="0" y="0"/>
          <a:ext cx="0" cy="0"/>
          <a:chOff x="0" y="0"/>
          <a:chExt cx="0" cy="0"/>
        </a:xfrm>
      </p:grpSpPr>
      <p:sp>
        <p:nvSpPr>
          <p:cNvPr id="34" name="Rectangle"/>
          <p:cNvSpPr/>
          <p:nvPr/>
        </p:nvSpPr>
        <p:spPr>
          <a:xfrm>
            <a:off x="-3474" y="-71240"/>
            <a:ext cx="13011747" cy="9896080"/>
          </a:xfrm>
          <a:prstGeom prst="rect">
            <a:avLst/>
          </a:prstGeom>
          <a:solidFill>
            <a:srgbClr val="00A585"/>
          </a:solidFill>
          <a:ln w="12700">
            <a:miter lim="400000"/>
          </a:ln>
        </p:spPr>
        <p:txBody>
          <a:bodyPr lIns="50800" tIns="50800" rIns="50800" bIns="50800" anchor="ctr"/>
          <a:lstStyle/>
          <a:p>
            <a:pPr>
              <a:defRPr sz="2400">
                <a:solidFill>
                  <a:srgbClr val="FFFFFF"/>
                </a:solidFill>
                <a:latin typeface="Helvetica Light"/>
                <a:ea typeface="Helvetica Light"/>
                <a:cs typeface="Helvetica Light"/>
                <a:sym typeface="Helvetica Light"/>
              </a:defRPr>
            </a:pPr>
            <a:endParaRPr/>
          </a:p>
        </p:txBody>
      </p:sp>
      <p:sp>
        <p:nvSpPr>
          <p:cNvPr id="35" name="Title Text"/>
          <p:cNvSpPr txBox="1">
            <a:spLocks noGrp="1"/>
          </p:cNvSpPr>
          <p:nvPr>
            <p:ph type="title"/>
          </p:nvPr>
        </p:nvSpPr>
        <p:spPr>
          <a:xfrm>
            <a:off x="1270000" y="1638300"/>
            <a:ext cx="10464800" cy="1130300"/>
          </a:xfrm>
          <a:prstGeom prst="rect">
            <a:avLst/>
          </a:prstGeom>
        </p:spPr>
        <p:txBody>
          <a:bodyPr anchor="t"/>
          <a:lstStyle>
            <a:lvl1pPr>
              <a:defRPr>
                <a:solidFill>
                  <a:srgbClr val="FFFFFF"/>
                </a:solidFill>
              </a:defRPr>
            </a:lvl1pPr>
          </a:lstStyle>
          <a:p>
            <a:r>
              <a:t>Title Text</a:t>
            </a:r>
          </a:p>
        </p:txBody>
      </p:sp>
      <p:sp>
        <p:nvSpPr>
          <p:cNvPr id="36" name="Body Level One…"/>
          <p:cNvSpPr txBox="1">
            <a:spLocks noGrp="1"/>
          </p:cNvSpPr>
          <p:nvPr>
            <p:ph type="body" sz="half" idx="1"/>
          </p:nvPr>
        </p:nvSpPr>
        <p:spPr>
          <a:xfrm>
            <a:off x="1270000" y="3302296"/>
            <a:ext cx="10464800" cy="4831360"/>
          </a:xfrm>
          <a:prstGeom prst="rect">
            <a:avLst/>
          </a:prstGeom>
        </p:spPr>
        <p:txBody>
          <a:bodyPr anchor="t"/>
          <a:lstStyle>
            <a:lvl1pPr marL="0" indent="0">
              <a:buSzTx/>
              <a:buNone/>
              <a:defRPr>
                <a:solidFill>
                  <a:srgbClr val="FFFFFF"/>
                </a:solidFill>
              </a:defRPr>
            </a:lvl1pPr>
            <a:lvl2pPr marL="0" indent="0">
              <a:buSzTx/>
              <a:buNone/>
              <a:defRPr>
                <a:solidFill>
                  <a:srgbClr val="FFFFFF"/>
                </a:solidFill>
              </a:defRPr>
            </a:lvl2pPr>
            <a:lvl3pPr marL="0" indent="0">
              <a:buSzTx/>
              <a:buNone/>
              <a:defRPr>
                <a:solidFill>
                  <a:srgbClr val="FFFFFF"/>
                </a:solidFill>
              </a:defRPr>
            </a:lvl3pPr>
            <a:lvl4pPr marL="0" indent="0">
              <a:buSzTx/>
              <a:buNone/>
              <a:defRPr>
                <a:solidFill>
                  <a:srgbClr val="FFFFFF"/>
                </a:solidFill>
              </a:defRPr>
            </a:lvl4pPr>
            <a:lvl5pPr marL="0" indent="0">
              <a:buSzTx/>
              <a:buNone/>
              <a:defRPr>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pic>
        <p:nvPicPr>
          <p:cNvPr id="37" name="pasted-image.pdf" descr="pasted-image.pdf"/>
          <p:cNvPicPr>
            <a:picLocks noChangeAspect="1"/>
          </p:cNvPicPr>
          <p:nvPr/>
        </p:nvPicPr>
        <p:blipFill>
          <a:blip r:embed="rId2">
            <a:extLst/>
          </a:blip>
          <a:stretch>
            <a:fillRect/>
          </a:stretch>
        </p:blipFill>
        <p:spPr>
          <a:xfrm>
            <a:off x="11703050" y="8671080"/>
            <a:ext cx="49814" cy="406402"/>
          </a:xfrm>
          <a:prstGeom prst="rect">
            <a:avLst/>
          </a:prstGeom>
          <a:ln w="12700">
            <a:miter lim="400000"/>
          </a:ln>
        </p:spPr>
      </p:pic>
      <p:sp>
        <p:nvSpPr>
          <p:cNvPr id="38" name="Page"/>
          <p:cNvSpPr txBox="1"/>
          <p:nvPr/>
        </p:nvSpPr>
        <p:spPr>
          <a:xfrm>
            <a:off x="11808577" y="8574616"/>
            <a:ext cx="600800" cy="3429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1400" cap="all">
                <a:solidFill>
                  <a:srgbClr val="FFFFFF"/>
                </a:solidFill>
                <a:latin typeface="Open Sans Bold"/>
                <a:ea typeface="Open Sans Bold"/>
                <a:cs typeface="Open Sans Bold"/>
                <a:sym typeface="Open Sans Bold"/>
              </a:defRPr>
            </a:lvl1pPr>
          </a:lstStyle>
          <a:p>
            <a:r>
              <a:t>Page</a:t>
            </a:r>
          </a:p>
        </p:txBody>
      </p:sp>
      <p:pic>
        <p:nvPicPr>
          <p:cNvPr id="39" name="pasted-image.pdf" descr="pasted-image.pdf"/>
          <p:cNvPicPr>
            <a:picLocks noChangeAspect="1"/>
          </p:cNvPicPr>
          <p:nvPr/>
        </p:nvPicPr>
        <p:blipFill>
          <a:blip r:embed="rId3">
            <a:extLst/>
          </a:blip>
          <a:stretch>
            <a:fillRect/>
          </a:stretch>
        </p:blipFill>
        <p:spPr>
          <a:xfrm>
            <a:off x="391820" y="8489915"/>
            <a:ext cx="1832561" cy="850971"/>
          </a:xfrm>
          <a:prstGeom prst="rect">
            <a:avLst/>
          </a:prstGeom>
          <a:ln w="12700">
            <a:miter lim="400000"/>
          </a:ln>
        </p:spPr>
      </p:pic>
      <p:sp>
        <p:nvSpPr>
          <p:cNvPr id="40" name="Slide Number"/>
          <p:cNvSpPr txBox="1">
            <a:spLocks noGrp="1"/>
          </p:cNvSpPr>
          <p:nvPr>
            <p:ph type="sldNum" sz="quarter" idx="2"/>
          </p:nvPr>
        </p:nvSpPr>
        <p:spPr>
          <a:xfrm>
            <a:off x="11816857" y="8809566"/>
            <a:ext cx="317277" cy="342901"/>
          </a:xfrm>
          <a:prstGeom prst="rect">
            <a:avLst/>
          </a:prstGeom>
        </p:spPr>
        <p:txBody>
          <a:bodyPr/>
          <a:lstStyle>
            <a:lvl1pPr>
              <a:defRPr>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pic>
        <p:nvPicPr>
          <p:cNvPr id="47" name="pasted-image.pdf" descr="pasted-image.pdf"/>
          <p:cNvPicPr>
            <a:picLocks noChangeAspect="1"/>
          </p:cNvPicPr>
          <p:nvPr/>
        </p:nvPicPr>
        <p:blipFill>
          <a:blip r:embed="rId2">
            <a:extLst/>
          </a:blip>
          <a:stretch>
            <a:fillRect/>
          </a:stretch>
        </p:blipFill>
        <p:spPr>
          <a:xfrm>
            <a:off x="391820" y="8540715"/>
            <a:ext cx="1832561" cy="850971"/>
          </a:xfrm>
          <a:prstGeom prst="rect">
            <a:avLst/>
          </a:prstGeom>
          <a:ln w="12700">
            <a:miter lim="400000"/>
          </a:ln>
        </p:spPr>
      </p:pic>
      <p:sp>
        <p:nvSpPr>
          <p:cNvPr id="48" name="T : +41 22 552 3659…"/>
          <p:cNvSpPr txBox="1"/>
          <p:nvPr/>
        </p:nvSpPr>
        <p:spPr>
          <a:xfrm>
            <a:off x="9598687" y="8572499"/>
            <a:ext cx="2035636" cy="5842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algn="r">
              <a:defRPr sz="1400">
                <a:solidFill>
                  <a:srgbClr val="676767"/>
                </a:solidFill>
              </a:defRPr>
            </a:pPr>
            <a:r>
              <a:t>T : +41 22 552 3659</a:t>
            </a:r>
          </a:p>
          <a:p>
            <a:pPr algn="r">
              <a:defRPr sz="1400" cap="all">
                <a:solidFill>
                  <a:srgbClr val="676767"/>
                </a:solidFill>
                <a:latin typeface="Open Sans Bold"/>
                <a:ea typeface="Open Sans Bold"/>
                <a:cs typeface="Open Sans Bold"/>
                <a:sym typeface="Open Sans Bold"/>
              </a:defRPr>
            </a:pPr>
            <a:r>
              <a:t>sphereproject.org</a:t>
            </a:r>
          </a:p>
        </p:txBody>
      </p:sp>
      <p:pic>
        <p:nvPicPr>
          <p:cNvPr id="49" name="pasted-image.pdf" descr="pasted-image.pdf"/>
          <p:cNvPicPr>
            <a:picLocks noChangeAspect="1"/>
          </p:cNvPicPr>
          <p:nvPr/>
        </p:nvPicPr>
        <p:blipFill>
          <a:blip r:embed="rId3">
            <a:extLst/>
          </a:blip>
          <a:stretch>
            <a:fillRect/>
          </a:stretch>
        </p:blipFill>
        <p:spPr>
          <a:xfrm>
            <a:off x="11703050" y="8671080"/>
            <a:ext cx="49814" cy="406402"/>
          </a:xfrm>
          <a:prstGeom prst="rect">
            <a:avLst/>
          </a:prstGeom>
          <a:ln w="12700">
            <a:miter lim="400000"/>
          </a:ln>
        </p:spPr>
      </p:pic>
      <p:sp>
        <p:nvSpPr>
          <p:cNvPr id="50" name="Page"/>
          <p:cNvSpPr txBox="1"/>
          <p:nvPr/>
        </p:nvSpPr>
        <p:spPr>
          <a:xfrm>
            <a:off x="11808577" y="8574616"/>
            <a:ext cx="600800" cy="3429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1400" cap="all">
                <a:solidFill>
                  <a:srgbClr val="676767"/>
                </a:solidFill>
                <a:latin typeface="Open Sans Bold"/>
                <a:ea typeface="Open Sans Bold"/>
                <a:cs typeface="Open Sans Bold"/>
                <a:sym typeface="Open Sans Bold"/>
              </a:defRPr>
            </a:lvl1pPr>
          </a:lstStyle>
          <a:p>
            <a:r>
              <a:t>Page</a:t>
            </a:r>
          </a:p>
        </p:txBody>
      </p:sp>
      <p:sp>
        <p:nvSpPr>
          <p:cNvPr id="51" name="Image"/>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52" name="Slide Number"/>
          <p:cNvSpPr txBox="1">
            <a:spLocks noGrp="1"/>
          </p:cNvSpPr>
          <p:nvPr>
            <p:ph type="sldNum" sz="quarter" idx="2"/>
          </p:nvPr>
        </p:nvSpPr>
        <p:spPr>
          <a:xfrm>
            <a:off x="6496050" y="9251950"/>
            <a:ext cx="317277" cy="3429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Photo and text">
    <p:spTree>
      <p:nvGrpSpPr>
        <p:cNvPr id="1" name=""/>
        <p:cNvGrpSpPr/>
        <p:nvPr/>
      </p:nvGrpSpPr>
      <p:grpSpPr>
        <a:xfrm>
          <a:off x="0" y="0"/>
          <a:ext cx="0" cy="0"/>
          <a:chOff x="0" y="0"/>
          <a:chExt cx="0" cy="0"/>
        </a:xfrm>
      </p:grpSpPr>
      <p:sp>
        <p:nvSpPr>
          <p:cNvPr id="59" name="Image"/>
          <p:cNvSpPr>
            <a:spLocks noGrp="1"/>
          </p:cNvSpPr>
          <p:nvPr>
            <p:ph type="pic" sz="half" idx="13"/>
          </p:nvPr>
        </p:nvSpPr>
        <p:spPr>
          <a:xfrm>
            <a:off x="7025047" y="-27733"/>
            <a:ext cx="5228504" cy="8066833"/>
          </a:xfrm>
          <a:prstGeom prst="rect">
            <a:avLst/>
          </a:prstGeom>
        </p:spPr>
        <p:txBody>
          <a:bodyPr lIns="91439" tIns="45719" rIns="91439" bIns="45719" anchor="t">
            <a:noAutofit/>
          </a:bodyPr>
          <a:lstStyle/>
          <a:p>
            <a:endParaRPr/>
          </a:p>
        </p:txBody>
      </p:sp>
      <p:sp>
        <p:nvSpPr>
          <p:cNvPr id="60" name="Title Text"/>
          <p:cNvSpPr txBox="1">
            <a:spLocks noGrp="1"/>
          </p:cNvSpPr>
          <p:nvPr>
            <p:ph type="title"/>
          </p:nvPr>
        </p:nvSpPr>
        <p:spPr>
          <a:xfrm>
            <a:off x="952500" y="635000"/>
            <a:ext cx="5334000" cy="1988692"/>
          </a:xfrm>
          <a:prstGeom prst="rect">
            <a:avLst/>
          </a:prstGeom>
        </p:spPr>
        <p:txBody>
          <a:bodyPr anchor="t"/>
          <a:lstStyle/>
          <a:p>
            <a:r>
              <a:t>Title Text</a:t>
            </a:r>
          </a:p>
        </p:txBody>
      </p:sp>
      <p:sp>
        <p:nvSpPr>
          <p:cNvPr id="61" name="Body Level One…"/>
          <p:cNvSpPr txBox="1">
            <a:spLocks noGrp="1"/>
          </p:cNvSpPr>
          <p:nvPr>
            <p:ph type="body" sz="quarter" idx="1"/>
          </p:nvPr>
        </p:nvSpPr>
        <p:spPr>
          <a:xfrm>
            <a:off x="952500" y="2616200"/>
            <a:ext cx="5334000" cy="4267200"/>
          </a:xfrm>
          <a:prstGeom prst="rect">
            <a:avLst/>
          </a:prstGeom>
        </p:spPr>
        <p:txBody>
          <a:bodyPr anchor="t"/>
          <a:lstStyle>
            <a:lvl1pPr marL="0" indent="0">
              <a:buSzTx/>
              <a:buNone/>
            </a:lvl1pPr>
            <a:lvl2pPr marL="0" indent="0">
              <a:buSzTx/>
              <a:buNone/>
            </a:lvl2pPr>
            <a:lvl3pPr marL="0" indent="0">
              <a:buSzTx/>
              <a:buNone/>
            </a:lvl3pPr>
            <a:lvl4pPr marL="0" indent="0">
              <a:buSzTx/>
              <a:buNone/>
            </a:lvl4pPr>
            <a:lvl5pPr marL="0" indent="0">
              <a:buSzTx/>
              <a:buNone/>
            </a:lvl5pPr>
          </a:lstStyle>
          <a:p>
            <a:r>
              <a:t>Body Level One</a:t>
            </a:r>
          </a:p>
          <a:p>
            <a:pPr lvl="1"/>
            <a:r>
              <a:t>Body Level Two</a:t>
            </a:r>
          </a:p>
          <a:p>
            <a:pPr lvl="2"/>
            <a:r>
              <a:t>Body Level Three</a:t>
            </a:r>
          </a:p>
          <a:p>
            <a:pPr lvl="3"/>
            <a:r>
              <a:t>Body Level Four</a:t>
            </a:r>
          </a:p>
          <a:p>
            <a:pPr lvl="4"/>
            <a:r>
              <a:t>Body Level Five</a:t>
            </a:r>
          </a:p>
        </p:txBody>
      </p:sp>
      <p:sp>
        <p:nvSpPr>
          <p:cNvPr id="62" name="Pull out quote"/>
          <p:cNvSpPr>
            <a:spLocks noGrp="1"/>
          </p:cNvSpPr>
          <p:nvPr>
            <p:ph type="body" sz="quarter" idx="14"/>
          </p:nvPr>
        </p:nvSpPr>
        <p:spPr>
          <a:xfrm>
            <a:off x="1253101" y="6819900"/>
            <a:ext cx="4911938" cy="406401"/>
          </a:xfrm>
          <a:prstGeom prst="rect">
            <a:avLst/>
          </a:prstGeom>
        </p:spPr>
        <p:txBody>
          <a:bodyPr/>
          <a:lstStyle/>
          <a:p>
            <a:pPr marL="0" indent="0">
              <a:spcBef>
                <a:spcPts val="0"/>
              </a:spcBef>
              <a:buSzTx/>
              <a:buNone/>
              <a:defRPr>
                <a:solidFill>
                  <a:srgbClr val="00A585"/>
                </a:solidFill>
                <a:latin typeface="Open Sans Bold"/>
                <a:ea typeface="Open Sans Bold"/>
                <a:cs typeface="Open Sans Bold"/>
                <a:sym typeface="Open Sans Bold"/>
              </a:defRPr>
            </a:pPr>
            <a:endParaRPr/>
          </a:p>
        </p:txBody>
      </p:sp>
      <p:sp>
        <p:nvSpPr>
          <p:cNvPr id="63" name="Slide Number"/>
          <p:cNvSpPr txBox="1">
            <a:spLocks noGrp="1"/>
          </p:cNvSpPr>
          <p:nvPr>
            <p:ph type="sldNum" sz="quarter" idx="2"/>
          </p:nvPr>
        </p:nvSpPr>
        <p:spPr>
          <a:xfrm>
            <a:off x="11821590" y="8803216"/>
            <a:ext cx="331776" cy="355601"/>
          </a:xfrm>
          <a:prstGeom prst="rect">
            <a:avLst/>
          </a:prstGeom>
        </p:spPr>
        <p:txBody>
          <a:bodyPr/>
          <a:lstStyle>
            <a:lvl1pPr>
              <a:defRPr sz="1500"/>
            </a:lvl1p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70" name="Title Text"/>
          <p:cNvSpPr txBox="1">
            <a:spLocks noGrp="1"/>
          </p:cNvSpPr>
          <p:nvPr>
            <p:ph type="title"/>
          </p:nvPr>
        </p:nvSpPr>
        <p:spPr>
          <a:prstGeom prst="rect">
            <a:avLst/>
          </a:prstGeom>
        </p:spPr>
        <p:txBody>
          <a:bodyPr/>
          <a:lstStyle/>
          <a:p>
            <a:r>
              <a:t>Title Text</a:t>
            </a:r>
          </a:p>
        </p:txBody>
      </p:sp>
      <p:sp>
        <p:nvSpPr>
          <p:cNvPr id="71" name="Body Level One…"/>
          <p:cNvSpPr txBox="1">
            <a:spLocks noGrp="1"/>
          </p:cNvSpPr>
          <p:nvPr>
            <p:ph type="body" idx="1"/>
          </p:nvPr>
        </p:nvSpPr>
        <p:spPr>
          <a:xfrm>
            <a:off x="952500" y="2603500"/>
            <a:ext cx="11099800" cy="62865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79" name="Body Level One…"/>
          <p:cNvSpPr txBox="1">
            <a:spLocks noGrp="1"/>
          </p:cNvSpPr>
          <p:nvPr>
            <p:ph type="body" sz="quarter" idx="1"/>
          </p:nvPr>
        </p:nvSpPr>
        <p:spPr>
          <a:xfrm>
            <a:off x="1270000" y="6362700"/>
            <a:ext cx="10464800" cy="469900"/>
          </a:xfrm>
          <a:prstGeom prst="rect">
            <a:avLst/>
          </a:prstGeom>
        </p:spPr>
        <p:txBody>
          <a:bodyPr anchor="t"/>
          <a:lstStyle>
            <a:lvl1pPr marL="0" indent="0">
              <a:spcBef>
                <a:spcPts val="0"/>
              </a:spcBef>
              <a:buSzTx/>
              <a:buNone/>
              <a:defRPr sz="2400">
                <a:solidFill>
                  <a:srgbClr val="000000"/>
                </a:solidFill>
                <a:latin typeface="+mj-lt"/>
                <a:ea typeface="+mj-ea"/>
                <a:cs typeface="+mj-cs"/>
                <a:sym typeface="Helvetica"/>
              </a:defRPr>
            </a:lvl1pPr>
            <a:lvl2pPr marL="740833" indent="-296333">
              <a:spcBef>
                <a:spcPts val="0"/>
              </a:spcBef>
              <a:defRPr sz="2400">
                <a:solidFill>
                  <a:srgbClr val="000000"/>
                </a:solidFill>
                <a:latin typeface="+mj-lt"/>
                <a:ea typeface="+mj-ea"/>
                <a:cs typeface="+mj-cs"/>
                <a:sym typeface="Helvetica"/>
              </a:defRPr>
            </a:lvl2pPr>
            <a:lvl3pPr marL="1185333" indent="-296333">
              <a:spcBef>
                <a:spcPts val="0"/>
              </a:spcBef>
              <a:defRPr sz="2400">
                <a:solidFill>
                  <a:srgbClr val="000000"/>
                </a:solidFill>
                <a:latin typeface="+mj-lt"/>
                <a:ea typeface="+mj-ea"/>
                <a:cs typeface="+mj-cs"/>
                <a:sym typeface="Helvetica"/>
              </a:defRPr>
            </a:lvl3pPr>
            <a:lvl4pPr marL="1629833" indent="-296333">
              <a:spcBef>
                <a:spcPts val="0"/>
              </a:spcBef>
              <a:defRPr sz="2400">
                <a:solidFill>
                  <a:srgbClr val="000000"/>
                </a:solidFill>
                <a:latin typeface="+mj-lt"/>
                <a:ea typeface="+mj-ea"/>
                <a:cs typeface="+mj-cs"/>
                <a:sym typeface="Helvetica"/>
              </a:defRPr>
            </a:lvl4pPr>
            <a:lvl5pPr marL="2074333" indent="-296333">
              <a:spcBef>
                <a:spcPts val="0"/>
              </a:spcBef>
              <a:defRPr sz="2400">
                <a:solidFill>
                  <a:srgbClr val="000000"/>
                </a:solidFill>
                <a:latin typeface="+mj-lt"/>
                <a:ea typeface="+mj-ea"/>
                <a:cs typeface="+mj-cs"/>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80" name="“Type a quote here.”"/>
          <p:cNvSpPr>
            <a:spLocks noGrp="1"/>
          </p:cNvSpPr>
          <p:nvPr>
            <p:ph type="body" sz="quarter" idx="13"/>
          </p:nvPr>
        </p:nvSpPr>
        <p:spPr>
          <a:xfrm>
            <a:off x="1270000" y="4146550"/>
            <a:ext cx="10464800" cy="927101"/>
          </a:xfrm>
          <a:prstGeom prst="rect">
            <a:avLst/>
          </a:prstGeom>
        </p:spPr>
        <p:txBody>
          <a:bodyPr/>
          <a:lstStyle/>
          <a:p>
            <a:pPr marL="0" indent="0">
              <a:spcBef>
                <a:spcPts val="0"/>
              </a:spcBef>
              <a:buSzTx/>
              <a:buNone/>
              <a:defRPr sz="4800">
                <a:solidFill>
                  <a:srgbClr val="00B297"/>
                </a:solidFill>
                <a:latin typeface="Open Sans Regular"/>
                <a:ea typeface="Open Sans Regular"/>
                <a:cs typeface="Open Sans Regular"/>
                <a:sym typeface="Open Sans Regular"/>
              </a:defRPr>
            </a:pPr>
            <a:endParaRPr/>
          </a:p>
        </p:txBody>
      </p:sp>
      <p:sp>
        <p:nvSpPr>
          <p:cNvPr id="81" name="Slide Number"/>
          <p:cNvSpPr txBox="1">
            <a:spLocks noGrp="1"/>
          </p:cNvSpPr>
          <p:nvPr>
            <p:ph type="sldNum" sz="quarter" idx="2"/>
          </p:nvPr>
        </p:nvSpPr>
        <p:spPr>
          <a:xfrm>
            <a:off x="11821590" y="8809566"/>
            <a:ext cx="317277" cy="342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act">
    <p:spTree>
      <p:nvGrpSpPr>
        <p:cNvPr id="1" name=""/>
        <p:cNvGrpSpPr/>
        <p:nvPr/>
      </p:nvGrpSpPr>
      <p:grpSpPr>
        <a:xfrm>
          <a:off x="0" y="0"/>
          <a:ext cx="0" cy="0"/>
          <a:chOff x="0" y="0"/>
          <a:chExt cx="0" cy="0"/>
        </a:xfrm>
      </p:grpSpPr>
      <p:pic>
        <p:nvPicPr>
          <p:cNvPr id="88" name="pasted-image.pdf" descr="pasted-image.pdf"/>
          <p:cNvPicPr>
            <a:picLocks noChangeAspect="1"/>
          </p:cNvPicPr>
          <p:nvPr/>
        </p:nvPicPr>
        <p:blipFill>
          <a:blip r:embed="rId2">
            <a:extLst/>
          </a:blip>
          <a:stretch>
            <a:fillRect/>
          </a:stretch>
        </p:blipFill>
        <p:spPr>
          <a:xfrm>
            <a:off x="628935" y="636564"/>
            <a:ext cx="88329" cy="1190672"/>
          </a:xfrm>
          <a:prstGeom prst="rect">
            <a:avLst/>
          </a:prstGeom>
          <a:ln w="12700">
            <a:miter lim="400000"/>
          </a:ln>
        </p:spPr>
      </p:pic>
      <p:sp>
        <p:nvSpPr>
          <p:cNvPr id="89" name="Our…"/>
          <p:cNvSpPr txBox="1"/>
          <p:nvPr/>
        </p:nvSpPr>
        <p:spPr>
          <a:xfrm>
            <a:off x="888076" y="330199"/>
            <a:ext cx="4310475" cy="1299330"/>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p>
            <a:pPr algn="l">
              <a:lnSpc>
                <a:spcPct val="70000"/>
              </a:lnSpc>
              <a:defRPr sz="5400" cap="all">
                <a:solidFill>
                  <a:srgbClr val="000000"/>
                </a:solidFill>
                <a:latin typeface="Open Sans Light"/>
                <a:ea typeface="Open Sans Light"/>
                <a:cs typeface="Open Sans Light"/>
                <a:sym typeface="Open Sans Light"/>
              </a:defRPr>
            </a:pPr>
            <a:endParaRPr lang="en-US" dirty="0">
              <a:solidFill>
                <a:srgbClr val="000000"/>
              </a:solidFill>
            </a:endParaRPr>
          </a:p>
          <a:p>
            <a:pPr algn="l">
              <a:lnSpc>
                <a:spcPct val="70000"/>
              </a:lnSpc>
              <a:defRPr sz="5400" cap="all">
                <a:solidFill>
                  <a:srgbClr val="00A585"/>
                </a:solidFill>
                <a:latin typeface="Open Sans Bold"/>
                <a:ea typeface="Open Sans Bold"/>
                <a:cs typeface="Open Sans Bold"/>
                <a:sym typeface="Open Sans Bold"/>
              </a:defRPr>
            </a:pPr>
            <a:r>
              <a:rPr dirty="0">
                <a:solidFill>
                  <a:srgbClr val="000000"/>
                </a:solidFill>
              </a:rPr>
              <a:t>Contact</a:t>
            </a:r>
            <a:r>
              <a:rPr lang="es-ES" dirty="0">
                <a:solidFill>
                  <a:srgbClr val="000000"/>
                </a:solidFill>
              </a:rPr>
              <a:t>o</a:t>
            </a:r>
            <a:r>
              <a:rPr dirty="0">
                <a:solidFill>
                  <a:srgbClr val="000000"/>
                </a:solidFill>
              </a:rPr>
              <a:t>s</a:t>
            </a:r>
          </a:p>
        </p:txBody>
      </p:sp>
      <p:sp>
        <p:nvSpPr>
          <p:cNvPr id="90" name="Christine Knudson…"/>
          <p:cNvSpPr txBox="1"/>
          <p:nvPr/>
        </p:nvSpPr>
        <p:spPr>
          <a:xfrm>
            <a:off x="1265801" y="4241800"/>
            <a:ext cx="4742944" cy="146706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p>
            <a:pPr>
              <a:defRPr sz="3600">
                <a:solidFill>
                  <a:srgbClr val="00A585"/>
                </a:solidFill>
              </a:defRPr>
            </a:pPr>
            <a:r>
              <a:rPr lang="es-ES" noProof="0" dirty="0">
                <a:solidFill>
                  <a:srgbClr val="000000"/>
                </a:solidFill>
              </a:rPr>
              <a:t>Su</a:t>
            </a:r>
            <a:r>
              <a:rPr lang="es-ES" baseline="0" noProof="0" dirty="0">
                <a:solidFill>
                  <a:srgbClr val="000000"/>
                </a:solidFill>
              </a:rPr>
              <a:t> nombre</a:t>
            </a:r>
            <a:endParaRPr lang="es-ES" noProof="0" dirty="0">
              <a:solidFill>
                <a:srgbClr val="000000"/>
              </a:solidFill>
            </a:endParaRPr>
          </a:p>
          <a:p>
            <a:pPr>
              <a:defRPr cap="all">
                <a:solidFill>
                  <a:srgbClr val="676767"/>
                </a:solidFill>
                <a:latin typeface="Open Sans Bold"/>
                <a:ea typeface="Open Sans Bold"/>
                <a:cs typeface="Open Sans Bold"/>
                <a:sym typeface="Open Sans Bold"/>
              </a:defRPr>
            </a:pPr>
            <a:r>
              <a:rPr lang="es-ES" noProof="0" dirty="0">
                <a:solidFill>
                  <a:srgbClr val="000000"/>
                </a:solidFill>
              </a:rPr>
              <a:t>Su</a:t>
            </a:r>
            <a:r>
              <a:rPr lang="es-ES" baseline="0" noProof="0" dirty="0">
                <a:solidFill>
                  <a:srgbClr val="000000"/>
                </a:solidFill>
              </a:rPr>
              <a:t> posición en la organización</a:t>
            </a:r>
            <a:endParaRPr lang="es-ES" noProof="0" dirty="0">
              <a:solidFill>
                <a:srgbClr val="000000"/>
              </a:solidFill>
            </a:endParaRPr>
          </a:p>
          <a:p>
            <a:pPr>
              <a:spcBef>
                <a:spcPts val="2000"/>
              </a:spcBef>
              <a:defRPr>
                <a:solidFill>
                  <a:srgbClr val="676767"/>
                </a:solidFill>
                <a:latin typeface="Open Sans"/>
                <a:ea typeface="Open Sans"/>
                <a:cs typeface="Open Sans"/>
                <a:sym typeface="Open Sans"/>
              </a:defRPr>
            </a:pPr>
            <a:r>
              <a:rPr lang="es-ES" noProof="0" dirty="0">
                <a:solidFill>
                  <a:srgbClr val="000000"/>
                </a:solidFill>
              </a:rPr>
              <a:t>your.name@organisation.org</a:t>
            </a:r>
          </a:p>
        </p:txBody>
      </p:sp>
      <p:sp>
        <p:nvSpPr>
          <p:cNvPr id="91" name="Barbara Sartore…"/>
          <p:cNvSpPr txBox="1"/>
          <p:nvPr/>
        </p:nvSpPr>
        <p:spPr>
          <a:xfrm>
            <a:off x="6968101" y="4241800"/>
            <a:ext cx="4742944" cy="146706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p>
            <a:pPr>
              <a:defRPr sz="3600">
                <a:solidFill>
                  <a:srgbClr val="00A585"/>
                </a:solidFill>
              </a:defRPr>
            </a:pPr>
            <a:r>
              <a:rPr lang="es-ES" noProof="0" dirty="0">
                <a:solidFill>
                  <a:srgbClr val="000000"/>
                </a:solidFill>
              </a:rPr>
              <a:t>Oficina de Esfera</a:t>
            </a:r>
          </a:p>
          <a:p>
            <a:pPr>
              <a:defRPr cap="all">
                <a:solidFill>
                  <a:srgbClr val="676767"/>
                </a:solidFill>
                <a:latin typeface="Open Sans Bold"/>
                <a:ea typeface="Open Sans Bold"/>
                <a:cs typeface="Open Sans Bold"/>
                <a:sym typeface="Open Sans Bold"/>
              </a:defRPr>
            </a:pPr>
            <a:r>
              <a:rPr lang="es-ES" noProof="0" dirty="0">
                <a:solidFill>
                  <a:srgbClr val="000000"/>
                </a:solidFill>
              </a:rPr>
              <a:t>MANTÉNGASE EN CONTACTO</a:t>
            </a:r>
          </a:p>
          <a:p>
            <a:pPr>
              <a:spcBef>
                <a:spcPts val="2000"/>
              </a:spcBef>
              <a:defRPr>
                <a:solidFill>
                  <a:srgbClr val="676767"/>
                </a:solidFill>
                <a:latin typeface="Open Sans"/>
                <a:ea typeface="Open Sans"/>
                <a:cs typeface="Open Sans"/>
                <a:sym typeface="Open Sans"/>
              </a:defRPr>
            </a:pPr>
            <a:r>
              <a:rPr lang="es-ES" noProof="0" dirty="0">
                <a:solidFill>
                  <a:srgbClr val="000000"/>
                </a:solidFill>
              </a:rPr>
              <a:t>info@spherestandards.org</a:t>
            </a:r>
          </a:p>
        </p:txBody>
      </p:sp>
      <p:sp>
        <p:nvSpPr>
          <p:cNvPr id="92" name="Slide Number"/>
          <p:cNvSpPr txBox="1">
            <a:spLocks noGrp="1"/>
          </p:cNvSpPr>
          <p:nvPr>
            <p:ph type="sldNum" sz="quarter" idx="2"/>
          </p:nvPr>
        </p:nvSpPr>
        <p:spPr>
          <a:xfrm>
            <a:off x="11796190" y="8809566"/>
            <a:ext cx="317277" cy="342901"/>
          </a:xfrm>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47CF5A58-253B-49E4-82A6-24470C7E7F53}"/>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737520" y="4032645"/>
            <a:ext cx="3872042" cy="1818449"/>
          </a:xfrm>
          <a:prstGeom prst="rect">
            <a:avLst/>
          </a:prstGeom>
        </p:spPr>
      </p:pic>
      <p:pic>
        <p:nvPicPr>
          <p:cNvPr id="107" name="pasted-image.pdf" descr="pasted-image.pdf"/>
          <p:cNvPicPr>
            <a:picLocks noChangeAspect="1"/>
          </p:cNvPicPr>
          <p:nvPr/>
        </p:nvPicPr>
        <p:blipFill>
          <a:blip r:embed="rId4">
            <a:extLst/>
          </a:blip>
          <a:stretch>
            <a:fillRect/>
          </a:stretch>
        </p:blipFill>
        <p:spPr>
          <a:xfrm>
            <a:off x="6788436" y="3976663"/>
            <a:ext cx="88330" cy="1190673"/>
          </a:xfrm>
          <a:prstGeom prst="rect">
            <a:avLst/>
          </a:prstGeom>
          <a:ln w="12700">
            <a:miter lim="400000"/>
          </a:ln>
        </p:spPr>
      </p:pic>
      <p:sp>
        <p:nvSpPr>
          <p:cNvPr id="108" name="You"/>
          <p:cNvSpPr txBox="1"/>
          <p:nvPr/>
        </p:nvSpPr>
        <p:spPr>
          <a:xfrm>
            <a:off x="7247500" y="4506970"/>
            <a:ext cx="5311394" cy="84125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4800" cap="all">
                <a:solidFill>
                  <a:srgbClr val="00A585"/>
                </a:solidFill>
                <a:latin typeface="Open Sans Bold"/>
                <a:ea typeface="Open Sans Bold"/>
                <a:cs typeface="Open Sans Bold"/>
                <a:sym typeface="Open Sans Bold"/>
              </a:defRPr>
            </a:lvl1pPr>
          </a:lstStyle>
          <a:p>
            <a:r>
              <a:rPr lang="es-ES" dirty="0">
                <a:solidFill>
                  <a:srgbClr val="000000"/>
                </a:solidFill>
              </a:rPr>
              <a:t>gracias</a:t>
            </a:r>
            <a:endParaRPr dirty="0">
              <a:solidFill>
                <a:srgbClr val="000000"/>
              </a:solidFill>
            </a:endParaRPr>
          </a:p>
        </p:txBody>
      </p:sp>
      <p:sp>
        <p:nvSpPr>
          <p:cNvPr id="109" name="Thank"/>
          <p:cNvSpPr txBox="1"/>
          <p:nvPr/>
        </p:nvSpPr>
        <p:spPr>
          <a:xfrm>
            <a:off x="7196700" y="3728839"/>
            <a:ext cx="5508938" cy="102592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6000" cap="all">
                <a:solidFill>
                  <a:srgbClr val="000000"/>
                </a:solidFill>
                <a:latin typeface="Open Sans Light"/>
                <a:ea typeface="Open Sans Light"/>
                <a:cs typeface="Open Sans Light"/>
                <a:sym typeface="Open Sans Light"/>
              </a:defRPr>
            </a:lvl1pPr>
          </a:lstStyle>
          <a:p>
            <a:r>
              <a:rPr lang="es-ES" dirty="0"/>
              <a:t>muchas</a:t>
            </a:r>
            <a:endParaRPr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67000">
              <a:srgbClr val="EEEBF9"/>
            </a:gs>
            <a:gs pos="0">
              <a:schemeClr val="bg1"/>
            </a:gs>
            <a:gs pos="100000">
              <a:srgbClr val="A296DE"/>
            </a:gs>
          </a:gsLst>
          <a:lin ang="5400000" scaled="1"/>
          <a:tileRect/>
        </a:gra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5690896" y="36632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pic>
        <p:nvPicPr>
          <p:cNvPr id="4" name="pasted-image.pdf" descr="pasted-image.pdf"/>
          <p:cNvPicPr>
            <a:picLocks noChangeAspect="1"/>
          </p:cNvPicPr>
          <p:nvPr/>
        </p:nvPicPr>
        <p:blipFill>
          <a:blip r:embed="rId13">
            <a:extLst/>
          </a:blip>
          <a:stretch>
            <a:fillRect/>
          </a:stretch>
        </p:blipFill>
        <p:spPr>
          <a:xfrm>
            <a:off x="391820" y="8489915"/>
            <a:ext cx="1832561" cy="850971"/>
          </a:xfrm>
          <a:prstGeom prst="rect">
            <a:avLst/>
          </a:prstGeom>
          <a:ln w="12700">
            <a:miter lim="400000"/>
          </a:ln>
        </p:spPr>
      </p:pic>
      <p:pic>
        <p:nvPicPr>
          <p:cNvPr id="5" name="pasted-image.pdf" descr="pasted-image.pdf"/>
          <p:cNvPicPr>
            <a:picLocks noChangeAspect="1"/>
          </p:cNvPicPr>
          <p:nvPr/>
        </p:nvPicPr>
        <p:blipFill>
          <a:blip r:embed="rId14">
            <a:extLst/>
          </a:blip>
          <a:stretch>
            <a:fillRect/>
          </a:stretch>
        </p:blipFill>
        <p:spPr>
          <a:xfrm>
            <a:off x="11703050" y="8671080"/>
            <a:ext cx="49814" cy="406402"/>
          </a:xfrm>
          <a:prstGeom prst="rect">
            <a:avLst/>
          </a:prstGeom>
          <a:ln w="12700">
            <a:miter lim="400000"/>
          </a:ln>
        </p:spPr>
      </p:pic>
      <p:sp>
        <p:nvSpPr>
          <p:cNvPr id="6" name="Page"/>
          <p:cNvSpPr txBox="1"/>
          <p:nvPr/>
        </p:nvSpPr>
        <p:spPr>
          <a:xfrm>
            <a:off x="11808577" y="8574616"/>
            <a:ext cx="600800" cy="3429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1400" cap="all">
                <a:solidFill>
                  <a:srgbClr val="676767"/>
                </a:solidFill>
                <a:latin typeface="Open Sans Bold"/>
                <a:ea typeface="Open Sans Bold"/>
                <a:cs typeface="Open Sans Bold"/>
                <a:sym typeface="Open Sans Bold"/>
              </a:defRPr>
            </a:lvl1pPr>
          </a:lstStyle>
          <a:p>
            <a:r>
              <a:t>Page</a:t>
            </a:r>
          </a:p>
        </p:txBody>
      </p:sp>
      <p:sp>
        <p:nvSpPr>
          <p:cNvPr id="7" name="Slide Number"/>
          <p:cNvSpPr txBox="1">
            <a:spLocks noGrp="1"/>
          </p:cNvSpPr>
          <p:nvPr>
            <p:ph type="sldNum" sz="quarter" idx="2"/>
          </p:nvPr>
        </p:nvSpPr>
        <p:spPr>
          <a:xfrm>
            <a:off x="11821590" y="8822266"/>
            <a:ext cx="317277" cy="342901"/>
          </a:xfrm>
          <a:prstGeom prst="rect">
            <a:avLst/>
          </a:prstGeom>
          <a:ln w="12700">
            <a:miter lim="400000"/>
          </a:ln>
        </p:spPr>
        <p:txBody>
          <a:bodyPr wrap="none" lIns="50800" tIns="50800" rIns="50800" bIns="50800">
            <a:spAutoFit/>
          </a:bodyPr>
          <a:lstStyle>
            <a:lvl1pPr algn="l">
              <a:defRPr sz="1400">
                <a:solidFill>
                  <a:srgbClr val="00A585"/>
                </a:solidFill>
                <a:latin typeface="Open Sans Bold"/>
                <a:ea typeface="Open Sans Bold"/>
                <a:cs typeface="Open Sans Bold"/>
                <a:sym typeface="Open Sans Bold"/>
              </a:defRPr>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8" r:id="rId9"/>
    <p:sldLayoutId id="2147483659" r:id="rId10"/>
    <p:sldLayoutId id="2147483660" r:id="rId11"/>
  </p:sldLayoutIdLst>
  <p:transition spd="med"/>
  <p:txStyles>
    <p:title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p:titleStyle>
    <p:bodyStyle>
      <a:lvl1pPr marL="222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1pPr>
      <a:lvl2pPr marL="666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2pPr>
      <a:lvl3pPr marL="1111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3pPr>
      <a:lvl4pPr marL="1555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4pPr>
      <a:lvl5pPr marL="2000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p:bodyStyle>
    <p:otherStyle>
      <a:lvl1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1pPr>
      <a:lvl2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2pPr>
      <a:lvl3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3pPr>
      <a:lvl4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4pPr>
      <a:lvl5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5pPr>
      <a:lvl6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6pPr>
      <a:lvl7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7pPr>
      <a:lvl8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8pPr>
      <a:lvl9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6.jp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11.xml"/><Relationship Id="rId5" Type="http://schemas.openxmlformats.org/officeDocument/2006/relationships/image" Target="../media/image4.sv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9.tmp"/><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32.png"/><Relationship Id="rId4" Type="http://schemas.openxmlformats.org/officeDocument/2006/relationships/image" Target="../media/image4.svg"/></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9.jpeg"/><Relationship Id="rId7"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jpeg"/></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sv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43.png"/><Relationship Id="rId4" Type="http://schemas.openxmlformats.org/officeDocument/2006/relationships/image" Target="../media/image42.png"/></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4.svg"/></Relationships>
</file>

<file path=ppt/slides/_rels/slide3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0.xml"/><Relationship Id="rId5" Type="http://schemas.openxmlformats.org/officeDocument/2006/relationships/image" Target="../media/image45.png"/><Relationship Id="rId4" Type="http://schemas.openxmlformats.org/officeDocument/2006/relationships/image" Target="../media/image4.svg"/></Relationships>
</file>

<file path=ppt/slides/_rels/slide3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6.xml"/><Relationship Id="rId1" Type="http://schemas.openxmlformats.org/officeDocument/2006/relationships/slideLayout" Target="../slideLayouts/slideLayout10.xml"/><Relationship Id="rId5" Type="http://schemas.openxmlformats.org/officeDocument/2006/relationships/image" Target="../media/image4.svg"/><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8.xml"/><Relationship Id="rId4" Type="http://schemas.openxmlformats.org/officeDocument/2006/relationships/image" Target="../media/image4.sv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4.sv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4.svg"/></Relationships>
</file>

<file path=ppt/slides/_rels/slide9.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3.png"/><Relationship Id="rId7"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4.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9" name="Title"/>
          <p:cNvSpPr txBox="1">
            <a:spLocks noGrp="1"/>
          </p:cNvSpPr>
          <p:nvPr>
            <p:ph type="title"/>
          </p:nvPr>
        </p:nvSpPr>
        <p:spPr>
          <a:xfrm>
            <a:off x="5892799" y="2641084"/>
            <a:ext cx="5587457" cy="1190673"/>
          </a:xfrm>
          <a:prstGeom prst="rect">
            <a:avLst/>
          </a:prstGeom>
        </p:spPr>
        <p:txBody>
          <a:bodyPr>
            <a:noAutofit/>
          </a:bodyPr>
          <a:lstStyle/>
          <a:p>
            <a:r>
              <a:rPr lang="en-US" sz="4000" dirty="0"/>
              <a:t>¿QUÉ NOVEDADES TIENE EL MANUAL ESFERA 2018?</a:t>
            </a:r>
            <a:br>
              <a:rPr lang="en-US" sz="4000" dirty="0"/>
            </a:br>
            <a:endParaRPr lang="es-ES" sz="2800" cap="none" dirty="0">
              <a:solidFill>
                <a:srgbClr val="11AD8D"/>
              </a:solidFill>
              <a:sym typeface="Open Sans Regular"/>
            </a:endParaRPr>
          </a:p>
        </p:txBody>
      </p:sp>
      <p:cxnSp>
        <p:nvCxnSpPr>
          <p:cNvPr id="4" name="Straight Connector 3">
            <a:extLst>
              <a:ext uri="{FF2B5EF4-FFF2-40B4-BE49-F238E27FC236}">
                <a16:creationId xmlns:a16="http://schemas.microsoft.com/office/drawing/2014/main" id="{57A9DA57-27A3-41EC-B4FB-9DF65FE5B5AE}"/>
              </a:ext>
            </a:extLst>
          </p:cNvPr>
          <p:cNvCxnSpPr/>
          <p:nvPr/>
        </p:nvCxnSpPr>
        <p:spPr>
          <a:xfrm>
            <a:off x="5573486" y="6052460"/>
            <a:ext cx="0" cy="1132115"/>
          </a:xfrm>
          <a:prstGeom prst="line">
            <a:avLst/>
          </a:prstGeom>
          <a:noFill/>
          <a:ln w="76200" cap="flat">
            <a:solidFill>
              <a:srgbClr val="D9D9D9"/>
            </a:solidFill>
            <a:prstDash val="solid"/>
            <a:round/>
          </a:ln>
          <a:effectLst/>
          <a:sp3d/>
        </p:spPr>
        <p:style>
          <a:lnRef idx="0">
            <a:scrgbClr r="0" g="0" b="0"/>
          </a:lnRef>
          <a:fillRef idx="0">
            <a:scrgbClr r="0" g="0" b="0"/>
          </a:fillRef>
          <a:effectRef idx="0">
            <a:scrgbClr r="0" g="0" b="0"/>
          </a:effectRef>
          <a:fontRef idx="none"/>
        </p:style>
      </p:cxnSp>
      <p:pic>
        <p:nvPicPr>
          <p:cNvPr id="2" name="Picture 1">
            <a:extLst>
              <a:ext uri="{FF2B5EF4-FFF2-40B4-BE49-F238E27FC236}">
                <a16:creationId xmlns:a16="http://schemas.microsoft.com/office/drawing/2014/main" id="{451AE362-F422-4F90-86E7-2ED279D637A3}"/>
              </a:ext>
            </a:extLst>
          </p:cNvPr>
          <p:cNvPicPr>
            <a:picLocks noChangeAspect="1"/>
          </p:cNvPicPr>
          <p:nvPr/>
        </p:nvPicPr>
        <p:blipFill>
          <a:blip r:embed="rId3"/>
          <a:stretch>
            <a:fillRect/>
          </a:stretch>
        </p:blipFill>
        <p:spPr>
          <a:xfrm>
            <a:off x="5892799" y="5921843"/>
            <a:ext cx="3494088" cy="1393348"/>
          </a:xfrm>
          <a:prstGeom prst="rect">
            <a:avLst/>
          </a:prstGeom>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rgbClr val="00A585"/>
        </a:solidFill>
        <a:effectLst/>
      </p:bgPr>
    </p:bg>
    <p:spTree>
      <p:nvGrpSpPr>
        <p:cNvPr id="1" name=""/>
        <p:cNvGrpSpPr/>
        <p:nvPr/>
      </p:nvGrpSpPr>
      <p:grpSpPr>
        <a:xfrm>
          <a:off x="0" y="0"/>
          <a:ext cx="0" cy="0"/>
          <a:chOff x="0" y="0"/>
          <a:chExt cx="0" cy="0"/>
        </a:xfrm>
      </p:grpSpPr>
      <p:sp>
        <p:nvSpPr>
          <p:cNvPr id="125" name="Title"/>
          <p:cNvSpPr txBox="1">
            <a:spLocks noGrp="1"/>
          </p:cNvSpPr>
          <p:nvPr>
            <p:ph type="title"/>
          </p:nvPr>
        </p:nvSpPr>
        <p:spPr>
          <a:xfrm>
            <a:off x="1270000" y="1181100"/>
            <a:ext cx="10464800" cy="1130300"/>
          </a:xfrm>
          <a:prstGeom prst="rect">
            <a:avLst/>
          </a:prstGeom>
        </p:spPr>
        <p:txBody>
          <a:bodyPr>
            <a:normAutofit fontScale="90000"/>
          </a:bodyPr>
          <a:lstStyle/>
          <a:p>
            <a:pPr algn="l"/>
            <a:r>
              <a:rPr lang="es-ES" sz="3600" dirty="0"/>
              <a:t>Debate:</a:t>
            </a:r>
            <a:br>
              <a:rPr lang="es-ES" sz="3600" dirty="0"/>
            </a:br>
            <a:r>
              <a:rPr lang="es-ES" sz="5400" dirty="0"/>
              <a:t>DESAFÍOS Y FACTORES DE CAMBIO ACTUALES</a:t>
            </a:r>
            <a:endParaRPr lang="es-ES" sz="6000" cap="all" dirty="0">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126" name="Body"/>
          <p:cNvSpPr txBox="1">
            <a:spLocks noGrp="1"/>
          </p:cNvSpPr>
          <p:nvPr>
            <p:ph type="body" sz="half" idx="1"/>
          </p:nvPr>
        </p:nvSpPr>
        <p:spPr>
          <a:xfrm>
            <a:off x="979713" y="3425370"/>
            <a:ext cx="10837143" cy="4717142"/>
          </a:xfrm>
          <a:prstGeom prst="rect">
            <a:avLst/>
          </a:prstGeom>
        </p:spPr>
        <p:txBody>
          <a:bodyPr>
            <a:normAutofit/>
          </a:bodyPr>
          <a:lstStyle/>
          <a:p>
            <a:pPr marL="285750" indent="-285750" algn="l">
              <a:buFont typeface="Arial" panose="020B0604020202020204" pitchFamily="34" charset="0"/>
              <a:buChar char="•"/>
            </a:pPr>
            <a:r>
              <a:rPr lang="es-ES" sz="3600" dirty="0"/>
              <a:t>¿De qué crisis y situaciones se ha logrado aprendizajes en los últimos 7 a 10 años?</a:t>
            </a:r>
          </a:p>
          <a:p>
            <a:pPr marL="285750" indent="-285750" algn="l">
              <a:buFont typeface="Arial" panose="020B0604020202020204" pitchFamily="34" charset="0"/>
              <a:buChar char="•"/>
            </a:pPr>
            <a:r>
              <a:rPr lang="es-ES" sz="3600" dirty="0"/>
              <a:t>¿Cómo se comparan estos desafíos con sus propias observaciones y experiencias recientes? </a:t>
            </a:r>
          </a:p>
          <a:p>
            <a:pPr marL="285750" indent="-285750" algn="l">
              <a:buFont typeface="Arial" panose="020B0604020202020204" pitchFamily="34" charset="0"/>
              <a:buChar char="•"/>
            </a:pPr>
            <a:r>
              <a:rPr lang="es-ES" sz="3600" dirty="0"/>
              <a:t>¿Qué factores podrían influir en la </a:t>
            </a:r>
            <a:r>
              <a:rPr lang="es-ES" sz="3600" i="1" dirty="0"/>
              <a:t>siguiente</a:t>
            </a:r>
            <a:r>
              <a:rPr lang="es-ES" sz="3600" dirty="0"/>
              <a:t> revisión?</a:t>
            </a:r>
            <a:endParaRPr lang="es-ES" sz="3200" dirty="0"/>
          </a:p>
          <a:p>
            <a:pPr marL="285750" indent="-285750" algn="l">
              <a:buFont typeface="Arial" panose="020B0604020202020204" pitchFamily="34" charset="0"/>
              <a:buChar char="•"/>
            </a:pPr>
            <a:endParaRPr lang="es-ES" sz="3200" dirty="0"/>
          </a:p>
        </p:txBody>
      </p:sp>
      <p:sp>
        <p:nvSpPr>
          <p:cNvPr id="127" name="Slide Number"/>
          <p:cNvSpPr txBox="1">
            <a:spLocks noGrp="1"/>
          </p:cNvSpPr>
          <p:nvPr>
            <p:ph type="sldNum" sz="quarter" idx="4294967295"/>
          </p:nvPr>
        </p:nvSpPr>
        <p:spPr>
          <a:xfrm>
            <a:off x="11816857" y="8809566"/>
            <a:ext cx="215789" cy="342901"/>
          </a:xfrm>
          <a:prstGeom prst="rect">
            <a:avLst/>
          </a:prstGeom>
          <a:extLst>
            <a:ext uri="{C572A759-6A51-4108-AA02-DFA0A04FC94B}">
              <ma14:wrappingTextBoxFlag xmlns:ma14="http://schemas.microsoft.com/office/mac/drawingml/2011/main" xmlns="" val="1"/>
            </a:ext>
          </a:extLst>
        </p:spPr>
        <p:txBody>
          <a:bodyPr/>
          <a:lstStyle>
            <a:lvl1pPr>
              <a:defRPr>
                <a:solidFill>
                  <a:srgbClr val="FFFFFF"/>
                </a:solidFill>
              </a:defRPr>
            </a:lvl1pPr>
          </a:lstStyle>
          <a:p>
            <a:fld id="{86CB4B4D-7CA3-9044-876B-883B54F8677D}" type="slidenum">
              <a:t>10</a:t>
            </a:fld>
            <a:endParaRPr/>
          </a:p>
        </p:txBody>
      </p:sp>
      <p:sp>
        <p:nvSpPr>
          <p:cNvPr id="10" name="Slide Number">
            <a:extLst>
              <a:ext uri="{FF2B5EF4-FFF2-40B4-BE49-F238E27FC236}">
                <a16:creationId xmlns:a16="http://schemas.microsoft.com/office/drawing/2014/main" id="{32E1A34A-2534-4186-BE41-8096C077BF85}"/>
              </a:ext>
            </a:extLst>
          </p:cNvPr>
          <p:cNvSpPr txBox="1">
            <a:spLocks/>
          </p:cNvSpPr>
          <p:nvPr/>
        </p:nvSpPr>
        <p:spPr>
          <a:xfrm>
            <a:off x="11805138" y="8809566"/>
            <a:ext cx="307777"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pPr>
              <a:spcAft>
                <a:spcPts val="600"/>
              </a:spcAft>
            </a:pPr>
            <a:fld id="{86CB4B4D-7CA3-9044-876B-883B54F8677D}" type="slidenum">
              <a:rPr lang="en-US" smtClean="0">
                <a:solidFill>
                  <a:schemeClr val="bg1">
                    <a:lumMod val="95000"/>
                  </a:schemeClr>
                </a:solidFill>
              </a:rPr>
              <a:pPr>
                <a:spcAft>
                  <a:spcPts val="600"/>
                </a:spcAft>
              </a:pPr>
              <a:t>10</a:t>
            </a:fld>
            <a:endParaRPr lang="en-US" dirty="0">
              <a:solidFill>
                <a:schemeClr val="bg1">
                  <a:lumMod val="95000"/>
                </a:schemeClr>
              </a:solidFill>
            </a:endParaRPr>
          </a:p>
        </p:txBody>
      </p:sp>
      <p:grpSp>
        <p:nvGrpSpPr>
          <p:cNvPr id="11" name="Group 10">
            <a:extLst>
              <a:ext uri="{FF2B5EF4-FFF2-40B4-BE49-F238E27FC236}">
                <a16:creationId xmlns:a16="http://schemas.microsoft.com/office/drawing/2014/main" id="{2A8323A8-3703-4951-98DB-A07B6A9F8E33}"/>
              </a:ext>
            </a:extLst>
          </p:cNvPr>
          <p:cNvGrpSpPr/>
          <p:nvPr/>
        </p:nvGrpSpPr>
        <p:grpSpPr>
          <a:xfrm>
            <a:off x="11718126" y="8587806"/>
            <a:ext cx="600754" cy="471695"/>
            <a:chOff x="11718126" y="8587806"/>
            <a:chExt cx="600754" cy="471695"/>
          </a:xfrm>
        </p:grpSpPr>
        <p:cxnSp>
          <p:nvCxnSpPr>
            <p:cNvPr id="12" name="Straight Connector 11">
              <a:extLst>
                <a:ext uri="{FF2B5EF4-FFF2-40B4-BE49-F238E27FC236}">
                  <a16:creationId xmlns:a16="http://schemas.microsoft.com/office/drawing/2014/main" id="{18CA9807-36CF-46A4-A333-14CE49B9BC45}"/>
                </a:ext>
              </a:extLst>
            </p:cNvPr>
            <p:cNvCxnSpPr>
              <a:cxnSpLocks/>
            </p:cNvCxnSpPr>
            <p:nvPr/>
          </p:nvCxnSpPr>
          <p:spPr>
            <a:xfrm>
              <a:off x="11718126" y="8672680"/>
              <a:ext cx="0" cy="386821"/>
            </a:xfrm>
            <a:prstGeom prst="line">
              <a:avLst/>
            </a:prstGeom>
            <a:noFill/>
            <a:ln w="25400" cap="flat">
              <a:solidFill>
                <a:srgbClr val="DADADA"/>
              </a:solidFill>
              <a:prstDash val="solid"/>
              <a:round/>
            </a:ln>
            <a:effectLst/>
            <a:sp3d/>
          </p:spPr>
          <p:style>
            <a:lnRef idx="0">
              <a:scrgbClr r="0" g="0" b="0"/>
            </a:lnRef>
            <a:fillRef idx="0">
              <a:scrgbClr r="0" g="0" b="0"/>
            </a:fillRef>
            <a:effectRef idx="0">
              <a:scrgbClr r="0" g="0" b="0"/>
            </a:effectRef>
            <a:fontRef idx="none"/>
          </p:style>
        </p:cxnSp>
        <p:sp>
          <p:nvSpPr>
            <p:cNvPr id="13" name="TextBox 12">
              <a:extLst>
                <a:ext uri="{FF2B5EF4-FFF2-40B4-BE49-F238E27FC236}">
                  <a16:creationId xmlns:a16="http://schemas.microsoft.com/office/drawing/2014/main" id="{B6AED92C-43BA-41C6-8443-853CE5A0B513}"/>
                </a:ext>
              </a:extLst>
            </p:cNvPr>
            <p:cNvSpPr txBox="1"/>
            <p:nvPr/>
          </p:nvSpPr>
          <p:spPr>
            <a:xfrm>
              <a:off x="11807522" y="8587806"/>
              <a:ext cx="511358"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1400" b="1"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PÁG</a:t>
              </a:r>
              <a:r>
                <a:rPr lang="en-US" sz="1400" b="1" dirty="0">
                  <a:solidFill>
                    <a:srgbClr val="676767"/>
                  </a:solidFill>
                  <a:latin typeface="Open Sans Semibold" panose="020B0706030804020204" pitchFamily="34" charset="0"/>
                  <a:ea typeface="Open Sans Semibold" panose="020B0706030804020204" pitchFamily="34" charset="0"/>
                  <a:cs typeface="Open Sans Semibold" panose="020B0706030804020204" pitchFamily="34" charset="0"/>
                </a:rPr>
                <a:t>.</a:t>
              </a:r>
              <a:endParaRPr kumimoji="0" lang="en-US" sz="1400" b="1" i="0" u="none" strike="noStrike" cap="none" spc="0" normalizeH="0" baseline="0" dirty="0">
                <a:ln>
                  <a:noFill/>
                </a:ln>
                <a:solidFill>
                  <a:srgbClr val="676767"/>
                </a:solidFill>
                <a:effectLst/>
                <a:uFillTx/>
                <a:latin typeface="Open Sans Semibold" panose="020B0706030804020204" pitchFamily="34" charset="0"/>
                <a:ea typeface="Open Sans Semibold" panose="020B0706030804020204" pitchFamily="34" charset="0"/>
                <a:cs typeface="Open Sans Semibold" panose="020B0706030804020204" pitchFamily="34" charset="0"/>
                <a:sym typeface="Open Sans Regular"/>
              </a:endParaRPr>
            </a:p>
          </p:txBody>
        </p:sp>
      </p:grpSp>
      <p:pic>
        <p:nvPicPr>
          <p:cNvPr id="14" name="Picture 13">
            <a:extLst>
              <a:ext uri="{FF2B5EF4-FFF2-40B4-BE49-F238E27FC236}">
                <a16:creationId xmlns:a16="http://schemas.microsoft.com/office/drawing/2014/main" id="{50BD68B6-AEBC-4566-99C2-819E8B3B83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5458" y="8500399"/>
            <a:ext cx="1831189" cy="859536"/>
          </a:xfrm>
          <a:prstGeom prst="rect">
            <a:avLst/>
          </a:prstGeom>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0792D4F-247E-46FE-85FC-881DEFA41D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03049"/>
            <a:ext cx="13001548" cy="325055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2" name="Title 1">
            <a:extLst>
              <a:ext uri="{FF2B5EF4-FFF2-40B4-BE49-F238E27FC236}">
                <a16:creationId xmlns:a16="http://schemas.microsoft.com/office/drawing/2014/main" id="{63731D55-1474-4145-A514-CD0306C90261}"/>
              </a:ext>
            </a:extLst>
          </p:cNvPr>
          <p:cNvSpPr>
            <a:spLocks noGrp="1"/>
          </p:cNvSpPr>
          <p:nvPr>
            <p:ph type="title"/>
          </p:nvPr>
        </p:nvSpPr>
        <p:spPr>
          <a:xfrm>
            <a:off x="676561" y="6958020"/>
            <a:ext cx="4017356" cy="1885245"/>
          </a:xfrm>
        </p:spPr>
        <p:txBody>
          <a:bodyPr vert="horz" lIns="91440" tIns="45720" rIns="91440" bIns="45720" rtlCol="0" anchor="ctr">
            <a:normAutofit/>
          </a:bodyPr>
          <a:lstStyle/>
          <a:p>
            <a:pPr algn="r" defTabSz="914400">
              <a:lnSpc>
                <a:spcPct val="90000"/>
              </a:lnSpc>
              <a:spcBef>
                <a:spcPct val="0"/>
              </a:spcBef>
            </a:pPr>
            <a:r>
              <a:rPr lang="es-ES" sz="40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Asesorías de REVISIÓN </a:t>
            </a:r>
            <a:br>
              <a:rPr lang="es-ES" sz="4000" b="1" dirty="0">
                <a:solidFill>
                  <a:srgbClr val="000000"/>
                </a:solidFill>
                <a:latin typeface="Open Sans" panose="020B0606030504020204" pitchFamily="34" charset="0"/>
                <a:ea typeface="Open Sans" panose="020B0606030504020204" pitchFamily="34" charset="0"/>
                <a:cs typeface="Open Sans" panose="020B0606030504020204" pitchFamily="34" charset="0"/>
              </a:rPr>
            </a:br>
            <a:r>
              <a:rPr lang="es-ES" sz="4000" dirty="0">
                <a:solidFill>
                  <a:srgbClr val="000000"/>
                </a:solidFill>
                <a:latin typeface="Open Sans" panose="020B0606030504020204" pitchFamily="34" charset="0"/>
                <a:ea typeface="Open Sans" panose="020B0606030504020204" pitchFamily="34" charset="0"/>
                <a:cs typeface="Open Sans" panose="020B0606030504020204" pitchFamily="34" charset="0"/>
              </a:rPr>
              <a:t>del Manual</a:t>
            </a:r>
            <a:endParaRPr lang="es-ES" sz="4000" b="1"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4" name="Image 3">
            <a:extLst>
              <a:ext uri="{FF2B5EF4-FFF2-40B4-BE49-F238E27FC236}">
                <a16:creationId xmlns:a16="http://schemas.microsoft.com/office/drawing/2014/main" id="{55014B29-35CB-4120-8B9F-87C3FD83CF77}"/>
              </a:ext>
            </a:extLst>
          </p:cNvPr>
          <p:cNvPicPr>
            <a:picLocks noChangeAspect="1"/>
          </p:cNvPicPr>
          <p:nvPr/>
        </p:nvPicPr>
        <p:blipFill rotWithShape="1">
          <a:blip r:embed="rId3">
            <a:extLst>
              <a:ext uri="{28A0092B-C50C-407E-A947-70E740481C1C}">
                <a14:useLocalDpi xmlns:a14="http://schemas.microsoft.com/office/drawing/2010/main" val="0"/>
              </a:ext>
            </a:extLst>
          </a:blip>
          <a:srcRect l="2140" r="4562"/>
          <a:stretch/>
        </p:blipFill>
        <p:spPr>
          <a:xfrm>
            <a:off x="286084" y="1202718"/>
            <a:ext cx="12432632" cy="4097613"/>
          </a:xfrm>
          <a:prstGeom prst="rect">
            <a:avLst/>
          </a:prstGeom>
        </p:spPr>
      </p:pic>
      <p:cxnSp>
        <p:nvCxnSpPr>
          <p:cNvPr id="11" name="Straight Connector 10">
            <a:extLst>
              <a:ext uri="{FF2B5EF4-FFF2-40B4-BE49-F238E27FC236}">
                <a16:creationId xmlns:a16="http://schemas.microsoft.com/office/drawing/2014/main" id="{CE272F12-AF86-441A-BC1B-C014BBBF85B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4948976" y="7250402"/>
            <a:ext cx="0" cy="1300480"/>
          </a:xfrm>
          <a:prstGeom prst="line">
            <a:avLst/>
          </a:prstGeom>
          <a:ln w="1905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6C5F2D70-0B65-47EF-99EB-0DC2498A5884}"/>
              </a:ext>
            </a:extLst>
          </p:cNvPr>
          <p:cNvSpPr>
            <a:spLocks noGrp="1"/>
          </p:cNvSpPr>
          <p:nvPr>
            <p:ph type="body" sz="half" idx="1"/>
          </p:nvPr>
        </p:nvSpPr>
        <p:spPr>
          <a:xfrm>
            <a:off x="5204036" y="6861154"/>
            <a:ext cx="7118012" cy="2078976"/>
          </a:xfrm>
        </p:spPr>
        <p:txBody>
          <a:bodyPr vert="horz" lIns="91440" tIns="45720" rIns="91440" bIns="45720" rtlCol="0" anchor="ctr">
            <a:normAutofit/>
          </a:bodyPr>
          <a:lstStyle/>
          <a:p>
            <a:pPr algn="l" defTabSz="914400">
              <a:lnSpc>
                <a:spcPct val="90000"/>
              </a:lnSpc>
            </a:pPr>
            <a:r>
              <a:rPr lang="es-ES" sz="3600" dirty="0">
                <a:solidFill>
                  <a:srgbClr val="000000"/>
                </a:solidFill>
                <a:latin typeface="Open Sans" panose="020B0606030504020204" pitchFamily="34" charset="0"/>
                <a:ea typeface="Open Sans" panose="020B0606030504020204" pitchFamily="34" charset="0"/>
                <a:cs typeface="Open Sans" panose="020B0606030504020204" pitchFamily="34" charset="0"/>
              </a:rPr>
              <a:t>El proceso más extendido e inclusivo en los 20 años de historia de Esfera</a:t>
            </a:r>
            <a:endParaRPr lang="es-ES" sz="32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 name="TextBox 4">
            <a:extLst>
              <a:ext uri="{FF2B5EF4-FFF2-40B4-BE49-F238E27FC236}">
                <a16:creationId xmlns:a16="http://schemas.microsoft.com/office/drawing/2014/main" id="{61031AC5-1945-43A7-B188-471DD8BDDC6B}"/>
              </a:ext>
            </a:extLst>
          </p:cNvPr>
          <p:cNvSpPr txBox="1"/>
          <p:nvPr/>
        </p:nvSpPr>
        <p:spPr>
          <a:xfrm>
            <a:off x="3061932" y="1480110"/>
            <a:ext cx="4953279" cy="471924"/>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GB" sz="2400" b="1" dirty="0">
                <a:solidFill>
                  <a:srgbClr val="000000"/>
                </a:solidFill>
              </a:rPr>
              <a:t>RESUMEN DEL ASESORAMIENTO</a:t>
            </a:r>
            <a:endParaRPr kumimoji="0" lang="en-US" sz="2400" b="1" i="0" u="none" strike="noStrike" cap="none" spc="0" normalizeH="0" baseline="0" dirty="0">
              <a:ln>
                <a:noFill/>
              </a:ln>
              <a:solidFill>
                <a:srgbClr val="000000"/>
              </a:solidFill>
              <a:effectLst/>
              <a:uFillTx/>
              <a:sym typeface="Open Sans Regular"/>
            </a:endParaRPr>
          </a:p>
        </p:txBody>
      </p:sp>
      <p:sp>
        <p:nvSpPr>
          <p:cNvPr id="8" name="TextBox 7">
            <a:extLst>
              <a:ext uri="{FF2B5EF4-FFF2-40B4-BE49-F238E27FC236}">
                <a16:creationId xmlns:a16="http://schemas.microsoft.com/office/drawing/2014/main" id="{262FC175-47B5-4D73-84C4-C30C3789F56D}"/>
              </a:ext>
            </a:extLst>
          </p:cNvPr>
          <p:cNvSpPr txBox="1"/>
          <p:nvPr/>
        </p:nvSpPr>
        <p:spPr>
          <a:xfrm>
            <a:off x="3128838" y="1986573"/>
            <a:ext cx="9636809" cy="841256"/>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s-ES" sz="2400" dirty="0">
                <a:solidFill>
                  <a:srgbClr val="000000"/>
                </a:solidFill>
              </a:rPr>
              <a:t>La edición 2018 se fundamenta en las experiencias de una comunidad diversa de asistentes humanitarios de todo el mundo.</a:t>
            </a:r>
            <a:endParaRPr kumimoji="0" lang="en-US" sz="2400" i="0" u="none" strike="noStrike" cap="none" spc="0" normalizeH="0" baseline="0" dirty="0">
              <a:ln>
                <a:noFill/>
              </a:ln>
              <a:solidFill>
                <a:srgbClr val="000000"/>
              </a:solidFill>
              <a:effectLst/>
              <a:uFillTx/>
              <a:sym typeface="Open Sans Regular"/>
            </a:endParaRPr>
          </a:p>
        </p:txBody>
      </p:sp>
      <p:sp>
        <p:nvSpPr>
          <p:cNvPr id="10" name="TextBox 9">
            <a:extLst>
              <a:ext uri="{FF2B5EF4-FFF2-40B4-BE49-F238E27FC236}">
                <a16:creationId xmlns:a16="http://schemas.microsoft.com/office/drawing/2014/main" id="{2FF3F755-7EE6-4066-8363-A05253C0FED9}"/>
              </a:ext>
            </a:extLst>
          </p:cNvPr>
          <p:cNvSpPr txBox="1"/>
          <p:nvPr/>
        </p:nvSpPr>
        <p:spPr>
          <a:xfrm>
            <a:off x="3517714" y="3023950"/>
            <a:ext cx="2214013" cy="1764586"/>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s-ES" b="1" dirty="0">
                <a:solidFill>
                  <a:srgbClr val="000000"/>
                </a:solidFill>
              </a:rPr>
              <a:t>ASESORÍAS EN PERSONA</a:t>
            </a:r>
          </a:p>
          <a:p>
            <a:pPr algn="l"/>
            <a:r>
              <a:rPr lang="es-ES" b="1" dirty="0">
                <a:solidFill>
                  <a:srgbClr val="000000"/>
                </a:solidFill>
              </a:rPr>
              <a:t>60 </a:t>
            </a:r>
            <a:r>
              <a:rPr lang="es-ES" dirty="0">
                <a:solidFill>
                  <a:srgbClr val="000000"/>
                </a:solidFill>
              </a:rPr>
              <a:t>eventos</a:t>
            </a:r>
          </a:p>
          <a:p>
            <a:pPr algn="l"/>
            <a:r>
              <a:rPr lang="es-ES" b="1" dirty="0">
                <a:solidFill>
                  <a:srgbClr val="000000"/>
                </a:solidFill>
              </a:rPr>
              <a:t>40 </a:t>
            </a:r>
            <a:r>
              <a:rPr lang="es-ES" dirty="0">
                <a:solidFill>
                  <a:srgbClr val="000000"/>
                </a:solidFill>
              </a:rPr>
              <a:t>países</a:t>
            </a:r>
          </a:p>
          <a:p>
            <a:pPr algn="l"/>
            <a:r>
              <a:rPr lang="es-ES" b="1" dirty="0">
                <a:solidFill>
                  <a:srgbClr val="000000"/>
                </a:solidFill>
              </a:rPr>
              <a:t>450 </a:t>
            </a:r>
            <a:r>
              <a:rPr lang="es-ES" dirty="0">
                <a:solidFill>
                  <a:srgbClr val="000000"/>
                </a:solidFill>
              </a:rPr>
              <a:t>organizaciones</a:t>
            </a:r>
          </a:p>
          <a:p>
            <a:pPr algn="l"/>
            <a:r>
              <a:rPr lang="es-ES" b="1" dirty="0">
                <a:solidFill>
                  <a:srgbClr val="000000"/>
                </a:solidFill>
              </a:rPr>
              <a:t>1400 </a:t>
            </a:r>
            <a:r>
              <a:rPr lang="es-ES" dirty="0">
                <a:solidFill>
                  <a:srgbClr val="000000"/>
                </a:solidFill>
              </a:rPr>
              <a:t>participantes</a:t>
            </a:r>
            <a:endParaRPr kumimoji="0" lang="es-ES" i="0" u="none" strike="noStrike" cap="none" spc="0" normalizeH="0" baseline="0" dirty="0">
              <a:ln>
                <a:noFill/>
              </a:ln>
              <a:solidFill>
                <a:srgbClr val="000000"/>
              </a:solidFill>
              <a:effectLst/>
              <a:uFillTx/>
              <a:sym typeface="Open Sans Regular"/>
            </a:endParaRPr>
          </a:p>
        </p:txBody>
      </p:sp>
      <p:sp>
        <p:nvSpPr>
          <p:cNvPr id="12" name="TextBox 11">
            <a:extLst>
              <a:ext uri="{FF2B5EF4-FFF2-40B4-BE49-F238E27FC236}">
                <a16:creationId xmlns:a16="http://schemas.microsoft.com/office/drawing/2014/main" id="{858C4617-3EE1-4D4B-92C5-3202C48EDDDB}"/>
              </a:ext>
            </a:extLst>
          </p:cNvPr>
          <p:cNvSpPr txBox="1"/>
          <p:nvPr/>
        </p:nvSpPr>
        <p:spPr>
          <a:xfrm>
            <a:off x="6127103" y="3001648"/>
            <a:ext cx="2214013" cy="2041585"/>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s-ES" b="1">
                <a:solidFill>
                  <a:srgbClr val="000000"/>
                </a:solidFill>
              </a:rPr>
              <a:t>ASESORÍAS EN LÍNEA</a:t>
            </a:r>
          </a:p>
          <a:p>
            <a:pPr algn="l"/>
            <a:r>
              <a:rPr lang="es-ES" b="1">
                <a:solidFill>
                  <a:srgbClr val="000000"/>
                </a:solidFill>
              </a:rPr>
              <a:t>4500 </a:t>
            </a:r>
            <a:r>
              <a:rPr lang="es-ES">
                <a:solidFill>
                  <a:srgbClr val="000000"/>
                </a:solidFill>
              </a:rPr>
              <a:t>comentarios</a:t>
            </a:r>
          </a:p>
          <a:p>
            <a:pPr algn="l"/>
            <a:r>
              <a:rPr lang="es-ES" b="1">
                <a:solidFill>
                  <a:srgbClr val="000000"/>
                </a:solidFill>
              </a:rPr>
              <a:t>188 </a:t>
            </a:r>
            <a:r>
              <a:rPr lang="es-ES">
                <a:solidFill>
                  <a:srgbClr val="000000"/>
                </a:solidFill>
              </a:rPr>
              <a:t>organizaciones</a:t>
            </a:r>
          </a:p>
          <a:p>
            <a:pPr algn="l"/>
            <a:r>
              <a:rPr lang="es-ES" b="1">
                <a:solidFill>
                  <a:srgbClr val="000000"/>
                </a:solidFill>
              </a:rPr>
              <a:t>65 </a:t>
            </a:r>
            <a:r>
              <a:rPr lang="es-ES">
                <a:solidFill>
                  <a:srgbClr val="000000"/>
                </a:solidFill>
              </a:rPr>
              <a:t>países</a:t>
            </a:r>
          </a:p>
          <a:p>
            <a:pPr algn="l"/>
            <a:endParaRPr lang="es-ES" b="1">
              <a:solidFill>
                <a:srgbClr val="000000"/>
              </a:solidFill>
            </a:endParaRPr>
          </a:p>
          <a:p>
            <a:pPr algn="l"/>
            <a:endParaRPr kumimoji="0" lang="es-ES" b="1" i="0" u="none" strike="noStrike" cap="none" spc="0" normalizeH="0" baseline="0">
              <a:ln>
                <a:noFill/>
              </a:ln>
              <a:solidFill>
                <a:srgbClr val="000000"/>
              </a:solidFill>
              <a:effectLst/>
              <a:uFillTx/>
              <a:sym typeface="Open Sans Regular"/>
            </a:endParaRPr>
          </a:p>
        </p:txBody>
      </p:sp>
      <p:sp>
        <p:nvSpPr>
          <p:cNvPr id="13" name="TextBox 12">
            <a:extLst>
              <a:ext uri="{FF2B5EF4-FFF2-40B4-BE49-F238E27FC236}">
                <a16:creationId xmlns:a16="http://schemas.microsoft.com/office/drawing/2014/main" id="{3E1E990D-E6E5-4E99-B897-2DC5E72DFD98}"/>
              </a:ext>
            </a:extLst>
          </p:cNvPr>
          <p:cNvSpPr txBox="1"/>
          <p:nvPr/>
        </p:nvSpPr>
        <p:spPr>
          <a:xfrm>
            <a:off x="8690446" y="3006390"/>
            <a:ext cx="1791700" cy="1210588"/>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s-ES" b="1" dirty="0">
                <a:solidFill>
                  <a:srgbClr val="000000"/>
                </a:solidFill>
              </a:rPr>
              <a:t>GRUPOS DE REVISIÓN POR PARES</a:t>
            </a:r>
          </a:p>
          <a:p>
            <a:pPr algn="l"/>
            <a:r>
              <a:rPr lang="es-ES" b="1" dirty="0">
                <a:solidFill>
                  <a:srgbClr val="000000"/>
                </a:solidFill>
              </a:rPr>
              <a:t>500 </a:t>
            </a:r>
            <a:r>
              <a:rPr lang="es-ES" dirty="0">
                <a:solidFill>
                  <a:srgbClr val="000000"/>
                </a:solidFill>
              </a:rPr>
              <a:t>expertos</a:t>
            </a:r>
            <a:endParaRPr kumimoji="0" lang="es-ES" i="0" u="none" strike="noStrike" cap="none" spc="0" normalizeH="0" baseline="0" dirty="0">
              <a:ln>
                <a:noFill/>
              </a:ln>
              <a:solidFill>
                <a:srgbClr val="000000"/>
              </a:solidFill>
              <a:effectLst/>
              <a:uFillTx/>
              <a:sym typeface="Open Sans Regular"/>
            </a:endParaRPr>
          </a:p>
        </p:txBody>
      </p:sp>
      <p:sp>
        <p:nvSpPr>
          <p:cNvPr id="15" name="TextBox 14">
            <a:extLst>
              <a:ext uri="{FF2B5EF4-FFF2-40B4-BE49-F238E27FC236}">
                <a16:creationId xmlns:a16="http://schemas.microsoft.com/office/drawing/2014/main" id="{446217A8-8A60-4EC3-A5CC-5726859483C2}"/>
              </a:ext>
            </a:extLst>
          </p:cNvPr>
          <p:cNvSpPr txBox="1"/>
          <p:nvPr/>
        </p:nvSpPr>
        <p:spPr>
          <a:xfrm>
            <a:off x="10508046" y="3930437"/>
            <a:ext cx="2003624" cy="108747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s-ES" sz="1600" dirty="0">
                <a:solidFill>
                  <a:srgbClr val="000000"/>
                </a:solidFill>
              </a:rPr>
              <a:t>300 Organizaciones</a:t>
            </a:r>
          </a:p>
          <a:p>
            <a:pPr algn="l"/>
            <a:r>
              <a:rPr lang="es-ES" sz="1600" dirty="0">
                <a:solidFill>
                  <a:srgbClr val="000000"/>
                </a:solidFill>
              </a:rPr>
              <a:t>650 Participantes</a:t>
            </a:r>
          </a:p>
          <a:p>
            <a:pPr algn="l"/>
            <a:r>
              <a:rPr lang="es-ES" sz="1600" dirty="0">
                <a:solidFill>
                  <a:srgbClr val="000000"/>
                </a:solidFill>
              </a:rPr>
              <a:t>20 Países</a:t>
            </a:r>
          </a:p>
          <a:p>
            <a:pPr algn="l"/>
            <a:endParaRPr kumimoji="0" lang="es-ES" sz="1600" i="0" u="none" strike="noStrike" cap="none" spc="0" normalizeH="0" baseline="0" dirty="0">
              <a:ln>
                <a:noFill/>
              </a:ln>
              <a:solidFill>
                <a:srgbClr val="000000"/>
              </a:solidFill>
              <a:effectLst/>
              <a:uFillTx/>
              <a:sym typeface="Open Sans Regular"/>
            </a:endParaRPr>
          </a:p>
        </p:txBody>
      </p:sp>
    </p:spTree>
    <p:extLst>
      <p:ext uri="{BB962C8B-B14F-4D97-AF65-F5344CB8AC3E}">
        <p14:creationId xmlns:p14="http://schemas.microsoft.com/office/powerpoint/2010/main" val="2748574726"/>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9A683"/>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113021D-3768-4946-8305-49E4B40930C4}"/>
              </a:ext>
            </a:extLst>
          </p:cNvPr>
          <p:cNvSpPr/>
          <p:nvPr/>
        </p:nvSpPr>
        <p:spPr>
          <a:xfrm>
            <a:off x="0" y="0"/>
            <a:ext cx="13004800" cy="9753600"/>
          </a:xfrm>
          <a:prstGeom prst="rect">
            <a:avLst/>
          </a:prstGeom>
          <a:no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9" name="Rectangle 8" hidden="1">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004800" cy="9753600"/>
          </a:xfrm>
          <a:prstGeom prst="rect">
            <a:avLst/>
          </a:prstGeom>
          <a:solidFill>
            <a:srgbClr val="675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8812" y="682752"/>
            <a:ext cx="11987175" cy="83880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0E495BE3-3F06-4E51-A3DE-A2C8857C450D}"/>
              </a:ext>
            </a:extLst>
          </p:cNvPr>
          <p:cNvSpPr txBox="1">
            <a:spLocks/>
          </p:cNvSpPr>
          <p:nvPr/>
        </p:nvSpPr>
        <p:spPr>
          <a:xfrm>
            <a:off x="1586890" y="1081563"/>
            <a:ext cx="9831018" cy="1283998"/>
          </a:xfrm>
          <a:prstGeom prst="rect">
            <a:avLst/>
          </a:prstGeom>
        </p:spPr>
        <p:txBody>
          <a:bodyPr vert="horz" lIns="91440" tIns="45720" rIns="91440" bIns="45720" rtlCol="0" anchor="ctr">
            <a:normAutofit fontScale="92500"/>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defTabSz="914400" hangingPunct="1">
              <a:lnSpc>
                <a:spcPct val="90000"/>
              </a:lnSpc>
              <a:spcBef>
                <a:spcPct val="0"/>
              </a:spcBef>
            </a:pPr>
            <a:r>
              <a:rPr lang="es-ES" sz="4000" dirty="0">
                <a:solidFill>
                  <a:srgbClr val="000000"/>
                </a:solidFill>
                <a:latin typeface="Open Sans" panose="020B0606030504020204" pitchFamily="34" charset="0"/>
                <a:ea typeface="Open Sans" panose="020B0606030504020204" pitchFamily="34" charset="0"/>
                <a:cs typeface="Open Sans" panose="020B0606030504020204" pitchFamily="34" charset="0"/>
              </a:rPr>
              <a:t>Asesorías para la </a:t>
            </a:r>
            <a:r>
              <a:rPr lang="es-ES" sz="40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REVISIÓN DEL MANUAL</a:t>
            </a:r>
            <a:r>
              <a:rPr lang="es-ES" sz="4000"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p>
          <a:p>
            <a:pPr defTabSz="914400" hangingPunct="1">
              <a:lnSpc>
                <a:spcPct val="90000"/>
              </a:lnSpc>
              <a:spcBef>
                <a:spcPct val="0"/>
              </a:spcBef>
            </a:pPr>
            <a:r>
              <a:rPr lang="es-ES" sz="40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¿Quién contribuyó?</a:t>
            </a:r>
          </a:p>
        </p:txBody>
      </p:sp>
      <p:sp>
        <p:nvSpPr>
          <p:cNvPr id="7" name="TextBox 6">
            <a:extLst>
              <a:ext uri="{FF2B5EF4-FFF2-40B4-BE49-F238E27FC236}">
                <a16:creationId xmlns:a16="http://schemas.microsoft.com/office/drawing/2014/main" id="{6371121F-2C5F-433B-A3F9-160CC40C5E71}"/>
              </a:ext>
            </a:extLst>
          </p:cNvPr>
          <p:cNvSpPr txBox="1"/>
          <p:nvPr/>
        </p:nvSpPr>
        <p:spPr>
          <a:xfrm>
            <a:off x="887781" y="2565911"/>
            <a:ext cx="5614618" cy="2333972"/>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s-ES" sz="2200" b="1"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rPr>
              <a:t>¿QUIÉNES CONTRIBUYERON EN LAS ASESORÍAS EN PERSONA?</a:t>
            </a:r>
          </a:p>
          <a:p>
            <a:pPr algn="l">
              <a:spcBef>
                <a:spcPts val="600"/>
              </a:spcBef>
            </a:pPr>
            <a:r>
              <a:rPr lang="es-ES" sz="2400" i="1" dirty="0">
                <a:solidFill>
                  <a:srgbClr val="000000"/>
                </a:solidFill>
              </a:rPr>
              <a:t>Más de un tercio de todos los contribuyentes representaron organizaciones nacionales</a:t>
            </a:r>
            <a:br>
              <a:rPr lang="es-ES" sz="2400" i="1" dirty="0">
                <a:solidFill>
                  <a:srgbClr val="000000"/>
                </a:solidFill>
              </a:rPr>
            </a:br>
            <a:r>
              <a:rPr lang="es-ES" sz="2400" i="1" dirty="0">
                <a:solidFill>
                  <a:srgbClr val="000000"/>
                </a:solidFill>
              </a:rPr>
              <a:t>e instituciones locales.</a:t>
            </a:r>
          </a:p>
        </p:txBody>
      </p:sp>
      <p:sp>
        <p:nvSpPr>
          <p:cNvPr id="8" name="TextBox 7">
            <a:extLst>
              <a:ext uri="{FF2B5EF4-FFF2-40B4-BE49-F238E27FC236}">
                <a16:creationId xmlns:a16="http://schemas.microsoft.com/office/drawing/2014/main" id="{BC323036-9D8C-4B1C-9A11-F9D6CC3CCF0D}"/>
              </a:ext>
            </a:extLst>
          </p:cNvPr>
          <p:cNvSpPr txBox="1"/>
          <p:nvPr/>
        </p:nvSpPr>
        <p:spPr>
          <a:xfrm>
            <a:off x="2289118" y="4920850"/>
            <a:ext cx="4213281" cy="371896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spcBef>
                <a:spcPts val="1800"/>
              </a:spcBef>
            </a:pPr>
            <a:r>
              <a:rPr lang="es-ES" sz="2000" dirty="0">
                <a:solidFill>
                  <a:srgbClr val="000000"/>
                </a:solidFill>
                <a:latin typeface="Open Sans regular"/>
                <a:ea typeface="Open Sans Bold" panose="020B0806030504020204" pitchFamily="34" charset="0"/>
                <a:cs typeface="Open Sans Bold" panose="020B0806030504020204" pitchFamily="34" charset="0"/>
              </a:rPr>
              <a:t>ONGs nacionales</a:t>
            </a:r>
          </a:p>
          <a:p>
            <a:pPr algn="l">
              <a:spcBef>
                <a:spcPts val="1800"/>
              </a:spcBef>
            </a:pPr>
            <a:r>
              <a:rPr lang="es-ES" sz="2000" dirty="0">
                <a:solidFill>
                  <a:srgbClr val="000000"/>
                </a:solidFill>
                <a:latin typeface="Open Sans regular"/>
                <a:ea typeface="Open Sans Bold" panose="020B0806030504020204" pitchFamily="34" charset="0"/>
                <a:cs typeface="Open Sans Bold" panose="020B0806030504020204" pitchFamily="34" charset="0"/>
              </a:rPr>
              <a:t>Autoridades locales</a:t>
            </a:r>
          </a:p>
          <a:p>
            <a:pPr algn="l">
              <a:spcBef>
                <a:spcPts val="1800"/>
              </a:spcBef>
            </a:pPr>
            <a:r>
              <a:rPr lang="es-ES" sz="2000" dirty="0">
                <a:solidFill>
                  <a:srgbClr val="000000"/>
                </a:solidFill>
                <a:latin typeface="Open Sans regular"/>
                <a:ea typeface="Open Sans Bold" panose="020B0806030504020204" pitchFamily="34" charset="0"/>
                <a:cs typeface="Open Sans Bold" panose="020B0806030504020204" pitchFamily="34" charset="0"/>
              </a:rPr>
              <a:t>ONGs internacionales</a:t>
            </a:r>
          </a:p>
          <a:p>
            <a:pPr algn="l">
              <a:spcBef>
                <a:spcPts val="1800"/>
              </a:spcBef>
            </a:pPr>
            <a:r>
              <a:rPr lang="es-ES" sz="2000" dirty="0">
                <a:solidFill>
                  <a:srgbClr val="000000"/>
                </a:solidFill>
                <a:latin typeface="Open Sans regular"/>
                <a:ea typeface="Open Sans Bold" panose="020B0806030504020204" pitchFamily="34" charset="0"/>
                <a:cs typeface="Open Sans Bold" panose="020B0806030504020204" pitchFamily="34" charset="0"/>
              </a:rPr>
              <a:t>Agencias de las NNUU/FICR/CICR</a:t>
            </a:r>
          </a:p>
          <a:p>
            <a:pPr algn="l">
              <a:spcBef>
                <a:spcPts val="1800"/>
              </a:spcBef>
            </a:pPr>
            <a:r>
              <a:rPr lang="es-ES" sz="2000" dirty="0">
                <a:solidFill>
                  <a:srgbClr val="000000"/>
                </a:solidFill>
                <a:latin typeface="Open Sans regular"/>
                <a:ea typeface="Open Sans Bold" panose="020B0806030504020204" pitchFamily="34" charset="0"/>
                <a:cs typeface="Open Sans Bold" panose="020B0806030504020204" pitchFamily="34" charset="0"/>
              </a:rPr>
              <a:t>Otros (círculos académicos, donantes, personas independientes, medios de comunicación, sector privado, etc.)</a:t>
            </a:r>
          </a:p>
        </p:txBody>
      </p:sp>
      <p:grpSp>
        <p:nvGrpSpPr>
          <p:cNvPr id="6" name="Group 5">
            <a:extLst>
              <a:ext uri="{FF2B5EF4-FFF2-40B4-BE49-F238E27FC236}">
                <a16:creationId xmlns:a16="http://schemas.microsoft.com/office/drawing/2014/main" id="{D3EF62D3-81AA-4273-B93A-298C7D612886}"/>
              </a:ext>
            </a:extLst>
          </p:cNvPr>
          <p:cNvGrpSpPr/>
          <p:nvPr/>
        </p:nvGrpSpPr>
        <p:grpSpPr>
          <a:xfrm>
            <a:off x="6502399" y="2782985"/>
            <a:ext cx="5381625" cy="5400675"/>
            <a:chOff x="1120774" y="2633897"/>
            <a:chExt cx="5381625" cy="5400675"/>
          </a:xfrm>
        </p:grpSpPr>
        <p:pic>
          <p:nvPicPr>
            <p:cNvPr id="2" name="Picture 1">
              <a:extLst>
                <a:ext uri="{FF2B5EF4-FFF2-40B4-BE49-F238E27FC236}">
                  <a16:creationId xmlns:a16="http://schemas.microsoft.com/office/drawing/2014/main" id="{B070925F-2E5A-49D7-979F-63303143658A}"/>
                </a:ext>
              </a:extLst>
            </p:cNvPr>
            <p:cNvPicPr>
              <a:picLocks noChangeAspect="1"/>
            </p:cNvPicPr>
            <p:nvPr/>
          </p:nvPicPr>
          <p:blipFill>
            <a:blip r:embed="rId3"/>
            <a:stretch>
              <a:fillRect/>
            </a:stretch>
          </p:blipFill>
          <p:spPr>
            <a:xfrm>
              <a:off x="1120774" y="2633897"/>
              <a:ext cx="5381625" cy="5400675"/>
            </a:xfrm>
            <a:prstGeom prst="rect">
              <a:avLst/>
            </a:prstGeom>
          </p:spPr>
        </p:pic>
        <p:sp>
          <p:nvSpPr>
            <p:cNvPr id="3" name="Rectangle 2">
              <a:extLst>
                <a:ext uri="{FF2B5EF4-FFF2-40B4-BE49-F238E27FC236}">
                  <a16:creationId xmlns:a16="http://schemas.microsoft.com/office/drawing/2014/main" id="{1295EFB6-7592-453D-95AC-2C1D41FC685F}"/>
                </a:ext>
              </a:extLst>
            </p:cNvPr>
            <p:cNvSpPr/>
            <p:nvPr/>
          </p:nvSpPr>
          <p:spPr>
            <a:xfrm>
              <a:off x="2266816" y="3902927"/>
              <a:ext cx="2974259" cy="2947022"/>
            </a:xfrm>
            <a:prstGeom prst="rect">
              <a:avLst/>
            </a:prstGeom>
            <a:noFill/>
          </p:spPr>
          <p:txBody>
            <a:bodyPr wrap="none" lIns="91440" tIns="45720" rIns="91440" bIns="45720">
              <a:prstTxWarp prst="textButton">
                <a:avLst>
                  <a:gd name="adj" fmla="val 11582537"/>
                </a:avLst>
              </a:prstTxWarp>
              <a:spAutoFit/>
            </a:bodyPr>
            <a:lstStyle/>
            <a:p>
              <a:r>
                <a:rPr lang="en-US" sz="3200" spc="600" dirty="0">
                  <a:ln w="0"/>
                  <a:solidFill>
                    <a:srgbClr val="000000"/>
                  </a:solidFill>
                  <a:effectLst>
                    <a:outerShdw blurRad="38100" dist="19050" dir="2700000" algn="tl" rotWithShape="0">
                      <a:schemeClr val="dk1">
                        <a:alpha val="40000"/>
                      </a:schemeClr>
                    </a:outerShdw>
                  </a:effectLst>
                </a:rPr>
                <a:t>VARIEDAD DE</a:t>
              </a:r>
              <a:br>
                <a:rPr lang="en-US" sz="3200" spc="600" dirty="0">
                  <a:ln w="0"/>
                  <a:solidFill>
                    <a:srgbClr val="000000"/>
                  </a:solidFill>
                  <a:effectLst>
                    <a:outerShdw blurRad="38100" dist="19050" dir="2700000" algn="tl" rotWithShape="0">
                      <a:schemeClr val="dk1">
                        <a:alpha val="40000"/>
                      </a:schemeClr>
                    </a:outerShdw>
                  </a:effectLst>
                </a:rPr>
              </a:br>
              <a:br>
                <a:rPr lang="en-US" sz="3200" spc="600" dirty="0">
                  <a:ln w="0"/>
                  <a:solidFill>
                    <a:srgbClr val="000000"/>
                  </a:solidFill>
                  <a:effectLst>
                    <a:outerShdw blurRad="38100" dist="19050" dir="2700000" algn="tl" rotWithShape="0">
                      <a:schemeClr val="dk1">
                        <a:alpha val="40000"/>
                      </a:schemeClr>
                    </a:outerShdw>
                  </a:effectLst>
                </a:rPr>
              </a:br>
              <a:r>
                <a:rPr lang="en-US" sz="3200" spc="600" dirty="0">
                  <a:ln w="0"/>
                  <a:solidFill>
                    <a:srgbClr val="000000"/>
                  </a:solidFill>
                  <a:effectLst>
                    <a:outerShdw blurRad="38100" dist="19050" dir="2700000" algn="tl" rotWithShape="0">
                      <a:schemeClr val="dk1">
                        <a:alpha val="40000"/>
                      </a:schemeClr>
                    </a:outerShdw>
                  </a:effectLst>
                </a:rPr>
                <a:t>CONTRIBUYENTES</a:t>
              </a:r>
              <a:endParaRPr lang="en-US" sz="3200" b="0" cap="none" spc="600" dirty="0">
                <a:ln w="0"/>
                <a:solidFill>
                  <a:srgbClr val="000000"/>
                </a:solidFill>
                <a:effectLst>
                  <a:outerShdw blurRad="38100" dist="19050" dir="2700000" algn="tl" rotWithShape="0">
                    <a:schemeClr val="dk1">
                      <a:alpha val="40000"/>
                    </a:schemeClr>
                  </a:outerShdw>
                </a:effectLst>
              </a:endParaRPr>
            </a:p>
          </p:txBody>
        </p:sp>
      </p:grpSp>
      <p:pic>
        <p:nvPicPr>
          <p:cNvPr id="13" name="Image 3">
            <a:extLst>
              <a:ext uri="{FF2B5EF4-FFF2-40B4-BE49-F238E27FC236}">
                <a16:creationId xmlns:a16="http://schemas.microsoft.com/office/drawing/2014/main" id="{9A90440A-E80C-47EE-9339-42E2EA37B854}"/>
              </a:ext>
            </a:extLst>
          </p:cNvPr>
          <p:cNvPicPr>
            <a:picLocks noChangeAspect="1"/>
          </p:cNvPicPr>
          <p:nvPr/>
        </p:nvPicPr>
        <p:blipFill rotWithShape="1">
          <a:blip r:embed="rId4">
            <a:extLst>
              <a:ext uri="{28A0092B-C50C-407E-A947-70E740481C1C}">
                <a14:useLocalDpi xmlns:a14="http://schemas.microsoft.com/office/drawing/2010/main" val="0"/>
              </a:ext>
            </a:extLst>
          </a:blip>
          <a:srcRect l="3885" t="44196" r="86948" b="8329"/>
          <a:stretch/>
        </p:blipFill>
        <p:spPr>
          <a:xfrm>
            <a:off x="990757" y="4965454"/>
            <a:ext cx="1066257" cy="2954453"/>
          </a:xfrm>
          <a:prstGeom prst="rect">
            <a:avLst/>
          </a:prstGeom>
        </p:spPr>
      </p:pic>
    </p:spTree>
    <p:extLst>
      <p:ext uri="{BB962C8B-B14F-4D97-AF65-F5344CB8AC3E}">
        <p14:creationId xmlns:p14="http://schemas.microsoft.com/office/powerpoint/2010/main" val="3862722496"/>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F672AD2-B8DF-4813-A7BC-517B9C3D2900}"/>
              </a:ext>
            </a:extLst>
          </p:cNvPr>
          <p:cNvSpPr/>
          <p:nvPr/>
        </p:nvSpPr>
        <p:spPr>
          <a:xfrm>
            <a:off x="1" y="0"/>
            <a:ext cx="13004800" cy="9753600"/>
          </a:xfrm>
          <a:prstGeom prst="rect">
            <a:avLst/>
          </a:prstGeom>
          <a:solidFill>
            <a:srgbClr val="9BC7DB"/>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4" name="Picture 3" descr="A close up of a map&#10;&#10;Description generated with high confidence">
            <a:extLst>
              <a:ext uri="{FF2B5EF4-FFF2-40B4-BE49-F238E27FC236}">
                <a16:creationId xmlns:a16="http://schemas.microsoft.com/office/drawing/2014/main" id="{8BC90A06-74D7-45BF-9F14-868031EF719A}"/>
              </a:ext>
            </a:extLst>
          </p:cNvPr>
          <p:cNvPicPr>
            <a:picLocks noChangeAspect="1"/>
          </p:cNvPicPr>
          <p:nvPr/>
        </p:nvPicPr>
        <p:blipFill rotWithShape="1">
          <a:blip r:embed="rId3"/>
          <a:srcRect t="16650" b="2196"/>
          <a:stretch/>
        </p:blipFill>
        <p:spPr>
          <a:xfrm>
            <a:off x="941135" y="2158941"/>
            <a:ext cx="11122527" cy="6769769"/>
          </a:xfrm>
          <a:prstGeom prst="rect">
            <a:avLst/>
          </a:prstGeom>
        </p:spPr>
      </p:pic>
      <p:sp>
        <p:nvSpPr>
          <p:cNvPr id="2" name="Rectangle 1">
            <a:extLst>
              <a:ext uri="{FF2B5EF4-FFF2-40B4-BE49-F238E27FC236}">
                <a16:creationId xmlns:a16="http://schemas.microsoft.com/office/drawing/2014/main" id="{7F2EC8D7-7221-4E32-BD2D-4CB0C06ADCDB}"/>
              </a:ext>
            </a:extLst>
          </p:cNvPr>
          <p:cNvSpPr/>
          <p:nvPr/>
        </p:nvSpPr>
        <p:spPr>
          <a:xfrm>
            <a:off x="9482949" y="8246700"/>
            <a:ext cx="1325758" cy="669073"/>
          </a:xfrm>
          <a:prstGeom prst="rect">
            <a:avLst/>
          </a:prstGeom>
          <a:solidFill>
            <a:srgbClr val="9BC7DB"/>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5" name="Title 1">
            <a:extLst>
              <a:ext uri="{FF2B5EF4-FFF2-40B4-BE49-F238E27FC236}">
                <a16:creationId xmlns:a16="http://schemas.microsoft.com/office/drawing/2014/main" id="{DA3ED5A4-9D57-44E1-91CF-4148F821D7EA}"/>
              </a:ext>
            </a:extLst>
          </p:cNvPr>
          <p:cNvSpPr txBox="1">
            <a:spLocks/>
          </p:cNvSpPr>
          <p:nvPr/>
        </p:nvSpPr>
        <p:spPr>
          <a:xfrm>
            <a:off x="1586890" y="698480"/>
            <a:ext cx="9831018" cy="1283998"/>
          </a:xfrm>
          <a:prstGeom prst="rect">
            <a:avLst/>
          </a:prstGeom>
        </p:spPr>
        <p:txBody>
          <a:bodyPr vert="horz" lIns="91440" tIns="45720" rIns="91440" bIns="45720" rtlCol="0" anchor="ctr">
            <a:normAutofit fontScale="92500"/>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defTabSz="914400" hangingPunct="1">
              <a:lnSpc>
                <a:spcPct val="90000"/>
              </a:lnSpc>
              <a:spcBef>
                <a:spcPct val="0"/>
              </a:spcBef>
            </a:pPr>
            <a:r>
              <a:rPr lang="es-ES" sz="4000" dirty="0">
                <a:solidFill>
                  <a:srgbClr val="000000"/>
                </a:solidFill>
                <a:latin typeface="Open Sans" panose="020B0606030504020204" pitchFamily="34" charset="0"/>
                <a:ea typeface="Open Sans" panose="020B0606030504020204" pitchFamily="34" charset="0"/>
                <a:cs typeface="Open Sans" panose="020B0606030504020204" pitchFamily="34" charset="0"/>
              </a:rPr>
              <a:t>Asesorías para la </a:t>
            </a:r>
            <a:r>
              <a:rPr lang="es-ES" sz="40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REVISIÓN DEL MANUAL</a:t>
            </a:r>
            <a:r>
              <a:rPr lang="es-ES" sz="4000" dirty="0">
                <a:solidFill>
                  <a:srgbClr val="000000"/>
                </a:solidFill>
                <a:latin typeface="Open Sans" panose="020B0606030504020204" pitchFamily="34" charset="0"/>
                <a:ea typeface="Open Sans" panose="020B0606030504020204" pitchFamily="34" charset="0"/>
                <a:cs typeface="Open Sans" panose="020B0606030504020204" pitchFamily="34" charset="0"/>
              </a:rPr>
              <a:t>:</a:t>
            </a:r>
          </a:p>
          <a:p>
            <a:pPr defTabSz="914400" hangingPunct="1">
              <a:lnSpc>
                <a:spcPct val="90000"/>
              </a:lnSpc>
              <a:spcBef>
                <a:spcPct val="0"/>
              </a:spcBef>
            </a:pPr>
            <a:r>
              <a:rPr lang="es-ES" sz="40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Alcance global</a:t>
            </a:r>
          </a:p>
        </p:txBody>
      </p:sp>
      <p:sp>
        <p:nvSpPr>
          <p:cNvPr id="6" name="TextBox 5">
            <a:extLst>
              <a:ext uri="{FF2B5EF4-FFF2-40B4-BE49-F238E27FC236}">
                <a16:creationId xmlns:a16="http://schemas.microsoft.com/office/drawing/2014/main" id="{899B89B5-121E-4769-8A31-5C68F5605459}"/>
              </a:ext>
            </a:extLst>
          </p:cNvPr>
          <p:cNvSpPr txBox="1"/>
          <p:nvPr/>
        </p:nvSpPr>
        <p:spPr>
          <a:xfrm>
            <a:off x="1939508" y="8331449"/>
            <a:ext cx="2231048" cy="410369"/>
          </a:xfrm>
          <a:prstGeom prst="rect">
            <a:avLst/>
          </a:prstGeom>
          <a:solidFill>
            <a:srgbClr val="9BC7DB"/>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s-ES" sz="2000" dirty="0">
                <a:solidFill>
                  <a:srgbClr val="000000"/>
                </a:solidFill>
              </a:rPr>
              <a:t>60 eventos</a:t>
            </a:r>
            <a:endParaRPr kumimoji="0" lang="es-ES" sz="2000" i="0" u="none" strike="noStrike" cap="none" spc="0" normalizeH="0" baseline="0" dirty="0">
              <a:ln>
                <a:noFill/>
              </a:ln>
              <a:solidFill>
                <a:srgbClr val="000000"/>
              </a:solidFill>
              <a:effectLst/>
              <a:uFillTx/>
              <a:sym typeface="Open Sans Regular"/>
            </a:endParaRPr>
          </a:p>
        </p:txBody>
      </p:sp>
      <p:sp>
        <p:nvSpPr>
          <p:cNvPr id="7" name="TextBox 6">
            <a:extLst>
              <a:ext uri="{FF2B5EF4-FFF2-40B4-BE49-F238E27FC236}">
                <a16:creationId xmlns:a16="http://schemas.microsoft.com/office/drawing/2014/main" id="{90597066-57CC-429C-9C62-4F1D25E1F0F8}"/>
              </a:ext>
            </a:extLst>
          </p:cNvPr>
          <p:cNvSpPr txBox="1"/>
          <p:nvPr/>
        </p:nvSpPr>
        <p:spPr>
          <a:xfrm>
            <a:off x="5863759" y="8353751"/>
            <a:ext cx="2588866" cy="410369"/>
          </a:xfrm>
          <a:prstGeom prst="rect">
            <a:avLst/>
          </a:prstGeom>
          <a:solidFill>
            <a:srgbClr val="9BC7DB"/>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kumimoji="0" lang="es-ES" sz="2000" i="0" u="none" strike="noStrike" cap="none" spc="0" normalizeH="0" baseline="0" dirty="0">
                <a:ln>
                  <a:noFill/>
                </a:ln>
                <a:solidFill>
                  <a:srgbClr val="000000"/>
                </a:solidFill>
                <a:effectLst/>
                <a:uFillTx/>
                <a:sym typeface="Open Sans Regular"/>
              </a:rPr>
              <a:t>1400 participantes</a:t>
            </a:r>
          </a:p>
        </p:txBody>
      </p:sp>
      <p:sp>
        <p:nvSpPr>
          <p:cNvPr id="8" name="TextBox 7">
            <a:extLst>
              <a:ext uri="{FF2B5EF4-FFF2-40B4-BE49-F238E27FC236}">
                <a16:creationId xmlns:a16="http://schemas.microsoft.com/office/drawing/2014/main" id="{09A7AFDA-6960-4A8D-BF7D-14EADB54138B}"/>
              </a:ext>
            </a:extLst>
          </p:cNvPr>
          <p:cNvSpPr txBox="1"/>
          <p:nvPr/>
        </p:nvSpPr>
        <p:spPr>
          <a:xfrm>
            <a:off x="9789252" y="8331449"/>
            <a:ext cx="2588866" cy="410369"/>
          </a:xfrm>
          <a:prstGeom prst="rect">
            <a:avLst/>
          </a:prstGeom>
          <a:solidFill>
            <a:srgbClr val="9BC7DB"/>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s-ES" sz="2000" dirty="0">
                <a:solidFill>
                  <a:srgbClr val="000000"/>
                </a:solidFill>
              </a:rPr>
              <a:t>40 países</a:t>
            </a:r>
            <a:endParaRPr kumimoji="0" lang="es-ES" sz="2000" i="0" u="none" strike="noStrike" cap="none" spc="0" normalizeH="0" baseline="0" dirty="0">
              <a:ln>
                <a:noFill/>
              </a:ln>
              <a:solidFill>
                <a:srgbClr val="000000"/>
              </a:solidFill>
              <a:effectLst/>
              <a:uFillTx/>
              <a:sym typeface="Open Sans Regular"/>
            </a:endParaRPr>
          </a:p>
        </p:txBody>
      </p:sp>
    </p:spTree>
    <p:extLst>
      <p:ext uri="{BB962C8B-B14F-4D97-AF65-F5344CB8AC3E}">
        <p14:creationId xmlns:p14="http://schemas.microsoft.com/office/powerpoint/2010/main" val="32766003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5" name="Slide Number">
            <a:extLst>
              <a:ext uri="{FF2B5EF4-FFF2-40B4-BE49-F238E27FC236}">
                <a16:creationId xmlns:a16="http://schemas.microsoft.com/office/drawing/2014/main" id="{9BFD9786-BC91-4342-AF5B-73D418570791}"/>
              </a:ext>
            </a:extLst>
          </p:cNvPr>
          <p:cNvSpPr txBox="1">
            <a:spLocks/>
          </p:cNvSpPr>
          <p:nvPr/>
        </p:nvSpPr>
        <p:spPr>
          <a:xfrm>
            <a:off x="11805138" y="8809566"/>
            <a:ext cx="307777"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pPr>
              <a:spcAft>
                <a:spcPts val="600"/>
              </a:spcAft>
            </a:pPr>
            <a:fld id="{86CB4B4D-7CA3-9044-876B-883B54F8677D}" type="slidenum">
              <a:rPr lang="en-US" smtClean="0">
                <a:solidFill>
                  <a:schemeClr val="tx2"/>
                </a:solidFill>
              </a:rPr>
              <a:pPr>
                <a:spcAft>
                  <a:spcPts val="600"/>
                </a:spcAft>
              </a:pPr>
              <a:t>14</a:t>
            </a:fld>
            <a:endParaRPr lang="en-US" dirty="0">
              <a:solidFill>
                <a:schemeClr val="tx2"/>
              </a:solidFill>
            </a:endParaRPr>
          </a:p>
        </p:txBody>
      </p:sp>
      <p:sp>
        <p:nvSpPr>
          <p:cNvPr id="16" name="Title 1">
            <a:extLst>
              <a:ext uri="{FF2B5EF4-FFF2-40B4-BE49-F238E27FC236}">
                <a16:creationId xmlns:a16="http://schemas.microsoft.com/office/drawing/2014/main" id="{D52DDC56-9C17-4DDB-9DAB-36A6819000CD}"/>
              </a:ext>
            </a:extLst>
          </p:cNvPr>
          <p:cNvSpPr txBox="1">
            <a:spLocks/>
          </p:cNvSpPr>
          <p:nvPr/>
        </p:nvSpPr>
        <p:spPr>
          <a:xfrm>
            <a:off x="1353312" y="985311"/>
            <a:ext cx="10559720" cy="1283998"/>
          </a:xfrm>
          <a:prstGeom prst="rect">
            <a:avLst/>
          </a:prstGeom>
        </p:spPr>
        <p:txBody>
          <a:bodyPr vert="horz" lIns="91440" tIns="45720" rIns="91440" bIns="45720" rtlCol="0" anchor="ctr">
            <a:norm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defTabSz="914400" hangingPunct="1">
              <a:lnSpc>
                <a:spcPct val="90000"/>
              </a:lnSpc>
              <a:spcBef>
                <a:spcPct val="0"/>
              </a:spcBef>
            </a:pPr>
            <a:r>
              <a:rPr lang="es-ES" sz="4000" dirty="0">
                <a:solidFill>
                  <a:srgbClr val="000000"/>
                </a:solidFill>
                <a:latin typeface="Open Sans" panose="020B0606030504020204" pitchFamily="34" charset="0"/>
                <a:ea typeface="Open Sans" panose="020B0606030504020204" pitchFamily="34" charset="0"/>
                <a:cs typeface="Open Sans" panose="020B0606030504020204" pitchFamily="34" charset="0"/>
              </a:rPr>
              <a:t>Asesorías para la </a:t>
            </a:r>
            <a:r>
              <a:rPr lang="es-ES" sz="40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REVISIÓN DEL MANUAL</a:t>
            </a:r>
            <a:r>
              <a:rPr lang="es-ES" sz="4000"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r>
              <a:rPr lang="es-ES" sz="40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Temas tratados</a:t>
            </a:r>
          </a:p>
        </p:txBody>
      </p:sp>
      <p:pic>
        <p:nvPicPr>
          <p:cNvPr id="2" name="Picture 1">
            <a:extLst>
              <a:ext uri="{FF2B5EF4-FFF2-40B4-BE49-F238E27FC236}">
                <a16:creationId xmlns:a16="http://schemas.microsoft.com/office/drawing/2014/main" id="{3D14F066-EF6B-4636-B2CA-665B35395C57}"/>
              </a:ext>
            </a:extLst>
          </p:cNvPr>
          <p:cNvPicPr>
            <a:picLocks noChangeAspect="1"/>
          </p:cNvPicPr>
          <p:nvPr/>
        </p:nvPicPr>
        <p:blipFill>
          <a:blip r:embed="rId3"/>
          <a:stretch>
            <a:fillRect/>
          </a:stretch>
        </p:blipFill>
        <p:spPr>
          <a:xfrm>
            <a:off x="92924" y="2914648"/>
            <a:ext cx="12806049" cy="4729163"/>
          </a:xfrm>
          <a:prstGeom prst="rect">
            <a:avLst/>
          </a:prstGeom>
        </p:spPr>
      </p:pic>
      <p:grpSp>
        <p:nvGrpSpPr>
          <p:cNvPr id="5" name="Group 4">
            <a:extLst>
              <a:ext uri="{FF2B5EF4-FFF2-40B4-BE49-F238E27FC236}">
                <a16:creationId xmlns:a16="http://schemas.microsoft.com/office/drawing/2014/main" id="{5FEE9CD1-C638-4CA1-BA3C-D6CB02F31B19}"/>
              </a:ext>
            </a:extLst>
          </p:cNvPr>
          <p:cNvGrpSpPr/>
          <p:nvPr/>
        </p:nvGrpSpPr>
        <p:grpSpPr>
          <a:xfrm>
            <a:off x="11718126" y="8587806"/>
            <a:ext cx="600754" cy="471695"/>
            <a:chOff x="11718126" y="8587806"/>
            <a:chExt cx="600754" cy="471695"/>
          </a:xfrm>
        </p:grpSpPr>
        <p:cxnSp>
          <p:nvCxnSpPr>
            <p:cNvPr id="6" name="Straight Connector 5">
              <a:extLst>
                <a:ext uri="{FF2B5EF4-FFF2-40B4-BE49-F238E27FC236}">
                  <a16:creationId xmlns:a16="http://schemas.microsoft.com/office/drawing/2014/main" id="{FDBDE3AC-595A-4E0B-8D22-10A6C218E115}"/>
                </a:ext>
              </a:extLst>
            </p:cNvPr>
            <p:cNvCxnSpPr>
              <a:cxnSpLocks/>
            </p:cNvCxnSpPr>
            <p:nvPr/>
          </p:nvCxnSpPr>
          <p:spPr>
            <a:xfrm>
              <a:off x="11718126" y="8672680"/>
              <a:ext cx="0" cy="386821"/>
            </a:xfrm>
            <a:prstGeom prst="line">
              <a:avLst/>
            </a:prstGeom>
            <a:noFill/>
            <a:ln w="25400" cap="flat">
              <a:solidFill>
                <a:srgbClr val="DADADA"/>
              </a:solidFill>
              <a:prstDash val="solid"/>
              <a:round/>
            </a:ln>
            <a:effectLst/>
            <a:sp3d/>
          </p:spPr>
          <p:style>
            <a:lnRef idx="0">
              <a:scrgbClr r="0" g="0" b="0"/>
            </a:lnRef>
            <a:fillRef idx="0">
              <a:scrgbClr r="0" g="0" b="0"/>
            </a:fillRef>
            <a:effectRef idx="0">
              <a:scrgbClr r="0" g="0" b="0"/>
            </a:effectRef>
            <a:fontRef idx="none"/>
          </p:style>
        </p:cxnSp>
        <p:sp>
          <p:nvSpPr>
            <p:cNvPr id="7" name="TextBox 6">
              <a:extLst>
                <a:ext uri="{FF2B5EF4-FFF2-40B4-BE49-F238E27FC236}">
                  <a16:creationId xmlns:a16="http://schemas.microsoft.com/office/drawing/2014/main" id="{F2C70C77-B960-4945-92B0-4E5BB9304597}"/>
                </a:ext>
              </a:extLst>
            </p:cNvPr>
            <p:cNvSpPr txBox="1"/>
            <p:nvPr/>
          </p:nvSpPr>
          <p:spPr>
            <a:xfrm>
              <a:off x="11807522" y="8587806"/>
              <a:ext cx="511358"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1400" b="1" dirty="0">
                  <a:solidFill>
                    <a:srgbClr val="676767"/>
                  </a:solidFill>
                  <a:latin typeface="Open Sans Semibold" panose="020B0706030804020204" pitchFamily="34" charset="0"/>
                  <a:ea typeface="Open Sans Semibold" panose="020B0706030804020204" pitchFamily="34" charset="0"/>
                  <a:cs typeface="Open Sans Semibold" panose="020B0706030804020204" pitchFamily="34" charset="0"/>
                </a:rPr>
                <a:t>PÁG.</a:t>
              </a:r>
              <a:endParaRPr kumimoji="0" lang="en-US" sz="1400" b="1" i="0" u="none" strike="noStrike" cap="none" spc="0" normalizeH="0" baseline="0" dirty="0">
                <a:ln>
                  <a:noFill/>
                </a:ln>
                <a:solidFill>
                  <a:srgbClr val="676767"/>
                </a:solidFill>
                <a:effectLst/>
                <a:uFillTx/>
                <a:latin typeface="Open Sans Semibold" panose="020B0706030804020204" pitchFamily="34" charset="0"/>
                <a:ea typeface="Open Sans Semibold" panose="020B0706030804020204" pitchFamily="34" charset="0"/>
                <a:cs typeface="Open Sans Semibold" panose="020B0706030804020204" pitchFamily="34" charset="0"/>
                <a:sym typeface="Open Sans Regular"/>
              </a:endParaRPr>
            </a:p>
          </p:txBody>
        </p:sp>
      </p:grpSp>
      <p:grpSp>
        <p:nvGrpSpPr>
          <p:cNvPr id="8" name="Group 7">
            <a:extLst>
              <a:ext uri="{FF2B5EF4-FFF2-40B4-BE49-F238E27FC236}">
                <a16:creationId xmlns:a16="http://schemas.microsoft.com/office/drawing/2014/main" id="{CBD869FA-872C-43E5-B16C-959D2130A581}"/>
              </a:ext>
            </a:extLst>
          </p:cNvPr>
          <p:cNvGrpSpPr/>
          <p:nvPr/>
        </p:nvGrpSpPr>
        <p:grpSpPr>
          <a:xfrm>
            <a:off x="312234" y="8341112"/>
            <a:ext cx="2207942" cy="1092820"/>
            <a:chOff x="312234" y="8341112"/>
            <a:chExt cx="2207942" cy="1092820"/>
          </a:xfrm>
        </p:grpSpPr>
        <p:sp>
          <p:nvSpPr>
            <p:cNvPr id="9" name="Rectangle 8">
              <a:extLst>
                <a:ext uri="{FF2B5EF4-FFF2-40B4-BE49-F238E27FC236}">
                  <a16:creationId xmlns:a16="http://schemas.microsoft.com/office/drawing/2014/main" id="{4777A0BD-53F2-4B12-B225-D73FB6F3718B}"/>
                </a:ext>
              </a:extLst>
            </p:cNvPr>
            <p:cNvSpPr/>
            <p:nvPr/>
          </p:nvSpPr>
          <p:spPr>
            <a:xfrm>
              <a:off x="312234" y="8341112"/>
              <a:ext cx="2207942" cy="1092820"/>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0" name="Graphic 9">
              <a:extLst>
                <a:ext uri="{FF2B5EF4-FFF2-40B4-BE49-F238E27FC236}">
                  <a16:creationId xmlns:a16="http://schemas.microsoft.com/office/drawing/2014/main" id="{9329E957-444E-49A7-BAEC-6BBE1FFAE36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6049" y="8508157"/>
              <a:ext cx="1828800" cy="858869"/>
            </a:xfrm>
            <a:prstGeom prst="rect">
              <a:avLst/>
            </a:prstGeom>
          </p:spPr>
        </p:pic>
      </p:grpSp>
      <p:sp>
        <p:nvSpPr>
          <p:cNvPr id="11" name="TextBox 10">
            <a:extLst>
              <a:ext uri="{FF2B5EF4-FFF2-40B4-BE49-F238E27FC236}">
                <a16:creationId xmlns:a16="http://schemas.microsoft.com/office/drawing/2014/main" id="{B19C84E6-31FE-4EDC-BD8C-834B9D5B42A6}"/>
              </a:ext>
            </a:extLst>
          </p:cNvPr>
          <p:cNvSpPr txBox="1"/>
          <p:nvPr/>
        </p:nvSpPr>
        <p:spPr>
          <a:xfrm>
            <a:off x="289932" y="4640896"/>
            <a:ext cx="2966224" cy="2811026"/>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s-ES" sz="2200" b="1" dirty="0">
                <a:solidFill>
                  <a:srgbClr val="000000"/>
                </a:solidFill>
              </a:rPr>
              <a:t>Contextos de emergencia cambiantes:</a:t>
            </a:r>
          </a:p>
          <a:p>
            <a:r>
              <a:rPr lang="es-ES" sz="2200" dirty="0">
                <a:solidFill>
                  <a:srgbClr val="000000"/>
                </a:solidFill>
              </a:rPr>
              <a:t> Urbano, campamentos, crisis prolongadas y complejas</a:t>
            </a:r>
          </a:p>
          <a:p>
            <a:endParaRPr kumimoji="0" lang="es-ES" sz="2200" i="0" u="none" strike="noStrike" cap="none" spc="0" normalizeH="0" baseline="0" dirty="0">
              <a:ln>
                <a:noFill/>
              </a:ln>
              <a:solidFill>
                <a:srgbClr val="000000"/>
              </a:solidFill>
              <a:effectLst/>
              <a:uFillTx/>
              <a:sym typeface="Open Sans Regular"/>
            </a:endParaRPr>
          </a:p>
        </p:txBody>
      </p:sp>
      <p:sp>
        <p:nvSpPr>
          <p:cNvPr id="12" name="TextBox 11">
            <a:extLst>
              <a:ext uri="{FF2B5EF4-FFF2-40B4-BE49-F238E27FC236}">
                <a16:creationId xmlns:a16="http://schemas.microsoft.com/office/drawing/2014/main" id="{27560EDF-37B8-4F9E-9018-BF0188E46D38}"/>
              </a:ext>
            </a:extLst>
          </p:cNvPr>
          <p:cNvSpPr txBox="1"/>
          <p:nvPr/>
        </p:nvSpPr>
        <p:spPr>
          <a:xfrm>
            <a:off x="3434574" y="4640896"/>
            <a:ext cx="2966224" cy="2811026"/>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s-ES" sz="2200" b="1" dirty="0">
                <a:solidFill>
                  <a:srgbClr val="000000"/>
                </a:solidFill>
              </a:rPr>
              <a:t>Cómo se provee asistencia:</a:t>
            </a:r>
          </a:p>
          <a:p>
            <a:r>
              <a:rPr lang="es-ES" sz="2200" dirty="0">
                <a:solidFill>
                  <a:srgbClr val="000000"/>
                </a:solidFill>
              </a:rPr>
              <a:t> Urbano, campamentos, crisis prolongadas y complejas</a:t>
            </a:r>
          </a:p>
          <a:p>
            <a:endParaRPr lang="es-ES" sz="2200" dirty="0">
              <a:solidFill>
                <a:srgbClr val="000000"/>
              </a:solidFill>
            </a:endParaRPr>
          </a:p>
          <a:p>
            <a:endParaRPr kumimoji="0" lang="es-ES" sz="2200" i="0" u="none" strike="noStrike" cap="none" spc="0" normalizeH="0" baseline="0" dirty="0">
              <a:ln>
                <a:noFill/>
              </a:ln>
              <a:solidFill>
                <a:srgbClr val="000000"/>
              </a:solidFill>
              <a:effectLst/>
              <a:uFillTx/>
              <a:sym typeface="Open Sans Regular"/>
            </a:endParaRPr>
          </a:p>
        </p:txBody>
      </p:sp>
      <p:sp>
        <p:nvSpPr>
          <p:cNvPr id="13" name="TextBox 12">
            <a:extLst>
              <a:ext uri="{FF2B5EF4-FFF2-40B4-BE49-F238E27FC236}">
                <a16:creationId xmlns:a16="http://schemas.microsoft.com/office/drawing/2014/main" id="{56F8569D-BDC0-4E32-9832-5914BDB8A994}"/>
              </a:ext>
            </a:extLst>
          </p:cNvPr>
          <p:cNvSpPr txBox="1"/>
          <p:nvPr/>
        </p:nvSpPr>
        <p:spPr>
          <a:xfrm>
            <a:off x="6579216" y="4640896"/>
            <a:ext cx="2966224" cy="2472472"/>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s-ES" sz="2200" b="1" dirty="0">
                <a:solidFill>
                  <a:srgbClr val="000000"/>
                </a:solidFill>
              </a:rPr>
              <a:t>Rendición de cuentas:</a:t>
            </a:r>
          </a:p>
          <a:p>
            <a:r>
              <a:rPr lang="es-ES" sz="2200" dirty="0">
                <a:solidFill>
                  <a:srgbClr val="000000"/>
                </a:solidFill>
              </a:rPr>
              <a:t> Urbano, campamentos, crisis prolongadas y complejas</a:t>
            </a:r>
          </a:p>
          <a:p>
            <a:endParaRPr kumimoji="0" lang="es-ES" sz="2200" i="0" u="none" strike="noStrike" cap="none" spc="0" normalizeH="0" baseline="0" dirty="0">
              <a:ln>
                <a:noFill/>
              </a:ln>
              <a:solidFill>
                <a:srgbClr val="000000"/>
              </a:solidFill>
              <a:effectLst/>
              <a:uFillTx/>
              <a:sym typeface="Open Sans Regular"/>
            </a:endParaRPr>
          </a:p>
        </p:txBody>
      </p:sp>
      <p:sp>
        <p:nvSpPr>
          <p:cNvPr id="14" name="TextBox 13">
            <a:extLst>
              <a:ext uri="{FF2B5EF4-FFF2-40B4-BE49-F238E27FC236}">
                <a16:creationId xmlns:a16="http://schemas.microsoft.com/office/drawing/2014/main" id="{8059086F-57EB-43D2-8BC1-0115D7E74F1D}"/>
              </a:ext>
            </a:extLst>
          </p:cNvPr>
          <p:cNvSpPr txBox="1"/>
          <p:nvPr/>
        </p:nvSpPr>
        <p:spPr>
          <a:xfrm>
            <a:off x="9748644" y="4640896"/>
            <a:ext cx="2966224" cy="2472472"/>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s-ES" sz="2200" b="1" dirty="0">
                <a:solidFill>
                  <a:srgbClr val="000000"/>
                </a:solidFill>
              </a:rPr>
              <a:t>Localización </a:t>
            </a:r>
            <a:r>
              <a:rPr lang="es-ES" sz="2200" dirty="0">
                <a:solidFill>
                  <a:srgbClr val="000000"/>
                </a:solidFill>
              </a:rPr>
              <a:t>de estándares y</a:t>
            </a:r>
            <a:r>
              <a:rPr lang="es-ES" sz="2200" b="1" dirty="0">
                <a:solidFill>
                  <a:srgbClr val="000000"/>
                </a:solidFill>
              </a:rPr>
              <a:t> participación comunitaria</a:t>
            </a:r>
          </a:p>
          <a:p>
            <a:endParaRPr kumimoji="0" lang="es-ES" sz="2200" b="1" i="0" u="none" strike="noStrike" cap="none" spc="0" normalizeH="0" baseline="0" dirty="0">
              <a:ln>
                <a:noFill/>
              </a:ln>
              <a:solidFill>
                <a:srgbClr val="000000"/>
              </a:solidFill>
              <a:effectLst/>
              <a:uFillTx/>
              <a:sym typeface="Open Sans Regular"/>
            </a:endParaRPr>
          </a:p>
          <a:p>
            <a:endParaRPr lang="es-ES" sz="2200" b="1" dirty="0">
              <a:solidFill>
                <a:srgbClr val="000000"/>
              </a:solidFill>
            </a:endParaRPr>
          </a:p>
          <a:p>
            <a:endParaRPr kumimoji="0" lang="es-ES" sz="2200" i="0" u="none" strike="noStrike" cap="none" spc="0" normalizeH="0" baseline="0" dirty="0">
              <a:ln>
                <a:noFill/>
              </a:ln>
              <a:solidFill>
                <a:srgbClr val="000000"/>
              </a:solidFill>
              <a:effectLst/>
              <a:uFillTx/>
              <a:sym typeface="Open Sans Regular"/>
            </a:endParaRPr>
          </a:p>
        </p:txBody>
      </p:sp>
    </p:spTree>
    <p:extLst>
      <p:ext uri="{BB962C8B-B14F-4D97-AF65-F5344CB8AC3E}">
        <p14:creationId xmlns:p14="http://schemas.microsoft.com/office/powerpoint/2010/main" val="5992915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1">
                <a:shade val="63000"/>
                <a:satMod val="120000"/>
              </a:schemeClr>
            </a:gs>
          </a:gsLst>
          <a:lin ang="5400000" scaled="0"/>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2509F26-B5DC-4BA7-B476-4CB044237A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004800" cy="9753600"/>
          </a:xfrm>
          <a:prstGeom prst="rect">
            <a:avLst/>
          </a:prstGeom>
          <a:gradFill flip="none" rotWithShape="1">
            <a:gsLst>
              <a:gs pos="0">
                <a:schemeClr val="bg1">
                  <a:tint val="93000"/>
                  <a:satMod val="150000"/>
                  <a:shade val="98000"/>
                  <a:lumMod val="102000"/>
                </a:schemeClr>
              </a:gs>
              <a:gs pos="50000">
                <a:schemeClr val="bg1">
                  <a:tint val="98000"/>
                  <a:satMod val="130000"/>
                  <a:shade val="90000"/>
                  <a:lumMod val="103000"/>
                </a:schemeClr>
              </a:gs>
              <a:gs pos="100000">
                <a:schemeClr val="bg1">
                  <a:shade val="63000"/>
                  <a:satMod val="12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Impact" panose="020B0806030902050204"/>
              <a:ea typeface="+mn-ea"/>
              <a:cs typeface="+mn-cs"/>
            </a:endParaRPr>
          </a:p>
        </p:txBody>
      </p:sp>
      <p:sp>
        <p:nvSpPr>
          <p:cNvPr id="9" name="Rectangle 8">
            <a:extLst>
              <a:ext uri="{FF2B5EF4-FFF2-40B4-BE49-F238E27FC236}">
                <a16:creationId xmlns:a16="http://schemas.microsoft.com/office/drawing/2014/main" id="{DB103EB1-B135-4526-B883-33228FC27F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80000">
            <a:off x="869696" y="971952"/>
            <a:ext cx="11265408" cy="7685837"/>
          </a:xfrm>
          <a:prstGeom prst="rect">
            <a:avLst/>
          </a:prstGeom>
          <a:solidFill>
            <a:srgbClr val="FFFFFF"/>
          </a:solidFill>
          <a:ln w="3175" cap="sq" cmpd="thinThick">
            <a:solidFill>
              <a:srgbClr val="DDDDDD"/>
            </a:solidFill>
            <a:miter lim="800000"/>
          </a:ln>
          <a:effectLst>
            <a:outerShdw blurRad="266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Impact" panose="020B0806030902050204"/>
              <a:ea typeface="+mn-ea"/>
              <a:cs typeface="+mn-cs"/>
            </a:endParaRPr>
          </a:p>
        </p:txBody>
      </p:sp>
      <p:pic>
        <p:nvPicPr>
          <p:cNvPr id="2" name="Picture 1" descr="Sphere Draft 2 comments and input - FINAL.xlsx  -  Read-Only - Excel">
            <a:extLst>
              <a:ext uri="{FF2B5EF4-FFF2-40B4-BE49-F238E27FC236}">
                <a16:creationId xmlns:a16="http://schemas.microsoft.com/office/drawing/2014/main" id="{CCF9CDFB-CCDF-46BC-B577-256F2AF816C6}"/>
              </a:ext>
            </a:extLst>
          </p:cNvPr>
          <p:cNvPicPr>
            <a:picLocks noChangeAspect="1"/>
          </p:cNvPicPr>
          <p:nvPr/>
        </p:nvPicPr>
        <p:blipFill rotWithShape="1">
          <a:blip r:embed="rId3">
            <a:extLst>
              <a:ext uri="{28A0092B-C50C-407E-A947-70E740481C1C}">
                <a14:useLocalDpi xmlns:a14="http://schemas.microsoft.com/office/drawing/2010/main" val="0"/>
              </a:ext>
            </a:extLst>
          </a:blip>
          <a:srcRect l="12681" t="9170" r="3414" b="-2"/>
          <a:stretch/>
        </p:blipFill>
        <p:spPr>
          <a:xfrm rot="21480000">
            <a:off x="1224534" y="2048010"/>
            <a:ext cx="10577416" cy="6154685"/>
          </a:xfrm>
          <a:prstGeom prst="rect">
            <a:avLst/>
          </a:prstGeom>
        </p:spPr>
      </p:pic>
      <p:sp>
        <p:nvSpPr>
          <p:cNvPr id="5" name="Title 1">
            <a:extLst>
              <a:ext uri="{FF2B5EF4-FFF2-40B4-BE49-F238E27FC236}">
                <a16:creationId xmlns:a16="http://schemas.microsoft.com/office/drawing/2014/main" id="{761B4FAB-6C31-4341-9EC3-4B39F96909BF}"/>
              </a:ext>
            </a:extLst>
          </p:cNvPr>
          <p:cNvSpPr txBox="1">
            <a:spLocks/>
          </p:cNvSpPr>
          <p:nvPr/>
        </p:nvSpPr>
        <p:spPr>
          <a:xfrm rot="21480000">
            <a:off x="592296" y="1032053"/>
            <a:ext cx="5636038" cy="1283998"/>
          </a:xfrm>
          <a:prstGeom prst="rect">
            <a:avLst/>
          </a:prstGeom>
        </p:spPr>
        <p:txBody>
          <a:bodyPr vert="horz" lIns="91440" tIns="45720" rIns="91440" bIns="45720" rtlCol="0" anchor="ctr">
            <a:norm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defTabSz="914400" hangingPunct="1">
              <a:lnSpc>
                <a:spcPct val="90000"/>
              </a:lnSpc>
              <a:spcBef>
                <a:spcPct val="0"/>
              </a:spcBef>
            </a:pPr>
            <a:r>
              <a:rPr lang="es-ES" sz="34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REVISIÓN DEL MANUAL:</a:t>
            </a:r>
            <a:endParaRPr lang="es-ES" sz="34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defTabSz="914400" hangingPunct="1">
              <a:lnSpc>
                <a:spcPct val="90000"/>
              </a:lnSpc>
              <a:spcBef>
                <a:spcPct val="0"/>
              </a:spcBef>
            </a:pPr>
            <a:r>
              <a:rPr lang="es-ES" sz="34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Comentarios</a:t>
            </a:r>
          </a:p>
        </p:txBody>
      </p:sp>
      <p:sp>
        <p:nvSpPr>
          <p:cNvPr id="6" name="TextBox 5">
            <a:extLst>
              <a:ext uri="{FF2B5EF4-FFF2-40B4-BE49-F238E27FC236}">
                <a16:creationId xmlns:a16="http://schemas.microsoft.com/office/drawing/2014/main" id="{D7D71D81-6138-4FAC-A3FE-BD512ED592B9}"/>
              </a:ext>
            </a:extLst>
          </p:cNvPr>
          <p:cNvSpPr txBox="1"/>
          <p:nvPr/>
        </p:nvSpPr>
        <p:spPr>
          <a:xfrm rot="21480000">
            <a:off x="5735198" y="1055740"/>
            <a:ext cx="6475070" cy="738664"/>
          </a:xfrm>
          <a:prstGeom prst="rect">
            <a:avLst/>
          </a:prstGeom>
          <a:noFill/>
        </p:spPr>
        <p:txBody>
          <a:bodyPr wrap="square" rtlCol="0">
            <a:spAutoFit/>
          </a:bodyPr>
          <a:lstStyle/>
          <a:p>
            <a:pPr defTabSz="1300460" hangingPunct="1"/>
            <a:r>
              <a:rPr lang="es-ES" sz="2100" b="1" kern="1200" dirty="0">
                <a:solidFill>
                  <a:srgbClr val="000000"/>
                </a:solidFill>
                <a:latin typeface="Calibri" panose="020F0502020204030204"/>
              </a:rPr>
              <a:t>Borrador 1 : 2,576 comentarios de 141 organizaciones</a:t>
            </a:r>
          </a:p>
          <a:p>
            <a:pPr defTabSz="1300460" hangingPunct="1"/>
            <a:r>
              <a:rPr lang="es-ES" sz="2100" b="1" kern="1200" dirty="0">
                <a:solidFill>
                  <a:srgbClr val="000000"/>
                </a:solidFill>
                <a:latin typeface="Calibri" panose="020F0502020204030204"/>
              </a:rPr>
              <a:t>Borrador 2: 1,914 comentarios de 93 organizaciones</a:t>
            </a:r>
          </a:p>
        </p:txBody>
      </p:sp>
    </p:spTree>
    <p:extLst>
      <p:ext uri="{BB962C8B-B14F-4D97-AF65-F5344CB8AC3E}">
        <p14:creationId xmlns:p14="http://schemas.microsoft.com/office/powerpoint/2010/main" val="2931662333"/>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rgbClr val="00A585"/>
        </a:solidFill>
        <a:effectLst/>
      </p:bgPr>
    </p:bg>
    <p:spTree>
      <p:nvGrpSpPr>
        <p:cNvPr id="1" name=""/>
        <p:cNvGrpSpPr/>
        <p:nvPr/>
      </p:nvGrpSpPr>
      <p:grpSpPr>
        <a:xfrm>
          <a:off x="0" y="0"/>
          <a:ext cx="0" cy="0"/>
          <a:chOff x="0" y="0"/>
          <a:chExt cx="0" cy="0"/>
        </a:xfrm>
      </p:grpSpPr>
      <p:sp>
        <p:nvSpPr>
          <p:cNvPr id="125" name="Title"/>
          <p:cNvSpPr txBox="1">
            <a:spLocks noGrp="1"/>
          </p:cNvSpPr>
          <p:nvPr>
            <p:ph type="title"/>
          </p:nvPr>
        </p:nvSpPr>
        <p:spPr>
          <a:xfrm>
            <a:off x="1270000" y="1181100"/>
            <a:ext cx="10464800" cy="1130300"/>
          </a:xfrm>
          <a:prstGeom prst="rect">
            <a:avLst/>
          </a:prstGeom>
        </p:spPr>
        <p:txBody>
          <a:bodyPr>
            <a:normAutofit fontScale="90000"/>
          </a:bodyPr>
          <a:lstStyle/>
          <a:p>
            <a:pPr algn="l"/>
            <a:r>
              <a:rPr lang="es-ES" sz="3600"/>
              <a:t>Debate:</a:t>
            </a:r>
            <a:br>
              <a:rPr lang="es-ES" sz="3600"/>
            </a:br>
            <a:r>
              <a:rPr lang="es-ES" cap="all">
                <a:latin typeface="Open Sans Bold" panose="020B0806030504020204" pitchFamily="34" charset="0"/>
              </a:rPr>
              <a:t>asesorías y comentarios de la revisión del manual</a:t>
            </a:r>
            <a:endParaRPr lang="es-ES" cap="a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126" name="Body"/>
          <p:cNvSpPr txBox="1">
            <a:spLocks noGrp="1"/>
          </p:cNvSpPr>
          <p:nvPr>
            <p:ph type="body" sz="half" idx="1"/>
          </p:nvPr>
        </p:nvSpPr>
        <p:spPr>
          <a:xfrm>
            <a:off x="1023257" y="3381827"/>
            <a:ext cx="10464800" cy="4659086"/>
          </a:xfrm>
          <a:prstGeom prst="rect">
            <a:avLst/>
          </a:prstGeom>
        </p:spPr>
        <p:txBody>
          <a:bodyPr>
            <a:normAutofit fontScale="92500"/>
          </a:bodyPr>
          <a:lstStyle/>
          <a:p>
            <a:pPr marL="285750" indent="-285750" algn="l">
              <a:buFont typeface="Arial" panose="020B0604020202020204" pitchFamily="34" charset="0"/>
              <a:buChar char="•"/>
            </a:pPr>
            <a:r>
              <a:rPr lang="es-ES" sz="3600" dirty="0"/>
              <a:t>¿Usted organizó o asistió a una asesoría de revisión?</a:t>
            </a:r>
          </a:p>
          <a:p>
            <a:pPr marL="285750" indent="-285750" algn="l">
              <a:buFont typeface="Arial" panose="020B0604020202020204" pitchFamily="34" charset="0"/>
              <a:buChar char="•"/>
            </a:pPr>
            <a:r>
              <a:rPr lang="es-ES" sz="3600" dirty="0"/>
              <a:t>¿Qué temas se trataron?</a:t>
            </a:r>
          </a:p>
          <a:p>
            <a:pPr marL="285750" indent="-285750" algn="l">
              <a:buFont typeface="Arial" panose="020B0604020202020204" pitchFamily="34" charset="0"/>
              <a:buChar char="•"/>
            </a:pPr>
            <a:r>
              <a:rPr lang="es-ES" sz="3600" dirty="0"/>
              <a:t>¿Presentó usted comentarios individuales o como grupo?</a:t>
            </a:r>
          </a:p>
          <a:p>
            <a:pPr marL="285750" indent="-285750" algn="l">
              <a:buFont typeface="Arial" panose="020B0604020202020204" pitchFamily="34" charset="0"/>
              <a:buChar char="•"/>
            </a:pPr>
            <a:r>
              <a:rPr lang="es-ES" sz="3600" dirty="0"/>
              <a:t>¿Cómo cree que podemos mantener este diálogo abierto desde ahora hasta la próxima revisión?</a:t>
            </a:r>
          </a:p>
        </p:txBody>
      </p:sp>
      <p:sp>
        <p:nvSpPr>
          <p:cNvPr id="127" name="Slide Number"/>
          <p:cNvSpPr txBox="1">
            <a:spLocks noGrp="1"/>
          </p:cNvSpPr>
          <p:nvPr>
            <p:ph type="sldNum" sz="quarter" idx="4294967295"/>
          </p:nvPr>
        </p:nvSpPr>
        <p:spPr>
          <a:xfrm>
            <a:off x="11816857" y="8809566"/>
            <a:ext cx="215789" cy="342901"/>
          </a:xfrm>
          <a:prstGeom prst="rect">
            <a:avLst/>
          </a:prstGeom>
          <a:extLst>
            <a:ext uri="{C572A759-6A51-4108-AA02-DFA0A04FC94B}">
              <ma14:wrappingTextBoxFlag xmlns:ma14="http://schemas.microsoft.com/office/mac/drawingml/2011/main" xmlns="" val="1"/>
            </a:ext>
          </a:extLst>
        </p:spPr>
        <p:txBody>
          <a:bodyPr/>
          <a:lstStyle>
            <a:lvl1pPr>
              <a:defRPr>
                <a:solidFill>
                  <a:srgbClr val="FFFFFF"/>
                </a:solidFill>
              </a:defRPr>
            </a:lvl1pPr>
          </a:lstStyle>
          <a:p>
            <a:fld id="{86CB4B4D-7CA3-9044-876B-883B54F8677D}" type="slidenum">
              <a:rPr/>
              <a:t>16</a:t>
            </a:fld>
            <a:endParaRPr/>
          </a:p>
        </p:txBody>
      </p:sp>
      <p:grpSp>
        <p:nvGrpSpPr>
          <p:cNvPr id="9" name="Group 8">
            <a:extLst>
              <a:ext uri="{FF2B5EF4-FFF2-40B4-BE49-F238E27FC236}">
                <a16:creationId xmlns:a16="http://schemas.microsoft.com/office/drawing/2014/main" id="{DC82AEB0-F889-4982-90C9-704AE865261D}"/>
              </a:ext>
            </a:extLst>
          </p:cNvPr>
          <p:cNvGrpSpPr/>
          <p:nvPr/>
        </p:nvGrpSpPr>
        <p:grpSpPr>
          <a:xfrm>
            <a:off x="11718126" y="8587806"/>
            <a:ext cx="600754" cy="471695"/>
            <a:chOff x="11718126" y="8587806"/>
            <a:chExt cx="600754" cy="471695"/>
          </a:xfrm>
        </p:grpSpPr>
        <p:cxnSp>
          <p:nvCxnSpPr>
            <p:cNvPr id="10" name="Straight Connector 9">
              <a:extLst>
                <a:ext uri="{FF2B5EF4-FFF2-40B4-BE49-F238E27FC236}">
                  <a16:creationId xmlns:a16="http://schemas.microsoft.com/office/drawing/2014/main" id="{2C42CEF4-3BBE-43B2-804A-4AD07FE96C64}"/>
                </a:ext>
              </a:extLst>
            </p:cNvPr>
            <p:cNvCxnSpPr>
              <a:cxnSpLocks/>
            </p:cNvCxnSpPr>
            <p:nvPr/>
          </p:nvCxnSpPr>
          <p:spPr>
            <a:xfrm>
              <a:off x="11718126" y="8672680"/>
              <a:ext cx="0" cy="386821"/>
            </a:xfrm>
            <a:prstGeom prst="line">
              <a:avLst/>
            </a:prstGeom>
            <a:noFill/>
            <a:ln w="25400" cap="flat">
              <a:solidFill>
                <a:srgbClr val="DADADA"/>
              </a:solidFill>
              <a:prstDash val="solid"/>
              <a:round/>
            </a:ln>
            <a:effectLst/>
            <a:sp3d/>
          </p:spPr>
          <p:style>
            <a:lnRef idx="0">
              <a:scrgbClr r="0" g="0" b="0"/>
            </a:lnRef>
            <a:fillRef idx="0">
              <a:scrgbClr r="0" g="0" b="0"/>
            </a:fillRef>
            <a:effectRef idx="0">
              <a:scrgbClr r="0" g="0" b="0"/>
            </a:effectRef>
            <a:fontRef idx="none"/>
          </p:style>
        </p:cxnSp>
        <p:sp>
          <p:nvSpPr>
            <p:cNvPr id="11" name="TextBox 10">
              <a:extLst>
                <a:ext uri="{FF2B5EF4-FFF2-40B4-BE49-F238E27FC236}">
                  <a16:creationId xmlns:a16="http://schemas.microsoft.com/office/drawing/2014/main" id="{81AE6D01-7B98-4B0B-9D99-1A2E2DDAADB2}"/>
                </a:ext>
              </a:extLst>
            </p:cNvPr>
            <p:cNvSpPr txBox="1"/>
            <p:nvPr/>
          </p:nvSpPr>
          <p:spPr>
            <a:xfrm>
              <a:off x="11807522" y="8587806"/>
              <a:ext cx="511358"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1400" b="1"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PÁG</a:t>
              </a:r>
              <a:r>
                <a:rPr lang="en-US" sz="1400" b="1" dirty="0">
                  <a:solidFill>
                    <a:srgbClr val="676767"/>
                  </a:solidFill>
                  <a:latin typeface="Open Sans Semibold" panose="020B0706030804020204" pitchFamily="34" charset="0"/>
                  <a:ea typeface="Open Sans Semibold" panose="020B0706030804020204" pitchFamily="34" charset="0"/>
                  <a:cs typeface="Open Sans Semibold" panose="020B0706030804020204" pitchFamily="34" charset="0"/>
                </a:rPr>
                <a:t>.</a:t>
              </a:r>
              <a:endParaRPr kumimoji="0" lang="en-US" sz="1400" b="1" i="0" u="none" strike="noStrike" cap="none" spc="0" normalizeH="0" baseline="0" dirty="0">
                <a:ln>
                  <a:noFill/>
                </a:ln>
                <a:solidFill>
                  <a:srgbClr val="676767"/>
                </a:solidFill>
                <a:effectLst/>
                <a:uFillTx/>
                <a:latin typeface="Open Sans Semibold" panose="020B0706030804020204" pitchFamily="34" charset="0"/>
                <a:ea typeface="Open Sans Semibold" panose="020B0706030804020204" pitchFamily="34" charset="0"/>
                <a:cs typeface="Open Sans Semibold" panose="020B0706030804020204" pitchFamily="34" charset="0"/>
                <a:sym typeface="Open Sans Regular"/>
              </a:endParaRPr>
            </a:p>
          </p:txBody>
        </p:sp>
      </p:grpSp>
      <p:pic>
        <p:nvPicPr>
          <p:cNvPr id="8" name="Picture 7">
            <a:extLst>
              <a:ext uri="{FF2B5EF4-FFF2-40B4-BE49-F238E27FC236}">
                <a16:creationId xmlns:a16="http://schemas.microsoft.com/office/drawing/2014/main" id="{E1BA81DC-E9DC-4762-BBAE-3ED81EA3248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5458" y="8500399"/>
            <a:ext cx="1831189" cy="859536"/>
          </a:xfrm>
          <a:prstGeom prst="rect">
            <a:avLst/>
          </a:prstGeom>
        </p:spPr>
      </p:pic>
    </p:spTree>
    <p:extLst>
      <p:ext uri="{BB962C8B-B14F-4D97-AF65-F5344CB8AC3E}">
        <p14:creationId xmlns:p14="http://schemas.microsoft.com/office/powerpoint/2010/main" val="1543647587"/>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D1FDC8E1-D7D5-4469-9114-0403024AEE35}"/>
              </a:ext>
            </a:extLst>
          </p:cNvPr>
          <p:cNvSpPr txBox="1">
            <a:spLocks/>
          </p:cNvSpPr>
          <p:nvPr/>
        </p:nvSpPr>
        <p:spPr>
          <a:xfrm>
            <a:off x="11816857" y="8809566"/>
            <a:ext cx="307777"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solidFill>
                  <a:schemeClr val="tx2"/>
                </a:solidFill>
              </a:rPr>
              <a:pPr/>
              <a:t>17</a:t>
            </a:fld>
            <a:endParaRPr lang="en-US" dirty="0">
              <a:solidFill>
                <a:schemeClr val="tx2"/>
              </a:solidFill>
            </a:endParaRPr>
          </a:p>
        </p:txBody>
      </p:sp>
      <p:grpSp>
        <p:nvGrpSpPr>
          <p:cNvPr id="6" name="Group 5">
            <a:extLst>
              <a:ext uri="{FF2B5EF4-FFF2-40B4-BE49-F238E27FC236}">
                <a16:creationId xmlns:a16="http://schemas.microsoft.com/office/drawing/2014/main" id="{34795CDF-32ED-46B6-8032-F9966F262D99}"/>
              </a:ext>
            </a:extLst>
          </p:cNvPr>
          <p:cNvGrpSpPr/>
          <p:nvPr/>
        </p:nvGrpSpPr>
        <p:grpSpPr>
          <a:xfrm>
            <a:off x="11718126" y="8587806"/>
            <a:ext cx="600754" cy="471695"/>
            <a:chOff x="11718126" y="8587806"/>
            <a:chExt cx="600754" cy="471695"/>
          </a:xfrm>
        </p:grpSpPr>
        <p:cxnSp>
          <p:nvCxnSpPr>
            <p:cNvPr id="8" name="Straight Connector 7">
              <a:extLst>
                <a:ext uri="{FF2B5EF4-FFF2-40B4-BE49-F238E27FC236}">
                  <a16:creationId xmlns:a16="http://schemas.microsoft.com/office/drawing/2014/main" id="{CC7D05FF-1CB0-4A8E-93AF-9661F0EB57D4}"/>
                </a:ext>
              </a:extLst>
            </p:cNvPr>
            <p:cNvCxnSpPr>
              <a:cxnSpLocks/>
            </p:cNvCxnSpPr>
            <p:nvPr/>
          </p:nvCxnSpPr>
          <p:spPr>
            <a:xfrm>
              <a:off x="11718126" y="8672680"/>
              <a:ext cx="0" cy="386821"/>
            </a:xfrm>
            <a:prstGeom prst="line">
              <a:avLst/>
            </a:prstGeom>
            <a:noFill/>
            <a:ln w="25400" cap="flat">
              <a:solidFill>
                <a:srgbClr val="DADADA"/>
              </a:solidFill>
              <a:prstDash val="solid"/>
              <a:round/>
            </a:ln>
            <a:effectLst/>
            <a:sp3d/>
          </p:spPr>
          <p:style>
            <a:lnRef idx="0">
              <a:scrgbClr r="0" g="0" b="0"/>
            </a:lnRef>
            <a:fillRef idx="0">
              <a:scrgbClr r="0" g="0" b="0"/>
            </a:fillRef>
            <a:effectRef idx="0">
              <a:scrgbClr r="0" g="0" b="0"/>
            </a:effectRef>
            <a:fontRef idx="none"/>
          </p:style>
        </p:cxnSp>
        <p:sp>
          <p:nvSpPr>
            <p:cNvPr id="9" name="TextBox 8">
              <a:extLst>
                <a:ext uri="{FF2B5EF4-FFF2-40B4-BE49-F238E27FC236}">
                  <a16:creationId xmlns:a16="http://schemas.microsoft.com/office/drawing/2014/main" id="{62581EB0-F9C2-44D6-9915-0A1B9ED863CD}"/>
                </a:ext>
              </a:extLst>
            </p:cNvPr>
            <p:cNvSpPr txBox="1"/>
            <p:nvPr/>
          </p:nvSpPr>
          <p:spPr>
            <a:xfrm>
              <a:off x="11807522" y="8587806"/>
              <a:ext cx="511358"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1400" b="1" dirty="0">
                  <a:solidFill>
                    <a:srgbClr val="676767"/>
                  </a:solidFill>
                  <a:latin typeface="Open Sans Semibold" panose="020B0706030804020204" pitchFamily="34" charset="0"/>
                  <a:ea typeface="Open Sans Semibold" panose="020B0706030804020204" pitchFamily="34" charset="0"/>
                  <a:cs typeface="Open Sans Semibold" panose="020B0706030804020204" pitchFamily="34" charset="0"/>
                </a:rPr>
                <a:t>PÁG.</a:t>
              </a:r>
              <a:endParaRPr kumimoji="0" lang="en-US" sz="1400" b="1" i="0" u="none" strike="noStrike" cap="none" spc="0" normalizeH="0" baseline="0" dirty="0">
                <a:ln>
                  <a:noFill/>
                </a:ln>
                <a:solidFill>
                  <a:srgbClr val="676767"/>
                </a:solidFill>
                <a:effectLst/>
                <a:uFillTx/>
                <a:latin typeface="Open Sans Semibold" panose="020B0706030804020204" pitchFamily="34" charset="0"/>
                <a:ea typeface="Open Sans Semibold" panose="020B0706030804020204" pitchFamily="34" charset="0"/>
                <a:cs typeface="Open Sans Semibold" panose="020B0706030804020204" pitchFamily="34" charset="0"/>
                <a:sym typeface="Open Sans Regular"/>
              </a:endParaRPr>
            </a:p>
          </p:txBody>
        </p:sp>
      </p:grpSp>
      <p:pic>
        <p:nvPicPr>
          <p:cNvPr id="2" name="Picture 1">
            <a:extLst>
              <a:ext uri="{FF2B5EF4-FFF2-40B4-BE49-F238E27FC236}">
                <a16:creationId xmlns:a16="http://schemas.microsoft.com/office/drawing/2014/main" id="{ED6AC4DB-D4C0-433D-BEB7-E27E67F3090C}"/>
              </a:ext>
            </a:extLst>
          </p:cNvPr>
          <p:cNvPicPr>
            <a:picLocks noChangeAspect="1"/>
          </p:cNvPicPr>
          <p:nvPr/>
        </p:nvPicPr>
        <p:blipFill rotWithShape="1">
          <a:blip r:embed="rId3"/>
          <a:srcRect l="5704" r="16892"/>
          <a:stretch/>
        </p:blipFill>
        <p:spPr>
          <a:xfrm>
            <a:off x="1" y="0"/>
            <a:ext cx="5522988" cy="9753600"/>
          </a:xfrm>
          <a:prstGeom prst="rect">
            <a:avLst/>
          </a:prstGeom>
        </p:spPr>
      </p:pic>
      <p:sp>
        <p:nvSpPr>
          <p:cNvPr id="12" name="Title">
            <a:extLst>
              <a:ext uri="{FF2B5EF4-FFF2-40B4-BE49-F238E27FC236}">
                <a16:creationId xmlns:a16="http://schemas.microsoft.com/office/drawing/2014/main" id="{5B38890B-986D-44D7-AA97-4EC5586BD4F9}"/>
              </a:ext>
            </a:extLst>
          </p:cNvPr>
          <p:cNvSpPr txBox="1">
            <a:spLocks noGrp="1"/>
          </p:cNvSpPr>
          <p:nvPr>
            <p:ph type="title"/>
          </p:nvPr>
        </p:nvSpPr>
        <p:spPr>
          <a:xfrm>
            <a:off x="5522988" y="721935"/>
            <a:ext cx="6509658" cy="1714500"/>
          </a:xfrm>
          <a:prstGeom prst="rect">
            <a:avLst/>
          </a:prstGeom>
        </p:spPr>
        <p:txBody>
          <a:bodyPr>
            <a:normAutofit fontScale="90000"/>
          </a:bodyPr>
          <a:lstStyle/>
          <a:p>
            <a:pPr algn="l"/>
            <a:r>
              <a:rPr lang="es-ES" dirty="0">
                <a:solidFill>
                  <a:srgbClr val="000000"/>
                </a:solidFill>
                <a:latin typeface="Open Sans Extrabold" panose="020B0906030804020204" pitchFamily="34" charset="0"/>
                <a:ea typeface="Open Sans Extrabold" panose="020B0906030804020204" pitchFamily="34" charset="0"/>
                <a:cs typeface="Open Sans Extrabold" panose="020B0906030804020204" pitchFamily="34" charset="0"/>
              </a:rPr>
              <a:t>CAMBIOS </a:t>
            </a:r>
            <a:r>
              <a:rPr lang="es-ES" b="1" dirty="0">
                <a:solidFill>
                  <a:srgbClr val="000000"/>
                </a:solidFill>
              </a:rPr>
              <a:t>estructurales </a:t>
            </a:r>
            <a:r>
              <a:rPr lang="es-ES" dirty="0">
                <a:solidFill>
                  <a:srgbClr val="000000"/>
                </a:solidFill>
              </a:rPr>
              <a:t>del manual:</a:t>
            </a:r>
            <a:endParaRPr lang="es-ES"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13" name="Body">
            <a:extLst>
              <a:ext uri="{FF2B5EF4-FFF2-40B4-BE49-F238E27FC236}">
                <a16:creationId xmlns:a16="http://schemas.microsoft.com/office/drawing/2014/main" id="{A755C962-26F2-4A13-A88E-AC01A1CA6B12}"/>
              </a:ext>
            </a:extLst>
          </p:cNvPr>
          <p:cNvSpPr txBox="1">
            <a:spLocks noGrp="1"/>
          </p:cNvSpPr>
          <p:nvPr>
            <p:ph type="body" sz="half" idx="1"/>
          </p:nvPr>
        </p:nvSpPr>
        <p:spPr>
          <a:xfrm>
            <a:off x="5174166" y="2667535"/>
            <a:ext cx="7234103" cy="6349164"/>
          </a:xfrm>
          <a:prstGeom prst="rect">
            <a:avLst/>
          </a:prstGeom>
        </p:spPr>
        <p:txBody>
          <a:bodyPr vert="horz" lIns="91440" tIns="45720" rIns="91440" bIns="45720" rtlCol="0">
            <a:normAutofit fontScale="92500" lnSpcReduction="10000"/>
          </a:bodyPr>
          <a:lstStyle/>
          <a:p>
            <a:pPr marL="822960" indent="-228600" algn="l" defTabSz="914400">
              <a:lnSpc>
                <a:spcPct val="90000"/>
              </a:lnSpc>
              <a:buFont typeface="Arial" panose="020B0604020202020204" pitchFamily="34" charset="0"/>
              <a:buChar char="•"/>
            </a:pPr>
            <a:r>
              <a:rPr lang="es-ES" sz="3600" kern="1200" dirty="0">
                <a:solidFill>
                  <a:srgbClr val="000000"/>
                </a:solidFill>
                <a:latin typeface="Open Sans Regular"/>
                <a:ea typeface="+mn-ea"/>
                <a:cs typeface="+mn-cs"/>
              </a:rPr>
              <a:t>Normas se orientan más a resultados</a:t>
            </a:r>
          </a:p>
          <a:p>
            <a:pPr marL="1097280" indent="-228600" algn="l" defTabSz="914400">
              <a:lnSpc>
                <a:spcPct val="90000"/>
              </a:lnSpc>
              <a:buFont typeface="Arial" panose="020B0604020202020204" pitchFamily="34" charset="0"/>
              <a:buChar char="•"/>
            </a:pPr>
            <a:r>
              <a:rPr lang="es-ES" sz="3600" kern="1200" dirty="0">
                <a:solidFill>
                  <a:srgbClr val="000000"/>
                </a:solidFill>
                <a:latin typeface="Open Sans Regular"/>
                <a:ea typeface="+mn-ea"/>
                <a:cs typeface="+mn-cs"/>
              </a:rPr>
              <a:t>Acciones clave se presentan con subacciones. </a:t>
            </a:r>
          </a:p>
          <a:p>
            <a:pPr marL="1188720" indent="-228600" algn="l" defTabSz="914400">
              <a:lnSpc>
                <a:spcPct val="90000"/>
              </a:lnSpc>
              <a:buFont typeface="Arial" panose="020B0604020202020204" pitchFamily="34" charset="0"/>
              <a:buChar char="•"/>
            </a:pPr>
            <a:r>
              <a:rPr lang="es-ES" sz="3600" kern="1200" dirty="0">
                <a:solidFill>
                  <a:srgbClr val="000000"/>
                </a:solidFill>
                <a:latin typeface="Open Sans Regular"/>
                <a:ea typeface="+mn-ea"/>
                <a:cs typeface="+mn-cs"/>
              </a:rPr>
              <a:t>Notas guía son más concisas</a:t>
            </a:r>
          </a:p>
          <a:p>
            <a:pPr marL="1097280" indent="-228600" algn="l" defTabSz="914400">
              <a:lnSpc>
                <a:spcPct val="90000"/>
              </a:lnSpc>
              <a:buFont typeface="Arial" panose="020B0604020202020204" pitchFamily="34" charset="0"/>
              <a:buChar char="•"/>
            </a:pPr>
            <a:r>
              <a:rPr lang="es-ES" sz="3600" kern="1200" dirty="0">
                <a:solidFill>
                  <a:srgbClr val="000000"/>
                </a:solidFill>
                <a:latin typeface="Open Sans Regular"/>
                <a:ea typeface="+mn-ea"/>
                <a:cs typeface="+mn-cs"/>
              </a:rPr>
              <a:t>Se han reformulado los indicadores</a:t>
            </a:r>
          </a:p>
          <a:p>
            <a:pPr marL="822960" indent="-228600" algn="l" defTabSz="914400">
              <a:lnSpc>
                <a:spcPct val="90000"/>
              </a:lnSpc>
              <a:buFont typeface="Arial" panose="020B0604020202020204" pitchFamily="34" charset="0"/>
              <a:buChar char="•"/>
            </a:pPr>
            <a:r>
              <a:rPr lang="es-ES" sz="3600" kern="1200" dirty="0">
                <a:solidFill>
                  <a:srgbClr val="000000"/>
                </a:solidFill>
                <a:latin typeface="Open Sans Regular"/>
              </a:rPr>
              <a:t>Capítulos estructurales se integran mejor en los capítulos técnicos</a:t>
            </a:r>
          </a:p>
          <a:p>
            <a:pPr marL="274320" indent="-228600" algn="l" defTabSz="914400">
              <a:lnSpc>
                <a:spcPct val="90000"/>
              </a:lnSpc>
              <a:buFont typeface="Arial" panose="020B0604020202020204" pitchFamily="34" charset="0"/>
              <a:buChar char="•"/>
            </a:pPr>
            <a:r>
              <a:rPr lang="es-ES" sz="3600" kern="1200" dirty="0">
                <a:solidFill>
                  <a:srgbClr val="000000"/>
                </a:solidFill>
                <a:latin typeface="Open Sans Regular"/>
              </a:rPr>
              <a:t>Estructura general mayormente </a:t>
            </a:r>
            <a:r>
              <a:rPr lang="es-ES" sz="3600" i="1" kern="1200" dirty="0">
                <a:solidFill>
                  <a:srgbClr val="000000"/>
                </a:solidFill>
                <a:latin typeface="Open Sans Regular"/>
              </a:rPr>
              <a:t>sin cambios</a:t>
            </a:r>
            <a:endParaRPr lang="es-ES" sz="3600" kern="1200" dirty="0">
              <a:solidFill>
                <a:srgbClr val="000000"/>
              </a:solidFill>
              <a:latin typeface="Open Sans Regular"/>
              <a:ea typeface="+mn-ea"/>
              <a:cs typeface="+mn-cs"/>
            </a:endParaRPr>
          </a:p>
        </p:txBody>
      </p:sp>
      <p:grpSp>
        <p:nvGrpSpPr>
          <p:cNvPr id="10" name="Group 9">
            <a:extLst>
              <a:ext uri="{FF2B5EF4-FFF2-40B4-BE49-F238E27FC236}">
                <a16:creationId xmlns:a16="http://schemas.microsoft.com/office/drawing/2014/main" id="{E779561E-263A-4090-AE1C-C7192BF75168}"/>
              </a:ext>
            </a:extLst>
          </p:cNvPr>
          <p:cNvGrpSpPr/>
          <p:nvPr/>
        </p:nvGrpSpPr>
        <p:grpSpPr>
          <a:xfrm>
            <a:off x="399647" y="8519130"/>
            <a:ext cx="1905791" cy="762594"/>
            <a:chOff x="399647" y="8519130"/>
            <a:chExt cx="1905791" cy="762594"/>
          </a:xfrm>
        </p:grpSpPr>
        <p:sp>
          <p:nvSpPr>
            <p:cNvPr id="14" name="Rectangle 13">
              <a:extLst>
                <a:ext uri="{FF2B5EF4-FFF2-40B4-BE49-F238E27FC236}">
                  <a16:creationId xmlns:a16="http://schemas.microsoft.com/office/drawing/2014/main" id="{9DD45DB1-C530-433A-8854-DB0D3A4E1E04}"/>
                </a:ext>
              </a:extLst>
            </p:cNvPr>
            <p:cNvSpPr/>
            <p:nvPr/>
          </p:nvSpPr>
          <p:spPr>
            <a:xfrm>
              <a:off x="399647" y="8587805"/>
              <a:ext cx="1896456" cy="693919"/>
            </a:xfrm>
            <a:prstGeom prst="rect">
              <a:avLst/>
            </a:prstGeom>
            <a:solidFill>
              <a:srgbClr val="6A41BD"/>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5" name="Picture 14">
              <a:extLst>
                <a:ext uri="{FF2B5EF4-FFF2-40B4-BE49-F238E27FC236}">
                  <a16:creationId xmlns:a16="http://schemas.microsoft.com/office/drawing/2014/main" id="{27473BEF-B9F8-4A7A-BA9F-EAF6E8D13663}"/>
                </a:ext>
              </a:extLst>
            </p:cNvPr>
            <p:cNvPicPr>
              <a:picLocks noChangeAspect="1"/>
            </p:cNvPicPr>
            <p:nvPr/>
          </p:nvPicPr>
          <p:blipFill>
            <a:blip r:embed="rId4" cstate="print">
              <a:alphaModFix amt="73000"/>
              <a:extLst>
                <a:ext uri="{28A0092B-C50C-407E-A947-70E740481C1C}">
                  <a14:useLocalDpi xmlns:a14="http://schemas.microsoft.com/office/drawing/2010/main" val="0"/>
                </a:ext>
              </a:extLst>
            </a:blip>
            <a:stretch>
              <a:fillRect/>
            </a:stretch>
          </p:blipFill>
          <p:spPr>
            <a:xfrm>
              <a:off x="827084" y="8519130"/>
              <a:ext cx="1478354" cy="693920"/>
            </a:xfrm>
            <a:prstGeom prst="rect">
              <a:avLst/>
            </a:prstGeom>
          </p:spPr>
        </p:pic>
      </p:grpSp>
    </p:spTree>
    <p:extLst>
      <p:ext uri="{BB962C8B-B14F-4D97-AF65-F5344CB8AC3E}">
        <p14:creationId xmlns:p14="http://schemas.microsoft.com/office/powerpoint/2010/main" val="1709901887"/>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21" name="Title"/>
          <p:cNvSpPr txBox="1">
            <a:spLocks noGrp="1"/>
          </p:cNvSpPr>
          <p:nvPr>
            <p:ph type="title"/>
          </p:nvPr>
        </p:nvSpPr>
        <p:spPr>
          <a:xfrm>
            <a:off x="1199514" y="971811"/>
            <a:ext cx="10464800" cy="1130300"/>
          </a:xfrm>
          <a:prstGeom prst="rect">
            <a:avLst/>
          </a:prstGeom>
        </p:spPr>
        <p:txBody>
          <a:bodyPr>
            <a:normAutofit/>
          </a:bodyPr>
          <a:lstStyle/>
          <a:p>
            <a:pPr algn="l"/>
            <a:r>
              <a:rPr lang="es-ES" b="1" dirty="0">
                <a:solidFill>
                  <a:srgbClr val="000000"/>
                </a:solidFill>
              </a:rPr>
              <a:t>Capítulos estructurales</a:t>
            </a:r>
            <a:endParaRPr lang="es-ES"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123" name="Slide Number"/>
          <p:cNvSpPr txBox="1">
            <a:spLocks noGrp="1"/>
          </p:cNvSpPr>
          <p:nvPr>
            <p:ph type="sldNum" sz="quarter" idx="4294967295"/>
          </p:nvPr>
        </p:nvSpPr>
        <p:spPr>
          <a:xfrm>
            <a:off x="11816857" y="8809566"/>
            <a:ext cx="215789" cy="342901"/>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18</a:t>
            </a:fld>
            <a:endParaRPr dirty="0"/>
          </a:p>
        </p:txBody>
      </p:sp>
      <p:grpSp>
        <p:nvGrpSpPr>
          <p:cNvPr id="6" name="Group 5">
            <a:extLst>
              <a:ext uri="{FF2B5EF4-FFF2-40B4-BE49-F238E27FC236}">
                <a16:creationId xmlns:a16="http://schemas.microsoft.com/office/drawing/2014/main" id="{2CCDE9E2-F577-472B-A6C3-B84166B0FBF7}"/>
              </a:ext>
            </a:extLst>
          </p:cNvPr>
          <p:cNvGrpSpPr/>
          <p:nvPr/>
        </p:nvGrpSpPr>
        <p:grpSpPr>
          <a:xfrm>
            <a:off x="11718126" y="8587806"/>
            <a:ext cx="600754" cy="471695"/>
            <a:chOff x="11718126" y="8587806"/>
            <a:chExt cx="600754" cy="471695"/>
          </a:xfrm>
        </p:grpSpPr>
        <p:cxnSp>
          <p:nvCxnSpPr>
            <p:cNvPr id="7" name="Straight Connector 6">
              <a:extLst>
                <a:ext uri="{FF2B5EF4-FFF2-40B4-BE49-F238E27FC236}">
                  <a16:creationId xmlns:a16="http://schemas.microsoft.com/office/drawing/2014/main" id="{5CEF3CCA-12BC-4B90-A421-E9A98F757A70}"/>
                </a:ext>
              </a:extLst>
            </p:cNvPr>
            <p:cNvCxnSpPr>
              <a:cxnSpLocks/>
            </p:cNvCxnSpPr>
            <p:nvPr/>
          </p:nvCxnSpPr>
          <p:spPr>
            <a:xfrm>
              <a:off x="11718126" y="8672680"/>
              <a:ext cx="0" cy="386821"/>
            </a:xfrm>
            <a:prstGeom prst="line">
              <a:avLst/>
            </a:prstGeom>
            <a:noFill/>
            <a:ln w="25400" cap="flat">
              <a:solidFill>
                <a:srgbClr val="DADADA"/>
              </a:solidFill>
              <a:prstDash val="solid"/>
              <a:round/>
            </a:ln>
            <a:effectLst/>
            <a:sp3d/>
          </p:spPr>
          <p:style>
            <a:lnRef idx="0">
              <a:scrgbClr r="0" g="0" b="0"/>
            </a:lnRef>
            <a:fillRef idx="0">
              <a:scrgbClr r="0" g="0" b="0"/>
            </a:fillRef>
            <a:effectRef idx="0">
              <a:scrgbClr r="0" g="0" b="0"/>
            </a:effectRef>
            <a:fontRef idx="none"/>
          </p:style>
        </p:cxnSp>
        <p:sp>
          <p:nvSpPr>
            <p:cNvPr id="8" name="TextBox 7">
              <a:extLst>
                <a:ext uri="{FF2B5EF4-FFF2-40B4-BE49-F238E27FC236}">
                  <a16:creationId xmlns:a16="http://schemas.microsoft.com/office/drawing/2014/main" id="{7CA36AA5-F82C-44E2-9C5B-74FEBD0695AF}"/>
                </a:ext>
              </a:extLst>
            </p:cNvPr>
            <p:cNvSpPr txBox="1"/>
            <p:nvPr/>
          </p:nvSpPr>
          <p:spPr>
            <a:xfrm>
              <a:off x="11807522" y="8587806"/>
              <a:ext cx="511358"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1400" b="1" dirty="0">
                  <a:solidFill>
                    <a:srgbClr val="676767"/>
                  </a:solidFill>
                  <a:latin typeface="Open Sans Semibold" panose="020B0706030804020204" pitchFamily="34" charset="0"/>
                  <a:ea typeface="Open Sans Semibold" panose="020B0706030804020204" pitchFamily="34" charset="0"/>
                  <a:cs typeface="Open Sans Semibold" panose="020B0706030804020204" pitchFamily="34" charset="0"/>
                </a:rPr>
                <a:t>PÁG.</a:t>
              </a:r>
              <a:endParaRPr kumimoji="0" lang="en-US" sz="1400" b="1" i="0" u="none" strike="noStrike" cap="none" spc="0" normalizeH="0" baseline="0" dirty="0">
                <a:ln>
                  <a:noFill/>
                </a:ln>
                <a:solidFill>
                  <a:srgbClr val="676767"/>
                </a:solidFill>
                <a:effectLst/>
                <a:uFillTx/>
                <a:latin typeface="Open Sans Semibold" panose="020B0706030804020204" pitchFamily="34" charset="0"/>
                <a:ea typeface="Open Sans Semibold" panose="020B0706030804020204" pitchFamily="34" charset="0"/>
                <a:cs typeface="Open Sans Semibold" panose="020B0706030804020204" pitchFamily="34" charset="0"/>
                <a:sym typeface="Open Sans Regular"/>
              </a:endParaRPr>
            </a:p>
          </p:txBody>
        </p:sp>
      </p:grpSp>
      <p:grpSp>
        <p:nvGrpSpPr>
          <p:cNvPr id="9" name="Group 8">
            <a:extLst>
              <a:ext uri="{FF2B5EF4-FFF2-40B4-BE49-F238E27FC236}">
                <a16:creationId xmlns:a16="http://schemas.microsoft.com/office/drawing/2014/main" id="{7DA62828-6D72-49B1-AD52-D99663053B18}"/>
              </a:ext>
            </a:extLst>
          </p:cNvPr>
          <p:cNvGrpSpPr/>
          <p:nvPr/>
        </p:nvGrpSpPr>
        <p:grpSpPr>
          <a:xfrm>
            <a:off x="312234" y="8341112"/>
            <a:ext cx="2207942" cy="1092820"/>
            <a:chOff x="312234" y="8341112"/>
            <a:chExt cx="2207942" cy="1092820"/>
          </a:xfrm>
        </p:grpSpPr>
        <p:sp>
          <p:nvSpPr>
            <p:cNvPr id="10" name="Rectangle 9">
              <a:extLst>
                <a:ext uri="{FF2B5EF4-FFF2-40B4-BE49-F238E27FC236}">
                  <a16:creationId xmlns:a16="http://schemas.microsoft.com/office/drawing/2014/main" id="{C8F6E63A-74F0-4941-86F4-9FE632FB800D}"/>
                </a:ext>
              </a:extLst>
            </p:cNvPr>
            <p:cNvSpPr/>
            <p:nvPr/>
          </p:nvSpPr>
          <p:spPr>
            <a:xfrm>
              <a:off x="312234" y="8341112"/>
              <a:ext cx="2207942" cy="1092820"/>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1" name="Graphic 10">
              <a:extLst>
                <a:ext uri="{FF2B5EF4-FFF2-40B4-BE49-F238E27FC236}">
                  <a16:creationId xmlns:a16="http://schemas.microsoft.com/office/drawing/2014/main" id="{59ACE941-A28F-44DF-838A-E00AB4039EF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6049" y="8508157"/>
              <a:ext cx="1828800" cy="858869"/>
            </a:xfrm>
            <a:prstGeom prst="rect">
              <a:avLst/>
            </a:prstGeom>
          </p:spPr>
        </p:pic>
      </p:grpSp>
      <p:pic>
        <p:nvPicPr>
          <p:cNvPr id="4" name="Picture 3" descr="A screenshot of a cell phone&#10;&#10;Description automatically generated">
            <a:extLst>
              <a:ext uri="{FF2B5EF4-FFF2-40B4-BE49-F238E27FC236}">
                <a16:creationId xmlns:a16="http://schemas.microsoft.com/office/drawing/2014/main" id="{EF7C63C2-1203-4F68-AF1C-525E0E610634}"/>
              </a:ext>
            </a:extLst>
          </p:cNvPr>
          <p:cNvPicPr>
            <a:picLocks noChangeAspect="1"/>
          </p:cNvPicPr>
          <p:nvPr/>
        </p:nvPicPr>
        <p:blipFill rotWithShape="1">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b="42834"/>
          <a:stretch/>
        </p:blipFill>
        <p:spPr>
          <a:xfrm>
            <a:off x="4896651" y="2351250"/>
            <a:ext cx="7682201" cy="4716571"/>
          </a:xfrm>
          <a:prstGeom prst="rect">
            <a:avLst/>
          </a:prstGeom>
        </p:spPr>
      </p:pic>
      <p:sp>
        <p:nvSpPr>
          <p:cNvPr id="122" name="Body"/>
          <p:cNvSpPr txBox="1">
            <a:spLocks noGrp="1"/>
          </p:cNvSpPr>
          <p:nvPr>
            <p:ph type="body" sz="half" idx="1"/>
          </p:nvPr>
        </p:nvSpPr>
        <p:spPr>
          <a:xfrm>
            <a:off x="986972" y="2185633"/>
            <a:ext cx="9762804" cy="6423103"/>
          </a:xfrm>
          <a:prstGeom prst="rect">
            <a:avLst/>
          </a:prstGeom>
        </p:spPr>
        <p:txBody>
          <a:bodyPr>
            <a:normAutofit/>
          </a:bodyPr>
          <a:lstStyle/>
          <a:p>
            <a:pPr marL="285750" indent="-285750" algn="l">
              <a:buFont typeface="Arial" panose="020B0604020202020204" pitchFamily="34" charset="0"/>
              <a:buChar char="•"/>
            </a:pPr>
            <a:r>
              <a:rPr lang="es-ES" sz="3900" b="1" dirty="0">
                <a:solidFill>
                  <a:srgbClr val="000000"/>
                </a:solidFill>
                <a:latin typeface="Open Sans Regular"/>
              </a:rPr>
              <a:t>Qué es Esfera? </a:t>
            </a:r>
            <a:r>
              <a:rPr lang="es-ES" sz="2400" dirty="0">
                <a:solidFill>
                  <a:srgbClr val="000000"/>
                </a:solidFill>
              </a:rPr>
              <a:t>revisado</a:t>
            </a:r>
            <a:endParaRPr lang="es-ES" sz="2400" b="1" dirty="0">
              <a:solidFill>
                <a:srgbClr val="000000"/>
              </a:solidFill>
              <a:latin typeface="Open Sans Regular"/>
            </a:endParaRPr>
          </a:p>
          <a:p>
            <a:pPr marL="285750" indent="-285750" algn="l">
              <a:buFont typeface="Arial" panose="020B0604020202020204" pitchFamily="34" charset="0"/>
              <a:buChar char="•"/>
            </a:pPr>
            <a:r>
              <a:rPr lang="es-ES" sz="3900" b="1" dirty="0">
                <a:solidFill>
                  <a:srgbClr val="000000"/>
                </a:solidFill>
                <a:latin typeface="Open Sans Regular"/>
              </a:rPr>
              <a:t>Carta Humanitaria </a:t>
            </a:r>
            <a:br>
              <a:rPr lang="es-ES" sz="3900" b="1" dirty="0">
                <a:solidFill>
                  <a:srgbClr val="000000"/>
                </a:solidFill>
                <a:latin typeface="Open Sans Regular"/>
              </a:rPr>
            </a:br>
            <a:r>
              <a:rPr lang="es-ES" sz="2400" dirty="0">
                <a:solidFill>
                  <a:srgbClr val="000000"/>
                </a:solidFill>
              </a:rPr>
              <a:t>revisada y </a:t>
            </a:r>
            <a:r>
              <a:rPr lang="es-ES" sz="2400" i="1" dirty="0">
                <a:solidFill>
                  <a:srgbClr val="000000"/>
                </a:solidFill>
              </a:rPr>
              <a:t>sin cambios</a:t>
            </a:r>
          </a:p>
          <a:p>
            <a:pPr marL="285750" indent="-285750" algn="l">
              <a:buFont typeface="Arial" panose="020B0604020202020204" pitchFamily="34" charset="0"/>
              <a:buChar char="•"/>
            </a:pPr>
            <a:r>
              <a:rPr lang="es-ES" sz="3900" b="1" dirty="0">
                <a:solidFill>
                  <a:srgbClr val="000000"/>
                </a:solidFill>
                <a:latin typeface="Open Sans Regular"/>
              </a:rPr>
              <a:t>Principios de</a:t>
            </a:r>
            <a:br>
              <a:rPr lang="es-ES" sz="3900" b="1" dirty="0">
                <a:solidFill>
                  <a:srgbClr val="000000"/>
                </a:solidFill>
                <a:latin typeface="Open Sans Regular"/>
              </a:rPr>
            </a:br>
            <a:r>
              <a:rPr lang="es-ES" sz="3900" b="1" dirty="0">
                <a:solidFill>
                  <a:srgbClr val="000000"/>
                </a:solidFill>
                <a:latin typeface="Open Sans Regular"/>
              </a:rPr>
              <a:t>Protección</a:t>
            </a:r>
            <a:br>
              <a:rPr lang="es-ES" sz="3900" b="1" dirty="0">
                <a:solidFill>
                  <a:srgbClr val="000000"/>
                </a:solidFill>
                <a:latin typeface="Open Sans Regular"/>
              </a:rPr>
            </a:br>
            <a:r>
              <a:rPr lang="es-ES" sz="2400" dirty="0">
                <a:solidFill>
                  <a:srgbClr val="000000"/>
                </a:solidFill>
              </a:rPr>
              <a:t>reformado</a:t>
            </a:r>
            <a:endParaRPr lang="es-ES" sz="2600" dirty="0">
              <a:solidFill>
                <a:srgbClr val="000000"/>
              </a:solidFill>
            </a:endParaRPr>
          </a:p>
          <a:p>
            <a:pPr marL="285750" indent="-285750" algn="l">
              <a:buFont typeface="Arial" panose="020B0604020202020204" pitchFamily="34" charset="0"/>
              <a:buChar char="•"/>
            </a:pPr>
            <a:r>
              <a:rPr lang="es-ES" sz="3900" b="1" dirty="0">
                <a:solidFill>
                  <a:srgbClr val="000000"/>
                </a:solidFill>
                <a:latin typeface="Open Sans Regular"/>
              </a:rPr>
              <a:t>Norma </a:t>
            </a:r>
            <a:br>
              <a:rPr lang="es-ES" sz="3900" b="1" dirty="0">
                <a:solidFill>
                  <a:srgbClr val="000000"/>
                </a:solidFill>
                <a:latin typeface="Open Sans Regular"/>
              </a:rPr>
            </a:br>
            <a:r>
              <a:rPr lang="es-ES" sz="3900" b="1" dirty="0">
                <a:solidFill>
                  <a:srgbClr val="000000"/>
                </a:solidFill>
                <a:latin typeface="Open Sans Regular"/>
              </a:rPr>
              <a:t>Humanitaria</a:t>
            </a:r>
            <a:br>
              <a:rPr lang="es-ES" sz="3900" b="1" dirty="0">
                <a:solidFill>
                  <a:srgbClr val="000000"/>
                </a:solidFill>
                <a:latin typeface="Open Sans Regular"/>
              </a:rPr>
            </a:br>
            <a:r>
              <a:rPr lang="es-ES" sz="3900" b="1" dirty="0">
                <a:solidFill>
                  <a:srgbClr val="000000"/>
                </a:solidFill>
                <a:latin typeface="Open Sans Regular"/>
              </a:rPr>
              <a:t>Esencial</a:t>
            </a:r>
            <a:br>
              <a:rPr lang="es-ES" sz="3900" b="1" dirty="0">
                <a:solidFill>
                  <a:srgbClr val="000000"/>
                </a:solidFill>
                <a:latin typeface="Open Sans Regular"/>
              </a:rPr>
            </a:br>
            <a:r>
              <a:rPr lang="es-ES" sz="2400" dirty="0">
                <a:solidFill>
                  <a:srgbClr val="000000"/>
                </a:solidFill>
              </a:rPr>
              <a:t>revisiones parciales, reemplaza a las normas esenciales</a:t>
            </a:r>
            <a:endParaRPr lang="es-ES" sz="2600" dirty="0">
              <a:solidFill>
                <a:srgbClr val="000000"/>
              </a:solidFill>
            </a:endParaRPr>
          </a:p>
          <a:p>
            <a:pPr marL="365760" lvl="4" algn="l"/>
            <a:endParaRPr lang="es-ES" dirty="0">
              <a:solidFill>
                <a:srgbClr val="000000"/>
              </a:solidFill>
            </a:endParaRPr>
          </a:p>
          <a:p>
            <a:pPr marL="365760" lvl="4" algn="l"/>
            <a:endParaRPr lang="es-ES" dirty="0">
              <a:solidFill>
                <a:srgbClr val="000000"/>
              </a:solidFill>
            </a:endParaRPr>
          </a:p>
        </p:txBody>
      </p:sp>
    </p:spTree>
    <p:extLst>
      <p:ext uri="{BB962C8B-B14F-4D97-AF65-F5344CB8AC3E}">
        <p14:creationId xmlns:p14="http://schemas.microsoft.com/office/powerpoint/2010/main" val="3302107139"/>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rgbClr val="42237B"/>
        </a:solidFill>
        <a:effectLst/>
      </p:bgPr>
    </p:bg>
    <p:spTree>
      <p:nvGrpSpPr>
        <p:cNvPr id="1" name=""/>
        <p:cNvGrpSpPr/>
        <p:nvPr/>
      </p:nvGrpSpPr>
      <p:grpSpPr>
        <a:xfrm>
          <a:off x="0" y="0"/>
          <a:ext cx="0" cy="0"/>
          <a:chOff x="0" y="0"/>
          <a:chExt cx="0" cy="0"/>
        </a:xfrm>
      </p:grpSpPr>
      <p:sp>
        <p:nvSpPr>
          <p:cNvPr id="17" name="Freeform: Shape 13">
            <a:extLst>
              <a:ext uri="{FF2B5EF4-FFF2-40B4-BE49-F238E27FC236}">
                <a16:creationId xmlns:a16="http://schemas.microsoft.com/office/drawing/2014/main" id="{4F74D28C-3268-4E35-8EE1-D92CB4A85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584300" cy="97536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58D44E42-C462-4105-BC86-FE75B4E3C4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425764" cy="9753600"/>
          </a:xfrm>
          <a:custGeom>
            <a:avLst/>
            <a:gdLst>
              <a:gd name="connsiteX0" fmla="*/ 70374 w 6024154"/>
              <a:gd name="connsiteY0" fmla="*/ 0 h 6858000"/>
              <a:gd name="connsiteX1" fmla="*/ 6024154 w 6024154"/>
              <a:gd name="connsiteY1" fmla="*/ 0 h 6858000"/>
              <a:gd name="connsiteX2" fmla="*/ 6024154 w 6024154"/>
              <a:gd name="connsiteY2" fmla="*/ 6858000 h 6858000"/>
              <a:gd name="connsiteX3" fmla="*/ 3587167 w 6024154"/>
              <a:gd name="connsiteY3" fmla="*/ 6858000 h 6858000"/>
              <a:gd name="connsiteX4" fmla="*/ 3474220 w 6024154"/>
              <a:gd name="connsiteY4" fmla="*/ 6800152 h 6858000"/>
              <a:gd name="connsiteX5" fmla="*/ 0 w 6024154"/>
              <a:gd name="connsiteY5" fmla="*/ 962844 h 6858000"/>
              <a:gd name="connsiteX6" fmla="*/ 34274 w 6024154"/>
              <a:gd name="connsiteY6" fmla="*/ 28409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70374" y="0"/>
                </a:moveTo>
                <a:lnTo>
                  <a:pt x="6024154" y="0"/>
                </a:lnTo>
                <a:lnTo>
                  <a:pt x="6024154" y="6858000"/>
                </a:lnTo>
                <a:lnTo>
                  <a:pt x="3587167" y="6858000"/>
                </a:lnTo>
                <a:lnTo>
                  <a:pt x="3474220" y="6800152"/>
                </a:lnTo>
                <a:cubicBezTo>
                  <a:pt x="1404818" y="5675986"/>
                  <a:pt x="0" y="3483472"/>
                  <a:pt x="0" y="962844"/>
                </a:cubicBezTo>
                <a:cubicBezTo>
                  <a:pt x="0" y="733696"/>
                  <a:pt x="11610" y="507260"/>
                  <a:pt x="34274" y="28409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 Placeholder 2">
            <a:extLst>
              <a:ext uri="{FF2B5EF4-FFF2-40B4-BE49-F238E27FC236}">
                <a16:creationId xmlns:a16="http://schemas.microsoft.com/office/drawing/2014/main" id="{9BF615D1-DCC3-44DD-990B-6DE81B7F6F5A}"/>
              </a:ext>
            </a:extLst>
          </p:cNvPr>
          <p:cNvSpPr>
            <a:spLocks noGrp="1"/>
          </p:cNvSpPr>
          <p:nvPr>
            <p:ph type="body" sz="half" idx="1"/>
          </p:nvPr>
        </p:nvSpPr>
        <p:spPr>
          <a:xfrm>
            <a:off x="4825108" y="2749920"/>
            <a:ext cx="8009618" cy="6231384"/>
          </a:xfrm>
        </p:spPr>
        <p:txBody>
          <a:bodyPr vert="horz" lIns="91440" tIns="45720" rIns="91440" bIns="45720" rtlCol="0" anchor="t">
            <a:normAutofit fontScale="92500" lnSpcReduction="10000"/>
          </a:bodyPr>
          <a:lstStyle/>
          <a:p>
            <a:pPr marL="2377440" indent="-228600" algn="l" defTabSz="914400">
              <a:lnSpc>
                <a:spcPct val="90000"/>
              </a:lnSpc>
              <a:buFont typeface="Arial" panose="020B0604020202020204" pitchFamily="34" charset="0"/>
              <a:buChar char="•"/>
            </a:pPr>
            <a:r>
              <a:rPr lang="es-ES" sz="2800"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Dos secciones: </a:t>
            </a:r>
            <a:r>
              <a:rPr lang="es-ES" sz="2800" b="1"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El Manual</a:t>
            </a:r>
            <a:r>
              <a:rPr lang="es-ES" sz="2800"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 y </a:t>
            </a:r>
            <a:r>
              <a:rPr lang="es-ES" sz="2800" b="1"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Uso contextualizado de las normas</a:t>
            </a:r>
          </a:p>
          <a:p>
            <a:pPr marL="2194560" indent="-228600" algn="l" defTabSz="914400">
              <a:lnSpc>
                <a:spcPct val="90000"/>
              </a:lnSpc>
              <a:buFont typeface="Arial" panose="020B0604020202020204" pitchFamily="34" charset="0"/>
              <a:buChar char="•"/>
            </a:pPr>
            <a:r>
              <a:rPr lang="es-ES" sz="2800"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Nuevo organigrama: </a:t>
            </a:r>
            <a:r>
              <a:rPr lang="es-ES" sz="2800" b="1"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Comprender el contexto </a:t>
            </a:r>
            <a:r>
              <a:rPr lang="es-ES" sz="2800"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(ver imagen)</a:t>
            </a:r>
          </a:p>
          <a:p>
            <a:pPr marL="1920240" indent="-228600" algn="l" defTabSz="914400">
              <a:lnSpc>
                <a:spcPct val="90000"/>
              </a:lnSpc>
              <a:buFont typeface="Arial" panose="020B0604020202020204" pitchFamily="34" charset="0"/>
              <a:buChar char="•"/>
            </a:pPr>
            <a:r>
              <a:rPr lang="es-ES" sz="2800"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Nueva tabla de desglose de datos</a:t>
            </a:r>
            <a:endParaRPr lang="es-ES" sz="2800" b="1" kern="12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1737360" indent="-228600" algn="l" defTabSz="914400">
              <a:lnSpc>
                <a:spcPct val="90000"/>
              </a:lnSpc>
              <a:buFont typeface="Arial" panose="020B0604020202020204" pitchFamily="34" charset="0"/>
              <a:buChar char="•"/>
            </a:pPr>
            <a:r>
              <a:rPr lang="es-ES" sz="2800"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Secciones para </a:t>
            </a:r>
            <a:r>
              <a:rPr lang="es-ES" sz="2800" b="1"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ciclo de programa</a:t>
            </a:r>
            <a:r>
              <a:rPr lang="es-ES" sz="2800"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s-ES" sz="2800" b="1"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vulnerabilidades y las capacidades,</a:t>
            </a:r>
            <a:br>
              <a:rPr lang="es-ES" sz="2800" b="1"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br>
            <a:r>
              <a:rPr lang="es-ES" sz="2800"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y</a:t>
            </a:r>
            <a:r>
              <a:rPr lang="es-ES" sz="2800" b="1"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 contexto operativo</a:t>
            </a:r>
          </a:p>
          <a:p>
            <a:pPr marL="1188720" indent="-228600" algn="l" defTabSz="914400">
              <a:lnSpc>
                <a:spcPct val="90000"/>
              </a:lnSpc>
              <a:buFont typeface="Arial" panose="020B0604020202020204" pitchFamily="34" charset="0"/>
              <a:buChar char="•"/>
            </a:pPr>
            <a:r>
              <a:rPr lang="es-ES" sz="2800"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Nuevo apéndice:</a:t>
            </a:r>
            <a:br>
              <a:rPr lang="es-ES" sz="2800"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br>
            <a:r>
              <a:rPr lang="es-ES" sz="2800" b="1"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Prestación de asistencia a través de los mercados</a:t>
            </a:r>
          </a:p>
          <a:p>
            <a:pPr marL="640080" indent="-228600" algn="l" defTabSz="914400">
              <a:lnSpc>
                <a:spcPct val="90000"/>
              </a:lnSpc>
              <a:buFont typeface="Arial" panose="020B0604020202020204" pitchFamily="34" charset="0"/>
              <a:buChar char="•"/>
            </a:pPr>
            <a:r>
              <a:rPr lang="es-ES" sz="2800"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Enfoque en </a:t>
            </a:r>
            <a:r>
              <a:rPr lang="es-ES" sz="2800" b="1"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participación comunitaria</a:t>
            </a:r>
          </a:p>
          <a:p>
            <a:pPr marL="274320" indent="-228600" algn="l" defTabSz="914400">
              <a:lnSpc>
                <a:spcPct val="90000"/>
              </a:lnSpc>
              <a:buFont typeface="Arial" panose="020B0604020202020204" pitchFamily="34" charset="0"/>
              <a:buChar char="•"/>
            </a:pPr>
            <a:r>
              <a:rPr lang="es-ES" sz="2800"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Resumen del </a:t>
            </a:r>
            <a:r>
              <a:rPr lang="es-ES" sz="2800" b="1"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Código de Conducta </a:t>
            </a:r>
            <a:r>
              <a:rPr lang="es-ES" sz="2800"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incluido</a:t>
            </a:r>
          </a:p>
        </p:txBody>
      </p:sp>
      <p:sp>
        <p:nvSpPr>
          <p:cNvPr id="10" name="Title">
            <a:extLst>
              <a:ext uri="{FF2B5EF4-FFF2-40B4-BE49-F238E27FC236}">
                <a16:creationId xmlns:a16="http://schemas.microsoft.com/office/drawing/2014/main" id="{5F0C0E6E-37FF-46A7-8B9B-8B506CDDE3DA}"/>
              </a:ext>
            </a:extLst>
          </p:cNvPr>
          <p:cNvSpPr txBox="1">
            <a:spLocks noGrp="1"/>
          </p:cNvSpPr>
          <p:nvPr>
            <p:ph type="title"/>
          </p:nvPr>
        </p:nvSpPr>
        <p:spPr>
          <a:xfrm>
            <a:off x="7228339" y="650879"/>
            <a:ext cx="5338762" cy="2157413"/>
          </a:xfrm>
          <a:prstGeom prst="rect">
            <a:avLst/>
          </a:prstGeom>
        </p:spPr>
        <p:txBody>
          <a:bodyPr>
            <a:normAutofit/>
          </a:bodyPr>
          <a:lstStyle/>
          <a:p>
            <a:pPr algn="l"/>
            <a:r>
              <a:rPr lang="es-ES" b="1" dirty="0">
                <a:solidFill>
                  <a:schemeClr val="bg1"/>
                </a:solidFill>
              </a:rPr>
              <a:t>¿Qué es Esfera?</a:t>
            </a:r>
            <a:endParaRPr lang="es-ES" dirty="0">
              <a:solidFill>
                <a:schemeClr val="bg1"/>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11" name="Slide Number">
            <a:extLst>
              <a:ext uri="{FF2B5EF4-FFF2-40B4-BE49-F238E27FC236}">
                <a16:creationId xmlns:a16="http://schemas.microsoft.com/office/drawing/2014/main" id="{CF9F84A3-20D0-47B5-8225-6D21FB0386A5}"/>
              </a:ext>
            </a:extLst>
          </p:cNvPr>
          <p:cNvSpPr txBox="1">
            <a:spLocks/>
          </p:cNvSpPr>
          <p:nvPr/>
        </p:nvSpPr>
        <p:spPr>
          <a:xfrm>
            <a:off x="11805138" y="8809566"/>
            <a:ext cx="307777"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pPr>
              <a:spcAft>
                <a:spcPts val="600"/>
              </a:spcAft>
            </a:pPr>
            <a:fld id="{86CB4B4D-7CA3-9044-876B-883B54F8677D}" type="slidenum">
              <a:rPr lang="en-US" smtClean="0">
                <a:solidFill>
                  <a:schemeClr val="bg1">
                    <a:lumMod val="95000"/>
                  </a:schemeClr>
                </a:solidFill>
              </a:rPr>
              <a:pPr>
                <a:spcAft>
                  <a:spcPts val="600"/>
                </a:spcAft>
              </a:pPr>
              <a:t>19</a:t>
            </a:fld>
            <a:endParaRPr lang="en-US">
              <a:solidFill>
                <a:schemeClr val="bg1">
                  <a:lumMod val="95000"/>
                </a:schemeClr>
              </a:solidFill>
            </a:endParaRPr>
          </a:p>
        </p:txBody>
      </p:sp>
      <p:grpSp>
        <p:nvGrpSpPr>
          <p:cNvPr id="8" name="Group 7">
            <a:extLst>
              <a:ext uri="{FF2B5EF4-FFF2-40B4-BE49-F238E27FC236}">
                <a16:creationId xmlns:a16="http://schemas.microsoft.com/office/drawing/2014/main" id="{9AD4A2EF-7CFF-4A61-A64C-FBE59AAAE613}"/>
              </a:ext>
            </a:extLst>
          </p:cNvPr>
          <p:cNvGrpSpPr/>
          <p:nvPr/>
        </p:nvGrpSpPr>
        <p:grpSpPr>
          <a:xfrm>
            <a:off x="11718126" y="8587806"/>
            <a:ext cx="600754" cy="471695"/>
            <a:chOff x="11718126" y="8587806"/>
            <a:chExt cx="600754" cy="471695"/>
          </a:xfrm>
        </p:grpSpPr>
        <p:cxnSp>
          <p:nvCxnSpPr>
            <p:cNvPr id="9" name="Straight Connector 8">
              <a:extLst>
                <a:ext uri="{FF2B5EF4-FFF2-40B4-BE49-F238E27FC236}">
                  <a16:creationId xmlns:a16="http://schemas.microsoft.com/office/drawing/2014/main" id="{43DE5A00-A2C8-43B9-8D16-671F194A1064}"/>
                </a:ext>
              </a:extLst>
            </p:cNvPr>
            <p:cNvCxnSpPr>
              <a:cxnSpLocks/>
            </p:cNvCxnSpPr>
            <p:nvPr/>
          </p:nvCxnSpPr>
          <p:spPr>
            <a:xfrm>
              <a:off x="11718126" y="8672680"/>
              <a:ext cx="0" cy="386821"/>
            </a:xfrm>
            <a:prstGeom prst="line">
              <a:avLst/>
            </a:prstGeom>
            <a:noFill/>
            <a:ln w="25400" cap="flat">
              <a:solidFill>
                <a:srgbClr val="DADADA"/>
              </a:solidFill>
              <a:prstDash val="solid"/>
              <a:round/>
            </a:ln>
            <a:effectLst/>
            <a:sp3d/>
          </p:spPr>
          <p:style>
            <a:lnRef idx="0">
              <a:scrgbClr r="0" g="0" b="0"/>
            </a:lnRef>
            <a:fillRef idx="0">
              <a:scrgbClr r="0" g="0" b="0"/>
            </a:fillRef>
            <a:effectRef idx="0">
              <a:scrgbClr r="0" g="0" b="0"/>
            </a:effectRef>
            <a:fontRef idx="none"/>
          </p:style>
        </p:cxnSp>
        <p:sp>
          <p:nvSpPr>
            <p:cNvPr id="12" name="TextBox 11">
              <a:extLst>
                <a:ext uri="{FF2B5EF4-FFF2-40B4-BE49-F238E27FC236}">
                  <a16:creationId xmlns:a16="http://schemas.microsoft.com/office/drawing/2014/main" id="{BF16B1F7-EBEF-45CB-9D23-553D0ED0984F}"/>
                </a:ext>
              </a:extLst>
            </p:cNvPr>
            <p:cNvSpPr txBox="1"/>
            <p:nvPr/>
          </p:nvSpPr>
          <p:spPr>
            <a:xfrm>
              <a:off x="11807522" y="8587806"/>
              <a:ext cx="511358"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1400" b="1" dirty="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PÁG.</a:t>
              </a:r>
              <a:endParaRPr kumimoji="0" lang="en-US" sz="1400" b="1" i="0" u="none" strike="noStrike" cap="none" spc="0" normalizeH="0" baseline="0" dirty="0">
                <a:ln>
                  <a:noFill/>
                </a:ln>
                <a:solidFill>
                  <a:schemeClr val="bg1">
                    <a:lumMod val="95000"/>
                  </a:schemeClr>
                </a:solidFill>
                <a:effectLst/>
                <a:uFillTx/>
                <a:latin typeface="Open Sans Semibold" panose="020B0706030804020204" pitchFamily="34" charset="0"/>
                <a:ea typeface="Open Sans Semibold" panose="020B0706030804020204" pitchFamily="34" charset="0"/>
                <a:cs typeface="Open Sans Semibold" panose="020B0706030804020204" pitchFamily="34" charset="0"/>
                <a:sym typeface="Open Sans Regular"/>
              </a:endParaRPr>
            </a:p>
          </p:txBody>
        </p:sp>
      </p:grpSp>
      <p:pic>
        <p:nvPicPr>
          <p:cNvPr id="4" name="Picture 3">
            <a:extLst>
              <a:ext uri="{FF2B5EF4-FFF2-40B4-BE49-F238E27FC236}">
                <a16:creationId xmlns:a16="http://schemas.microsoft.com/office/drawing/2014/main" id="{50763386-AB0A-433A-9301-EA6EE231168F}"/>
              </a:ext>
            </a:extLst>
          </p:cNvPr>
          <p:cNvPicPr>
            <a:picLocks noChangeAspect="1"/>
          </p:cNvPicPr>
          <p:nvPr/>
        </p:nvPicPr>
        <p:blipFill>
          <a:blip r:embed="rId3"/>
          <a:stretch>
            <a:fillRect/>
          </a:stretch>
        </p:blipFill>
        <p:spPr>
          <a:xfrm>
            <a:off x="44125" y="92445"/>
            <a:ext cx="4591087" cy="7512687"/>
          </a:xfrm>
          <a:prstGeom prst="rect">
            <a:avLst/>
          </a:prstGeom>
        </p:spPr>
      </p:pic>
    </p:spTree>
    <p:extLst>
      <p:ext uri="{BB962C8B-B14F-4D97-AF65-F5344CB8AC3E}">
        <p14:creationId xmlns:p14="http://schemas.microsoft.com/office/powerpoint/2010/main" val="207458528"/>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FE510DF-2835-40BD-AB71-FB8D128CB5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44096" y="2900581"/>
            <a:ext cx="2731008" cy="3943693"/>
          </a:xfrm>
          <a:prstGeom prst="rect">
            <a:avLst/>
          </a:prstGeom>
          <a:ln>
            <a:solidFill>
              <a:srgbClr val="57B642"/>
            </a:solidFill>
          </a:ln>
        </p:spPr>
      </p:pic>
      <p:cxnSp>
        <p:nvCxnSpPr>
          <p:cNvPr id="12" name="Straight Connector 11">
            <a:extLst>
              <a:ext uri="{FF2B5EF4-FFF2-40B4-BE49-F238E27FC236}">
                <a16:creationId xmlns:a16="http://schemas.microsoft.com/office/drawing/2014/main" id="{50DA1EB8-87CF-4588-A1FD-4756F9A28F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24084" y="2238417"/>
            <a:ext cx="0" cy="527676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9DFDBE90-7624-484A-8815-E120ED1F792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90746" y="2900580"/>
            <a:ext cx="2731008" cy="3943693"/>
          </a:xfrm>
          <a:prstGeom prst="rect">
            <a:avLst/>
          </a:prstGeom>
          <a:ln>
            <a:solidFill>
              <a:srgbClr val="FC7C2B"/>
            </a:solidFill>
          </a:ln>
        </p:spPr>
      </p:pic>
      <p:cxnSp>
        <p:nvCxnSpPr>
          <p:cNvPr id="14" name="Straight Connector 13">
            <a:extLst>
              <a:ext uri="{FF2B5EF4-FFF2-40B4-BE49-F238E27FC236}">
                <a16:creationId xmlns:a16="http://schemas.microsoft.com/office/drawing/2014/main" id="{D7A4E378-EA57-47B9-B1EB-58B998F6CF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477434" y="2238417"/>
            <a:ext cx="0" cy="527676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D0603B65-A56A-4147-B967-C77EF735DAFB}"/>
              </a:ext>
            </a:extLst>
          </p:cNvPr>
          <p:cNvPicPr>
            <a:picLocks noChangeAspect="1"/>
          </p:cNvPicPr>
          <p:nvPr/>
        </p:nvPicPr>
        <p:blipFill>
          <a:blip r:embed="rId5"/>
          <a:stretch>
            <a:fillRect/>
          </a:stretch>
        </p:blipFill>
        <p:spPr>
          <a:xfrm>
            <a:off x="9734904" y="2935544"/>
            <a:ext cx="2731008" cy="3873770"/>
          </a:xfrm>
          <a:prstGeom prst="rect">
            <a:avLst/>
          </a:prstGeom>
          <a:ln>
            <a:solidFill>
              <a:srgbClr val="372981"/>
            </a:solidFill>
          </a:ln>
        </p:spPr>
      </p:pic>
      <p:cxnSp>
        <p:nvCxnSpPr>
          <p:cNvPr id="16" name="Straight Connector 15">
            <a:extLst>
              <a:ext uri="{FF2B5EF4-FFF2-40B4-BE49-F238E27FC236}">
                <a16:creationId xmlns:a16="http://schemas.microsoft.com/office/drawing/2014/main" id="{D2B31ED6-76F0-425A-9A41-C947AEF9C14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553728" y="2238417"/>
            <a:ext cx="0" cy="527676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4" name="Picture 3" descr="http://d4rri9bdfuube.cloudfront.net/assets/images/book/large/9780/8559/9780855984625.jpg">
            <a:extLst>
              <a:ext uri="{FF2B5EF4-FFF2-40B4-BE49-F238E27FC236}">
                <a16:creationId xmlns:a16="http://schemas.microsoft.com/office/drawing/2014/main" id="{6DDB5403-C73F-4B92-A851-0DDCE9F97CFA}"/>
              </a:ext>
            </a:extLst>
          </p:cNvPr>
          <p:cNvPicPr>
            <a:picLocks noChangeArrowheads="1"/>
          </p:cNvPicPr>
          <p:nvPr/>
        </p:nvPicPr>
        <p:blipFill rotWithShape="1">
          <a:blip r:embed="rId6">
            <a:extLst>
              <a:ext uri="{28A0092B-C50C-407E-A947-70E740481C1C}">
                <a14:useLocalDpi xmlns:a14="http://schemas.microsoft.com/office/drawing/2010/main" val="0"/>
              </a:ext>
            </a:extLst>
          </a:blip>
          <a:srcRect l="14970" r="14631" b="7703"/>
          <a:stretch/>
        </p:blipFill>
        <p:spPr bwMode="auto">
          <a:xfrm>
            <a:off x="539862" y="2960871"/>
            <a:ext cx="2731008" cy="3850003"/>
          </a:xfrm>
          <a:prstGeom prst="rect">
            <a:avLst/>
          </a:prstGeom>
          <a:noFill/>
          <a:ln>
            <a:solidFill>
              <a:srgbClr val="040845"/>
            </a:solidFill>
          </a:ln>
          <a:extLst>
            <a:ext uri="{909E8E84-426E-40DD-AFC4-6F175D3DCCD1}">
              <a14:hiddenFill xmlns:a14="http://schemas.microsoft.com/office/drawing/2010/main">
                <a:solidFill>
                  <a:srgbClr val="FFFFFF"/>
                </a:solidFill>
              </a14:hiddenFill>
            </a:ext>
          </a:extLst>
        </p:spPr>
      </p:pic>
      <p:sp>
        <p:nvSpPr>
          <p:cNvPr id="13" name="Slide Number">
            <a:extLst>
              <a:ext uri="{FF2B5EF4-FFF2-40B4-BE49-F238E27FC236}">
                <a16:creationId xmlns:a16="http://schemas.microsoft.com/office/drawing/2014/main" id="{FF6AE1E7-5DF2-42C3-A64B-FB124BCC2604}"/>
              </a:ext>
            </a:extLst>
          </p:cNvPr>
          <p:cNvSpPr txBox="1">
            <a:spLocks/>
          </p:cNvSpPr>
          <p:nvPr/>
        </p:nvSpPr>
        <p:spPr>
          <a:xfrm>
            <a:off x="11816857" y="8809566"/>
            <a:ext cx="205184"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solidFill>
                  <a:schemeClr val="tx2"/>
                </a:solidFill>
              </a:rPr>
              <a:pPr/>
              <a:t>2</a:t>
            </a:fld>
            <a:endParaRPr lang="en-US" dirty="0">
              <a:solidFill>
                <a:schemeClr val="tx2"/>
              </a:solidFill>
            </a:endParaRPr>
          </a:p>
        </p:txBody>
      </p:sp>
      <p:grpSp>
        <p:nvGrpSpPr>
          <p:cNvPr id="9" name="Group 8">
            <a:extLst>
              <a:ext uri="{FF2B5EF4-FFF2-40B4-BE49-F238E27FC236}">
                <a16:creationId xmlns:a16="http://schemas.microsoft.com/office/drawing/2014/main" id="{8DB75550-73C9-492E-8A0F-0234CB2555C8}"/>
              </a:ext>
            </a:extLst>
          </p:cNvPr>
          <p:cNvGrpSpPr/>
          <p:nvPr/>
        </p:nvGrpSpPr>
        <p:grpSpPr>
          <a:xfrm>
            <a:off x="312234" y="8341112"/>
            <a:ext cx="2207942" cy="1092820"/>
            <a:chOff x="312234" y="8341112"/>
            <a:chExt cx="2207942" cy="1092820"/>
          </a:xfrm>
        </p:grpSpPr>
        <p:sp>
          <p:nvSpPr>
            <p:cNvPr id="8" name="Rectangle 7">
              <a:extLst>
                <a:ext uri="{FF2B5EF4-FFF2-40B4-BE49-F238E27FC236}">
                  <a16:creationId xmlns:a16="http://schemas.microsoft.com/office/drawing/2014/main" id="{C2A8AF26-3759-4C91-B041-2EF2EF84E7D9}"/>
                </a:ext>
              </a:extLst>
            </p:cNvPr>
            <p:cNvSpPr/>
            <p:nvPr/>
          </p:nvSpPr>
          <p:spPr>
            <a:xfrm>
              <a:off x="312234" y="8341112"/>
              <a:ext cx="2207942" cy="1092820"/>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3" name="Graphic 2">
              <a:extLst>
                <a:ext uri="{FF2B5EF4-FFF2-40B4-BE49-F238E27FC236}">
                  <a16:creationId xmlns:a16="http://schemas.microsoft.com/office/drawing/2014/main" id="{1870A222-D068-4CA2-9A83-34DFEB473FB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06049" y="8508157"/>
              <a:ext cx="1828800" cy="858869"/>
            </a:xfrm>
            <a:prstGeom prst="rect">
              <a:avLst/>
            </a:prstGeom>
          </p:spPr>
        </p:pic>
      </p:grpSp>
      <p:grpSp>
        <p:nvGrpSpPr>
          <p:cNvPr id="19" name="Group 18">
            <a:extLst>
              <a:ext uri="{FF2B5EF4-FFF2-40B4-BE49-F238E27FC236}">
                <a16:creationId xmlns:a16="http://schemas.microsoft.com/office/drawing/2014/main" id="{A56710A4-9406-4EC0-AE8E-B560ECA0C6CE}"/>
              </a:ext>
            </a:extLst>
          </p:cNvPr>
          <p:cNvGrpSpPr/>
          <p:nvPr/>
        </p:nvGrpSpPr>
        <p:grpSpPr>
          <a:xfrm>
            <a:off x="11718126" y="8587806"/>
            <a:ext cx="600754" cy="471695"/>
            <a:chOff x="11718126" y="8587806"/>
            <a:chExt cx="600754" cy="471695"/>
          </a:xfrm>
        </p:grpSpPr>
        <p:cxnSp>
          <p:nvCxnSpPr>
            <p:cNvPr id="11" name="Straight Connector 10">
              <a:extLst>
                <a:ext uri="{FF2B5EF4-FFF2-40B4-BE49-F238E27FC236}">
                  <a16:creationId xmlns:a16="http://schemas.microsoft.com/office/drawing/2014/main" id="{2927BBE4-FEFF-434A-96DF-DA064520B4EF}"/>
                </a:ext>
              </a:extLst>
            </p:cNvPr>
            <p:cNvCxnSpPr>
              <a:cxnSpLocks/>
            </p:cNvCxnSpPr>
            <p:nvPr/>
          </p:nvCxnSpPr>
          <p:spPr>
            <a:xfrm>
              <a:off x="11718126" y="8672680"/>
              <a:ext cx="0" cy="386821"/>
            </a:xfrm>
            <a:prstGeom prst="line">
              <a:avLst/>
            </a:prstGeom>
            <a:noFill/>
            <a:ln w="25400" cap="flat">
              <a:solidFill>
                <a:srgbClr val="DADADA"/>
              </a:solidFill>
              <a:prstDash val="solid"/>
              <a:round/>
            </a:ln>
            <a:effectLst/>
            <a:sp3d/>
          </p:spPr>
          <p:style>
            <a:lnRef idx="0">
              <a:scrgbClr r="0" g="0" b="0"/>
            </a:lnRef>
            <a:fillRef idx="0">
              <a:scrgbClr r="0" g="0" b="0"/>
            </a:fillRef>
            <a:effectRef idx="0">
              <a:scrgbClr r="0" g="0" b="0"/>
            </a:effectRef>
            <a:fontRef idx="none"/>
          </p:style>
        </p:cxnSp>
        <p:sp>
          <p:nvSpPr>
            <p:cNvPr id="15" name="TextBox 14">
              <a:extLst>
                <a:ext uri="{FF2B5EF4-FFF2-40B4-BE49-F238E27FC236}">
                  <a16:creationId xmlns:a16="http://schemas.microsoft.com/office/drawing/2014/main" id="{288DA899-B304-4A77-A8A8-AF9FAFBABF22}"/>
                </a:ext>
              </a:extLst>
            </p:cNvPr>
            <p:cNvSpPr txBox="1"/>
            <p:nvPr/>
          </p:nvSpPr>
          <p:spPr>
            <a:xfrm>
              <a:off x="11807522" y="8587806"/>
              <a:ext cx="511358"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1400" b="1" dirty="0">
                  <a:solidFill>
                    <a:srgbClr val="676767"/>
                  </a:solidFill>
                  <a:latin typeface="Open Sans Semibold" panose="020B0706030804020204" pitchFamily="34" charset="0"/>
                  <a:ea typeface="Open Sans Semibold" panose="020B0706030804020204" pitchFamily="34" charset="0"/>
                  <a:cs typeface="Open Sans Semibold" panose="020B0706030804020204" pitchFamily="34" charset="0"/>
                </a:rPr>
                <a:t>PÁG.</a:t>
              </a:r>
              <a:endParaRPr kumimoji="0" lang="en-US" sz="1400" b="1" i="0" u="none" strike="noStrike" cap="none" spc="0" normalizeH="0" baseline="0" dirty="0">
                <a:ln>
                  <a:noFill/>
                </a:ln>
                <a:solidFill>
                  <a:srgbClr val="676767"/>
                </a:solidFill>
                <a:effectLst/>
                <a:uFillTx/>
                <a:latin typeface="Open Sans Semibold" panose="020B0706030804020204" pitchFamily="34" charset="0"/>
                <a:ea typeface="Open Sans Semibold" panose="020B0706030804020204" pitchFamily="34" charset="0"/>
                <a:cs typeface="Open Sans Semibold" panose="020B0706030804020204" pitchFamily="34" charset="0"/>
                <a:sym typeface="Open Sans Regular"/>
              </a:endParaRPr>
            </a:p>
          </p:txBody>
        </p:sp>
      </p:grpSp>
    </p:spTree>
    <p:extLst>
      <p:ext uri="{BB962C8B-B14F-4D97-AF65-F5344CB8AC3E}">
        <p14:creationId xmlns:p14="http://schemas.microsoft.com/office/powerpoint/2010/main" val="482020359"/>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62939"/>
            <a:ext cx="6900057" cy="8427720"/>
          </a:xfrm>
          <a:prstGeom prst="rect">
            <a:avLst/>
          </a:prstGeom>
          <a:gradFill>
            <a:gsLst>
              <a:gs pos="0">
                <a:srgbClr val="773CBE"/>
              </a:gs>
              <a:gs pos="25000">
                <a:srgbClr val="11AD8D"/>
              </a:gs>
              <a:gs pos="94000">
                <a:srgbClr val="773CBE"/>
              </a:gs>
              <a:gs pos="100000">
                <a:srgbClr val="36288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1" name="Picture 10">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r="13200"/>
          <a:stretch/>
        </p:blipFill>
        <p:spPr>
          <a:xfrm>
            <a:off x="0" y="662939"/>
            <a:ext cx="13004800" cy="8427720"/>
          </a:xfrm>
          <a:prstGeom prst="rect">
            <a:avLst/>
          </a:prstGeom>
        </p:spPr>
      </p:pic>
      <p:sp>
        <p:nvSpPr>
          <p:cNvPr id="13"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87162"/>
            <a:ext cx="6144984" cy="6637184"/>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pic>
        <p:nvPicPr>
          <p:cNvPr id="4" name="Picture 3">
            <a:extLst>
              <a:ext uri="{FF2B5EF4-FFF2-40B4-BE49-F238E27FC236}">
                <a16:creationId xmlns:a16="http://schemas.microsoft.com/office/drawing/2014/main" id="{6F94F894-4FA4-4E2F-8C47-322A3D60C96C}"/>
              </a:ext>
            </a:extLst>
          </p:cNvPr>
          <p:cNvPicPr>
            <a:picLocks noChangeAspect="1"/>
          </p:cNvPicPr>
          <p:nvPr/>
        </p:nvPicPr>
        <p:blipFill rotWithShape="1">
          <a:blip r:embed="rId3">
            <a:alphaModFix/>
            <a:extLst/>
          </a:blip>
          <a:srcRect l="4928" r="4308" b="2"/>
          <a:stretch/>
        </p:blipFill>
        <p:spPr>
          <a:xfrm>
            <a:off x="-101581" y="1892691"/>
            <a:ext cx="5945395" cy="6222773"/>
          </a:xfrm>
          <a:custGeom>
            <a:avLst/>
            <a:gdLst>
              <a:gd name="connsiteX0" fmla="*/ 2306172 w 4838041"/>
              <a:gd name="connsiteY0" fmla="*/ 0 h 5063738"/>
              <a:gd name="connsiteX1" fmla="*/ 4838041 w 4838041"/>
              <a:gd name="connsiteY1" fmla="*/ 2531869 h 5063738"/>
              <a:gd name="connsiteX2" fmla="*/ 2306172 w 4838041"/>
              <a:gd name="connsiteY2" fmla="*/ 5063738 h 5063738"/>
              <a:gd name="connsiteX3" fmla="*/ 79886 w 4838041"/>
              <a:gd name="connsiteY3" fmla="*/ 3738709 h 5063738"/>
              <a:gd name="connsiteX4" fmla="*/ 0 w 4838041"/>
              <a:gd name="connsiteY4" fmla="*/ 3572876 h 5063738"/>
              <a:gd name="connsiteX5" fmla="*/ 0 w 4838041"/>
              <a:gd name="connsiteY5" fmla="*/ 1490863 h 5063738"/>
              <a:gd name="connsiteX6" fmla="*/ 79886 w 4838041"/>
              <a:gd name="connsiteY6" fmla="*/ 1325030 h 5063738"/>
              <a:gd name="connsiteX7" fmla="*/ 2306172 w 4838041"/>
              <a:gd name="connsiteY7" fmla="*/ 0 h 506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effectLst>
            <a:softEdge rad="0"/>
          </a:effectLst>
        </p:spPr>
      </p:pic>
      <p:sp>
        <p:nvSpPr>
          <p:cNvPr id="3" name="Text Placeholder 2">
            <a:extLst>
              <a:ext uri="{FF2B5EF4-FFF2-40B4-BE49-F238E27FC236}">
                <a16:creationId xmlns:a16="http://schemas.microsoft.com/office/drawing/2014/main" id="{373B8D2F-5EA1-4E71-A36B-073AE77E18BB}"/>
              </a:ext>
            </a:extLst>
          </p:cNvPr>
          <p:cNvSpPr>
            <a:spLocks noGrp="1"/>
          </p:cNvSpPr>
          <p:nvPr>
            <p:ph type="body" sz="half" idx="1"/>
          </p:nvPr>
        </p:nvSpPr>
        <p:spPr>
          <a:xfrm>
            <a:off x="6859818" y="2332640"/>
            <a:ext cx="5309417" cy="6637184"/>
          </a:xfrm>
        </p:spPr>
        <p:txBody>
          <a:bodyPr vert="horz" lIns="91440" tIns="45720" rIns="91440" bIns="45720" rtlCol="0" anchor="ctr">
            <a:normAutofit/>
          </a:bodyPr>
          <a:lstStyle/>
          <a:p>
            <a:pPr marL="285750" lvl="0" indent="-285750" algn="l">
              <a:buFont typeface="Arial" panose="020B0604020202020204" pitchFamily="34" charset="0"/>
              <a:buChar char="•"/>
            </a:pPr>
            <a:r>
              <a:rPr lang="es-ES" sz="3200" b="1" dirty="0">
                <a:solidFill>
                  <a:srgbClr val="000000"/>
                </a:solidFill>
              </a:rPr>
              <a:t>Revisada</a:t>
            </a:r>
            <a:endParaRPr lang="es-ES" sz="3200" dirty="0">
              <a:solidFill>
                <a:srgbClr val="000000"/>
              </a:solidFill>
            </a:endParaRPr>
          </a:p>
          <a:p>
            <a:pPr marL="285750" indent="-285750" algn="l">
              <a:buFont typeface="Arial" panose="020B0604020202020204" pitchFamily="34" charset="0"/>
              <a:buChar char="•"/>
            </a:pPr>
            <a:r>
              <a:rPr lang="es-ES" sz="3200" i="1" dirty="0">
                <a:solidFill>
                  <a:srgbClr val="000000"/>
                </a:solidFill>
              </a:rPr>
              <a:t>No hay cambios</a:t>
            </a:r>
            <a:r>
              <a:rPr lang="es-ES" sz="3200" dirty="0">
                <a:solidFill>
                  <a:srgbClr val="000000"/>
                </a:solidFill>
              </a:rPr>
              <a:t>:</a:t>
            </a:r>
            <a:br>
              <a:rPr lang="es-ES" sz="3200" dirty="0">
                <a:solidFill>
                  <a:srgbClr val="000000"/>
                </a:solidFill>
              </a:rPr>
            </a:br>
            <a:r>
              <a:rPr lang="es-ES" sz="3200" b="1" dirty="0">
                <a:solidFill>
                  <a:srgbClr val="000000"/>
                </a:solidFill>
              </a:rPr>
              <a:t>Se mantiene vigente </a:t>
            </a:r>
            <a:r>
              <a:rPr lang="es-ES" sz="3200" dirty="0">
                <a:solidFill>
                  <a:srgbClr val="000000"/>
                </a:solidFill>
              </a:rPr>
              <a:t>y relevante tras su revisión del 2010 al 2011</a:t>
            </a:r>
          </a:p>
          <a:p>
            <a:pPr marL="285750" lvl="0" indent="-285750" algn="l">
              <a:buFont typeface="Arial" panose="020B0604020202020204" pitchFamily="34" charset="0"/>
              <a:buChar char="•"/>
            </a:pPr>
            <a:r>
              <a:rPr lang="es-ES" sz="3200" dirty="0">
                <a:solidFill>
                  <a:srgbClr val="000000"/>
                </a:solidFill>
              </a:rPr>
              <a:t>Sección de fuentes actualizada (Anexo 1:</a:t>
            </a:r>
            <a:r>
              <a:rPr lang="es-ES" sz="3200" b="1" dirty="0">
                <a:solidFill>
                  <a:srgbClr val="000000"/>
                </a:solidFill>
              </a:rPr>
              <a:t> Fundamentos jurídicos de Esfera</a:t>
            </a:r>
            <a:r>
              <a:rPr lang="es-ES" sz="3200" dirty="0">
                <a:solidFill>
                  <a:srgbClr val="000000"/>
                </a:solidFill>
              </a:rPr>
              <a:t>)</a:t>
            </a:r>
            <a:endParaRPr lang="es-ES" sz="2800" kern="1200" dirty="0">
              <a:solidFill>
                <a:srgbClr val="000000"/>
              </a:solidFill>
              <a:latin typeface="+mn-lt"/>
              <a:ea typeface="+mn-ea"/>
              <a:cs typeface="+mn-cs"/>
            </a:endParaRPr>
          </a:p>
        </p:txBody>
      </p:sp>
      <p:sp>
        <p:nvSpPr>
          <p:cNvPr id="8" name="Title">
            <a:extLst>
              <a:ext uri="{FF2B5EF4-FFF2-40B4-BE49-F238E27FC236}">
                <a16:creationId xmlns:a16="http://schemas.microsoft.com/office/drawing/2014/main" id="{6E9734D2-4C1B-48E6-AE82-33C1A0AD1144}"/>
              </a:ext>
            </a:extLst>
          </p:cNvPr>
          <p:cNvSpPr txBox="1">
            <a:spLocks noGrp="1"/>
          </p:cNvSpPr>
          <p:nvPr>
            <p:ph type="title"/>
          </p:nvPr>
        </p:nvSpPr>
        <p:spPr>
          <a:xfrm>
            <a:off x="7157934" y="1687162"/>
            <a:ext cx="4663952" cy="1714500"/>
          </a:xfrm>
          <a:prstGeom prst="rect">
            <a:avLst/>
          </a:prstGeom>
        </p:spPr>
        <p:txBody>
          <a:bodyPr>
            <a:noAutofit/>
          </a:bodyPr>
          <a:lstStyle/>
          <a:p>
            <a:pPr algn="l"/>
            <a:r>
              <a:rPr lang="es-ES" b="1" dirty="0">
                <a:solidFill>
                  <a:srgbClr val="000000"/>
                </a:solidFill>
              </a:rPr>
              <a:t>La Carta Humanitaria</a:t>
            </a:r>
            <a:br>
              <a:rPr lang="es-ES" b="1" dirty="0">
                <a:solidFill>
                  <a:srgbClr val="000000"/>
                </a:solidFill>
              </a:rPr>
            </a:br>
            <a:endParaRPr lang="es-ES"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5" name="Rectangle 4">
            <a:extLst>
              <a:ext uri="{FF2B5EF4-FFF2-40B4-BE49-F238E27FC236}">
                <a16:creationId xmlns:a16="http://schemas.microsoft.com/office/drawing/2014/main" id="{993B7CA2-5E29-498D-A138-64ED3DFD19FF}"/>
              </a:ext>
            </a:extLst>
          </p:cNvPr>
          <p:cNvSpPr/>
          <p:nvPr/>
        </p:nvSpPr>
        <p:spPr>
          <a:xfrm>
            <a:off x="246743" y="8737600"/>
            <a:ext cx="1277257" cy="856343"/>
          </a:xfrm>
          <a:prstGeom prst="rect">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5" name="Graphic 14">
            <a:extLst>
              <a:ext uri="{FF2B5EF4-FFF2-40B4-BE49-F238E27FC236}">
                <a16:creationId xmlns:a16="http://schemas.microsoft.com/office/drawing/2014/main" id="{11A94D07-3B3C-4459-B630-D939237539D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6049" y="8508157"/>
            <a:ext cx="1828800" cy="858869"/>
          </a:xfrm>
          <a:prstGeom prst="rect">
            <a:avLst/>
          </a:prstGeom>
        </p:spPr>
      </p:pic>
      <p:sp>
        <p:nvSpPr>
          <p:cNvPr id="16" name="Slide Number">
            <a:extLst>
              <a:ext uri="{FF2B5EF4-FFF2-40B4-BE49-F238E27FC236}">
                <a16:creationId xmlns:a16="http://schemas.microsoft.com/office/drawing/2014/main" id="{861D0490-CECB-4DC6-9364-39A4B6F316C3}"/>
              </a:ext>
            </a:extLst>
          </p:cNvPr>
          <p:cNvSpPr txBox="1">
            <a:spLocks/>
          </p:cNvSpPr>
          <p:nvPr/>
        </p:nvSpPr>
        <p:spPr>
          <a:xfrm>
            <a:off x="11805138" y="8809566"/>
            <a:ext cx="215789" cy="3429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pPr>
              <a:spcAft>
                <a:spcPts val="600"/>
              </a:spcAft>
            </a:pPr>
            <a:fld id="{86CB4B4D-7CA3-9044-876B-883B54F8677D}" type="slidenum">
              <a:rPr lang="en-US" smtClean="0"/>
              <a:pPr>
                <a:spcAft>
                  <a:spcPts val="600"/>
                </a:spcAft>
              </a:pPr>
              <a:t>20</a:t>
            </a:fld>
            <a:endParaRPr lang="en-US" dirty="0"/>
          </a:p>
        </p:txBody>
      </p:sp>
      <p:grpSp>
        <p:nvGrpSpPr>
          <p:cNvPr id="17" name="Group 16">
            <a:extLst>
              <a:ext uri="{FF2B5EF4-FFF2-40B4-BE49-F238E27FC236}">
                <a16:creationId xmlns:a16="http://schemas.microsoft.com/office/drawing/2014/main" id="{5642F99F-C6EA-40F4-82CF-6A0A7DB71E73}"/>
              </a:ext>
            </a:extLst>
          </p:cNvPr>
          <p:cNvGrpSpPr/>
          <p:nvPr/>
        </p:nvGrpSpPr>
        <p:grpSpPr>
          <a:xfrm>
            <a:off x="11718126" y="8587806"/>
            <a:ext cx="600754" cy="471695"/>
            <a:chOff x="11718126" y="8587806"/>
            <a:chExt cx="600754" cy="471695"/>
          </a:xfrm>
        </p:grpSpPr>
        <p:cxnSp>
          <p:nvCxnSpPr>
            <p:cNvPr id="18" name="Straight Connector 17">
              <a:extLst>
                <a:ext uri="{FF2B5EF4-FFF2-40B4-BE49-F238E27FC236}">
                  <a16:creationId xmlns:a16="http://schemas.microsoft.com/office/drawing/2014/main" id="{85E1F2E1-8FCD-465B-BC05-A358B4FA2831}"/>
                </a:ext>
              </a:extLst>
            </p:cNvPr>
            <p:cNvCxnSpPr>
              <a:cxnSpLocks/>
            </p:cNvCxnSpPr>
            <p:nvPr/>
          </p:nvCxnSpPr>
          <p:spPr>
            <a:xfrm>
              <a:off x="11718126" y="8672680"/>
              <a:ext cx="0" cy="386821"/>
            </a:xfrm>
            <a:prstGeom prst="line">
              <a:avLst/>
            </a:prstGeom>
            <a:noFill/>
            <a:ln w="25400" cap="flat">
              <a:solidFill>
                <a:srgbClr val="DADADA"/>
              </a:solidFill>
              <a:prstDash val="solid"/>
              <a:round/>
            </a:ln>
            <a:effectLst/>
            <a:sp3d/>
          </p:spPr>
          <p:style>
            <a:lnRef idx="0">
              <a:scrgbClr r="0" g="0" b="0"/>
            </a:lnRef>
            <a:fillRef idx="0">
              <a:scrgbClr r="0" g="0" b="0"/>
            </a:fillRef>
            <a:effectRef idx="0">
              <a:scrgbClr r="0" g="0" b="0"/>
            </a:effectRef>
            <a:fontRef idx="none"/>
          </p:style>
        </p:cxnSp>
        <p:sp>
          <p:nvSpPr>
            <p:cNvPr id="19" name="TextBox 18">
              <a:extLst>
                <a:ext uri="{FF2B5EF4-FFF2-40B4-BE49-F238E27FC236}">
                  <a16:creationId xmlns:a16="http://schemas.microsoft.com/office/drawing/2014/main" id="{B7AD53C1-F04D-40B4-942B-EB1D9B489B30}"/>
                </a:ext>
              </a:extLst>
            </p:cNvPr>
            <p:cNvSpPr txBox="1"/>
            <p:nvPr/>
          </p:nvSpPr>
          <p:spPr>
            <a:xfrm>
              <a:off x="11807522" y="8587806"/>
              <a:ext cx="511358"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1400" b="1" dirty="0">
                  <a:solidFill>
                    <a:srgbClr val="676767"/>
                  </a:solidFill>
                  <a:latin typeface="Open Sans Semibold" panose="020B0706030804020204" pitchFamily="34" charset="0"/>
                  <a:ea typeface="Open Sans Semibold" panose="020B0706030804020204" pitchFamily="34" charset="0"/>
                  <a:cs typeface="Open Sans Semibold" panose="020B0706030804020204" pitchFamily="34" charset="0"/>
                </a:rPr>
                <a:t>PÁG.</a:t>
              </a:r>
              <a:endParaRPr kumimoji="0" lang="en-US" sz="1400" b="1" i="0" u="none" strike="noStrike" cap="none" spc="0" normalizeH="0" baseline="0" dirty="0">
                <a:ln>
                  <a:noFill/>
                </a:ln>
                <a:solidFill>
                  <a:srgbClr val="676767"/>
                </a:solidFill>
                <a:effectLst/>
                <a:uFillTx/>
                <a:latin typeface="Open Sans Semibold" panose="020B0706030804020204" pitchFamily="34" charset="0"/>
                <a:ea typeface="Open Sans Semibold" panose="020B0706030804020204" pitchFamily="34" charset="0"/>
                <a:cs typeface="Open Sans Semibold" panose="020B0706030804020204" pitchFamily="34" charset="0"/>
                <a:sym typeface="Open Sans Regular"/>
              </a:endParaRPr>
            </a:p>
          </p:txBody>
        </p:sp>
      </p:grpSp>
    </p:spTree>
    <p:extLst>
      <p:ext uri="{BB962C8B-B14F-4D97-AF65-F5344CB8AC3E}">
        <p14:creationId xmlns:p14="http://schemas.microsoft.com/office/powerpoint/2010/main" val="1602420689"/>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CFA7526-185D-40EB-8596-55FDD66EAD0C}"/>
              </a:ext>
            </a:extLst>
          </p:cNvPr>
          <p:cNvPicPr>
            <a:picLocks noChangeAspect="1"/>
          </p:cNvPicPr>
          <p:nvPr/>
        </p:nvPicPr>
        <p:blipFill rotWithShape="1">
          <a:blip r:embed="rId2">
            <a:clrChange>
              <a:clrFrom>
                <a:srgbClr val="FFFFFF"/>
              </a:clrFrom>
              <a:clrTo>
                <a:srgbClr val="FFFFFF">
                  <a:alpha val="0"/>
                </a:srgbClr>
              </a:clrTo>
            </a:clrChange>
            <a:alphaModFix amt="10000"/>
          </a:blip>
          <a:srcRect l="7522" t="17008" r="7522" b="17008"/>
          <a:stretch/>
        </p:blipFill>
        <p:spPr>
          <a:xfrm>
            <a:off x="-1" y="-1"/>
            <a:ext cx="13004801" cy="9753601"/>
          </a:xfrm>
          <a:prstGeom prst="rect">
            <a:avLst/>
          </a:prstGeom>
          <a:ln>
            <a:noFill/>
          </a:ln>
          <a:effectLst>
            <a:outerShdw blurRad="149987" dist="250190" dir="8460000" algn="ctr">
              <a:srgbClr val="000000">
                <a:alpha val="28000"/>
              </a:srgbClr>
            </a:outerShdw>
            <a:softEdge rad="0"/>
          </a:effectLst>
          <a:scene3d>
            <a:camera prst="orthographicFront">
              <a:rot lat="0" lon="0" rev="0"/>
            </a:camera>
            <a:lightRig rig="contrasting" dir="t">
              <a:rot lat="0" lon="0" rev="1500000"/>
            </a:lightRig>
          </a:scene3d>
          <a:sp3d prstMaterial="metal">
            <a:bevelT w="88900" h="88900"/>
          </a:sp3d>
        </p:spPr>
      </p:pic>
      <p:sp>
        <p:nvSpPr>
          <p:cNvPr id="3" name="Text Placeholder 2">
            <a:extLst>
              <a:ext uri="{FF2B5EF4-FFF2-40B4-BE49-F238E27FC236}">
                <a16:creationId xmlns:a16="http://schemas.microsoft.com/office/drawing/2014/main" id="{ABBD5114-7C68-4B8F-BF4D-35D827C93898}"/>
              </a:ext>
            </a:extLst>
          </p:cNvPr>
          <p:cNvSpPr>
            <a:spLocks noGrp="1"/>
          </p:cNvSpPr>
          <p:nvPr>
            <p:ph type="body" sz="half" idx="1"/>
          </p:nvPr>
        </p:nvSpPr>
        <p:spPr>
          <a:xfrm>
            <a:off x="4455885" y="759944"/>
            <a:ext cx="7474857" cy="8344732"/>
          </a:xfrm>
        </p:spPr>
        <p:txBody>
          <a:bodyPr>
            <a:normAutofit fontScale="92500" lnSpcReduction="10000"/>
          </a:bodyPr>
          <a:lstStyle/>
          <a:p>
            <a:pPr marL="285750" lvl="0" indent="-285750" algn="l">
              <a:buFont typeface="Arial" panose="020B0604020202020204" pitchFamily="34" charset="0"/>
              <a:buChar char="•"/>
            </a:pPr>
            <a:r>
              <a:rPr lang="es-ES" sz="3200" b="1" dirty="0">
                <a:solidFill>
                  <a:srgbClr val="000000"/>
                </a:solidFill>
              </a:rPr>
              <a:t>Cuatro principios </a:t>
            </a:r>
            <a:r>
              <a:rPr lang="es-ES" sz="3200" i="1" dirty="0">
                <a:solidFill>
                  <a:srgbClr val="000000"/>
                </a:solidFill>
              </a:rPr>
              <a:t>se mantienen</a:t>
            </a:r>
          </a:p>
          <a:p>
            <a:pPr marL="285750" lvl="0" indent="-285750" algn="l">
              <a:buFont typeface="Arial" panose="020B0604020202020204" pitchFamily="34" charset="0"/>
              <a:buChar char="•"/>
            </a:pPr>
            <a:r>
              <a:rPr lang="es-ES" sz="3200" b="1" dirty="0">
                <a:solidFill>
                  <a:srgbClr val="000000"/>
                </a:solidFill>
              </a:rPr>
              <a:t>Realineamiento conceptual</a:t>
            </a:r>
            <a:r>
              <a:rPr lang="es-ES" sz="3200" dirty="0">
                <a:solidFill>
                  <a:srgbClr val="000000"/>
                </a:solidFill>
              </a:rPr>
              <a:t>:</a:t>
            </a:r>
          </a:p>
          <a:p>
            <a:pPr marL="998533" lvl="1" indent="-457200" algn="l">
              <a:buFont typeface="+mj-lt"/>
              <a:buAutoNum type="arabicPeriod"/>
            </a:pPr>
            <a:r>
              <a:rPr lang="es-ES" sz="2800" dirty="0">
                <a:solidFill>
                  <a:srgbClr val="000000"/>
                </a:solidFill>
              </a:rPr>
              <a:t>Se ha expandido la prevención de daños por intervenciones propias a una prevención más generalizada</a:t>
            </a:r>
          </a:p>
          <a:p>
            <a:pPr marL="998533" lvl="1" indent="-457200" algn="l">
              <a:buFont typeface="+mj-lt"/>
              <a:buAutoNum type="arabicPeriod"/>
            </a:pPr>
            <a:r>
              <a:rPr lang="es-ES" sz="2800" dirty="0">
                <a:solidFill>
                  <a:srgbClr val="000000"/>
                </a:solidFill>
              </a:rPr>
              <a:t>El acceso imparcial incluye la negación deliberada de acceso y la discriminación de acceso</a:t>
            </a:r>
          </a:p>
          <a:p>
            <a:pPr marL="998533" lvl="1" indent="-457200" algn="l">
              <a:buFont typeface="+mj-lt"/>
              <a:buAutoNum type="arabicPeriod"/>
            </a:pPr>
            <a:r>
              <a:rPr lang="es-ES" sz="2800" dirty="0">
                <a:solidFill>
                  <a:srgbClr val="000000"/>
                </a:solidFill>
              </a:rPr>
              <a:t>Apoyo a la recuperación en actos de transgresión</a:t>
            </a:r>
          </a:p>
          <a:p>
            <a:pPr marL="998533" lvl="1" indent="-457200" algn="l">
              <a:buFont typeface="+mj-lt"/>
              <a:buAutoNum type="arabicPeriod"/>
            </a:pPr>
            <a:r>
              <a:rPr lang="es-ES" sz="2800" dirty="0">
                <a:solidFill>
                  <a:srgbClr val="000000"/>
                </a:solidFill>
              </a:rPr>
              <a:t>Reparación jurídica y fortalecimiento del entorno de protección</a:t>
            </a:r>
          </a:p>
          <a:p>
            <a:pPr marL="285750" lvl="0" indent="-285750" algn="l">
              <a:buFont typeface="Arial" panose="020B0604020202020204" pitchFamily="34" charset="0"/>
              <a:buChar char="•"/>
            </a:pPr>
            <a:r>
              <a:rPr lang="es-ES" sz="3200" b="1" dirty="0">
                <a:solidFill>
                  <a:srgbClr val="000000"/>
                </a:solidFill>
              </a:rPr>
              <a:t>Lenguaje simplificado </a:t>
            </a:r>
            <a:r>
              <a:rPr lang="es-ES" sz="3200" dirty="0">
                <a:solidFill>
                  <a:srgbClr val="000000"/>
                </a:solidFill>
              </a:rPr>
              <a:t>y varios ejemplos para practicantes generales</a:t>
            </a:r>
          </a:p>
          <a:p>
            <a:pPr marL="285750" lvl="0" indent="-285750" algn="l">
              <a:buFont typeface="Arial" panose="020B0604020202020204" pitchFamily="34" charset="0"/>
              <a:buChar char="•"/>
            </a:pPr>
            <a:r>
              <a:rPr lang="es-ES" sz="3200" dirty="0">
                <a:solidFill>
                  <a:srgbClr val="000000"/>
                </a:solidFill>
              </a:rPr>
              <a:t>Breve apéndice sobre la </a:t>
            </a:r>
            <a:br>
              <a:rPr lang="es-ES" sz="3200" dirty="0">
                <a:solidFill>
                  <a:srgbClr val="000000"/>
                </a:solidFill>
              </a:rPr>
            </a:br>
            <a:r>
              <a:rPr lang="es-ES" sz="3200" b="1" dirty="0">
                <a:solidFill>
                  <a:srgbClr val="000000"/>
                </a:solidFill>
              </a:rPr>
              <a:t>Normativa profesional relativa a la labor de protección </a:t>
            </a:r>
            <a:r>
              <a:rPr lang="es-ES" sz="3200" dirty="0">
                <a:solidFill>
                  <a:srgbClr val="000000"/>
                </a:solidFill>
              </a:rPr>
              <a:t>del CICR</a:t>
            </a:r>
          </a:p>
          <a:p>
            <a:endParaRPr lang="es-ES" sz="2400" dirty="0">
              <a:solidFill>
                <a:srgbClr val="000000"/>
              </a:solidFill>
            </a:endParaRPr>
          </a:p>
        </p:txBody>
      </p:sp>
      <p:sp>
        <p:nvSpPr>
          <p:cNvPr id="5" name="Title">
            <a:extLst>
              <a:ext uri="{FF2B5EF4-FFF2-40B4-BE49-F238E27FC236}">
                <a16:creationId xmlns:a16="http://schemas.microsoft.com/office/drawing/2014/main" id="{AE67DD04-EA48-4E63-AABA-53334211AECF}"/>
              </a:ext>
            </a:extLst>
          </p:cNvPr>
          <p:cNvSpPr txBox="1">
            <a:spLocks/>
          </p:cNvSpPr>
          <p:nvPr/>
        </p:nvSpPr>
        <p:spPr>
          <a:xfrm>
            <a:off x="887762" y="698880"/>
            <a:ext cx="4917952" cy="351752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fontScale="97500"/>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l" hangingPunct="1"/>
            <a:r>
              <a:rPr lang="es-ES" b="1" dirty="0">
                <a:solidFill>
                  <a:srgbClr val="000000"/>
                </a:solidFill>
              </a:rPr>
              <a:t>Principios </a:t>
            </a:r>
            <a:br>
              <a:rPr lang="es-ES" b="1" dirty="0">
                <a:solidFill>
                  <a:srgbClr val="000000"/>
                </a:solidFill>
              </a:rPr>
            </a:br>
            <a:r>
              <a:rPr lang="es-ES" b="1" dirty="0">
                <a:solidFill>
                  <a:srgbClr val="000000"/>
                </a:solidFill>
              </a:rPr>
              <a:t>de </a:t>
            </a:r>
            <a:br>
              <a:rPr lang="es-ES" b="1" dirty="0">
                <a:solidFill>
                  <a:srgbClr val="000000"/>
                </a:solidFill>
              </a:rPr>
            </a:br>
            <a:r>
              <a:rPr lang="es-ES" b="1" dirty="0">
                <a:solidFill>
                  <a:srgbClr val="000000"/>
                </a:solidFill>
              </a:rPr>
              <a:t>Protección</a:t>
            </a:r>
            <a:br>
              <a:rPr lang="es-ES" b="1" dirty="0">
                <a:solidFill>
                  <a:srgbClr val="000000"/>
                </a:solidFill>
              </a:rPr>
            </a:br>
            <a:endParaRPr lang="es-ES"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6" name="Slide Number">
            <a:extLst>
              <a:ext uri="{FF2B5EF4-FFF2-40B4-BE49-F238E27FC236}">
                <a16:creationId xmlns:a16="http://schemas.microsoft.com/office/drawing/2014/main" id="{9D591955-D3AE-4C5F-A95D-C3C2E3967886}"/>
              </a:ext>
            </a:extLst>
          </p:cNvPr>
          <p:cNvSpPr txBox="1">
            <a:spLocks/>
          </p:cNvSpPr>
          <p:nvPr/>
        </p:nvSpPr>
        <p:spPr>
          <a:xfrm>
            <a:off x="11816857" y="8809566"/>
            <a:ext cx="307777"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solidFill>
                  <a:schemeClr val="tx2"/>
                </a:solidFill>
              </a:rPr>
              <a:pPr/>
              <a:t>21</a:t>
            </a:fld>
            <a:endParaRPr lang="en-US" dirty="0">
              <a:solidFill>
                <a:schemeClr val="tx2"/>
              </a:solidFill>
            </a:endParaRPr>
          </a:p>
        </p:txBody>
      </p:sp>
      <p:grpSp>
        <p:nvGrpSpPr>
          <p:cNvPr id="7" name="Group 6">
            <a:extLst>
              <a:ext uri="{FF2B5EF4-FFF2-40B4-BE49-F238E27FC236}">
                <a16:creationId xmlns:a16="http://schemas.microsoft.com/office/drawing/2014/main" id="{BBCC8F20-354C-44ED-A0A2-C5E812C90242}"/>
              </a:ext>
            </a:extLst>
          </p:cNvPr>
          <p:cNvGrpSpPr/>
          <p:nvPr/>
        </p:nvGrpSpPr>
        <p:grpSpPr>
          <a:xfrm>
            <a:off x="11718126" y="8587806"/>
            <a:ext cx="600754" cy="471695"/>
            <a:chOff x="11718126" y="8587806"/>
            <a:chExt cx="600754" cy="471695"/>
          </a:xfrm>
        </p:grpSpPr>
        <p:cxnSp>
          <p:nvCxnSpPr>
            <p:cNvPr id="8" name="Straight Connector 7">
              <a:extLst>
                <a:ext uri="{FF2B5EF4-FFF2-40B4-BE49-F238E27FC236}">
                  <a16:creationId xmlns:a16="http://schemas.microsoft.com/office/drawing/2014/main" id="{3414B5C4-E844-49D6-ADA6-CC37DE9CD9DC}"/>
                </a:ext>
              </a:extLst>
            </p:cNvPr>
            <p:cNvCxnSpPr>
              <a:cxnSpLocks/>
            </p:cNvCxnSpPr>
            <p:nvPr/>
          </p:nvCxnSpPr>
          <p:spPr>
            <a:xfrm>
              <a:off x="11718126" y="8672680"/>
              <a:ext cx="0" cy="386821"/>
            </a:xfrm>
            <a:prstGeom prst="line">
              <a:avLst/>
            </a:prstGeom>
            <a:noFill/>
            <a:ln w="25400" cap="flat">
              <a:solidFill>
                <a:srgbClr val="DADADA"/>
              </a:solidFill>
              <a:prstDash val="solid"/>
              <a:round/>
            </a:ln>
            <a:effectLst/>
            <a:sp3d/>
          </p:spPr>
          <p:style>
            <a:lnRef idx="0">
              <a:scrgbClr r="0" g="0" b="0"/>
            </a:lnRef>
            <a:fillRef idx="0">
              <a:scrgbClr r="0" g="0" b="0"/>
            </a:fillRef>
            <a:effectRef idx="0">
              <a:scrgbClr r="0" g="0" b="0"/>
            </a:effectRef>
            <a:fontRef idx="none"/>
          </p:style>
        </p:cxnSp>
        <p:sp>
          <p:nvSpPr>
            <p:cNvPr id="9" name="TextBox 8">
              <a:extLst>
                <a:ext uri="{FF2B5EF4-FFF2-40B4-BE49-F238E27FC236}">
                  <a16:creationId xmlns:a16="http://schemas.microsoft.com/office/drawing/2014/main" id="{BAE34921-E196-4DE4-BBDB-C502E6BF9D58}"/>
                </a:ext>
              </a:extLst>
            </p:cNvPr>
            <p:cNvSpPr txBox="1"/>
            <p:nvPr/>
          </p:nvSpPr>
          <p:spPr>
            <a:xfrm>
              <a:off x="11807522" y="8587806"/>
              <a:ext cx="511358"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1400" b="1" dirty="0">
                  <a:solidFill>
                    <a:srgbClr val="676767"/>
                  </a:solidFill>
                  <a:latin typeface="Open Sans Semibold" panose="020B0706030804020204" pitchFamily="34" charset="0"/>
                  <a:ea typeface="Open Sans Semibold" panose="020B0706030804020204" pitchFamily="34" charset="0"/>
                  <a:cs typeface="Open Sans Semibold" panose="020B0706030804020204" pitchFamily="34" charset="0"/>
                </a:rPr>
                <a:t>PÁG.</a:t>
              </a:r>
              <a:endParaRPr kumimoji="0" lang="en-US" sz="1400" b="1" i="0" u="none" strike="noStrike" cap="none" spc="0" normalizeH="0" baseline="0" dirty="0">
                <a:ln>
                  <a:noFill/>
                </a:ln>
                <a:solidFill>
                  <a:srgbClr val="676767"/>
                </a:solidFill>
                <a:effectLst/>
                <a:uFillTx/>
                <a:latin typeface="Open Sans Semibold" panose="020B0706030804020204" pitchFamily="34" charset="0"/>
                <a:ea typeface="Open Sans Semibold" panose="020B0706030804020204" pitchFamily="34" charset="0"/>
                <a:cs typeface="Open Sans Semibold" panose="020B0706030804020204" pitchFamily="34" charset="0"/>
                <a:sym typeface="Open Sans Regular"/>
              </a:endParaRPr>
            </a:p>
          </p:txBody>
        </p:sp>
      </p:grpSp>
      <p:pic>
        <p:nvPicPr>
          <p:cNvPr id="12" name="Graphic 11">
            <a:extLst>
              <a:ext uri="{FF2B5EF4-FFF2-40B4-BE49-F238E27FC236}">
                <a16:creationId xmlns:a16="http://schemas.microsoft.com/office/drawing/2014/main" id="{A0F2173B-F4C0-4719-9645-975C3CEA079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6049" y="8508157"/>
            <a:ext cx="1828800" cy="858869"/>
          </a:xfrm>
          <a:prstGeom prst="rect">
            <a:avLst/>
          </a:prstGeom>
        </p:spPr>
      </p:pic>
    </p:spTree>
    <p:extLst>
      <p:ext uri="{BB962C8B-B14F-4D97-AF65-F5344CB8AC3E}">
        <p14:creationId xmlns:p14="http://schemas.microsoft.com/office/powerpoint/2010/main" val="3272287362"/>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3" name="Picture 12" descr="A close up of a logo&#10;&#10;Description automatically generated">
            <a:extLst>
              <a:ext uri="{FF2B5EF4-FFF2-40B4-BE49-F238E27FC236}">
                <a16:creationId xmlns:a16="http://schemas.microsoft.com/office/drawing/2014/main" id="{EA88397B-0EB7-41EE-8D61-51C4FF5B1552}"/>
              </a:ext>
            </a:extLst>
          </p:cNvPr>
          <p:cNvPicPr>
            <a:picLocks noChangeAspect="1"/>
          </p:cNvPicPr>
          <p:nvPr/>
        </p:nvPicPr>
        <p:blipFill rotWithShape="1">
          <a:blip r:embed="rId3">
            <a:extLst>
              <a:ext uri="{28A0092B-C50C-407E-A947-70E740481C1C}">
                <a14:useLocalDpi xmlns:a14="http://schemas.microsoft.com/office/drawing/2010/main" val="0"/>
              </a:ext>
            </a:extLst>
          </a:blip>
          <a:srcRect r="10583"/>
          <a:stretch/>
        </p:blipFill>
        <p:spPr>
          <a:xfrm>
            <a:off x="6340069" y="1260015"/>
            <a:ext cx="6664730" cy="7327788"/>
          </a:xfrm>
          <a:prstGeom prst="rect">
            <a:avLst/>
          </a:prstGeom>
        </p:spPr>
      </p:pic>
      <p:grpSp>
        <p:nvGrpSpPr>
          <p:cNvPr id="10" name="Group 9">
            <a:extLst>
              <a:ext uri="{FF2B5EF4-FFF2-40B4-BE49-F238E27FC236}">
                <a16:creationId xmlns:a16="http://schemas.microsoft.com/office/drawing/2014/main" id="{20A6C7A0-1B9F-42F6-852B-599331B058E3}"/>
              </a:ext>
            </a:extLst>
          </p:cNvPr>
          <p:cNvGrpSpPr/>
          <p:nvPr/>
        </p:nvGrpSpPr>
        <p:grpSpPr>
          <a:xfrm>
            <a:off x="312234" y="8341112"/>
            <a:ext cx="2207942" cy="1092820"/>
            <a:chOff x="312234" y="8341112"/>
            <a:chExt cx="2207942" cy="1092820"/>
          </a:xfrm>
        </p:grpSpPr>
        <p:sp>
          <p:nvSpPr>
            <p:cNvPr id="11" name="Rectangle 10">
              <a:extLst>
                <a:ext uri="{FF2B5EF4-FFF2-40B4-BE49-F238E27FC236}">
                  <a16:creationId xmlns:a16="http://schemas.microsoft.com/office/drawing/2014/main" id="{7B490AED-935F-4631-8135-9C9514B58D79}"/>
                </a:ext>
              </a:extLst>
            </p:cNvPr>
            <p:cNvSpPr/>
            <p:nvPr/>
          </p:nvSpPr>
          <p:spPr>
            <a:xfrm>
              <a:off x="312234" y="8341112"/>
              <a:ext cx="2207942" cy="1092820"/>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2" name="Graphic 11">
              <a:extLst>
                <a:ext uri="{FF2B5EF4-FFF2-40B4-BE49-F238E27FC236}">
                  <a16:creationId xmlns:a16="http://schemas.microsoft.com/office/drawing/2014/main" id="{C3E0B218-7A05-4F70-97CB-F48CBC60ACA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6049" y="8508157"/>
              <a:ext cx="1828800" cy="858869"/>
            </a:xfrm>
            <a:prstGeom prst="rect">
              <a:avLst/>
            </a:prstGeom>
          </p:spPr>
        </p:pic>
      </p:grpSp>
      <p:sp>
        <p:nvSpPr>
          <p:cNvPr id="3" name="Text Placeholder 2">
            <a:extLst>
              <a:ext uri="{FF2B5EF4-FFF2-40B4-BE49-F238E27FC236}">
                <a16:creationId xmlns:a16="http://schemas.microsoft.com/office/drawing/2014/main" id="{9D63CF38-41B6-4B93-AD09-F22C1EADA3E2}"/>
              </a:ext>
            </a:extLst>
          </p:cNvPr>
          <p:cNvSpPr>
            <a:spLocks noGrp="1"/>
          </p:cNvSpPr>
          <p:nvPr>
            <p:ph type="body" sz="half" idx="1"/>
          </p:nvPr>
        </p:nvSpPr>
        <p:spPr>
          <a:xfrm>
            <a:off x="532536" y="1981202"/>
            <a:ext cx="7682550" cy="6864649"/>
          </a:xfrm>
        </p:spPr>
        <p:txBody>
          <a:bodyPr vert="horz" lIns="91440" tIns="45720" rIns="91440" bIns="45720" rtlCol="0">
            <a:normAutofit/>
          </a:bodyPr>
          <a:lstStyle/>
          <a:p>
            <a:pPr marL="442913" lvl="0" indent="-228600" algn="l" defTabSz="914400">
              <a:lnSpc>
                <a:spcPct val="90000"/>
              </a:lnSpc>
              <a:buFont typeface="Arial" panose="020B0604020202020204" pitchFamily="34" charset="0"/>
              <a:buChar char="•"/>
            </a:pPr>
            <a:endParaRPr lang="es-ES" sz="2400" kern="1200" dirty="0">
              <a:solidFill>
                <a:srgbClr val="000000"/>
              </a:solidFill>
            </a:endParaRPr>
          </a:p>
          <a:p>
            <a:pPr marL="285750" lvl="0" indent="-228600" algn="l" defTabSz="914400">
              <a:lnSpc>
                <a:spcPct val="90000"/>
              </a:lnSpc>
              <a:spcBef>
                <a:spcPts val="0"/>
              </a:spcBef>
              <a:spcAft>
                <a:spcPts val="1200"/>
              </a:spcAft>
              <a:buFont typeface="Arial" panose="020B0604020202020204" pitchFamily="34" charset="0"/>
              <a:buChar char="•"/>
            </a:pPr>
            <a:r>
              <a:rPr lang="es-ES" sz="2800" kern="1200" dirty="0">
                <a:solidFill>
                  <a:srgbClr val="000000"/>
                </a:solidFill>
              </a:rPr>
              <a:t>Se </a:t>
            </a:r>
            <a:r>
              <a:rPr lang="es-ES" sz="2800" i="1" kern="1200" dirty="0">
                <a:solidFill>
                  <a:srgbClr val="000000"/>
                </a:solidFill>
              </a:rPr>
              <a:t>mantiene</a:t>
            </a:r>
            <a:r>
              <a:rPr lang="es-ES" sz="2800" kern="1200" dirty="0">
                <a:solidFill>
                  <a:srgbClr val="000000"/>
                </a:solidFill>
              </a:rPr>
              <a:t> el texto original para compromisos (mismo modelo CHS)</a:t>
            </a:r>
          </a:p>
          <a:p>
            <a:pPr marL="285750" lvl="0" indent="-228600" algn="l" defTabSz="914400">
              <a:lnSpc>
                <a:spcPct val="90000"/>
              </a:lnSpc>
              <a:spcBef>
                <a:spcPts val="0"/>
              </a:spcBef>
              <a:spcAft>
                <a:spcPts val="1200"/>
              </a:spcAft>
              <a:buFont typeface="Arial" panose="020B0604020202020204" pitchFamily="34" charset="0"/>
              <a:buChar char="•"/>
            </a:pPr>
            <a:r>
              <a:rPr lang="es-ES" sz="2800" kern="1200" dirty="0">
                <a:solidFill>
                  <a:srgbClr val="000000"/>
                </a:solidFill>
              </a:rPr>
              <a:t>Actualización menor </a:t>
            </a:r>
            <a:br>
              <a:rPr lang="es-ES" sz="2800" kern="1200" dirty="0">
                <a:solidFill>
                  <a:srgbClr val="000000"/>
                </a:solidFill>
              </a:rPr>
            </a:br>
            <a:r>
              <a:rPr lang="es-ES" sz="2800" kern="1200" dirty="0">
                <a:solidFill>
                  <a:srgbClr val="000000"/>
                </a:solidFill>
              </a:rPr>
              <a:t>de indicadores de rendimiento</a:t>
            </a:r>
          </a:p>
          <a:p>
            <a:pPr marL="285750" lvl="0" indent="-228600" algn="l" defTabSz="914400">
              <a:lnSpc>
                <a:spcPct val="90000"/>
              </a:lnSpc>
              <a:spcBef>
                <a:spcPts val="0"/>
              </a:spcBef>
              <a:spcAft>
                <a:spcPts val="1200"/>
              </a:spcAft>
              <a:buFont typeface="Arial" panose="020B0604020202020204" pitchFamily="34" charset="0"/>
              <a:buChar char="•"/>
            </a:pPr>
            <a:r>
              <a:rPr lang="es-ES" sz="2800" kern="1200" dirty="0">
                <a:solidFill>
                  <a:srgbClr val="000000"/>
                </a:solidFill>
              </a:rPr>
              <a:t>Algunos agregados de contenido </a:t>
            </a:r>
            <a:br>
              <a:rPr lang="es-ES" sz="2800" kern="1200" dirty="0">
                <a:solidFill>
                  <a:srgbClr val="000000"/>
                </a:solidFill>
              </a:rPr>
            </a:br>
            <a:r>
              <a:rPr lang="es-ES" sz="2800" kern="1200" dirty="0">
                <a:solidFill>
                  <a:srgbClr val="000000"/>
                </a:solidFill>
              </a:rPr>
              <a:t>de notas guía y </a:t>
            </a:r>
            <a:br>
              <a:rPr lang="es-ES" sz="2800" kern="1200" dirty="0">
                <a:solidFill>
                  <a:srgbClr val="000000"/>
                </a:solidFill>
              </a:rPr>
            </a:br>
            <a:r>
              <a:rPr lang="es-ES" sz="2800" kern="1200" dirty="0">
                <a:solidFill>
                  <a:srgbClr val="000000"/>
                </a:solidFill>
              </a:rPr>
              <a:t>subacciones, destacándose:</a:t>
            </a:r>
          </a:p>
          <a:p>
            <a:pPr marL="548640" lvl="1" indent="-228600" algn="l" defTabSz="914400">
              <a:lnSpc>
                <a:spcPct val="90000"/>
              </a:lnSpc>
              <a:spcBef>
                <a:spcPts val="0"/>
              </a:spcBef>
              <a:spcAft>
                <a:spcPts val="1200"/>
              </a:spcAft>
              <a:buFont typeface="Arial" panose="020B0604020202020204" pitchFamily="34" charset="0"/>
              <a:buChar char="•"/>
            </a:pPr>
            <a:r>
              <a:rPr lang="es-ES" sz="2800" kern="1200" dirty="0">
                <a:solidFill>
                  <a:srgbClr val="000000"/>
                </a:solidFill>
              </a:rPr>
              <a:t>mayor referencia a </a:t>
            </a:r>
            <a:br>
              <a:rPr lang="es-ES" sz="2800" kern="1200" dirty="0">
                <a:solidFill>
                  <a:srgbClr val="000000"/>
                </a:solidFill>
              </a:rPr>
            </a:br>
            <a:r>
              <a:rPr lang="es-ES" sz="2800" kern="1200" dirty="0">
                <a:solidFill>
                  <a:srgbClr val="000000"/>
                </a:solidFill>
              </a:rPr>
              <a:t>gobiernos, coordinación </a:t>
            </a:r>
            <a:br>
              <a:rPr lang="es-ES" sz="2800" kern="1200" dirty="0">
                <a:solidFill>
                  <a:srgbClr val="000000"/>
                </a:solidFill>
              </a:rPr>
            </a:br>
            <a:r>
              <a:rPr lang="es-ES" sz="2800" kern="1200" dirty="0">
                <a:solidFill>
                  <a:srgbClr val="000000"/>
                </a:solidFill>
              </a:rPr>
              <a:t>civil-militar, autoayuda </a:t>
            </a:r>
            <a:br>
              <a:rPr lang="es-ES" sz="2800" kern="1200" dirty="0">
                <a:solidFill>
                  <a:srgbClr val="000000"/>
                </a:solidFill>
              </a:rPr>
            </a:br>
            <a:r>
              <a:rPr lang="es-ES" sz="2800" kern="1200" dirty="0">
                <a:solidFill>
                  <a:srgbClr val="000000"/>
                </a:solidFill>
              </a:rPr>
              <a:t>comunitaria y consideraciones </a:t>
            </a:r>
            <a:br>
              <a:rPr lang="es-ES" sz="2800" kern="1200" dirty="0">
                <a:solidFill>
                  <a:srgbClr val="000000"/>
                </a:solidFill>
              </a:rPr>
            </a:br>
            <a:r>
              <a:rPr lang="es-ES" sz="2800" kern="1200" dirty="0">
                <a:solidFill>
                  <a:srgbClr val="000000"/>
                </a:solidFill>
              </a:rPr>
              <a:t>ambientales; y</a:t>
            </a:r>
          </a:p>
          <a:p>
            <a:pPr marL="548640" lvl="1" indent="-228600" algn="l" defTabSz="914400">
              <a:lnSpc>
                <a:spcPct val="90000"/>
              </a:lnSpc>
              <a:spcBef>
                <a:spcPts val="0"/>
              </a:spcBef>
              <a:spcAft>
                <a:spcPts val="1200"/>
              </a:spcAft>
              <a:buFont typeface="Arial" panose="020B0604020202020204" pitchFamily="34" charset="0"/>
              <a:buChar char="•"/>
            </a:pPr>
            <a:r>
              <a:rPr lang="es-ES" sz="2800" kern="1200" dirty="0">
                <a:solidFill>
                  <a:srgbClr val="000000"/>
                </a:solidFill>
              </a:rPr>
              <a:t>inclusión temprana de texto sobre</a:t>
            </a:r>
            <a:br>
              <a:rPr lang="es-ES" sz="2800" kern="1200" dirty="0">
                <a:solidFill>
                  <a:srgbClr val="000000"/>
                </a:solidFill>
              </a:rPr>
            </a:br>
            <a:r>
              <a:rPr lang="es-ES" sz="2800" kern="1200" dirty="0">
                <a:solidFill>
                  <a:srgbClr val="000000"/>
                </a:solidFill>
              </a:rPr>
              <a:t>acoso y abuso sexual.</a:t>
            </a:r>
            <a:endParaRPr lang="es-ES" sz="2400" kern="1200" dirty="0">
              <a:solidFill>
                <a:srgbClr val="000000"/>
              </a:solidFill>
            </a:endParaRPr>
          </a:p>
          <a:p>
            <a:pPr indent="-228600" algn="l" defTabSz="914400">
              <a:lnSpc>
                <a:spcPct val="90000"/>
              </a:lnSpc>
              <a:buFont typeface="Arial" panose="020B0604020202020204" pitchFamily="34" charset="0"/>
              <a:buChar char="•"/>
            </a:pPr>
            <a:endParaRPr lang="es-ES" sz="2800" kern="1200" dirty="0">
              <a:solidFill>
                <a:srgbClr val="000000"/>
              </a:solidFill>
              <a:latin typeface="+mn-lt"/>
              <a:ea typeface="+mn-ea"/>
              <a:cs typeface="+mn-cs"/>
            </a:endParaRPr>
          </a:p>
        </p:txBody>
      </p:sp>
      <p:sp>
        <p:nvSpPr>
          <p:cNvPr id="5" name="Title">
            <a:extLst>
              <a:ext uri="{FF2B5EF4-FFF2-40B4-BE49-F238E27FC236}">
                <a16:creationId xmlns:a16="http://schemas.microsoft.com/office/drawing/2014/main" id="{B7F7F8ED-1024-42DF-ACAA-811364E82046}"/>
              </a:ext>
            </a:extLst>
          </p:cNvPr>
          <p:cNvSpPr txBox="1">
            <a:spLocks/>
          </p:cNvSpPr>
          <p:nvPr/>
        </p:nvSpPr>
        <p:spPr>
          <a:xfrm>
            <a:off x="844217" y="648561"/>
            <a:ext cx="7370869" cy="1581683"/>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fontScale="97500"/>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l" hangingPunct="1"/>
            <a:r>
              <a:rPr lang="es-ES" b="1" dirty="0">
                <a:solidFill>
                  <a:srgbClr val="000000"/>
                </a:solidFill>
              </a:rPr>
              <a:t>La Norma Humanitaria Esencial</a:t>
            </a:r>
            <a:endParaRPr lang="es-ES"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6" name="Slide Number">
            <a:extLst>
              <a:ext uri="{FF2B5EF4-FFF2-40B4-BE49-F238E27FC236}">
                <a16:creationId xmlns:a16="http://schemas.microsoft.com/office/drawing/2014/main" id="{7A844267-CAAA-4872-94D6-829EF8A3EA05}"/>
              </a:ext>
            </a:extLst>
          </p:cNvPr>
          <p:cNvSpPr txBox="1">
            <a:spLocks/>
          </p:cNvSpPr>
          <p:nvPr/>
        </p:nvSpPr>
        <p:spPr>
          <a:xfrm>
            <a:off x="11816857" y="8809566"/>
            <a:ext cx="307777"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solidFill>
                  <a:schemeClr val="tx2"/>
                </a:solidFill>
              </a:rPr>
              <a:pPr/>
              <a:t>22</a:t>
            </a:fld>
            <a:endParaRPr lang="en-US" dirty="0">
              <a:solidFill>
                <a:schemeClr val="tx2"/>
              </a:solidFill>
            </a:endParaRPr>
          </a:p>
        </p:txBody>
      </p:sp>
      <p:grpSp>
        <p:nvGrpSpPr>
          <p:cNvPr id="7" name="Group 6">
            <a:extLst>
              <a:ext uri="{FF2B5EF4-FFF2-40B4-BE49-F238E27FC236}">
                <a16:creationId xmlns:a16="http://schemas.microsoft.com/office/drawing/2014/main" id="{38EA7977-BCF4-416C-B024-FD659BE5426C}"/>
              </a:ext>
            </a:extLst>
          </p:cNvPr>
          <p:cNvGrpSpPr/>
          <p:nvPr/>
        </p:nvGrpSpPr>
        <p:grpSpPr>
          <a:xfrm>
            <a:off x="11718126" y="8587806"/>
            <a:ext cx="600754" cy="471695"/>
            <a:chOff x="11718126" y="8587806"/>
            <a:chExt cx="600754" cy="471695"/>
          </a:xfrm>
        </p:grpSpPr>
        <p:cxnSp>
          <p:nvCxnSpPr>
            <p:cNvPr id="8" name="Straight Connector 7">
              <a:extLst>
                <a:ext uri="{FF2B5EF4-FFF2-40B4-BE49-F238E27FC236}">
                  <a16:creationId xmlns:a16="http://schemas.microsoft.com/office/drawing/2014/main" id="{2EE18DCA-2C7A-44AE-B51F-8C785015C2D3}"/>
                </a:ext>
              </a:extLst>
            </p:cNvPr>
            <p:cNvCxnSpPr>
              <a:cxnSpLocks/>
            </p:cNvCxnSpPr>
            <p:nvPr/>
          </p:nvCxnSpPr>
          <p:spPr>
            <a:xfrm>
              <a:off x="11718126" y="8672680"/>
              <a:ext cx="0" cy="386821"/>
            </a:xfrm>
            <a:prstGeom prst="line">
              <a:avLst/>
            </a:prstGeom>
            <a:noFill/>
            <a:ln w="25400" cap="flat">
              <a:solidFill>
                <a:srgbClr val="DADADA"/>
              </a:solidFill>
              <a:prstDash val="solid"/>
              <a:round/>
            </a:ln>
            <a:effectLst/>
            <a:sp3d/>
          </p:spPr>
          <p:style>
            <a:lnRef idx="0">
              <a:scrgbClr r="0" g="0" b="0"/>
            </a:lnRef>
            <a:fillRef idx="0">
              <a:scrgbClr r="0" g="0" b="0"/>
            </a:fillRef>
            <a:effectRef idx="0">
              <a:scrgbClr r="0" g="0" b="0"/>
            </a:effectRef>
            <a:fontRef idx="none"/>
          </p:style>
        </p:cxnSp>
        <p:sp>
          <p:nvSpPr>
            <p:cNvPr id="9" name="TextBox 8">
              <a:extLst>
                <a:ext uri="{FF2B5EF4-FFF2-40B4-BE49-F238E27FC236}">
                  <a16:creationId xmlns:a16="http://schemas.microsoft.com/office/drawing/2014/main" id="{0F38D55E-FA91-438A-902E-A5D004D8BE71}"/>
                </a:ext>
              </a:extLst>
            </p:cNvPr>
            <p:cNvSpPr txBox="1"/>
            <p:nvPr/>
          </p:nvSpPr>
          <p:spPr>
            <a:xfrm>
              <a:off x="11807522" y="8587806"/>
              <a:ext cx="511358"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1400" b="1" dirty="0">
                  <a:solidFill>
                    <a:srgbClr val="676767"/>
                  </a:solidFill>
                  <a:latin typeface="Open Sans Semibold" panose="020B0706030804020204" pitchFamily="34" charset="0"/>
                  <a:ea typeface="Open Sans Semibold" panose="020B0706030804020204" pitchFamily="34" charset="0"/>
                  <a:cs typeface="Open Sans Semibold" panose="020B0706030804020204" pitchFamily="34" charset="0"/>
                </a:rPr>
                <a:t>PÁG.</a:t>
              </a:r>
              <a:endParaRPr kumimoji="0" lang="en-US" sz="1400" b="1" i="0" u="none" strike="noStrike" cap="none" spc="0" normalizeH="0" baseline="0" dirty="0">
                <a:ln>
                  <a:noFill/>
                </a:ln>
                <a:solidFill>
                  <a:srgbClr val="676767"/>
                </a:solidFill>
                <a:effectLst/>
                <a:uFillTx/>
                <a:latin typeface="Open Sans Semibold" panose="020B0706030804020204" pitchFamily="34" charset="0"/>
                <a:ea typeface="Open Sans Semibold" panose="020B0706030804020204" pitchFamily="34" charset="0"/>
                <a:cs typeface="Open Sans Semibold" panose="020B0706030804020204" pitchFamily="34" charset="0"/>
                <a:sym typeface="Open Sans Regular"/>
              </a:endParaRPr>
            </a:p>
          </p:txBody>
        </p:sp>
      </p:grpSp>
    </p:spTree>
    <p:extLst>
      <p:ext uri="{BB962C8B-B14F-4D97-AF65-F5344CB8AC3E}">
        <p14:creationId xmlns:p14="http://schemas.microsoft.com/office/powerpoint/2010/main" val="1416063867"/>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9" name="Rectangle 8" hidden="1">
            <a:extLst>
              <a:ext uri="{FF2B5EF4-FFF2-40B4-BE49-F238E27FC236}">
                <a16:creationId xmlns:a16="http://schemas.microsoft.com/office/drawing/2014/main" id="{CEB41C5C-0F34-4DDA-9D7C-5E717F35F6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6543655" y="431773"/>
            <a:ext cx="6117963" cy="8386479"/>
          </a:xfrm>
          <a:prstGeom prst="rect">
            <a:avLst/>
          </a:prstGeom>
          <a:solidFill>
            <a:srgbClr val="E5EEED"/>
          </a:solidFill>
          <a:ln w="127000" cap="sq" cmpd="thinThick">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4CB19036-0102-4B0E-977A-C9E1A0FC3ABE}"/>
              </a:ext>
            </a:extLst>
          </p:cNvPr>
          <p:cNvSpPr>
            <a:spLocks noGrp="1"/>
          </p:cNvSpPr>
          <p:nvPr>
            <p:ph type="body" sz="half" idx="1"/>
          </p:nvPr>
        </p:nvSpPr>
        <p:spPr>
          <a:xfrm>
            <a:off x="4942114" y="495391"/>
            <a:ext cx="7661747" cy="8577098"/>
          </a:xfrm>
        </p:spPr>
        <p:txBody>
          <a:bodyPr vert="horz" lIns="91440" tIns="45720" rIns="91440" bIns="45720" rtlCol="0">
            <a:normAutofit/>
          </a:bodyPr>
          <a:lstStyle/>
          <a:p>
            <a:pPr marL="285750" indent="-285750" algn="l">
              <a:buFont typeface="Arial" panose="020B0604020202020204" pitchFamily="34" charset="0"/>
              <a:buChar char="•"/>
            </a:pPr>
            <a:r>
              <a:rPr lang="es-ES" sz="2800" dirty="0">
                <a:solidFill>
                  <a:srgbClr val="000000"/>
                </a:solidFill>
              </a:rPr>
              <a:t>Mayor enfoque en la</a:t>
            </a:r>
            <a:br>
              <a:rPr lang="es-ES" sz="2800" dirty="0">
                <a:solidFill>
                  <a:srgbClr val="000000"/>
                </a:solidFill>
              </a:rPr>
            </a:br>
            <a:r>
              <a:rPr lang="es-ES" sz="2800" b="1" dirty="0">
                <a:solidFill>
                  <a:srgbClr val="000000"/>
                </a:solidFill>
              </a:rPr>
              <a:t>participación comunitaria</a:t>
            </a:r>
            <a:r>
              <a:rPr lang="es-ES" sz="2800" dirty="0">
                <a:solidFill>
                  <a:srgbClr val="000000"/>
                </a:solidFill>
              </a:rPr>
              <a:t>,</a:t>
            </a:r>
            <a:r>
              <a:rPr lang="es-ES" sz="2800" b="1" dirty="0">
                <a:solidFill>
                  <a:srgbClr val="000000"/>
                </a:solidFill>
              </a:rPr>
              <a:t> </a:t>
            </a:r>
            <a:r>
              <a:rPr lang="es-ES" sz="2800" dirty="0">
                <a:solidFill>
                  <a:srgbClr val="000000"/>
                </a:solidFill>
              </a:rPr>
              <a:t>incluyendo nuevo diagrama en la introducción del capítulo</a:t>
            </a:r>
          </a:p>
          <a:p>
            <a:pPr marL="285750" lvl="0" indent="-285750" algn="l">
              <a:buFont typeface="Arial" panose="020B0604020202020204" pitchFamily="34" charset="0"/>
              <a:buChar char="•"/>
            </a:pPr>
            <a:r>
              <a:rPr lang="es-ES" sz="2800" dirty="0">
                <a:solidFill>
                  <a:srgbClr val="000000"/>
                </a:solidFill>
              </a:rPr>
              <a:t>Norma de elaboración y ejecución de programa eliminada e integrada en el resto del capítulo	</a:t>
            </a:r>
          </a:p>
          <a:p>
            <a:pPr marL="285750" lvl="0" indent="-285750" algn="l">
              <a:buFont typeface="Arial" panose="020B0604020202020204" pitchFamily="34" charset="0"/>
              <a:buChar char="•"/>
            </a:pPr>
            <a:r>
              <a:rPr lang="es-ES" sz="2800" dirty="0">
                <a:solidFill>
                  <a:srgbClr val="000000"/>
                </a:solidFill>
              </a:rPr>
              <a:t>Norma sobre</a:t>
            </a:r>
            <a:r>
              <a:rPr lang="es-ES" sz="2800" b="1" dirty="0">
                <a:solidFill>
                  <a:srgbClr val="000000"/>
                </a:solidFill>
              </a:rPr>
              <a:t> Drenaje </a:t>
            </a:r>
            <a:r>
              <a:rPr lang="es-ES" sz="2800" dirty="0">
                <a:solidFill>
                  <a:srgbClr val="000000"/>
                </a:solidFill>
              </a:rPr>
              <a:t>eliminada. Este tema ahora se cubre en los capítulos WASH y Alojamiento y Asentamiento</a:t>
            </a:r>
          </a:p>
          <a:p>
            <a:pPr marL="285750" lvl="0" indent="-285750" algn="l">
              <a:buFont typeface="Arial" panose="020B0604020202020204" pitchFamily="34" charset="0"/>
              <a:buChar char="•"/>
            </a:pPr>
            <a:r>
              <a:rPr lang="es-ES" sz="2800" dirty="0">
                <a:solidFill>
                  <a:srgbClr val="000000"/>
                </a:solidFill>
              </a:rPr>
              <a:t>Nueva sección/norma: </a:t>
            </a:r>
            <a:r>
              <a:rPr lang="es-ES" sz="2800" b="1" dirty="0">
                <a:solidFill>
                  <a:srgbClr val="000000"/>
                </a:solidFill>
              </a:rPr>
              <a:t>WASH y entornos de atención se salud</a:t>
            </a:r>
          </a:p>
          <a:p>
            <a:pPr marL="640080" lvl="1" indent="-342900" algn="l">
              <a:spcBef>
                <a:spcPts val="0"/>
              </a:spcBef>
              <a:buFont typeface="Arial" panose="020B0604020202020204" pitchFamily="34" charset="0"/>
              <a:buChar char="•"/>
            </a:pPr>
            <a:r>
              <a:rPr lang="es-ES" sz="2800" dirty="0">
                <a:solidFill>
                  <a:srgbClr val="000000"/>
                </a:solidFill>
              </a:rPr>
              <a:t>Lecciones aprendidas de la respuesta al ébola</a:t>
            </a:r>
          </a:p>
          <a:p>
            <a:pPr marL="640080" lvl="1" indent="-342900" algn="l">
              <a:spcBef>
                <a:spcPts val="0"/>
              </a:spcBef>
              <a:buFont typeface="Arial" panose="020B0604020202020204" pitchFamily="34" charset="0"/>
              <a:buChar char="•"/>
            </a:pPr>
            <a:r>
              <a:rPr lang="es-ES" sz="2800" dirty="0">
                <a:solidFill>
                  <a:srgbClr val="000000"/>
                </a:solidFill>
              </a:rPr>
              <a:t>Cubre la capacidad de respuesta comunitaria y prevención y control de infecciones (PCI) en centros asistenciales</a:t>
            </a:r>
          </a:p>
          <a:p>
            <a:pPr marL="640080" lvl="1" indent="-342900" algn="l">
              <a:spcBef>
                <a:spcPts val="0"/>
              </a:spcBef>
              <a:buFont typeface="Arial" panose="020B0604020202020204" pitchFamily="34" charset="0"/>
              <a:buChar char="•"/>
            </a:pPr>
            <a:r>
              <a:rPr lang="es-ES" sz="2800" dirty="0">
                <a:solidFill>
                  <a:srgbClr val="000000"/>
                </a:solidFill>
              </a:rPr>
              <a:t>Nuevo diagrama (ver imagen)</a:t>
            </a:r>
            <a:endParaRPr lang="es-ES" sz="2800" kern="1200" dirty="0">
              <a:solidFill>
                <a:srgbClr val="000000"/>
              </a:solidFill>
              <a:latin typeface="+mn-lt"/>
              <a:ea typeface="+mn-ea"/>
              <a:cs typeface="+mn-cs"/>
            </a:endParaRPr>
          </a:p>
        </p:txBody>
      </p:sp>
      <p:sp>
        <p:nvSpPr>
          <p:cNvPr id="6" name="Slide Number">
            <a:extLst>
              <a:ext uri="{FF2B5EF4-FFF2-40B4-BE49-F238E27FC236}">
                <a16:creationId xmlns:a16="http://schemas.microsoft.com/office/drawing/2014/main" id="{2A5EEC6D-BB33-420E-9C7F-445347937BAD}"/>
              </a:ext>
            </a:extLst>
          </p:cNvPr>
          <p:cNvSpPr txBox="1">
            <a:spLocks/>
          </p:cNvSpPr>
          <p:nvPr/>
        </p:nvSpPr>
        <p:spPr>
          <a:xfrm>
            <a:off x="11816857" y="8809566"/>
            <a:ext cx="307777"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solidFill>
                  <a:schemeClr val="tx2"/>
                </a:solidFill>
              </a:rPr>
              <a:pPr/>
              <a:t>23</a:t>
            </a:fld>
            <a:endParaRPr lang="en-US" dirty="0">
              <a:solidFill>
                <a:schemeClr val="tx2"/>
              </a:solidFill>
            </a:endParaRPr>
          </a:p>
        </p:txBody>
      </p:sp>
      <p:sp>
        <p:nvSpPr>
          <p:cNvPr id="7" name="Title">
            <a:extLst>
              <a:ext uri="{FF2B5EF4-FFF2-40B4-BE49-F238E27FC236}">
                <a16:creationId xmlns:a16="http://schemas.microsoft.com/office/drawing/2014/main" id="{FB3270AB-48C5-46E0-9AA0-1296A338B82A}"/>
              </a:ext>
            </a:extLst>
          </p:cNvPr>
          <p:cNvSpPr txBox="1">
            <a:spLocks/>
          </p:cNvSpPr>
          <p:nvPr/>
        </p:nvSpPr>
        <p:spPr>
          <a:xfrm>
            <a:off x="780584" y="450786"/>
            <a:ext cx="4076798" cy="2869949"/>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fontScale="97500"/>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l" hangingPunct="1"/>
            <a:r>
              <a:rPr lang="es-ES" sz="3600" b="1" dirty="0">
                <a:solidFill>
                  <a:srgbClr val="000000"/>
                </a:solidFill>
              </a:rPr>
              <a:t>Abastecimiento de agua, saneamiento y promoción de la</a:t>
            </a:r>
            <a:br>
              <a:rPr lang="es-ES" sz="3600" b="1" dirty="0">
                <a:solidFill>
                  <a:srgbClr val="000000"/>
                </a:solidFill>
              </a:rPr>
            </a:br>
            <a:r>
              <a:rPr lang="es-ES" sz="3600" b="1" dirty="0">
                <a:solidFill>
                  <a:srgbClr val="000000"/>
                </a:solidFill>
              </a:rPr>
              <a:t>higiene (WASH)</a:t>
            </a:r>
            <a:endParaRPr lang="es-ES" sz="36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grpSp>
        <p:nvGrpSpPr>
          <p:cNvPr id="8" name="Group 7">
            <a:extLst>
              <a:ext uri="{FF2B5EF4-FFF2-40B4-BE49-F238E27FC236}">
                <a16:creationId xmlns:a16="http://schemas.microsoft.com/office/drawing/2014/main" id="{5317D387-7EFA-4AF6-A21E-3C37E4C97056}"/>
              </a:ext>
            </a:extLst>
          </p:cNvPr>
          <p:cNvGrpSpPr/>
          <p:nvPr/>
        </p:nvGrpSpPr>
        <p:grpSpPr>
          <a:xfrm>
            <a:off x="11718126" y="8587806"/>
            <a:ext cx="600754" cy="471695"/>
            <a:chOff x="11718126" y="8587806"/>
            <a:chExt cx="600754" cy="471695"/>
          </a:xfrm>
        </p:grpSpPr>
        <p:cxnSp>
          <p:nvCxnSpPr>
            <p:cNvPr id="10" name="Straight Connector 9">
              <a:extLst>
                <a:ext uri="{FF2B5EF4-FFF2-40B4-BE49-F238E27FC236}">
                  <a16:creationId xmlns:a16="http://schemas.microsoft.com/office/drawing/2014/main" id="{690EBAE7-6F8E-4711-A0D3-B17B04457B8A}"/>
                </a:ext>
              </a:extLst>
            </p:cNvPr>
            <p:cNvCxnSpPr>
              <a:cxnSpLocks/>
            </p:cNvCxnSpPr>
            <p:nvPr/>
          </p:nvCxnSpPr>
          <p:spPr>
            <a:xfrm>
              <a:off x="11718126" y="8672680"/>
              <a:ext cx="0" cy="386821"/>
            </a:xfrm>
            <a:prstGeom prst="line">
              <a:avLst/>
            </a:prstGeom>
            <a:noFill/>
            <a:ln w="25400" cap="flat">
              <a:solidFill>
                <a:srgbClr val="DADADA"/>
              </a:solidFill>
              <a:prstDash val="solid"/>
              <a:round/>
            </a:ln>
            <a:effectLst/>
            <a:sp3d/>
          </p:spPr>
          <p:style>
            <a:lnRef idx="0">
              <a:scrgbClr r="0" g="0" b="0"/>
            </a:lnRef>
            <a:fillRef idx="0">
              <a:scrgbClr r="0" g="0" b="0"/>
            </a:fillRef>
            <a:effectRef idx="0">
              <a:scrgbClr r="0" g="0" b="0"/>
            </a:effectRef>
            <a:fontRef idx="none"/>
          </p:style>
        </p:cxnSp>
        <p:sp>
          <p:nvSpPr>
            <p:cNvPr id="11" name="TextBox 10">
              <a:extLst>
                <a:ext uri="{FF2B5EF4-FFF2-40B4-BE49-F238E27FC236}">
                  <a16:creationId xmlns:a16="http://schemas.microsoft.com/office/drawing/2014/main" id="{15DD213F-15B5-470D-A538-167B6BED72C3}"/>
                </a:ext>
              </a:extLst>
            </p:cNvPr>
            <p:cNvSpPr txBox="1"/>
            <p:nvPr/>
          </p:nvSpPr>
          <p:spPr>
            <a:xfrm>
              <a:off x="11807522" y="8587806"/>
              <a:ext cx="511358"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1400" b="1" dirty="0">
                  <a:solidFill>
                    <a:srgbClr val="676767"/>
                  </a:solidFill>
                  <a:latin typeface="Open Sans Semibold" panose="020B0706030804020204" pitchFamily="34" charset="0"/>
                  <a:ea typeface="Open Sans Semibold" panose="020B0706030804020204" pitchFamily="34" charset="0"/>
                  <a:cs typeface="Open Sans Semibold" panose="020B0706030804020204" pitchFamily="34" charset="0"/>
                </a:rPr>
                <a:t>PÁG.</a:t>
              </a:r>
              <a:endParaRPr kumimoji="0" lang="en-US" sz="1400" b="1" i="0" u="none" strike="noStrike" cap="none" spc="0" normalizeH="0" baseline="0" dirty="0">
                <a:ln>
                  <a:noFill/>
                </a:ln>
                <a:solidFill>
                  <a:srgbClr val="676767"/>
                </a:solidFill>
                <a:effectLst/>
                <a:uFillTx/>
                <a:latin typeface="Open Sans Semibold" panose="020B0706030804020204" pitchFamily="34" charset="0"/>
                <a:ea typeface="Open Sans Semibold" panose="020B0706030804020204" pitchFamily="34" charset="0"/>
                <a:cs typeface="Open Sans Semibold" panose="020B0706030804020204" pitchFamily="34" charset="0"/>
                <a:sym typeface="Open Sans Regular"/>
              </a:endParaRPr>
            </a:p>
          </p:txBody>
        </p:sp>
      </p:grpSp>
      <p:grpSp>
        <p:nvGrpSpPr>
          <p:cNvPr id="12" name="Group 11">
            <a:extLst>
              <a:ext uri="{FF2B5EF4-FFF2-40B4-BE49-F238E27FC236}">
                <a16:creationId xmlns:a16="http://schemas.microsoft.com/office/drawing/2014/main" id="{596B31EC-006C-48CB-B973-236DF5EA74D0}"/>
              </a:ext>
            </a:extLst>
          </p:cNvPr>
          <p:cNvGrpSpPr/>
          <p:nvPr/>
        </p:nvGrpSpPr>
        <p:grpSpPr>
          <a:xfrm>
            <a:off x="312234" y="8341112"/>
            <a:ext cx="2207942" cy="1092820"/>
            <a:chOff x="312234" y="8341112"/>
            <a:chExt cx="2207942" cy="1092820"/>
          </a:xfrm>
        </p:grpSpPr>
        <p:sp>
          <p:nvSpPr>
            <p:cNvPr id="13" name="Rectangle 12">
              <a:extLst>
                <a:ext uri="{FF2B5EF4-FFF2-40B4-BE49-F238E27FC236}">
                  <a16:creationId xmlns:a16="http://schemas.microsoft.com/office/drawing/2014/main" id="{901CB6A3-483A-42D1-A37A-16D586B43005}"/>
                </a:ext>
              </a:extLst>
            </p:cNvPr>
            <p:cNvSpPr/>
            <p:nvPr/>
          </p:nvSpPr>
          <p:spPr>
            <a:xfrm>
              <a:off x="312234" y="8341112"/>
              <a:ext cx="2207942" cy="1092820"/>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4" name="Graphic 13">
              <a:extLst>
                <a:ext uri="{FF2B5EF4-FFF2-40B4-BE49-F238E27FC236}">
                  <a16:creationId xmlns:a16="http://schemas.microsoft.com/office/drawing/2014/main" id="{3F0A16CA-625C-4EA0-9449-CBCE37C37C6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06049" y="8508157"/>
              <a:ext cx="1828800" cy="858869"/>
            </a:xfrm>
            <a:prstGeom prst="rect">
              <a:avLst/>
            </a:prstGeom>
          </p:spPr>
        </p:pic>
      </p:grpSp>
      <p:pic>
        <p:nvPicPr>
          <p:cNvPr id="2" name="Picture 1">
            <a:extLst>
              <a:ext uri="{FF2B5EF4-FFF2-40B4-BE49-F238E27FC236}">
                <a16:creationId xmlns:a16="http://schemas.microsoft.com/office/drawing/2014/main" id="{214DF3D3-2F54-440F-9B1D-8A2306E819C8}"/>
              </a:ext>
            </a:extLst>
          </p:cNvPr>
          <p:cNvPicPr>
            <a:picLocks noChangeAspect="1"/>
          </p:cNvPicPr>
          <p:nvPr/>
        </p:nvPicPr>
        <p:blipFill>
          <a:blip r:embed="rId4"/>
          <a:stretch>
            <a:fillRect/>
          </a:stretch>
        </p:blipFill>
        <p:spPr>
          <a:xfrm>
            <a:off x="660891" y="3487780"/>
            <a:ext cx="3980823" cy="4853332"/>
          </a:xfrm>
          <a:prstGeom prst="rect">
            <a:avLst/>
          </a:prstGeom>
        </p:spPr>
      </p:pic>
    </p:spTree>
    <p:extLst>
      <p:ext uri="{BB962C8B-B14F-4D97-AF65-F5344CB8AC3E}">
        <p14:creationId xmlns:p14="http://schemas.microsoft.com/office/powerpoint/2010/main" val="1675901869"/>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3D858EA6-657E-4A4B-AE84-DED11C0FCD3A}"/>
              </a:ext>
            </a:extLst>
          </p:cNvPr>
          <p:cNvGrpSpPr/>
          <p:nvPr/>
        </p:nvGrpSpPr>
        <p:grpSpPr>
          <a:xfrm>
            <a:off x="312234" y="8341112"/>
            <a:ext cx="2207942" cy="1092820"/>
            <a:chOff x="312234" y="8341112"/>
            <a:chExt cx="2207942" cy="1092820"/>
          </a:xfrm>
        </p:grpSpPr>
        <p:sp>
          <p:nvSpPr>
            <p:cNvPr id="12" name="Rectangle 11">
              <a:extLst>
                <a:ext uri="{FF2B5EF4-FFF2-40B4-BE49-F238E27FC236}">
                  <a16:creationId xmlns:a16="http://schemas.microsoft.com/office/drawing/2014/main" id="{51040C0D-45D5-465A-A37A-6B5490CBA247}"/>
                </a:ext>
              </a:extLst>
            </p:cNvPr>
            <p:cNvSpPr/>
            <p:nvPr/>
          </p:nvSpPr>
          <p:spPr>
            <a:xfrm>
              <a:off x="312234" y="8341112"/>
              <a:ext cx="2207942" cy="1092820"/>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3" name="Graphic 12">
              <a:extLst>
                <a:ext uri="{FF2B5EF4-FFF2-40B4-BE49-F238E27FC236}">
                  <a16:creationId xmlns:a16="http://schemas.microsoft.com/office/drawing/2014/main" id="{EB4A287F-4FCE-4CF6-BEEF-6852C14D079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06049" y="8508157"/>
              <a:ext cx="1828800" cy="858869"/>
            </a:xfrm>
            <a:prstGeom prst="rect">
              <a:avLst/>
            </a:prstGeom>
          </p:spPr>
        </p:pic>
      </p:grpSp>
      <p:sp>
        <p:nvSpPr>
          <p:cNvPr id="3" name="Text Placeholder 2">
            <a:extLst>
              <a:ext uri="{FF2B5EF4-FFF2-40B4-BE49-F238E27FC236}">
                <a16:creationId xmlns:a16="http://schemas.microsoft.com/office/drawing/2014/main" id="{C70E7A6B-0155-4B37-B40A-A562C05593DC}"/>
              </a:ext>
            </a:extLst>
          </p:cNvPr>
          <p:cNvSpPr>
            <a:spLocks noGrp="1"/>
          </p:cNvSpPr>
          <p:nvPr>
            <p:ph type="body" sz="half" idx="1"/>
          </p:nvPr>
        </p:nvSpPr>
        <p:spPr>
          <a:xfrm>
            <a:off x="1193800" y="3918330"/>
            <a:ext cx="10617200" cy="4760079"/>
          </a:xfrm>
        </p:spPr>
        <p:txBody>
          <a:bodyPr>
            <a:normAutofit fontScale="92500"/>
          </a:bodyPr>
          <a:lstStyle/>
          <a:p>
            <a:pPr marL="274320" lvl="0" indent="-228600" algn="l" defTabSz="914400">
              <a:lnSpc>
                <a:spcPct val="90000"/>
              </a:lnSpc>
              <a:buFont typeface="Arial" panose="020B0604020202020204" pitchFamily="34" charset="0"/>
              <a:buChar char="•"/>
            </a:pPr>
            <a:r>
              <a:rPr lang="es-ES" sz="3200" kern="1200" dirty="0">
                <a:solidFill>
                  <a:srgbClr val="000000"/>
                </a:solidFill>
              </a:rPr>
              <a:t>Estructura levemente </a:t>
            </a:r>
            <a:r>
              <a:rPr lang="es-ES" sz="3200" b="1" kern="1200" dirty="0">
                <a:solidFill>
                  <a:srgbClr val="000000"/>
                </a:solidFill>
              </a:rPr>
              <a:t>simplificada</a:t>
            </a:r>
            <a:r>
              <a:rPr lang="es-ES" sz="3200" kern="1200" dirty="0">
                <a:solidFill>
                  <a:srgbClr val="000000"/>
                </a:solidFill>
              </a:rPr>
              <a:t> con mayor énfasis en la interrelación de evaluaciones entre seguridad alimentaria y nutrición, análisis y programación complementaria.</a:t>
            </a:r>
          </a:p>
          <a:p>
            <a:pPr marL="274320" lvl="0" indent="-228600" algn="l" defTabSz="914400">
              <a:lnSpc>
                <a:spcPct val="90000"/>
              </a:lnSpc>
              <a:buFont typeface="Arial" panose="020B0604020202020204" pitchFamily="34" charset="0"/>
              <a:buChar char="•"/>
            </a:pPr>
            <a:r>
              <a:rPr lang="es-ES" sz="3200" kern="1200" dirty="0">
                <a:solidFill>
                  <a:srgbClr val="000000"/>
                </a:solidFill>
              </a:rPr>
              <a:t>Se han eliminado del capítulo las entregas de dinero y cupón, gestión de la cadena de suministros y estándares de mercado y reemplazado con nuevo Apéndice de Qué es Esfera e integrado en todo el Manual.</a:t>
            </a:r>
          </a:p>
          <a:p>
            <a:pPr marL="274320" lvl="0" indent="-228600" algn="l" defTabSz="914400">
              <a:lnSpc>
                <a:spcPct val="90000"/>
              </a:lnSpc>
              <a:buFont typeface="Arial" panose="020B0604020202020204" pitchFamily="34" charset="0"/>
              <a:buChar char="•"/>
            </a:pPr>
            <a:r>
              <a:rPr lang="es-ES" sz="3200" kern="1200" dirty="0">
                <a:solidFill>
                  <a:srgbClr val="000000"/>
                </a:solidFill>
              </a:rPr>
              <a:t>La sección de </a:t>
            </a:r>
            <a:r>
              <a:rPr lang="es-ES" sz="3200" b="1" kern="1200" dirty="0">
                <a:solidFill>
                  <a:srgbClr val="000000"/>
                </a:solidFill>
              </a:rPr>
              <a:t>Evaluaciones </a:t>
            </a:r>
            <a:r>
              <a:rPr lang="es-ES" sz="3200" kern="1200" dirty="0">
                <a:solidFill>
                  <a:srgbClr val="000000"/>
                </a:solidFill>
              </a:rPr>
              <a:t>incluye dos normas distintas de evaluación (</a:t>
            </a:r>
            <a:r>
              <a:rPr lang="es-ES" sz="3200" i="1" kern="1200" dirty="0">
                <a:solidFill>
                  <a:srgbClr val="000000"/>
                </a:solidFill>
              </a:rPr>
              <a:t>se mantiene</a:t>
            </a:r>
            <a:r>
              <a:rPr lang="es-ES" sz="3200" kern="1200" dirty="0">
                <a:solidFill>
                  <a:srgbClr val="000000"/>
                </a:solidFill>
              </a:rPr>
              <a:t>)</a:t>
            </a:r>
          </a:p>
        </p:txBody>
      </p:sp>
      <p:pic>
        <p:nvPicPr>
          <p:cNvPr id="6" name="Picture 5">
            <a:extLst>
              <a:ext uri="{FF2B5EF4-FFF2-40B4-BE49-F238E27FC236}">
                <a16:creationId xmlns:a16="http://schemas.microsoft.com/office/drawing/2014/main" id="{5A6403BC-D917-4F14-B720-F07D0B1FF039}"/>
              </a:ext>
            </a:extLst>
          </p:cNvPr>
          <p:cNvPicPr>
            <a:picLocks noChangeAspect="1"/>
          </p:cNvPicPr>
          <p:nvPr/>
        </p:nvPicPr>
        <p:blipFill>
          <a:blip r:embed="rId4"/>
          <a:stretch>
            <a:fillRect/>
          </a:stretch>
        </p:blipFill>
        <p:spPr>
          <a:xfrm>
            <a:off x="862694" y="583241"/>
            <a:ext cx="2951333" cy="2920201"/>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7" name="Title">
            <a:extLst>
              <a:ext uri="{FF2B5EF4-FFF2-40B4-BE49-F238E27FC236}">
                <a16:creationId xmlns:a16="http://schemas.microsoft.com/office/drawing/2014/main" id="{DB96490A-C5B1-4B87-A8A4-EF6F951D3DC4}"/>
              </a:ext>
            </a:extLst>
          </p:cNvPr>
          <p:cNvSpPr txBox="1">
            <a:spLocks/>
          </p:cNvSpPr>
          <p:nvPr/>
        </p:nvSpPr>
        <p:spPr>
          <a:xfrm>
            <a:off x="4143828" y="1034733"/>
            <a:ext cx="5969435" cy="1596073"/>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l" hangingPunct="1"/>
            <a:r>
              <a:rPr lang="es-ES" sz="4700" b="1" dirty="0">
                <a:solidFill>
                  <a:srgbClr val="000000"/>
                </a:solidFill>
              </a:rPr>
              <a:t>Seguridad Alimentaria y Nutrición</a:t>
            </a:r>
            <a:endParaRPr lang="es-ES" sz="47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5" name="Slide Number">
            <a:extLst>
              <a:ext uri="{FF2B5EF4-FFF2-40B4-BE49-F238E27FC236}">
                <a16:creationId xmlns:a16="http://schemas.microsoft.com/office/drawing/2014/main" id="{734F2309-678F-4999-A511-E9C95F93F919}"/>
              </a:ext>
            </a:extLst>
          </p:cNvPr>
          <p:cNvSpPr txBox="1">
            <a:spLocks/>
          </p:cNvSpPr>
          <p:nvPr/>
        </p:nvSpPr>
        <p:spPr>
          <a:xfrm>
            <a:off x="11816857" y="8809566"/>
            <a:ext cx="307777"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solidFill>
                  <a:schemeClr val="tx2"/>
                </a:solidFill>
              </a:rPr>
              <a:pPr/>
              <a:t>24</a:t>
            </a:fld>
            <a:endParaRPr lang="en-US" dirty="0">
              <a:solidFill>
                <a:schemeClr val="tx2"/>
              </a:solidFill>
            </a:endParaRPr>
          </a:p>
        </p:txBody>
      </p:sp>
      <p:grpSp>
        <p:nvGrpSpPr>
          <p:cNvPr id="8" name="Group 7">
            <a:extLst>
              <a:ext uri="{FF2B5EF4-FFF2-40B4-BE49-F238E27FC236}">
                <a16:creationId xmlns:a16="http://schemas.microsoft.com/office/drawing/2014/main" id="{DE79F25A-0941-4C37-8E1A-A78317A5F190}"/>
              </a:ext>
            </a:extLst>
          </p:cNvPr>
          <p:cNvGrpSpPr/>
          <p:nvPr/>
        </p:nvGrpSpPr>
        <p:grpSpPr>
          <a:xfrm>
            <a:off x="11718126" y="8587806"/>
            <a:ext cx="600754" cy="471695"/>
            <a:chOff x="11718126" y="8587806"/>
            <a:chExt cx="600754" cy="471695"/>
          </a:xfrm>
        </p:grpSpPr>
        <p:cxnSp>
          <p:nvCxnSpPr>
            <p:cNvPr id="9" name="Straight Connector 8">
              <a:extLst>
                <a:ext uri="{FF2B5EF4-FFF2-40B4-BE49-F238E27FC236}">
                  <a16:creationId xmlns:a16="http://schemas.microsoft.com/office/drawing/2014/main" id="{5A0EC919-55F9-4C47-9780-E991ED88183B}"/>
                </a:ext>
              </a:extLst>
            </p:cNvPr>
            <p:cNvCxnSpPr>
              <a:cxnSpLocks/>
            </p:cNvCxnSpPr>
            <p:nvPr/>
          </p:nvCxnSpPr>
          <p:spPr>
            <a:xfrm>
              <a:off x="11718126" y="8672680"/>
              <a:ext cx="0" cy="386821"/>
            </a:xfrm>
            <a:prstGeom prst="line">
              <a:avLst/>
            </a:prstGeom>
            <a:noFill/>
            <a:ln w="25400" cap="flat">
              <a:solidFill>
                <a:srgbClr val="DADADA"/>
              </a:solidFill>
              <a:prstDash val="solid"/>
              <a:round/>
            </a:ln>
            <a:effectLst/>
            <a:sp3d/>
          </p:spPr>
          <p:style>
            <a:lnRef idx="0">
              <a:scrgbClr r="0" g="0" b="0"/>
            </a:lnRef>
            <a:fillRef idx="0">
              <a:scrgbClr r="0" g="0" b="0"/>
            </a:fillRef>
            <a:effectRef idx="0">
              <a:scrgbClr r="0" g="0" b="0"/>
            </a:effectRef>
            <a:fontRef idx="none"/>
          </p:style>
        </p:cxnSp>
        <p:sp>
          <p:nvSpPr>
            <p:cNvPr id="10" name="TextBox 9">
              <a:extLst>
                <a:ext uri="{FF2B5EF4-FFF2-40B4-BE49-F238E27FC236}">
                  <a16:creationId xmlns:a16="http://schemas.microsoft.com/office/drawing/2014/main" id="{7FF82BCD-ACB0-47CD-A8C5-4224C0569D9D}"/>
                </a:ext>
              </a:extLst>
            </p:cNvPr>
            <p:cNvSpPr txBox="1"/>
            <p:nvPr/>
          </p:nvSpPr>
          <p:spPr>
            <a:xfrm>
              <a:off x="11807522" y="8587806"/>
              <a:ext cx="511358"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1400" b="1" dirty="0">
                  <a:solidFill>
                    <a:srgbClr val="676767"/>
                  </a:solidFill>
                  <a:latin typeface="Open Sans Semibold" panose="020B0706030804020204" pitchFamily="34" charset="0"/>
                  <a:ea typeface="Open Sans Semibold" panose="020B0706030804020204" pitchFamily="34" charset="0"/>
                  <a:cs typeface="Open Sans Semibold" panose="020B0706030804020204" pitchFamily="34" charset="0"/>
                </a:rPr>
                <a:t>PÁG.</a:t>
              </a:r>
              <a:endParaRPr kumimoji="0" lang="en-US" sz="1400" b="1" i="0" u="none" strike="noStrike" cap="none" spc="0" normalizeH="0" baseline="0" dirty="0">
                <a:ln>
                  <a:noFill/>
                </a:ln>
                <a:solidFill>
                  <a:srgbClr val="676767"/>
                </a:solidFill>
                <a:effectLst/>
                <a:uFillTx/>
                <a:latin typeface="Open Sans Semibold" panose="020B0706030804020204" pitchFamily="34" charset="0"/>
                <a:ea typeface="Open Sans Semibold" panose="020B0706030804020204" pitchFamily="34" charset="0"/>
                <a:cs typeface="Open Sans Semibold" panose="020B0706030804020204" pitchFamily="34" charset="0"/>
                <a:sym typeface="Open Sans Regular"/>
              </a:endParaRPr>
            </a:p>
          </p:txBody>
        </p:sp>
      </p:grpSp>
    </p:spTree>
    <p:extLst>
      <p:ext uri="{BB962C8B-B14F-4D97-AF65-F5344CB8AC3E}">
        <p14:creationId xmlns:p14="http://schemas.microsoft.com/office/powerpoint/2010/main" val="3016532311"/>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EFBA4C7C-CC53-40C8-BE03-339F52168E48}"/>
              </a:ext>
            </a:extLst>
          </p:cNvPr>
          <p:cNvGrpSpPr/>
          <p:nvPr/>
        </p:nvGrpSpPr>
        <p:grpSpPr>
          <a:xfrm>
            <a:off x="312234" y="8508157"/>
            <a:ext cx="2207942" cy="858869"/>
            <a:chOff x="312234" y="8508157"/>
            <a:chExt cx="2207942" cy="858869"/>
          </a:xfrm>
        </p:grpSpPr>
        <p:sp>
          <p:nvSpPr>
            <p:cNvPr id="22" name="Rectangle 21">
              <a:extLst>
                <a:ext uri="{FF2B5EF4-FFF2-40B4-BE49-F238E27FC236}">
                  <a16:creationId xmlns:a16="http://schemas.microsoft.com/office/drawing/2014/main" id="{910B9A2F-2709-4820-8898-8D98D4AA8B07}"/>
                </a:ext>
              </a:extLst>
            </p:cNvPr>
            <p:cNvSpPr/>
            <p:nvPr/>
          </p:nvSpPr>
          <p:spPr>
            <a:xfrm>
              <a:off x="312234" y="8697726"/>
              <a:ext cx="2207942" cy="379591"/>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s-E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23" name="Graphic 22">
              <a:extLst>
                <a:ext uri="{FF2B5EF4-FFF2-40B4-BE49-F238E27FC236}">
                  <a16:creationId xmlns:a16="http://schemas.microsoft.com/office/drawing/2014/main" id="{E9708057-2BBE-4714-B4BD-8B4C2E0EB43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06049" y="8508157"/>
              <a:ext cx="1828800" cy="858869"/>
            </a:xfrm>
            <a:prstGeom prst="rect">
              <a:avLst/>
            </a:prstGeom>
          </p:spPr>
        </p:pic>
      </p:grpSp>
      <p:sp>
        <p:nvSpPr>
          <p:cNvPr id="3" name="Text Placeholder 2">
            <a:extLst>
              <a:ext uri="{FF2B5EF4-FFF2-40B4-BE49-F238E27FC236}">
                <a16:creationId xmlns:a16="http://schemas.microsoft.com/office/drawing/2014/main" id="{1D772A60-3F8B-4F7D-B49D-FEB9A12F7853}"/>
              </a:ext>
            </a:extLst>
          </p:cNvPr>
          <p:cNvSpPr>
            <a:spLocks noGrp="1"/>
          </p:cNvSpPr>
          <p:nvPr>
            <p:ph type="body" sz="half" idx="1"/>
          </p:nvPr>
        </p:nvSpPr>
        <p:spPr>
          <a:xfrm>
            <a:off x="668060" y="1378675"/>
            <a:ext cx="11569245" cy="4575494"/>
          </a:xfrm>
        </p:spPr>
        <p:txBody>
          <a:bodyPr>
            <a:normAutofit/>
          </a:bodyPr>
          <a:lstStyle/>
          <a:p>
            <a:pPr marL="442913" lvl="0" indent="-228600" algn="l" defTabSz="914400">
              <a:lnSpc>
                <a:spcPct val="90000"/>
              </a:lnSpc>
              <a:buFont typeface="Arial" panose="020B0604020202020204" pitchFamily="34" charset="0"/>
              <a:buChar char="•"/>
            </a:pPr>
            <a:endParaRPr lang="es-ES" sz="1900" kern="1200" dirty="0">
              <a:solidFill>
                <a:srgbClr val="000000"/>
              </a:solidFill>
            </a:endParaRPr>
          </a:p>
          <a:p>
            <a:pPr marL="285750" lvl="0" indent="-285750" algn="l">
              <a:buFont typeface="Arial" panose="020B0604020202020204" pitchFamily="34" charset="0"/>
              <a:buChar char="•"/>
            </a:pPr>
            <a:r>
              <a:rPr lang="es-ES" sz="2900" b="1" dirty="0">
                <a:solidFill>
                  <a:srgbClr val="000000"/>
                </a:solidFill>
              </a:rPr>
              <a:t>Estructura simplificada</a:t>
            </a:r>
            <a:r>
              <a:rPr lang="es-ES" sz="2900" dirty="0">
                <a:solidFill>
                  <a:srgbClr val="000000"/>
                </a:solidFill>
              </a:rPr>
              <a:t>: 7 normas sin subsecciones</a:t>
            </a:r>
            <a:endParaRPr lang="es-ES" sz="2900" b="1" dirty="0">
              <a:solidFill>
                <a:srgbClr val="000000"/>
              </a:solidFill>
            </a:endParaRPr>
          </a:p>
          <a:p>
            <a:pPr marL="285750" lvl="0" indent="-285750" algn="l">
              <a:buFont typeface="Arial" panose="020B0604020202020204" pitchFamily="34" charset="0"/>
              <a:buChar char="•"/>
            </a:pPr>
            <a:r>
              <a:rPr lang="es-ES" sz="2900" dirty="0">
                <a:solidFill>
                  <a:srgbClr val="000000"/>
                </a:solidFill>
              </a:rPr>
              <a:t>Todas las normas del 2011 sobre artículos no alimentarios se han integrado en una sola norma de </a:t>
            </a:r>
            <a:r>
              <a:rPr lang="es-ES" sz="2900" b="1" dirty="0">
                <a:solidFill>
                  <a:srgbClr val="000000"/>
                </a:solidFill>
              </a:rPr>
              <a:t>Artículos domésticos</a:t>
            </a:r>
            <a:endParaRPr lang="es-ES" sz="2900" dirty="0">
              <a:solidFill>
                <a:srgbClr val="000000"/>
              </a:solidFill>
            </a:endParaRPr>
          </a:p>
          <a:p>
            <a:pPr marL="285750" lvl="0" indent="-285750" algn="l">
              <a:buFont typeface="Arial" panose="020B0604020202020204" pitchFamily="34" charset="0"/>
              <a:buChar char="•"/>
            </a:pPr>
            <a:r>
              <a:rPr lang="es-ES" sz="2900" dirty="0">
                <a:solidFill>
                  <a:srgbClr val="000000"/>
                </a:solidFill>
              </a:rPr>
              <a:t>Nueva norma </a:t>
            </a:r>
            <a:r>
              <a:rPr lang="es-ES" sz="2900" b="1" dirty="0">
                <a:solidFill>
                  <a:srgbClr val="000000"/>
                </a:solidFill>
              </a:rPr>
              <a:t>Seguridad de la tenencia</a:t>
            </a:r>
            <a:r>
              <a:rPr lang="es-ES" sz="2900" dirty="0">
                <a:solidFill>
                  <a:srgbClr val="000000"/>
                </a:solidFill>
              </a:rPr>
              <a:t>. </a:t>
            </a:r>
          </a:p>
          <a:p>
            <a:pPr marL="640080" lvl="1" indent="-285750" algn="l">
              <a:spcBef>
                <a:spcPts val="600"/>
              </a:spcBef>
              <a:buFont typeface="Arial" panose="020B0604020202020204" pitchFamily="34" charset="0"/>
              <a:buChar char="•"/>
            </a:pPr>
            <a:r>
              <a:rPr lang="es-ES" sz="2900" dirty="0">
                <a:solidFill>
                  <a:srgbClr val="000000"/>
                </a:solidFill>
              </a:rPr>
              <a:t>Se presentó como acciones clave y notas guía en 2011</a:t>
            </a:r>
          </a:p>
          <a:p>
            <a:pPr marL="640080" lvl="1" indent="-285750" algn="l">
              <a:spcBef>
                <a:spcPts val="600"/>
              </a:spcBef>
              <a:buFont typeface="Arial" panose="020B0604020202020204" pitchFamily="34" charset="0"/>
              <a:buChar char="•"/>
            </a:pPr>
            <a:r>
              <a:rPr lang="es-ES" sz="2900" dirty="0">
                <a:solidFill>
                  <a:srgbClr val="000000"/>
                </a:solidFill>
              </a:rPr>
              <a:t>Refleja la mayor importancia de las soluciones de refugio fuera de campamentos</a:t>
            </a:r>
            <a:endParaRPr lang="es-ES" sz="1900" kern="1200" dirty="0">
              <a:solidFill>
                <a:srgbClr val="000000"/>
              </a:solidFill>
            </a:endParaRPr>
          </a:p>
          <a:p>
            <a:endParaRPr lang="es-ES" dirty="0">
              <a:solidFill>
                <a:srgbClr val="000000"/>
              </a:solidFill>
            </a:endParaRPr>
          </a:p>
        </p:txBody>
      </p:sp>
      <p:grpSp>
        <p:nvGrpSpPr>
          <p:cNvPr id="13" name="Group 12">
            <a:extLst>
              <a:ext uri="{FF2B5EF4-FFF2-40B4-BE49-F238E27FC236}">
                <a16:creationId xmlns:a16="http://schemas.microsoft.com/office/drawing/2014/main" id="{5E0D500A-15C0-4102-867C-71FED30734BE}"/>
              </a:ext>
            </a:extLst>
          </p:cNvPr>
          <p:cNvGrpSpPr/>
          <p:nvPr/>
        </p:nvGrpSpPr>
        <p:grpSpPr>
          <a:xfrm>
            <a:off x="967534" y="5942831"/>
            <a:ext cx="11069731" cy="1647321"/>
            <a:chOff x="803200" y="4492097"/>
            <a:chExt cx="11069731" cy="1647321"/>
          </a:xfrm>
        </p:grpSpPr>
        <p:sp>
          <p:nvSpPr>
            <p:cNvPr id="5" name="Rectangle: Rounded Corners 4">
              <a:extLst>
                <a:ext uri="{FF2B5EF4-FFF2-40B4-BE49-F238E27FC236}">
                  <a16:creationId xmlns:a16="http://schemas.microsoft.com/office/drawing/2014/main" id="{25F9220C-7724-4181-8965-895D46940FFE}"/>
                </a:ext>
              </a:extLst>
            </p:cNvPr>
            <p:cNvSpPr/>
            <p:nvPr/>
          </p:nvSpPr>
          <p:spPr>
            <a:xfrm>
              <a:off x="803200" y="4493498"/>
              <a:ext cx="1463040" cy="1645920"/>
            </a:xfrm>
            <a:prstGeom prst="roundRect">
              <a:avLst/>
            </a:prstGeom>
            <a:solidFill>
              <a:srgbClr val="EDF3F1"/>
            </a:solidFill>
            <a:ln w="28575" cap="flat" cmpd="sng" algn="ctr">
              <a:solidFill>
                <a:srgbClr val="3DA092"/>
              </a:solidFill>
              <a:prstDash val="solid"/>
              <a:miter lim="800000"/>
            </a:ln>
            <a:effectLst/>
          </p:spPr>
          <p:txBody>
            <a:bodyPr rtlCol="0" anchor="ctr"/>
            <a:lstStyle/>
            <a:p>
              <a:pPr lvl="0" defTabSz="914400" hangingPunct="1">
                <a:defRPr/>
              </a:pPr>
              <a:r>
                <a:rPr lang="es-ES" sz="15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Planificación</a:t>
              </a:r>
              <a:endParaRPr kumimoji="0" lang="es-ES" sz="1500" b="0" i="0" u="none" strike="noStrike" kern="1200" cap="none" spc="0" normalizeH="0" baseline="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Rounded Corners 5">
              <a:extLst>
                <a:ext uri="{FF2B5EF4-FFF2-40B4-BE49-F238E27FC236}">
                  <a16:creationId xmlns:a16="http://schemas.microsoft.com/office/drawing/2014/main" id="{537088CD-91EE-4663-8572-FD94B20D8F68}"/>
                </a:ext>
              </a:extLst>
            </p:cNvPr>
            <p:cNvSpPr/>
            <p:nvPr/>
          </p:nvSpPr>
          <p:spPr>
            <a:xfrm>
              <a:off x="4004039" y="4492097"/>
              <a:ext cx="1463040" cy="1645920"/>
            </a:xfrm>
            <a:prstGeom prst="roundRect">
              <a:avLst/>
            </a:prstGeom>
            <a:solidFill>
              <a:srgbClr val="EDF3F1"/>
            </a:solidFill>
            <a:ln w="28575" cap="flat" cmpd="sng" algn="ctr">
              <a:solidFill>
                <a:srgbClr val="3DA092"/>
              </a:solidFill>
              <a:prstDash val="solid"/>
              <a:miter lim="800000"/>
            </a:ln>
            <a:effectLst/>
          </p:spPr>
          <p:txBody>
            <a:bodyPr rtlCol="0" anchor="ctr"/>
            <a:lstStyle/>
            <a:p>
              <a:pPr lvl="0" defTabSz="914400" hangingPunct="1">
                <a:defRPr/>
              </a:pPr>
              <a:r>
                <a:rPr lang="es-ES" sz="16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Espacio</a:t>
              </a:r>
            </a:p>
            <a:p>
              <a:pPr lvl="0" defTabSz="914400" hangingPunct="1">
                <a:defRPr/>
              </a:pPr>
              <a:r>
                <a:rPr lang="es-ES" sz="16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habitable</a:t>
              </a:r>
              <a:endParaRPr kumimoji="0" lang="es-ES" sz="1600" b="0" i="0" u="none" strike="noStrike" kern="1200" cap="none" spc="0" normalizeH="0" baseline="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7" name="Rectangle: Rounded Corners 6">
              <a:extLst>
                <a:ext uri="{FF2B5EF4-FFF2-40B4-BE49-F238E27FC236}">
                  <a16:creationId xmlns:a16="http://schemas.microsoft.com/office/drawing/2014/main" id="{DB2F3FFD-5962-4032-AACB-D986B30EC7AF}"/>
                </a:ext>
              </a:extLst>
            </p:cNvPr>
            <p:cNvSpPr/>
            <p:nvPr/>
          </p:nvSpPr>
          <p:spPr>
            <a:xfrm>
              <a:off x="2402576" y="4492097"/>
              <a:ext cx="1463040" cy="1645920"/>
            </a:xfrm>
            <a:prstGeom prst="roundRect">
              <a:avLst/>
            </a:prstGeom>
            <a:solidFill>
              <a:srgbClr val="EDF3F1"/>
            </a:solidFill>
            <a:ln w="28575" cap="flat" cmpd="sng" algn="ctr">
              <a:solidFill>
                <a:srgbClr val="3DA092"/>
              </a:solidFill>
              <a:prstDash val="solid"/>
              <a:miter lim="800000"/>
            </a:ln>
            <a:effectLst/>
          </p:spPr>
          <p:txBody>
            <a:bodyPr rtlCol="0" anchor="ctr"/>
            <a:lstStyle/>
            <a:p>
              <a:pPr lvl="0" defTabSz="914400" hangingPunct="1">
                <a:defRPr/>
              </a:pPr>
              <a:r>
                <a:rPr lang="es-ES" sz="135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Localización</a:t>
              </a:r>
            </a:p>
            <a:p>
              <a:pPr lvl="0" defTabSz="914400" hangingPunct="1">
                <a:defRPr/>
              </a:pPr>
              <a:r>
                <a:rPr lang="es-ES" sz="135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y planificación</a:t>
              </a:r>
            </a:p>
            <a:p>
              <a:pPr lvl="0" defTabSz="914400" hangingPunct="1">
                <a:defRPr/>
              </a:pPr>
              <a:r>
                <a:rPr lang="es-ES" sz="135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del</a:t>
              </a:r>
            </a:p>
            <a:p>
              <a:pPr lvl="0" defTabSz="914400" hangingPunct="1">
                <a:defRPr/>
              </a:pPr>
              <a:r>
                <a:rPr lang="es-ES" sz="135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asentamiento</a:t>
              </a:r>
              <a:endParaRPr kumimoji="0" lang="es-ES" sz="1350" b="0" i="0" u="none" strike="noStrike" kern="1200" cap="none" spc="0" normalizeH="0" baseline="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8" name="Rectangle: Rounded Corners 7">
              <a:extLst>
                <a:ext uri="{FF2B5EF4-FFF2-40B4-BE49-F238E27FC236}">
                  <a16:creationId xmlns:a16="http://schemas.microsoft.com/office/drawing/2014/main" id="{496FB97C-B47A-43ED-B019-B1D2206FA6B7}"/>
                </a:ext>
              </a:extLst>
            </p:cNvPr>
            <p:cNvSpPr/>
            <p:nvPr/>
          </p:nvSpPr>
          <p:spPr>
            <a:xfrm>
              <a:off x="7206965" y="4492099"/>
              <a:ext cx="1463040" cy="1645920"/>
            </a:xfrm>
            <a:prstGeom prst="roundRect">
              <a:avLst/>
            </a:prstGeom>
            <a:solidFill>
              <a:srgbClr val="EDF3F1"/>
            </a:solidFill>
            <a:ln w="28575" cap="flat" cmpd="sng" algn="ctr">
              <a:solidFill>
                <a:srgbClr val="3DA092"/>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s-ES" sz="1600" b="0" i="0" u="none" strike="noStrike" kern="1200" cap="none" spc="0" normalizeH="0" baseline="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Asistencia técnica</a:t>
              </a:r>
            </a:p>
          </p:txBody>
        </p:sp>
        <p:sp>
          <p:nvSpPr>
            <p:cNvPr id="9" name="Rectangle: Rounded Corners 8">
              <a:extLst>
                <a:ext uri="{FF2B5EF4-FFF2-40B4-BE49-F238E27FC236}">
                  <a16:creationId xmlns:a16="http://schemas.microsoft.com/office/drawing/2014/main" id="{24C891AB-86E7-41F7-A40C-CBF820F055A5}"/>
                </a:ext>
              </a:extLst>
            </p:cNvPr>
            <p:cNvSpPr/>
            <p:nvPr/>
          </p:nvSpPr>
          <p:spPr>
            <a:xfrm>
              <a:off x="8808428" y="4492099"/>
              <a:ext cx="1463040" cy="1645920"/>
            </a:xfrm>
            <a:prstGeom prst="roundRect">
              <a:avLst/>
            </a:prstGeom>
            <a:solidFill>
              <a:srgbClr val="EDF3F1"/>
            </a:solidFill>
            <a:ln w="28575" cap="flat" cmpd="sng" algn="ctr">
              <a:solidFill>
                <a:srgbClr val="3DA092"/>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s-ES" sz="1600" b="0" i="0" u="none" strike="noStrike" kern="1200" cap="none" spc="0" normalizeH="0" baseline="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Seguridad de la tenencia</a:t>
              </a:r>
            </a:p>
          </p:txBody>
        </p:sp>
        <p:sp>
          <p:nvSpPr>
            <p:cNvPr id="10" name="Rectangle: Rounded Corners 9">
              <a:extLst>
                <a:ext uri="{FF2B5EF4-FFF2-40B4-BE49-F238E27FC236}">
                  <a16:creationId xmlns:a16="http://schemas.microsoft.com/office/drawing/2014/main" id="{DBB4B374-9969-4725-BAAE-6D62B129D736}"/>
                </a:ext>
              </a:extLst>
            </p:cNvPr>
            <p:cNvSpPr/>
            <p:nvPr/>
          </p:nvSpPr>
          <p:spPr>
            <a:xfrm>
              <a:off x="10409891" y="4492099"/>
              <a:ext cx="1463040" cy="1645920"/>
            </a:xfrm>
            <a:prstGeom prst="roundRect">
              <a:avLst/>
            </a:prstGeom>
            <a:solidFill>
              <a:srgbClr val="EDF3F1"/>
            </a:solidFill>
            <a:ln w="28575" cap="flat" cmpd="sng" algn="ctr">
              <a:solidFill>
                <a:srgbClr val="3DA092"/>
              </a:solidFill>
              <a:prstDash val="solid"/>
              <a:miter lim="800000"/>
            </a:ln>
            <a:effectLst/>
          </p:spPr>
          <p:txBody>
            <a:bodyPr rtlCol="0" anchor="ctr"/>
            <a:lstStyle/>
            <a:p>
              <a:pPr lvl="0" defTabSz="914400" hangingPunct="1">
                <a:defRPr/>
              </a:pPr>
              <a:r>
                <a:rPr lang="es-ES" sz="135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Sostenibilidad</a:t>
              </a:r>
            </a:p>
            <a:p>
              <a:pPr lvl="0" defTabSz="914400" hangingPunct="1">
                <a:defRPr/>
              </a:pPr>
              <a:r>
                <a:rPr lang="es-ES" sz="135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ambiental</a:t>
              </a:r>
              <a:endParaRPr kumimoji="0" lang="es-ES" sz="1350" b="0" i="0" u="none" strike="noStrike" kern="1200" cap="none" spc="0" normalizeH="0" baseline="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1" name="Rectangle: Rounded Corners 10">
              <a:extLst>
                <a:ext uri="{FF2B5EF4-FFF2-40B4-BE49-F238E27FC236}">
                  <a16:creationId xmlns:a16="http://schemas.microsoft.com/office/drawing/2014/main" id="{BC1F93E4-12EB-4FA6-9A1F-04C06D17B9C2}"/>
                </a:ext>
              </a:extLst>
            </p:cNvPr>
            <p:cNvSpPr/>
            <p:nvPr/>
          </p:nvSpPr>
          <p:spPr>
            <a:xfrm>
              <a:off x="5605502" y="4492099"/>
              <a:ext cx="1463040" cy="1645920"/>
            </a:xfrm>
            <a:prstGeom prst="roundRect">
              <a:avLst/>
            </a:prstGeom>
            <a:solidFill>
              <a:srgbClr val="EDF3F1"/>
            </a:solidFill>
            <a:ln w="28575" cap="flat" cmpd="sng" algn="ctr">
              <a:solidFill>
                <a:srgbClr val="3DA092"/>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s-ES" sz="1600" b="0" i="0" u="none" strike="noStrike" kern="1200" cap="none" spc="0" normalizeH="0" baseline="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Artículos domésticos</a:t>
              </a:r>
            </a:p>
          </p:txBody>
        </p:sp>
      </p:grpSp>
      <p:sp>
        <p:nvSpPr>
          <p:cNvPr id="14" name="Slide Number">
            <a:extLst>
              <a:ext uri="{FF2B5EF4-FFF2-40B4-BE49-F238E27FC236}">
                <a16:creationId xmlns:a16="http://schemas.microsoft.com/office/drawing/2014/main" id="{FCEC5C07-7A71-4B24-9773-BFF07EBA63FA}"/>
              </a:ext>
            </a:extLst>
          </p:cNvPr>
          <p:cNvSpPr txBox="1">
            <a:spLocks/>
          </p:cNvSpPr>
          <p:nvPr/>
        </p:nvSpPr>
        <p:spPr>
          <a:xfrm>
            <a:off x="11816857" y="8809566"/>
            <a:ext cx="307777"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s-ES" smtClean="0">
                <a:solidFill>
                  <a:schemeClr val="tx2"/>
                </a:solidFill>
              </a:rPr>
              <a:pPr/>
              <a:t>25</a:t>
            </a:fld>
            <a:endParaRPr lang="es-ES" dirty="0">
              <a:solidFill>
                <a:schemeClr val="tx2"/>
              </a:solidFill>
            </a:endParaRPr>
          </a:p>
        </p:txBody>
      </p:sp>
      <p:sp>
        <p:nvSpPr>
          <p:cNvPr id="15" name="Title">
            <a:extLst>
              <a:ext uri="{FF2B5EF4-FFF2-40B4-BE49-F238E27FC236}">
                <a16:creationId xmlns:a16="http://schemas.microsoft.com/office/drawing/2014/main" id="{CB27F69D-508D-49B6-9A70-10610B85D8C6}"/>
              </a:ext>
            </a:extLst>
          </p:cNvPr>
          <p:cNvSpPr txBox="1">
            <a:spLocks/>
          </p:cNvSpPr>
          <p:nvPr/>
        </p:nvSpPr>
        <p:spPr>
          <a:xfrm>
            <a:off x="967534" y="948666"/>
            <a:ext cx="8061003" cy="1130745"/>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fontScale="90000"/>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l" hangingPunct="1"/>
            <a:r>
              <a:rPr lang="es-ES" b="1" dirty="0">
                <a:solidFill>
                  <a:srgbClr val="000000"/>
                </a:solidFill>
              </a:rPr>
              <a:t>Alojamiento y Asentamiento</a:t>
            </a:r>
            <a:endParaRPr lang="es-ES"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16" name="TextBox 15">
            <a:extLst>
              <a:ext uri="{FF2B5EF4-FFF2-40B4-BE49-F238E27FC236}">
                <a16:creationId xmlns:a16="http://schemas.microsoft.com/office/drawing/2014/main" id="{B66EE209-B688-42C1-BD6F-4A8B1C14F207}"/>
              </a:ext>
            </a:extLst>
          </p:cNvPr>
          <p:cNvSpPr txBox="1"/>
          <p:nvPr/>
        </p:nvSpPr>
        <p:spPr>
          <a:xfrm>
            <a:off x="1105957" y="7746170"/>
            <a:ext cx="6265342" cy="379591"/>
          </a:xfrm>
          <a:prstGeom prst="rect">
            <a:avLst/>
          </a:prstGeom>
          <a:gradFill flip="none" rotWithShape="1">
            <a:gsLst>
              <a:gs pos="0">
                <a:srgbClr val="773CBE"/>
              </a:gs>
              <a:gs pos="100000">
                <a:schemeClr val="bg1"/>
              </a:gs>
            </a:gsLst>
            <a:lin ang="0" scaled="1"/>
            <a:tileRect/>
          </a:gra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s-ES" b="1" dirty="0">
                <a:solidFill>
                  <a:schemeClr val="bg1"/>
                </a:solidFill>
              </a:rPr>
              <a:t>General</a:t>
            </a:r>
            <a:r>
              <a:rPr lang="es-ES" b="1" dirty="0">
                <a:solidFill>
                  <a:srgbClr val="2E1F13"/>
                </a:solidFill>
              </a:rPr>
              <a:t>                                </a:t>
            </a:r>
            <a:r>
              <a:rPr kumimoji="0" lang="es-ES" sz="1800" b="1" i="0" u="none" strike="noStrike" cap="none" spc="0" normalizeH="0" baseline="0" dirty="0">
                <a:ln>
                  <a:noFill/>
                </a:ln>
                <a:solidFill>
                  <a:srgbClr val="2E1F13"/>
                </a:solidFill>
                <a:effectLst/>
                <a:uFillTx/>
                <a:latin typeface="Open Sans Regular"/>
                <a:ea typeface="Open Sans Regular"/>
                <a:cs typeface="Open Sans Regular"/>
                <a:sym typeface="Wingdings" panose="05000000000000000000" pitchFamily="2" charset="2"/>
              </a:rPr>
              <a:t> </a:t>
            </a:r>
            <a:r>
              <a:rPr lang="es-ES" b="1" dirty="0">
                <a:solidFill>
                  <a:srgbClr val="2E1F13"/>
                </a:solidFill>
              </a:rPr>
              <a:t>                            </a:t>
            </a:r>
            <a:r>
              <a:rPr kumimoji="0" lang="es-ES" sz="1800" b="1" i="0" u="none" strike="noStrike" cap="none" spc="0" normalizeH="0" baseline="0" dirty="0">
                <a:ln>
                  <a:noFill/>
                </a:ln>
                <a:solidFill>
                  <a:srgbClr val="2E1F13"/>
                </a:solidFill>
                <a:effectLst/>
                <a:uFillTx/>
                <a:latin typeface="Open Sans Regular"/>
                <a:ea typeface="Open Sans Regular"/>
                <a:cs typeface="Open Sans Regular"/>
                <a:sym typeface="Wingdings" panose="05000000000000000000" pitchFamily="2" charset="2"/>
              </a:rPr>
              <a:t> Específico</a:t>
            </a:r>
            <a:endParaRPr kumimoji="0" lang="es-ES" sz="1800" b="1" i="0" u="none" strike="noStrike" cap="none" spc="0" normalizeH="0" baseline="0" dirty="0">
              <a:ln>
                <a:noFill/>
              </a:ln>
              <a:solidFill>
                <a:srgbClr val="2E1F13"/>
              </a:solidFill>
              <a:effectLst/>
              <a:uFillTx/>
              <a:latin typeface="Open Sans Regular"/>
              <a:ea typeface="Open Sans Regular"/>
              <a:cs typeface="Open Sans Regular"/>
              <a:sym typeface="Open Sans Regular"/>
            </a:endParaRPr>
          </a:p>
        </p:txBody>
      </p:sp>
      <p:cxnSp>
        <p:nvCxnSpPr>
          <p:cNvPr id="4" name="Straight Connector 3">
            <a:extLst>
              <a:ext uri="{FF2B5EF4-FFF2-40B4-BE49-F238E27FC236}">
                <a16:creationId xmlns:a16="http://schemas.microsoft.com/office/drawing/2014/main" id="{8E107BC2-0CD4-4418-B619-5BEFF77C03B2}"/>
              </a:ext>
            </a:extLst>
          </p:cNvPr>
          <p:cNvCxnSpPr/>
          <p:nvPr/>
        </p:nvCxnSpPr>
        <p:spPr>
          <a:xfrm>
            <a:off x="7298189" y="7706849"/>
            <a:ext cx="0" cy="379591"/>
          </a:xfrm>
          <a:prstGeom prst="line">
            <a:avLst/>
          </a:prstGeom>
          <a:noFill/>
          <a:ln w="12700" cap="flat">
            <a:solidFill>
              <a:srgbClr val="0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cxnSp>
      <p:sp>
        <p:nvSpPr>
          <p:cNvPr id="17" name="TextBox 16">
            <a:extLst>
              <a:ext uri="{FF2B5EF4-FFF2-40B4-BE49-F238E27FC236}">
                <a16:creationId xmlns:a16="http://schemas.microsoft.com/office/drawing/2014/main" id="{03AAD0CD-C9EB-4427-927A-31932753B0E7}"/>
              </a:ext>
            </a:extLst>
          </p:cNvPr>
          <p:cNvSpPr txBox="1"/>
          <p:nvPr/>
        </p:nvSpPr>
        <p:spPr>
          <a:xfrm>
            <a:off x="7464971" y="7753382"/>
            <a:ext cx="4567673" cy="379591"/>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s-ES" b="1" dirty="0">
                <a:solidFill>
                  <a:srgbClr val="000000"/>
                </a:solidFill>
              </a:rPr>
              <a:t>Consideraciones generales</a:t>
            </a:r>
            <a:endParaRPr kumimoji="0" lang="es-ES" sz="1800" b="1" i="0" u="none" strike="noStrike" cap="none" spc="0" normalizeH="0" baseline="0" dirty="0">
              <a:ln>
                <a:noFill/>
              </a:ln>
              <a:solidFill>
                <a:srgbClr val="000000"/>
              </a:solidFill>
              <a:effectLst/>
              <a:uFillTx/>
              <a:sym typeface="Open Sans Regular"/>
            </a:endParaRPr>
          </a:p>
        </p:txBody>
      </p:sp>
      <p:grpSp>
        <p:nvGrpSpPr>
          <p:cNvPr id="18" name="Group 17">
            <a:extLst>
              <a:ext uri="{FF2B5EF4-FFF2-40B4-BE49-F238E27FC236}">
                <a16:creationId xmlns:a16="http://schemas.microsoft.com/office/drawing/2014/main" id="{FC64C425-EE86-49CD-ACDF-460EBD68C259}"/>
              </a:ext>
            </a:extLst>
          </p:cNvPr>
          <p:cNvGrpSpPr/>
          <p:nvPr/>
        </p:nvGrpSpPr>
        <p:grpSpPr>
          <a:xfrm>
            <a:off x="11718126" y="8587806"/>
            <a:ext cx="600754" cy="471695"/>
            <a:chOff x="11718126" y="8587806"/>
            <a:chExt cx="600754" cy="471695"/>
          </a:xfrm>
        </p:grpSpPr>
        <p:cxnSp>
          <p:nvCxnSpPr>
            <p:cNvPr id="19" name="Straight Connector 18">
              <a:extLst>
                <a:ext uri="{FF2B5EF4-FFF2-40B4-BE49-F238E27FC236}">
                  <a16:creationId xmlns:a16="http://schemas.microsoft.com/office/drawing/2014/main" id="{FF139825-4773-4A68-98BF-90E7011651A4}"/>
                </a:ext>
              </a:extLst>
            </p:cNvPr>
            <p:cNvCxnSpPr>
              <a:cxnSpLocks/>
            </p:cNvCxnSpPr>
            <p:nvPr/>
          </p:nvCxnSpPr>
          <p:spPr>
            <a:xfrm>
              <a:off x="11718126" y="8672680"/>
              <a:ext cx="0" cy="386821"/>
            </a:xfrm>
            <a:prstGeom prst="line">
              <a:avLst/>
            </a:prstGeom>
            <a:noFill/>
            <a:ln w="25400" cap="flat">
              <a:solidFill>
                <a:srgbClr val="DADADA"/>
              </a:solidFill>
              <a:prstDash val="solid"/>
              <a:round/>
            </a:ln>
            <a:effectLst/>
            <a:sp3d/>
          </p:spPr>
          <p:style>
            <a:lnRef idx="0">
              <a:scrgbClr r="0" g="0" b="0"/>
            </a:lnRef>
            <a:fillRef idx="0">
              <a:scrgbClr r="0" g="0" b="0"/>
            </a:fillRef>
            <a:effectRef idx="0">
              <a:scrgbClr r="0" g="0" b="0"/>
            </a:effectRef>
            <a:fontRef idx="none"/>
          </p:style>
        </p:cxnSp>
        <p:sp>
          <p:nvSpPr>
            <p:cNvPr id="20" name="TextBox 19">
              <a:extLst>
                <a:ext uri="{FF2B5EF4-FFF2-40B4-BE49-F238E27FC236}">
                  <a16:creationId xmlns:a16="http://schemas.microsoft.com/office/drawing/2014/main" id="{85936142-AB4F-4B4A-BB62-6970EDDE61E7}"/>
                </a:ext>
              </a:extLst>
            </p:cNvPr>
            <p:cNvSpPr txBox="1"/>
            <p:nvPr/>
          </p:nvSpPr>
          <p:spPr>
            <a:xfrm>
              <a:off x="11807522" y="8587806"/>
              <a:ext cx="511358"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s-ES" sz="1400" b="1">
                  <a:solidFill>
                    <a:srgbClr val="676767"/>
                  </a:solidFill>
                  <a:latin typeface="Open Sans Semibold" panose="020B0706030804020204" pitchFamily="34" charset="0"/>
                  <a:ea typeface="Open Sans Semibold" panose="020B0706030804020204" pitchFamily="34" charset="0"/>
                  <a:cs typeface="Open Sans Semibold" panose="020B0706030804020204" pitchFamily="34" charset="0"/>
                </a:rPr>
                <a:t>PÁG.</a:t>
              </a:r>
              <a:endParaRPr kumimoji="0" lang="es-ES" sz="1400" b="1" i="0" u="none" strike="noStrike" cap="none" spc="0" normalizeH="0" baseline="0">
                <a:ln>
                  <a:noFill/>
                </a:ln>
                <a:solidFill>
                  <a:srgbClr val="676767"/>
                </a:solidFill>
                <a:effectLst/>
                <a:uFillTx/>
                <a:latin typeface="Open Sans Semibold" panose="020B0706030804020204" pitchFamily="34" charset="0"/>
                <a:ea typeface="Open Sans Semibold" panose="020B0706030804020204" pitchFamily="34" charset="0"/>
                <a:cs typeface="Open Sans Semibold" panose="020B0706030804020204" pitchFamily="34" charset="0"/>
                <a:sym typeface="Open Sans Regular"/>
              </a:endParaRPr>
            </a:p>
          </p:txBody>
        </p:sp>
      </p:grpSp>
    </p:spTree>
    <p:extLst>
      <p:ext uri="{BB962C8B-B14F-4D97-AF65-F5344CB8AC3E}">
        <p14:creationId xmlns:p14="http://schemas.microsoft.com/office/powerpoint/2010/main" val="463842274"/>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8398180-3382-48C4-9D15-E3DC70FC030F}"/>
              </a:ext>
            </a:extLst>
          </p:cNvPr>
          <p:cNvPicPr>
            <a:picLocks noChangeAspect="1"/>
          </p:cNvPicPr>
          <p:nvPr/>
        </p:nvPicPr>
        <p:blipFill rotWithShape="1">
          <a:blip r:embed="rId2">
            <a:alphaModFix/>
            <a:extLst/>
          </a:blip>
          <a:srcRect l="11333" r="1" b="1"/>
          <a:stretch/>
        </p:blipFill>
        <p:spPr>
          <a:xfrm>
            <a:off x="-21751" y="1"/>
            <a:ext cx="13004780" cy="9753599"/>
          </a:xfrm>
          <a:prstGeom prst="rect">
            <a:avLst/>
          </a:prstGeom>
        </p:spPr>
      </p:pic>
      <p:sp>
        <p:nvSpPr>
          <p:cNvPr id="15" name="TextBox 14">
            <a:extLst>
              <a:ext uri="{FF2B5EF4-FFF2-40B4-BE49-F238E27FC236}">
                <a16:creationId xmlns:a16="http://schemas.microsoft.com/office/drawing/2014/main" id="{249F597B-4F32-487E-99C1-551A01631F8A}"/>
              </a:ext>
            </a:extLst>
          </p:cNvPr>
          <p:cNvSpPr txBox="1"/>
          <p:nvPr/>
        </p:nvSpPr>
        <p:spPr>
          <a:xfrm>
            <a:off x="8976973" y="8975826"/>
            <a:ext cx="3398366"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GB" dirty="0" err="1">
                <a:solidFill>
                  <a:schemeClr val="bg1"/>
                </a:solidFill>
              </a:rPr>
              <a:t>Arie</a:t>
            </a:r>
            <a:r>
              <a:rPr lang="en-GB">
                <a:solidFill>
                  <a:schemeClr val="bg1"/>
                </a:solidFill>
              </a:rPr>
              <a:t> Kievit/Cruz Roja Holandesa</a:t>
            </a:r>
            <a:endParaRPr lang="en-US" dirty="0">
              <a:solidFill>
                <a:schemeClr val="bg1"/>
              </a:solidFill>
            </a:endParaRPr>
          </a:p>
        </p:txBody>
      </p:sp>
      <p:sp>
        <p:nvSpPr>
          <p:cNvPr id="13" name="Rectangle 12">
            <a:extLst>
              <a:ext uri="{FF2B5EF4-FFF2-40B4-BE49-F238E27FC236}">
                <a16:creationId xmlns:a16="http://schemas.microsoft.com/office/drawing/2014/main" id="{1FAB0BAD-9E3F-4B9A-AF9A-FB3AC65D09B6}"/>
              </a:ext>
            </a:extLst>
          </p:cNvPr>
          <p:cNvSpPr/>
          <p:nvPr/>
        </p:nvSpPr>
        <p:spPr>
          <a:xfrm>
            <a:off x="478971" y="436650"/>
            <a:ext cx="12058269" cy="8262125"/>
          </a:xfrm>
          <a:prstGeom prst="rect">
            <a:avLst/>
          </a:prstGeom>
          <a:solidFill>
            <a:schemeClr val="tx1">
              <a:lumMod val="20000"/>
              <a:lumOff val="80000"/>
              <a:alpha val="86000"/>
            </a:schemeClr>
          </a:solidFill>
          <a:ln>
            <a:noFill/>
          </a:ln>
          <a:effectLst>
            <a:outerShdw blurRad="203200" dist="38100" dir="2700000" sx="102000" sy="102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9" name="Body">
            <a:extLst>
              <a:ext uri="{FF2B5EF4-FFF2-40B4-BE49-F238E27FC236}">
                <a16:creationId xmlns:a16="http://schemas.microsoft.com/office/drawing/2014/main" id="{1AE532F6-48EE-4A16-9D57-42AC5BBA47C1}"/>
              </a:ext>
            </a:extLst>
          </p:cNvPr>
          <p:cNvSpPr txBox="1">
            <a:spLocks noGrp="1"/>
          </p:cNvSpPr>
          <p:nvPr>
            <p:ph type="body" sz="half" idx="1"/>
          </p:nvPr>
        </p:nvSpPr>
        <p:spPr>
          <a:xfrm>
            <a:off x="870856" y="696688"/>
            <a:ext cx="11529781" cy="7893232"/>
          </a:xfrm>
          <a:prstGeom prst="rect">
            <a:avLst/>
          </a:prstGeom>
        </p:spPr>
        <p:txBody>
          <a:bodyPr vert="horz" lIns="91440" tIns="45720" rIns="91440" bIns="45720" rtlCol="0" anchor="ctr">
            <a:normAutofit lnSpcReduction="10000"/>
          </a:bodyPr>
          <a:lstStyle/>
          <a:p>
            <a:pPr marL="2743200" lvl="0" indent="-228600" algn="l" defTabSz="914400">
              <a:lnSpc>
                <a:spcPct val="90000"/>
              </a:lnSpc>
              <a:buFont typeface="Arial" panose="020B0604020202020204" pitchFamily="34" charset="0"/>
              <a:buChar char="•"/>
            </a:pPr>
            <a:r>
              <a:rPr lang="es-ES" sz="3200" kern="1200" dirty="0">
                <a:solidFill>
                  <a:srgbClr val="000000"/>
                </a:solidFill>
              </a:rPr>
              <a:t>Título del capítulo simplificado</a:t>
            </a:r>
          </a:p>
          <a:p>
            <a:pPr marL="285750" indent="-228600" algn="l" defTabSz="914400">
              <a:lnSpc>
                <a:spcPct val="90000"/>
              </a:lnSpc>
              <a:buFont typeface="Arial" panose="020B0604020202020204" pitchFamily="34" charset="0"/>
              <a:buChar char="•"/>
            </a:pPr>
            <a:r>
              <a:rPr lang="es-ES" sz="3200" kern="1200" dirty="0">
                <a:solidFill>
                  <a:srgbClr val="000000"/>
                </a:solidFill>
              </a:rPr>
              <a:t>Nueva sección en la introducción:</a:t>
            </a:r>
            <a:br>
              <a:rPr lang="es-ES" sz="3200" kern="1200" dirty="0">
                <a:solidFill>
                  <a:srgbClr val="000000"/>
                </a:solidFill>
              </a:rPr>
            </a:br>
            <a:r>
              <a:rPr lang="es-ES" sz="3200" b="1" kern="1200" dirty="0">
                <a:solidFill>
                  <a:srgbClr val="000000"/>
                </a:solidFill>
              </a:rPr>
              <a:t>Consideraciones especiales para proteger la atención de salud</a:t>
            </a:r>
          </a:p>
          <a:p>
            <a:pPr marL="285750" indent="-228600" algn="l" defTabSz="914400">
              <a:lnSpc>
                <a:spcPct val="90000"/>
              </a:lnSpc>
              <a:buFont typeface="Arial" panose="020B0604020202020204" pitchFamily="34" charset="0"/>
              <a:buChar char="•"/>
            </a:pPr>
            <a:r>
              <a:rPr lang="es-ES" sz="3200" kern="1200" dirty="0">
                <a:solidFill>
                  <a:srgbClr val="000000"/>
                </a:solidFill>
              </a:rPr>
              <a:t>Sistemas de salud – Se eliminó la norma de Liderazgo y coordinación del 2011, contenido integrado.</a:t>
            </a:r>
          </a:p>
          <a:p>
            <a:pPr marL="285750" lvl="1" indent="-228600" algn="l" defTabSz="914400">
              <a:lnSpc>
                <a:spcPct val="90000"/>
              </a:lnSpc>
              <a:buFont typeface="Arial" panose="020B0604020202020204" pitchFamily="34" charset="0"/>
              <a:buChar char="•"/>
            </a:pPr>
            <a:r>
              <a:rPr lang="es-ES" sz="3200" kern="1200" dirty="0">
                <a:solidFill>
                  <a:srgbClr val="000000"/>
                </a:solidFill>
              </a:rPr>
              <a:t>Se eliminó la norma de priorizar los servicios médicos del 2011, contenido integrado</a:t>
            </a:r>
          </a:p>
          <a:p>
            <a:pPr marL="285750" lvl="1" indent="-228600" algn="l" defTabSz="914400">
              <a:lnSpc>
                <a:spcPct val="90000"/>
              </a:lnSpc>
              <a:buFont typeface="Arial" panose="020B0604020202020204" pitchFamily="34" charset="0"/>
              <a:buChar char="•"/>
            </a:pPr>
            <a:r>
              <a:rPr lang="es-ES" sz="3200" kern="1200" dirty="0">
                <a:solidFill>
                  <a:srgbClr val="000000"/>
                </a:solidFill>
              </a:rPr>
              <a:t>La sección de Salud sexual y reproductiva se ha reestructurado en 3 normas con una introducción actualizada y la nueva norma:</a:t>
            </a:r>
            <a:br>
              <a:rPr lang="es-ES" sz="3200" kern="1200" dirty="0">
                <a:solidFill>
                  <a:srgbClr val="000000"/>
                </a:solidFill>
              </a:rPr>
            </a:br>
            <a:r>
              <a:rPr lang="es-ES" sz="3200" b="1" kern="1200" dirty="0">
                <a:solidFill>
                  <a:srgbClr val="000000"/>
                </a:solidFill>
              </a:rPr>
              <a:t>Violencia sexual y tratamiento clínico de la violación</a:t>
            </a:r>
          </a:p>
          <a:p>
            <a:pPr marL="285750" lvl="1" indent="-228600" algn="l" defTabSz="914400">
              <a:lnSpc>
                <a:spcPct val="90000"/>
              </a:lnSpc>
              <a:buFont typeface="Arial" panose="020B0604020202020204" pitchFamily="34" charset="0"/>
              <a:buChar char="•"/>
            </a:pPr>
            <a:r>
              <a:rPr lang="es-ES" sz="3200" kern="1200" dirty="0">
                <a:solidFill>
                  <a:srgbClr val="000000"/>
                </a:solidFill>
              </a:rPr>
              <a:t>Nueva norma: </a:t>
            </a:r>
            <a:r>
              <a:rPr lang="es-ES" sz="3200" b="1" kern="1200" dirty="0">
                <a:solidFill>
                  <a:srgbClr val="000000"/>
                </a:solidFill>
              </a:rPr>
              <a:t>Cuidados paliativos</a:t>
            </a:r>
            <a:r>
              <a:rPr lang="es-ES" sz="3200" kern="1200" dirty="0">
                <a:solidFill>
                  <a:srgbClr val="000000"/>
                </a:solidFill>
              </a:rPr>
              <a:t>, incorpora las situaciones de ancianos y casos prolongados. (La sección de enfermedades no transmisibles apareció en 2011)</a:t>
            </a:r>
          </a:p>
        </p:txBody>
      </p:sp>
      <p:sp>
        <p:nvSpPr>
          <p:cNvPr id="16" name="Title">
            <a:extLst>
              <a:ext uri="{FF2B5EF4-FFF2-40B4-BE49-F238E27FC236}">
                <a16:creationId xmlns:a16="http://schemas.microsoft.com/office/drawing/2014/main" id="{1D25B1DE-7EBE-4C1B-A8AE-708C2F66C77D}"/>
              </a:ext>
            </a:extLst>
          </p:cNvPr>
          <p:cNvSpPr txBox="1">
            <a:spLocks/>
          </p:cNvSpPr>
          <p:nvPr/>
        </p:nvSpPr>
        <p:spPr>
          <a:xfrm>
            <a:off x="1156563" y="241726"/>
            <a:ext cx="2326860" cy="2003494"/>
          </a:xfrm>
          <a:prstGeom prst="rect">
            <a:avLst/>
          </a:prstGeom>
          <a:ln w="12700">
            <a:miter lim="400000"/>
          </a:ln>
          <a:extLst>
            <a:ext uri="{C572A759-6A51-4108-AA02-DFA0A04FC94B}">
              <ma14:wrappingTextBoxFlag xmlns="" xmlns:ma14="http://schemas.microsoft.com/office/mac/drawingml/2011/main" val="1"/>
            </a:ext>
          </a:extLst>
        </p:spPr>
        <p:txBody>
          <a:bodyPr vert="horz" lIns="91440" tIns="45720" rIns="91440" bIns="45720" rtlCol="0" anchor="ctr">
            <a:no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l" defTabSz="914400" hangingPunct="1">
              <a:lnSpc>
                <a:spcPct val="90000"/>
              </a:lnSpc>
              <a:spcBef>
                <a:spcPct val="0"/>
              </a:spcBef>
            </a:pPr>
            <a:r>
              <a:rPr lang="es-ES" sz="4000" kern="12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rPr>
              <a:t>Salud</a:t>
            </a:r>
          </a:p>
        </p:txBody>
      </p:sp>
    </p:spTree>
    <p:extLst>
      <p:ext uri="{BB962C8B-B14F-4D97-AF65-F5344CB8AC3E}">
        <p14:creationId xmlns:p14="http://schemas.microsoft.com/office/powerpoint/2010/main" val="3291675911"/>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028" name="Picture 4" descr="Image result for target icon png">
            <a:extLst>
              <a:ext uri="{FF2B5EF4-FFF2-40B4-BE49-F238E27FC236}">
                <a16:creationId xmlns:a16="http://schemas.microsoft.com/office/drawing/2014/main" id="{555C4E17-B7B6-43C8-A89A-A83BC9AD790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3819" y="6752260"/>
            <a:ext cx="1791412" cy="179141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progress icon png">
            <a:extLst>
              <a:ext uri="{FF2B5EF4-FFF2-40B4-BE49-F238E27FC236}">
                <a16:creationId xmlns:a16="http://schemas.microsoft.com/office/drawing/2014/main" id="{092C9FA2-6120-419C-BB19-F8F6C59B709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3819" y="4305431"/>
            <a:ext cx="1791412" cy="179141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tick in circle icon png">
            <a:extLst>
              <a:ext uri="{FF2B5EF4-FFF2-40B4-BE49-F238E27FC236}">
                <a16:creationId xmlns:a16="http://schemas.microsoft.com/office/drawing/2014/main" id="{68A1AA62-3A36-4014-82DE-E3D92A9F5F1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6055" y="1927748"/>
            <a:ext cx="1789176" cy="1789176"/>
          </a:xfrm>
          <a:prstGeom prst="rect">
            <a:avLst/>
          </a:prstGeom>
          <a:noFill/>
          <a:extLst>
            <a:ext uri="{909E8E84-426E-40DD-AFC4-6F175D3DCCD1}">
              <a14:hiddenFill xmlns:a14="http://schemas.microsoft.com/office/drawing/2010/main">
                <a:solidFill>
                  <a:srgbClr val="FFFFFF"/>
                </a:solidFill>
              </a14:hiddenFill>
            </a:ext>
          </a:extLst>
        </p:spPr>
      </p:pic>
      <p:sp>
        <p:nvSpPr>
          <p:cNvPr id="8" name="Title">
            <a:extLst>
              <a:ext uri="{FF2B5EF4-FFF2-40B4-BE49-F238E27FC236}">
                <a16:creationId xmlns:a16="http://schemas.microsoft.com/office/drawing/2014/main" id="{9F698A4B-0065-403E-8F77-6C5FFF6C617C}"/>
              </a:ext>
            </a:extLst>
          </p:cNvPr>
          <p:cNvSpPr txBox="1">
            <a:spLocks/>
          </p:cNvSpPr>
          <p:nvPr/>
        </p:nvSpPr>
        <p:spPr>
          <a:xfrm>
            <a:off x="833819" y="895987"/>
            <a:ext cx="9934874" cy="109001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fontScale="97500"/>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l" hangingPunct="1"/>
            <a:r>
              <a:rPr lang="es-ES" b="1" dirty="0">
                <a:solidFill>
                  <a:srgbClr val="000000"/>
                </a:solidFill>
              </a:rPr>
              <a:t>Indicadores</a:t>
            </a:r>
            <a:endParaRPr lang="es-ES"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graphicFrame>
        <p:nvGraphicFramePr>
          <p:cNvPr id="4" name="Table 3">
            <a:extLst>
              <a:ext uri="{FF2B5EF4-FFF2-40B4-BE49-F238E27FC236}">
                <a16:creationId xmlns:a16="http://schemas.microsoft.com/office/drawing/2014/main" id="{DAAF9210-0B30-45CB-B509-EAF1100DCEFF}"/>
              </a:ext>
            </a:extLst>
          </p:cNvPr>
          <p:cNvGraphicFramePr>
            <a:graphicFrameLocks noGrp="1"/>
          </p:cNvGraphicFramePr>
          <p:nvPr>
            <p:extLst>
              <p:ext uri="{D42A27DB-BD31-4B8C-83A1-F6EECF244321}">
                <p14:modId xmlns:p14="http://schemas.microsoft.com/office/powerpoint/2010/main" val="638389747"/>
              </p:ext>
            </p:extLst>
          </p:nvPr>
        </p:nvGraphicFramePr>
        <p:xfrm>
          <a:off x="2489144" y="1883143"/>
          <a:ext cx="9934873" cy="6974469"/>
        </p:xfrm>
        <a:graphic>
          <a:graphicData uri="http://schemas.openxmlformats.org/drawingml/2006/table">
            <a:tbl>
              <a:tblPr firstRow="1" bandRow="1">
                <a:tableStyleId>{5940675A-B579-460E-94D1-54222C63F5DA}</a:tableStyleId>
              </a:tblPr>
              <a:tblGrid>
                <a:gridCol w="3045727">
                  <a:extLst>
                    <a:ext uri="{9D8B030D-6E8A-4147-A177-3AD203B41FA5}">
                      <a16:colId xmlns:a16="http://schemas.microsoft.com/office/drawing/2014/main" val="3215493912"/>
                    </a:ext>
                  </a:extLst>
                </a:gridCol>
                <a:gridCol w="6889146">
                  <a:extLst>
                    <a:ext uri="{9D8B030D-6E8A-4147-A177-3AD203B41FA5}">
                      <a16:colId xmlns:a16="http://schemas.microsoft.com/office/drawing/2014/main" val="1056698888"/>
                    </a:ext>
                  </a:extLst>
                </a:gridCol>
              </a:tblGrid>
              <a:tr h="1873186">
                <a:tc>
                  <a:txBody>
                    <a:bodyPr/>
                    <a:lstStyle/>
                    <a:p>
                      <a:pPr algn="ctr"/>
                      <a:r>
                        <a:rPr lang="es-ES" sz="4400" b="1" noProof="0" dirty="0">
                          <a:solidFill>
                            <a:srgbClr val="000000"/>
                          </a:solidFill>
                          <a:latin typeface="Open Sans" panose="020B0606030504020204" pitchFamily="34" charset="0"/>
                          <a:ea typeface="Open Sans" panose="020B0606030504020204" pitchFamily="34" charset="0"/>
                          <a:cs typeface="Open Sans" panose="020B0606030504020204" pitchFamily="34" charset="0"/>
                        </a:rPr>
                        <a:t>Proceso</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spcBef>
                          <a:spcPts val="600"/>
                        </a:spcBef>
                      </a:pPr>
                      <a:r>
                        <a:rPr lang="es-ES" sz="2400" b="1" noProof="0" dirty="0">
                          <a:solidFill>
                            <a:srgbClr val="000000"/>
                          </a:solidFill>
                          <a:latin typeface="Open Sans" panose="020B0606030504020204" pitchFamily="34" charset="0"/>
                          <a:ea typeface="Open Sans" panose="020B0606030504020204" pitchFamily="34" charset="0"/>
                          <a:cs typeface="Open Sans" panose="020B0606030504020204" pitchFamily="34" charset="0"/>
                        </a:rPr>
                        <a:t>Sí / No</a:t>
                      </a:r>
                    </a:p>
                    <a:p>
                      <a:pPr>
                        <a:spcBef>
                          <a:spcPts val="600"/>
                        </a:spcBef>
                      </a:pPr>
                      <a:r>
                        <a:rPr lang="es-ES" sz="2400" noProof="0" dirty="0">
                          <a:solidFill>
                            <a:srgbClr val="000000"/>
                          </a:solidFill>
                          <a:latin typeface="Open Sans" panose="020B0606030504020204" pitchFamily="34" charset="0"/>
                          <a:ea typeface="Open Sans" panose="020B0606030504020204" pitchFamily="34" charset="0"/>
                          <a:cs typeface="Open Sans" panose="020B0606030504020204" pitchFamily="34" charset="0"/>
                        </a:rPr>
                        <a:t>“El ambiente local está libre de heces de humanos y animales.”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573918325"/>
                  </a:ext>
                </a:extLst>
              </a:tr>
              <a:tr h="2683082">
                <a:tc>
                  <a:txBody>
                    <a:bodyPr/>
                    <a:lstStyle/>
                    <a:p>
                      <a:pPr algn="ctr"/>
                      <a:r>
                        <a:rPr lang="es-ES" sz="4400" b="1" noProof="0" dirty="0">
                          <a:solidFill>
                            <a:srgbClr val="000000"/>
                          </a:solidFill>
                          <a:latin typeface="Open Sans" panose="020B0606030504020204" pitchFamily="34" charset="0"/>
                          <a:ea typeface="Open Sans" panose="020B0606030504020204" pitchFamily="34" charset="0"/>
                          <a:cs typeface="Open Sans" panose="020B0606030504020204" pitchFamily="34" charset="0"/>
                        </a:rPr>
                        <a:t>Progreso</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spcBef>
                          <a:spcPts val="600"/>
                        </a:spcBef>
                      </a:pPr>
                      <a:r>
                        <a:rPr lang="es-ES" sz="2400" b="1" noProof="0" dirty="0">
                          <a:solidFill>
                            <a:srgbClr val="000000"/>
                          </a:solidFill>
                          <a:latin typeface="Open Sans" panose="020B0606030504020204" pitchFamily="34" charset="0"/>
                          <a:ea typeface="Open Sans" panose="020B0606030504020204" pitchFamily="34" charset="0"/>
                          <a:cs typeface="Open Sans" panose="020B0606030504020204" pitchFamily="34" charset="0"/>
                        </a:rPr>
                        <a:t>determinar la línea de base y medir el</a:t>
                      </a:r>
                      <a:r>
                        <a:rPr lang="es-ES" sz="2400" b="1" baseline="0" noProof="0" dirty="0">
                          <a:solidFill>
                            <a:srgbClr val="000000"/>
                          </a:solidFill>
                          <a:latin typeface="Open Sans" panose="020B0606030504020204" pitchFamily="34" charset="0"/>
                          <a:ea typeface="Open Sans" panose="020B0606030504020204" pitchFamily="34" charset="0"/>
                          <a:cs typeface="Open Sans" panose="020B0606030504020204" pitchFamily="34" charset="0"/>
                        </a:rPr>
                        <a:t> progreso</a:t>
                      </a:r>
                      <a:endParaRPr lang="es-ES" sz="2400" b="1" noProof="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a:spcBef>
                          <a:spcPts val="600"/>
                        </a:spcBef>
                      </a:pPr>
                      <a:r>
                        <a:rPr lang="es-ES" sz="2400" noProof="0" dirty="0">
                          <a:solidFill>
                            <a:srgbClr val="000000"/>
                          </a:solidFill>
                          <a:latin typeface="Open Sans" panose="020B0606030504020204" pitchFamily="34" charset="0"/>
                          <a:ea typeface="Open Sans" panose="020B0606030504020204" pitchFamily="34" charset="0"/>
                          <a:cs typeface="Open Sans" panose="020B0606030504020204" pitchFamily="34" charset="0"/>
                        </a:rPr>
                        <a:t>“Porcentaje de mujeres y niñas en edad de menstruación que tienen acceso a materiales adecuados para atender a su higiene menstrual”</a:t>
                      </a:r>
                      <a:endParaRPr lang="es-ES" sz="1800" noProof="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322490298"/>
                  </a:ext>
                </a:extLst>
              </a:tr>
              <a:tr h="2418201">
                <a:tc>
                  <a:txBody>
                    <a:bodyPr/>
                    <a:lstStyle/>
                    <a:p>
                      <a:pPr algn="ctr"/>
                      <a:r>
                        <a:rPr lang="es-ES" sz="4400" b="1" noProof="0" dirty="0">
                          <a:solidFill>
                            <a:srgbClr val="000000"/>
                          </a:solidFill>
                          <a:latin typeface="Open Sans" panose="020B0606030504020204" pitchFamily="34" charset="0"/>
                          <a:ea typeface="Open Sans" panose="020B0606030504020204" pitchFamily="34" charset="0"/>
                          <a:cs typeface="Open Sans" panose="020B0606030504020204" pitchFamily="34" charset="0"/>
                        </a:rPr>
                        <a:t>Objetivo</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584200" rtl="0" eaLnBrk="1" fontAlgn="auto" latinLnBrk="0" hangingPunct="1">
                        <a:lnSpc>
                          <a:spcPct val="100000"/>
                        </a:lnSpc>
                        <a:spcBef>
                          <a:spcPts val="600"/>
                        </a:spcBef>
                        <a:spcAft>
                          <a:spcPts val="0"/>
                        </a:spcAft>
                        <a:buClrTx/>
                        <a:buSzTx/>
                        <a:buFontTx/>
                        <a:buNone/>
                        <a:tabLst/>
                        <a:defRPr/>
                      </a:pPr>
                      <a:r>
                        <a:rPr lang="es-ES" sz="2400" b="1" i="0" u="none" strike="noStrike" cap="none" spc="0" baseline="0" noProof="0" dirty="0">
                          <a:ln>
                            <a:noFill/>
                          </a:ln>
                          <a:solidFill>
                            <a:srgbClr val="000000"/>
                          </a:solidFill>
                          <a:uFillTx/>
                          <a:latin typeface="Open Sans" panose="020B0606030504020204" pitchFamily="34" charset="0"/>
                          <a:ea typeface="Open Sans" panose="020B0606030504020204" pitchFamily="34" charset="0"/>
                          <a:cs typeface="Open Sans" panose="020B0606030504020204" pitchFamily="34" charset="0"/>
                          <a:sym typeface="Open Sans Bold"/>
                        </a:rPr>
                        <a:t>Objetivo(s) numérico(s) establecido(s)</a:t>
                      </a:r>
                    </a:p>
                    <a:p>
                      <a:pPr marL="0" marR="0" lvl="0" indent="0" algn="l" defTabSz="584200" rtl="0" eaLnBrk="1" fontAlgn="auto" latinLnBrk="0" hangingPunct="1">
                        <a:lnSpc>
                          <a:spcPct val="100000"/>
                        </a:lnSpc>
                        <a:spcBef>
                          <a:spcPts val="600"/>
                        </a:spcBef>
                        <a:spcAft>
                          <a:spcPts val="0"/>
                        </a:spcAft>
                        <a:buClrTx/>
                        <a:buSzTx/>
                        <a:buFontTx/>
                        <a:buNone/>
                        <a:tabLst/>
                        <a:defRPr/>
                      </a:pPr>
                      <a:r>
                        <a:rPr lang="es-ES" sz="2400" b="0" i="0" u="none" strike="noStrike" cap="none" spc="0" baseline="0" noProof="0" dirty="0">
                          <a:ln>
                            <a:noFill/>
                          </a:ln>
                          <a:solidFill>
                            <a:srgbClr val="000000"/>
                          </a:solidFill>
                          <a:uFillTx/>
                          <a:latin typeface="Open Sans" panose="020B0606030504020204" pitchFamily="34" charset="0"/>
                          <a:ea typeface="Open Sans" panose="020B0606030504020204" pitchFamily="34" charset="0"/>
                          <a:cs typeface="Open Sans" panose="020B0606030504020204" pitchFamily="34" charset="0"/>
                          <a:sym typeface="Open Sans Bold"/>
                        </a:rPr>
                        <a:t>“Porcentaje de casos de malnutrición aguda grave (MAG) con acceso a servicios de tratamiento (cobertura): &gt;50% en zonas rurales, &gt;70% en zonas urbanas, &gt;90% en un campamento”</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97880873"/>
                  </a:ext>
                </a:extLst>
              </a:tr>
            </a:tbl>
          </a:graphicData>
        </a:graphic>
      </p:graphicFrame>
      <p:sp>
        <p:nvSpPr>
          <p:cNvPr id="10" name="Slide Number">
            <a:extLst>
              <a:ext uri="{FF2B5EF4-FFF2-40B4-BE49-F238E27FC236}">
                <a16:creationId xmlns:a16="http://schemas.microsoft.com/office/drawing/2014/main" id="{B5C0F5F0-0F24-499F-83A0-D36D0B356704}"/>
              </a:ext>
            </a:extLst>
          </p:cNvPr>
          <p:cNvSpPr txBox="1">
            <a:spLocks/>
          </p:cNvSpPr>
          <p:nvPr/>
        </p:nvSpPr>
        <p:spPr>
          <a:xfrm>
            <a:off x="11816857" y="8809566"/>
            <a:ext cx="307777"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s-ES" smtClean="0">
                <a:solidFill>
                  <a:schemeClr val="tx2"/>
                </a:solidFill>
              </a:rPr>
              <a:pPr/>
              <a:t>27</a:t>
            </a:fld>
            <a:endParaRPr lang="es-ES" dirty="0">
              <a:solidFill>
                <a:schemeClr val="tx2"/>
              </a:solidFill>
            </a:endParaRPr>
          </a:p>
        </p:txBody>
      </p:sp>
      <p:grpSp>
        <p:nvGrpSpPr>
          <p:cNvPr id="9" name="Group 8">
            <a:extLst>
              <a:ext uri="{FF2B5EF4-FFF2-40B4-BE49-F238E27FC236}">
                <a16:creationId xmlns:a16="http://schemas.microsoft.com/office/drawing/2014/main" id="{603FD152-0787-4F2E-9011-B7FEC0CC5AC1}"/>
              </a:ext>
            </a:extLst>
          </p:cNvPr>
          <p:cNvGrpSpPr/>
          <p:nvPr/>
        </p:nvGrpSpPr>
        <p:grpSpPr>
          <a:xfrm>
            <a:off x="11718126" y="8587806"/>
            <a:ext cx="600754" cy="471695"/>
            <a:chOff x="11718126" y="8587806"/>
            <a:chExt cx="600754" cy="471695"/>
          </a:xfrm>
        </p:grpSpPr>
        <p:cxnSp>
          <p:nvCxnSpPr>
            <p:cNvPr id="11" name="Straight Connector 10">
              <a:extLst>
                <a:ext uri="{FF2B5EF4-FFF2-40B4-BE49-F238E27FC236}">
                  <a16:creationId xmlns:a16="http://schemas.microsoft.com/office/drawing/2014/main" id="{B884762D-63A5-44E9-A1DB-6F7EFA82E422}"/>
                </a:ext>
              </a:extLst>
            </p:cNvPr>
            <p:cNvCxnSpPr>
              <a:cxnSpLocks/>
            </p:cNvCxnSpPr>
            <p:nvPr/>
          </p:nvCxnSpPr>
          <p:spPr>
            <a:xfrm>
              <a:off x="11718126" y="8672680"/>
              <a:ext cx="0" cy="386821"/>
            </a:xfrm>
            <a:prstGeom prst="line">
              <a:avLst/>
            </a:prstGeom>
            <a:noFill/>
            <a:ln w="25400" cap="flat">
              <a:solidFill>
                <a:srgbClr val="DADADA"/>
              </a:solidFill>
              <a:prstDash val="solid"/>
              <a:round/>
            </a:ln>
            <a:effectLst/>
            <a:sp3d/>
          </p:spPr>
          <p:style>
            <a:lnRef idx="0">
              <a:scrgbClr r="0" g="0" b="0"/>
            </a:lnRef>
            <a:fillRef idx="0">
              <a:scrgbClr r="0" g="0" b="0"/>
            </a:fillRef>
            <a:effectRef idx="0">
              <a:scrgbClr r="0" g="0" b="0"/>
            </a:effectRef>
            <a:fontRef idx="none"/>
          </p:style>
        </p:cxnSp>
        <p:sp>
          <p:nvSpPr>
            <p:cNvPr id="12" name="TextBox 11">
              <a:extLst>
                <a:ext uri="{FF2B5EF4-FFF2-40B4-BE49-F238E27FC236}">
                  <a16:creationId xmlns:a16="http://schemas.microsoft.com/office/drawing/2014/main" id="{73A5044A-0B99-4243-8E9D-8E2972EC23D9}"/>
                </a:ext>
              </a:extLst>
            </p:cNvPr>
            <p:cNvSpPr txBox="1"/>
            <p:nvPr/>
          </p:nvSpPr>
          <p:spPr>
            <a:xfrm>
              <a:off x="11807522" y="8587806"/>
              <a:ext cx="511358"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s-ES" sz="1400" b="1">
                  <a:solidFill>
                    <a:srgbClr val="676767"/>
                  </a:solidFill>
                  <a:latin typeface="Open Sans Semibold" panose="020B0706030804020204" pitchFamily="34" charset="0"/>
                  <a:ea typeface="Open Sans Semibold" panose="020B0706030804020204" pitchFamily="34" charset="0"/>
                  <a:cs typeface="Open Sans Semibold" panose="020B0706030804020204" pitchFamily="34" charset="0"/>
                </a:rPr>
                <a:t>PÁG.</a:t>
              </a:r>
              <a:endParaRPr kumimoji="0" lang="es-ES" sz="1400" b="1" i="0" u="none" strike="noStrike" cap="none" spc="0" normalizeH="0" baseline="0">
                <a:ln>
                  <a:noFill/>
                </a:ln>
                <a:solidFill>
                  <a:srgbClr val="676767"/>
                </a:solidFill>
                <a:effectLst/>
                <a:uFillTx/>
                <a:latin typeface="Open Sans Semibold" panose="020B0706030804020204" pitchFamily="34" charset="0"/>
                <a:ea typeface="Open Sans Semibold" panose="020B0706030804020204" pitchFamily="34" charset="0"/>
                <a:cs typeface="Open Sans Semibold" panose="020B0706030804020204" pitchFamily="34" charset="0"/>
                <a:sym typeface="Open Sans Regular"/>
              </a:endParaRPr>
            </a:p>
          </p:txBody>
        </p:sp>
      </p:grpSp>
      <p:grpSp>
        <p:nvGrpSpPr>
          <p:cNvPr id="13" name="Group 12">
            <a:extLst>
              <a:ext uri="{FF2B5EF4-FFF2-40B4-BE49-F238E27FC236}">
                <a16:creationId xmlns:a16="http://schemas.microsoft.com/office/drawing/2014/main" id="{C3CFF346-F1FE-4F96-8501-9EDE5A47A750}"/>
              </a:ext>
            </a:extLst>
          </p:cNvPr>
          <p:cNvGrpSpPr/>
          <p:nvPr/>
        </p:nvGrpSpPr>
        <p:grpSpPr>
          <a:xfrm>
            <a:off x="312234" y="8508157"/>
            <a:ext cx="2207942" cy="858869"/>
            <a:chOff x="312234" y="8508157"/>
            <a:chExt cx="2207942" cy="858869"/>
          </a:xfrm>
        </p:grpSpPr>
        <p:sp>
          <p:nvSpPr>
            <p:cNvPr id="14" name="Rectangle 13">
              <a:extLst>
                <a:ext uri="{FF2B5EF4-FFF2-40B4-BE49-F238E27FC236}">
                  <a16:creationId xmlns:a16="http://schemas.microsoft.com/office/drawing/2014/main" id="{B5C4A4E2-BF62-4965-8DC2-83C7EBDB8538}"/>
                </a:ext>
              </a:extLst>
            </p:cNvPr>
            <p:cNvSpPr/>
            <p:nvPr/>
          </p:nvSpPr>
          <p:spPr>
            <a:xfrm>
              <a:off x="312234" y="8697726"/>
              <a:ext cx="2207942" cy="379591"/>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s-E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5" name="Graphic 14">
              <a:extLst>
                <a:ext uri="{FF2B5EF4-FFF2-40B4-BE49-F238E27FC236}">
                  <a16:creationId xmlns:a16="http://schemas.microsoft.com/office/drawing/2014/main" id="{909BD956-A4F3-4C63-AFE3-7F4CCE8E5DA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06049" y="8508157"/>
              <a:ext cx="1828800" cy="858869"/>
            </a:xfrm>
            <a:prstGeom prst="rect">
              <a:avLst/>
            </a:prstGeom>
          </p:spPr>
        </p:pic>
      </p:grpSp>
    </p:spTree>
    <p:extLst>
      <p:ext uri="{BB962C8B-B14F-4D97-AF65-F5344CB8AC3E}">
        <p14:creationId xmlns:p14="http://schemas.microsoft.com/office/powerpoint/2010/main" val="3670422980"/>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528D9E19-7105-4DEB-AEDC-CF523FB55AC3}"/>
              </a:ext>
            </a:extLst>
          </p:cNvPr>
          <p:cNvPicPr>
            <a:picLocks noChangeAspect="1"/>
          </p:cNvPicPr>
          <p:nvPr/>
        </p:nvPicPr>
        <p:blipFill rotWithShape="1">
          <a:blip r:embed="rId3"/>
          <a:srcRect l="5704" r="16892"/>
          <a:stretch/>
        </p:blipFill>
        <p:spPr>
          <a:xfrm>
            <a:off x="1" y="0"/>
            <a:ext cx="5522988" cy="9753600"/>
          </a:xfrm>
          <a:prstGeom prst="rect">
            <a:avLst/>
          </a:prstGeom>
        </p:spPr>
      </p:pic>
      <p:sp>
        <p:nvSpPr>
          <p:cNvPr id="11" name="Slide Number">
            <a:extLst>
              <a:ext uri="{FF2B5EF4-FFF2-40B4-BE49-F238E27FC236}">
                <a16:creationId xmlns:a16="http://schemas.microsoft.com/office/drawing/2014/main" id="{D1FDC8E1-D7D5-4469-9114-0403024AEE35}"/>
              </a:ext>
            </a:extLst>
          </p:cNvPr>
          <p:cNvSpPr txBox="1">
            <a:spLocks/>
          </p:cNvSpPr>
          <p:nvPr/>
        </p:nvSpPr>
        <p:spPr>
          <a:xfrm>
            <a:off x="11816857" y="8809566"/>
            <a:ext cx="307777"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solidFill>
                  <a:schemeClr val="tx2"/>
                </a:solidFill>
              </a:rPr>
              <a:pPr/>
              <a:t>28</a:t>
            </a:fld>
            <a:endParaRPr lang="en-US" dirty="0">
              <a:solidFill>
                <a:schemeClr val="tx2"/>
              </a:solidFill>
            </a:endParaRPr>
          </a:p>
        </p:txBody>
      </p:sp>
      <p:sp>
        <p:nvSpPr>
          <p:cNvPr id="13" name="Body">
            <a:extLst>
              <a:ext uri="{FF2B5EF4-FFF2-40B4-BE49-F238E27FC236}">
                <a16:creationId xmlns:a16="http://schemas.microsoft.com/office/drawing/2014/main" id="{A755C962-26F2-4A13-A88E-AC01A1CA6B12}"/>
              </a:ext>
            </a:extLst>
          </p:cNvPr>
          <p:cNvSpPr txBox="1">
            <a:spLocks noGrp="1"/>
          </p:cNvSpPr>
          <p:nvPr>
            <p:ph type="body" sz="half" idx="1"/>
          </p:nvPr>
        </p:nvSpPr>
        <p:spPr>
          <a:xfrm>
            <a:off x="5382315" y="2371122"/>
            <a:ext cx="7032477" cy="5970059"/>
          </a:xfrm>
          <a:prstGeom prst="rect">
            <a:avLst/>
          </a:prstGeom>
        </p:spPr>
        <p:txBody>
          <a:bodyPr vert="horz" lIns="91440" tIns="45720" rIns="91440" bIns="45720" rtlCol="0">
            <a:normAutofit/>
          </a:bodyPr>
          <a:lstStyle/>
          <a:p>
            <a:pPr marL="617220" indent="-571500" algn="l" defTabSz="914400">
              <a:lnSpc>
                <a:spcPct val="90000"/>
              </a:lnSpc>
              <a:buFont typeface="Wingdings" panose="05000000000000000000" pitchFamily="2" charset="2"/>
              <a:buChar char="ü"/>
            </a:pPr>
            <a:r>
              <a:rPr lang="es-ES" sz="4000" b="1" kern="1200" dirty="0">
                <a:solidFill>
                  <a:srgbClr val="000000"/>
                </a:solidFill>
                <a:latin typeface="Open Sans Regular"/>
                <a:ea typeface="+mn-ea"/>
                <a:cs typeface="+mn-cs"/>
              </a:rPr>
              <a:t>Enfoque en personas</a:t>
            </a:r>
            <a:r>
              <a:rPr lang="es-ES" sz="4000" kern="1200" dirty="0">
                <a:solidFill>
                  <a:srgbClr val="000000"/>
                </a:solidFill>
                <a:latin typeface="Open Sans Regular"/>
                <a:ea typeface="+mn-ea"/>
                <a:cs typeface="+mn-cs"/>
              </a:rPr>
              <a:t>, participación comunitaria y apoyo a la acción local</a:t>
            </a:r>
          </a:p>
          <a:p>
            <a:pPr marL="1074420" indent="-571500" algn="l" defTabSz="914400">
              <a:lnSpc>
                <a:spcPct val="90000"/>
              </a:lnSpc>
              <a:buFont typeface="Wingdings" panose="05000000000000000000" pitchFamily="2" charset="2"/>
              <a:buChar char="ü"/>
            </a:pPr>
            <a:r>
              <a:rPr lang="es-ES" sz="4000" kern="1200" dirty="0">
                <a:solidFill>
                  <a:srgbClr val="000000"/>
                </a:solidFill>
                <a:latin typeface="Open Sans Regular"/>
                <a:ea typeface="+mn-ea"/>
                <a:cs typeface="+mn-cs"/>
              </a:rPr>
              <a:t>Gran atención al</a:t>
            </a:r>
            <a:br>
              <a:rPr lang="es-ES" sz="4000" b="1" kern="1200" dirty="0">
                <a:solidFill>
                  <a:srgbClr val="000000"/>
                </a:solidFill>
                <a:latin typeface="Open Sans Regular"/>
                <a:ea typeface="+mn-ea"/>
                <a:cs typeface="+mn-cs"/>
              </a:rPr>
            </a:br>
            <a:r>
              <a:rPr lang="es-ES" sz="4000" b="1" kern="1200" dirty="0">
                <a:solidFill>
                  <a:srgbClr val="000000"/>
                </a:solidFill>
                <a:latin typeface="Open Sans Regular"/>
                <a:ea typeface="+mn-ea"/>
                <a:cs typeface="+mn-cs"/>
              </a:rPr>
              <a:t>uso en contexto</a:t>
            </a:r>
            <a:endParaRPr lang="es-ES" sz="4000" kern="1200" dirty="0">
              <a:solidFill>
                <a:srgbClr val="000000"/>
              </a:solidFill>
              <a:latin typeface="Open Sans Regular"/>
              <a:ea typeface="+mn-ea"/>
              <a:cs typeface="+mn-cs"/>
            </a:endParaRPr>
          </a:p>
          <a:p>
            <a:pPr marL="1074420" indent="-571500" algn="l" defTabSz="914400">
              <a:lnSpc>
                <a:spcPct val="90000"/>
              </a:lnSpc>
              <a:buFont typeface="Wingdings" panose="05000000000000000000" pitchFamily="2" charset="2"/>
              <a:buChar char="ü"/>
            </a:pPr>
            <a:r>
              <a:rPr lang="es-ES" sz="4000" kern="1200" dirty="0">
                <a:solidFill>
                  <a:srgbClr val="000000"/>
                </a:solidFill>
                <a:latin typeface="Open Sans Regular"/>
              </a:rPr>
              <a:t>Lenguaje y presentación </a:t>
            </a:r>
            <a:r>
              <a:rPr lang="es-ES" sz="4000" b="1" kern="1200" dirty="0">
                <a:solidFill>
                  <a:srgbClr val="000000"/>
                </a:solidFill>
                <a:latin typeface="Open Sans Regular"/>
                <a:ea typeface="+mn-ea"/>
                <a:cs typeface="+mn-cs"/>
              </a:rPr>
              <a:t>simplificados</a:t>
            </a:r>
            <a:endParaRPr lang="es-ES" sz="4000" kern="1200" dirty="0">
              <a:solidFill>
                <a:srgbClr val="000000"/>
              </a:solidFill>
              <a:latin typeface="Open Sans Regular"/>
              <a:ea typeface="+mn-ea"/>
              <a:cs typeface="+mn-cs"/>
            </a:endParaRPr>
          </a:p>
          <a:p>
            <a:pPr marL="617220" indent="-571500" algn="l" defTabSz="914400">
              <a:lnSpc>
                <a:spcPct val="90000"/>
              </a:lnSpc>
              <a:buFont typeface="Wingdings" panose="05000000000000000000" pitchFamily="2" charset="2"/>
              <a:buChar char="ü"/>
            </a:pPr>
            <a:r>
              <a:rPr lang="es-ES" sz="4000" b="1" kern="1200" dirty="0">
                <a:solidFill>
                  <a:srgbClr val="000000"/>
                </a:solidFill>
                <a:latin typeface="Open Sans Regular"/>
                <a:ea typeface="+mn-ea"/>
                <a:cs typeface="+mn-cs"/>
              </a:rPr>
              <a:t>Decisiones</a:t>
            </a:r>
            <a:r>
              <a:rPr lang="es-ES" sz="4000" kern="1200" dirty="0">
                <a:solidFill>
                  <a:srgbClr val="000000"/>
                </a:solidFill>
                <a:latin typeface="Open Sans Regular"/>
                <a:ea typeface="+mn-ea"/>
                <a:cs typeface="+mn-cs"/>
              </a:rPr>
              <a:t> supervisadas y documentadas</a:t>
            </a:r>
          </a:p>
        </p:txBody>
      </p:sp>
      <p:sp>
        <p:nvSpPr>
          <p:cNvPr id="8" name="Title">
            <a:extLst>
              <a:ext uri="{FF2B5EF4-FFF2-40B4-BE49-F238E27FC236}">
                <a16:creationId xmlns:a16="http://schemas.microsoft.com/office/drawing/2014/main" id="{A5FD8013-93C1-47D0-A244-F4D0A61529AE}"/>
              </a:ext>
            </a:extLst>
          </p:cNvPr>
          <p:cNvSpPr txBox="1">
            <a:spLocks noGrp="1"/>
          </p:cNvSpPr>
          <p:nvPr>
            <p:ph type="title"/>
          </p:nvPr>
        </p:nvSpPr>
        <p:spPr>
          <a:xfrm>
            <a:off x="5119260" y="1179432"/>
            <a:ext cx="6509658" cy="1057878"/>
          </a:xfrm>
          <a:prstGeom prst="rect">
            <a:avLst/>
          </a:prstGeom>
        </p:spPr>
        <p:txBody>
          <a:bodyPr>
            <a:normAutofit fontScale="90000"/>
          </a:bodyPr>
          <a:lstStyle/>
          <a:p>
            <a:pPr algn="l"/>
            <a:r>
              <a:rPr lang="es-ES" b="1">
                <a:solidFill>
                  <a:srgbClr val="773CBE"/>
                </a:solidFill>
              </a:rPr>
              <a:t>Donde estamos ahora</a:t>
            </a:r>
            <a:endParaRPr lang="es-ES">
              <a:solidFill>
                <a:srgbClr val="372981"/>
              </a:solidFill>
              <a:latin typeface="Open Sans Bold" panose="020B0806030504020204" pitchFamily="34" charset="0"/>
              <a:ea typeface="Open Sans Bold" panose="020B0806030504020204" pitchFamily="34" charset="0"/>
              <a:cs typeface="Open Sans Bold" panose="020B0806030504020204" pitchFamily="34" charset="0"/>
            </a:endParaRPr>
          </a:p>
        </p:txBody>
      </p:sp>
      <p:grpSp>
        <p:nvGrpSpPr>
          <p:cNvPr id="6" name="Group 5">
            <a:extLst>
              <a:ext uri="{FF2B5EF4-FFF2-40B4-BE49-F238E27FC236}">
                <a16:creationId xmlns:a16="http://schemas.microsoft.com/office/drawing/2014/main" id="{9BDAA394-5FAB-45E1-A04C-62676526D38C}"/>
              </a:ext>
            </a:extLst>
          </p:cNvPr>
          <p:cNvGrpSpPr/>
          <p:nvPr/>
        </p:nvGrpSpPr>
        <p:grpSpPr>
          <a:xfrm>
            <a:off x="11718126" y="8587806"/>
            <a:ext cx="600754" cy="471695"/>
            <a:chOff x="11718126" y="8587806"/>
            <a:chExt cx="600754" cy="471695"/>
          </a:xfrm>
        </p:grpSpPr>
        <p:cxnSp>
          <p:nvCxnSpPr>
            <p:cNvPr id="9" name="Straight Connector 8">
              <a:extLst>
                <a:ext uri="{FF2B5EF4-FFF2-40B4-BE49-F238E27FC236}">
                  <a16:creationId xmlns:a16="http://schemas.microsoft.com/office/drawing/2014/main" id="{A6E3133F-01F3-4733-85F7-054E0627A54A}"/>
                </a:ext>
              </a:extLst>
            </p:cNvPr>
            <p:cNvCxnSpPr>
              <a:cxnSpLocks/>
            </p:cNvCxnSpPr>
            <p:nvPr/>
          </p:nvCxnSpPr>
          <p:spPr>
            <a:xfrm>
              <a:off x="11718126" y="8672680"/>
              <a:ext cx="0" cy="386821"/>
            </a:xfrm>
            <a:prstGeom prst="line">
              <a:avLst/>
            </a:prstGeom>
            <a:noFill/>
            <a:ln w="25400" cap="flat">
              <a:solidFill>
                <a:srgbClr val="DADADA"/>
              </a:solidFill>
              <a:prstDash val="solid"/>
              <a:round/>
            </a:ln>
            <a:effectLst/>
            <a:sp3d/>
          </p:spPr>
          <p:style>
            <a:lnRef idx="0">
              <a:scrgbClr r="0" g="0" b="0"/>
            </a:lnRef>
            <a:fillRef idx="0">
              <a:scrgbClr r="0" g="0" b="0"/>
            </a:fillRef>
            <a:effectRef idx="0">
              <a:scrgbClr r="0" g="0" b="0"/>
            </a:effectRef>
            <a:fontRef idx="none"/>
          </p:style>
        </p:cxnSp>
        <p:sp>
          <p:nvSpPr>
            <p:cNvPr id="10" name="TextBox 9">
              <a:extLst>
                <a:ext uri="{FF2B5EF4-FFF2-40B4-BE49-F238E27FC236}">
                  <a16:creationId xmlns:a16="http://schemas.microsoft.com/office/drawing/2014/main" id="{48D1C9F3-6BC3-4718-A962-A8F0B5409D5F}"/>
                </a:ext>
              </a:extLst>
            </p:cNvPr>
            <p:cNvSpPr txBox="1"/>
            <p:nvPr/>
          </p:nvSpPr>
          <p:spPr>
            <a:xfrm>
              <a:off x="11807522" y="8587806"/>
              <a:ext cx="511358"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1400" b="1" dirty="0">
                  <a:solidFill>
                    <a:srgbClr val="676767"/>
                  </a:solidFill>
                  <a:latin typeface="Open Sans Semibold" panose="020B0706030804020204" pitchFamily="34" charset="0"/>
                  <a:ea typeface="Open Sans Semibold" panose="020B0706030804020204" pitchFamily="34" charset="0"/>
                  <a:cs typeface="Open Sans Semibold" panose="020B0706030804020204" pitchFamily="34" charset="0"/>
                </a:rPr>
                <a:t>PÁG.</a:t>
              </a:r>
              <a:endParaRPr kumimoji="0" lang="en-US" sz="1400" b="1" i="0" u="none" strike="noStrike" cap="none" spc="0" normalizeH="0" baseline="0" dirty="0">
                <a:ln>
                  <a:noFill/>
                </a:ln>
                <a:solidFill>
                  <a:srgbClr val="676767"/>
                </a:solidFill>
                <a:effectLst/>
                <a:uFillTx/>
                <a:latin typeface="Open Sans Semibold" panose="020B0706030804020204" pitchFamily="34" charset="0"/>
                <a:ea typeface="Open Sans Semibold" panose="020B0706030804020204" pitchFamily="34" charset="0"/>
                <a:cs typeface="Open Sans Semibold" panose="020B0706030804020204" pitchFamily="34" charset="0"/>
                <a:sym typeface="Open Sans Regular"/>
              </a:endParaRPr>
            </a:p>
          </p:txBody>
        </p:sp>
      </p:grpSp>
      <p:grpSp>
        <p:nvGrpSpPr>
          <p:cNvPr id="3" name="Group 2">
            <a:extLst>
              <a:ext uri="{FF2B5EF4-FFF2-40B4-BE49-F238E27FC236}">
                <a16:creationId xmlns:a16="http://schemas.microsoft.com/office/drawing/2014/main" id="{E217821A-F2AA-4927-B270-9D07433AE73D}"/>
              </a:ext>
            </a:extLst>
          </p:cNvPr>
          <p:cNvGrpSpPr/>
          <p:nvPr/>
        </p:nvGrpSpPr>
        <p:grpSpPr>
          <a:xfrm>
            <a:off x="399647" y="8519130"/>
            <a:ext cx="1905791" cy="762594"/>
            <a:chOff x="399647" y="8519130"/>
            <a:chExt cx="1905791" cy="762594"/>
          </a:xfrm>
        </p:grpSpPr>
        <p:sp>
          <p:nvSpPr>
            <p:cNvPr id="2" name="Rectangle 1">
              <a:extLst>
                <a:ext uri="{FF2B5EF4-FFF2-40B4-BE49-F238E27FC236}">
                  <a16:creationId xmlns:a16="http://schemas.microsoft.com/office/drawing/2014/main" id="{26236CE2-0831-4422-99FD-2996DFBF325C}"/>
                </a:ext>
              </a:extLst>
            </p:cNvPr>
            <p:cNvSpPr/>
            <p:nvPr/>
          </p:nvSpPr>
          <p:spPr>
            <a:xfrm>
              <a:off x="399647" y="8587805"/>
              <a:ext cx="1896456" cy="693919"/>
            </a:xfrm>
            <a:prstGeom prst="rect">
              <a:avLst/>
            </a:prstGeom>
            <a:solidFill>
              <a:srgbClr val="6A41BD"/>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2" name="Picture 11">
              <a:extLst>
                <a:ext uri="{FF2B5EF4-FFF2-40B4-BE49-F238E27FC236}">
                  <a16:creationId xmlns:a16="http://schemas.microsoft.com/office/drawing/2014/main" id="{E4FE3113-8545-4A5F-8F39-0868AC09B5DB}"/>
                </a:ext>
              </a:extLst>
            </p:cNvPr>
            <p:cNvPicPr>
              <a:picLocks noChangeAspect="1"/>
            </p:cNvPicPr>
            <p:nvPr/>
          </p:nvPicPr>
          <p:blipFill>
            <a:blip r:embed="rId4" cstate="print">
              <a:alphaModFix amt="73000"/>
              <a:extLst>
                <a:ext uri="{28A0092B-C50C-407E-A947-70E740481C1C}">
                  <a14:useLocalDpi xmlns:a14="http://schemas.microsoft.com/office/drawing/2010/main" val="0"/>
                </a:ext>
              </a:extLst>
            </a:blip>
            <a:stretch>
              <a:fillRect/>
            </a:stretch>
          </p:blipFill>
          <p:spPr>
            <a:xfrm>
              <a:off x="827084" y="8519130"/>
              <a:ext cx="1478354" cy="693920"/>
            </a:xfrm>
            <a:prstGeom prst="rect">
              <a:avLst/>
            </a:prstGeom>
          </p:spPr>
        </p:pic>
      </p:grpSp>
    </p:spTree>
    <p:extLst>
      <p:ext uri="{BB962C8B-B14F-4D97-AF65-F5344CB8AC3E}">
        <p14:creationId xmlns:p14="http://schemas.microsoft.com/office/powerpoint/2010/main" val="2494863166"/>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rgbClr val="00A585"/>
        </a:solidFill>
        <a:effectLst/>
      </p:bgPr>
    </p:bg>
    <p:spTree>
      <p:nvGrpSpPr>
        <p:cNvPr id="1" name=""/>
        <p:cNvGrpSpPr/>
        <p:nvPr/>
      </p:nvGrpSpPr>
      <p:grpSpPr>
        <a:xfrm>
          <a:off x="0" y="0"/>
          <a:ext cx="0" cy="0"/>
          <a:chOff x="0" y="0"/>
          <a:chExt cx="0" cy="0"/>
        </a:xfrm>
      </p:grpSpPr>
      <p:sp>
        <p:nvSpPr>
          <p:cNvPr id="125" name="Title"/>
          <p:cNvSpPr txBox="1">
            <a:spLocks noGrp="1"/>
          </p:cNvSpPr>
          <p:nvPr>
            <p:ph type="title"/>
          </p:nvPr>
        </p:nvSpPr>
        <p:spPr>
          <a:xfrm>
            <a:off x="1270000" y="1181100"/>
            <a:ext cx="10464800" cy="1130300"/>
          </a:xfrm>
          <a:prstGeom prst="rect">
            <a:avLst/>
          </a:prstGeom>
        </p:spPr>
        <p:txBody>
          <a:bodyPr>
            <a:normAutofit fontScale="90000"/>
          </a:bodyPr>
          <a:lstStyle/>
          <a:p>
            <a:pPr algn="l"/>
            <a:r>
              <a:rPr lang="es-ES" sz="3600" dirty="0"/>
              <a:t>Debate:</a:t>
            </a:r>
            <a:br>
              <a:rPr lang="es-ES" sz="3600" dirty="0"/>
            </a:br>
            <a:r>
              <a:rPr lang="es-ES" cap="all" dirty="0">
                <a:latin typeface="Open Sans Bold" panose="020B0806030504020204" pitchFamily="34" charset="0"/>
                <a:ea typeface="Open Sans Bold" panose="020B0806030504020204" pitchFamily="34" charset="0"/>
                <a:cs typeface="Open Sans Bold" panose="020B0806030504020204" pitchFamily="34" charset="0"/>
              </a:rPr>
              <a:t>CAMBIOS EN EL MANUAL</a:t>
            </a:r>
          </a:p>
        </p:txBody>
      </p:sp>
      <p:sp>
        <p:nvSpPr>
          <p:cNvPr id="127" name="Slide Number"/>
          <p:cNvSpPr txBox="1">
            <a:spLocks noGrp="1"/>
          </p:cNvSpPr>
          <p:nvPr>
            <p:ph type="sldNum" sz="quarter" idx="4294967295"/>
          </p:nvPr>
        </p:nvSpPr>
        <p:spPr>
          <a:xfrm>
            <a:off x="11816857" y="8809566"/>
            <a:ext cx="215789" cy="342901"/>
          </a:xfrm>
          <a:prstGeom prst="rect">
            <a:avLst/>
          </a:prstGeom>
          <a:extLst>
            <a:ext uri="{C572A759-6A51-4108-AA02-DFA0A04FC94B}">
              <ma14:wrappingTextBoxFlag xmlns="" xmlns:ma14="http://schemas.microsoft.com/office/mac/drawingml/2011/main" val="1"/>
            </a:ext>
          </a:extLst>
        </p:spPr>
        <p:txBody>
          <a:bodyPr/>
          <a:lstStyle>
            <a:lvl1pPr>
              <a:defRPr>
                <a:solidFill>
                  <a:srgbClr val="FFFFFF"/>
                </a:solidFill>
              </a:defRPr>
            </a:lvl1pPr>
          </a:lstStyle>
          <a:p>
            <a:fld id="{86CB4B4D-7CA3-9044-876B-883B54F8677D}" type="slidenum">
              <a:t>29</a:t>
            </a:fld>
            <a:endParaRPr dirty="0"/>
          </a:p>
        </p:txBody>
      </p:sp>
      <p:sp>
        <p:nvSpPr>
          <p:cNvPr id="7" name="Body">
            <a:extLst>
              <a:ext uri="{FF2B5EF4-FFF2-40B4-BE49-F238E27FC236}">
                <a16:creationId xmlns:a16="http://schemas.microsoft.com/office/drawing/2014/main" id="{47F71A68-4172-4923-8CC8-C71BC9046C99}"/>
              </a:ext>
            </a:extLst>
          </p:cNvPr>
          <p:cNvSpPr txBox="1">
            <a:spLocks/>
          </p:cNvSpPr>
          <p:nvPr/>
        </p:nvSpPr>
        <p:spPr>
          <a:xfrm>
            <a:off x="1023257" y="3243944"/>
            <a:ext cx="10464800" cy="4434817"/>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Autofit/>
          </a:bodyPr>
          <a:lstStyle>
            <a:lvl1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1pPr>
            <a:lvl2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2pPr>
            <a:lvl3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3pPr>
            <a:lvl4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4pPr>
            <a:lvl5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a:lstStyle>
          <a:p>
            <a:pPr marL="285750" indent="-285750" algn="l" hangingPunct="1">
              <a:buFont typeface="Arial" panose="020B0604020202020204" pitchFamily="34" charset="0"/>
              <a:buChar char="•"/>
            </a:pPr>
            <a:r>
              <a:rPr lang="es-ES" sz="3600" dirty="0"/>
              <a:t>¿Qué cambios de la edición 2018 cree usted que tendrán el mayor impacto sobre su trabajo y la manera en que emplea el Manual?</a:t>
            </a:r>
          </a:p>
          <a:p>
            <a:pPr marL="285750" indent="-285750" algn="l" hangingPunct="1">
              <a:buFont typeface="Arial" panose="020B0604020202020204" pitchFamily="34" charset="0"/>
              <a:buChar char="•"/>
            </a:pPr>
            <a:r>
              <a:rPr lang="es-ES" sz="3600" dirty="0"/>
              <a:t>¿Qué contenido nuevo le gustaría encontrar en la </a:t>
            </a:r>
            <a:r>
              <a:rPr lang="es-ES" sz="3600" i="1" dirty="0"/>
              <a:t>próxima</a:t>
            </a:r>
            <a:r>
              <a:rPr lang="es-ES" sz="3600" dirty="0"/>
              <a:t> edición del Manual?</a:t>
            </a:r>
          </a:p>
          <a:p>
            <a:pPr marL="285750" indent="-285750" algn="l" hangingPunct="1">
              <a:buFont typeface="Arial" panose="020B0604020202020204" pitchFamily="34" charset="0"/>
              <a:buChar char="•"/>
            </a:pPr>
            <a:endParaRPr lang="es-ES" sz="3600" dirty="0"/>
          </a:p>
        </p:txBody>
      </p:sp>
      <p:grpSp>
        <p:nvGrpSpPr>
          <p:cNvPr id="5" name="Group 4">
            <a:extLst>
              <a:ext uri="{FF2B5EF4-FFF2-40B4-BE49-F238E27FC236}">
                <a16:creationId xmlns:a16="http://schemas.microsoft.com/office/drawing/2014/main" id="{2AA7B4AE-AAB9-439E-B832-0CE484EBAC32}"/>
              </a:ext>
            </a:extLst>
          </p:cNvPr>
          <p:cNvGrpSpPr/>
          <p:nvPr/>
        </p:nvGrpSpPr>
        <p:grpSpPr>
          <a:xfrm>
            <a:off x="11718126" y="8587806"/>
            <a:ext cx="600754" cy="471695"/>
            <a:chOff x="11718126" y="8587806"/>
            <a:chExt cx="600754" cy="471695"/>
          </a:xfrm>
        </p:grpSpPr>
        <p:cxnSp>
          <p:nvCxnSpPr>
            <p:cNvPr id="6" name="Straight Connector 5">
              <a:extLst>
                <a:ext uri="{FF2B5EF4-FFF2-40B4-BE49-F238E27FC236}">
                  <a16:creationId xmlns:a16="http://schemas.microsoft.com/office/drawing/2014/main" id="{BEC8439D-E657-417D-88A9-ABC6B1BEAC8B}"/>
                </a:ext>
              </a:extLst>
            </p:cNvPr>
            <p:cNvCxnSpPr>
              <a:cxnSpLocks/>
            </p:cNvCxnSpPr>
            <p:nvPr/>
          </p:nvCxnSpPr>
          <p:spPr>
            <a:xfrm>
              <a:off x="11718126" y="8672680"/>
              <a:ext cx="0" cy="386821"/>
            </a:xfrm>
            <a:prstGeom prst="line">
              <a:avLst/>
            </a:prstGeom>
            <a:noFill/>
            <a:ln w="25400" cap="flat">
              <a:solidFill>
                <a:srgbClr val="DADADA"/>
              </a:solidFill>
              <a:prstDash val="solid"/>
              <a:round/>
            </a:ln>
            <a:effectLst/>
            <a:sp3d/>
          </p:spPr>
          <p:style>
            <a:lnRef idx="0">
              <a:scrgbClr r="0" g="0" b="0"/>
            </a:lnRef>
            <a:fillRef idx="0">
              <a:scrgbClr r="0" g="0" b="0"/>
            </a:fillRef>
            <a:effectRef idx="0">
              <a:scrgbClr r="0" g="0" b="0"/>
            </a:effectRef>
            <a:fontRef idx="none"/>
          </p:style>
        </p:cxnSp>
        <p:sp>
          <p:nvSpPr>
            <p:cNvPr id="8" name="TextBox 7">
              <a:extLst>
                <a:ext uri="{FF2B5EF4-FFF2-40B4-BE49-F238E27FC236}">
                  <a16:creationId xmlns:a16="http://schemas.microsoft.com/office/drawing/2014/main" id="{45DA4844-0D10-494A-9743-BB1152F765DB}"/>
                </a:ext>
              </a:extLst>
            </p:cNvPr>
            <p:cNvSpPr txBox="1"/>
            <p:nvPr/>
          </p:nvSpPr>
          <p:spPr>
            <a:xfrm>
              <a:off x="11807522" y="8587806"/>
              <a:ext cx="511358"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1400" b="1"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PÁG</a:t>
              </a:r>
              <a:r>
                <a:rPr lang="en-US" sz="1400" b="1" dirty="0">
                  <a:solidFill>
                    <a:srgbClr val="676767"/>
                  </a:solidFill>
                  <a:latin typeface="Open Sans Semibold" panose="020B0706030804020204" pitchFamily="34" charset="0"/>
                  <a:ea typeface="Open Sans Semibold" panose="020B0706030804020204" pitchFamily="34" charset="0"/>
                  <a:cs typeface="Open Sans Semibold" panose="020B0706030804020204" pitchFamily="34" charset="0"/>
                </a:rPr>
                <a:t>.</a:t>
              </a:r>
              <a:endParaRPr kumimoji="0" lang="en-US" sz="1400" b="1" i="0" u="none" strike="noStrike" cap="none" spc="0" normalizeH="0" baseline="0" dirty="0">
                <a:ln>
                  <a:noFill/>
                </a:ln>
                <a:solidFill>
                  <a:srgbClr val="676767"/>
                </a:solidFill>
                <a:effectLst/>
                <a:uFillTx/>
                <a:latin typeface="Open Sans Semibold" panose="020B0706030804020204" pitchFamily="34" charset="0"/>
                <a:ea typeface="Open Sans Semibold" panose="020B0706030804020204" pitchFamily="34" charset="0"/>
                <a:cs typeface="Open Sans Semibold" panose="020B0706030804020204" pitchFamily="34" charset="0"/>
                <a:sym typeface="Open Sans Regular"/>
              </a:endParaRPr>
            </a:p>
          </p:txBody>
        </p:sp>
      </p:grpSp>
      <p:pic>
        <p:nvPicPr>
          <p:cNvPr id="9" name="Picture 8">
            <a:extLst>
              <a:ext uri="{FF2B5EF4-FFF2-40B4-BE49-F238E27FC236}">
                <a16:creationId xmlns:a16="http://schemas.microsoft.com/office/drawing/2014/main" id="{59BB477A-7EBF-46BC-A649-73593D7560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5458" y="8500399"/>
            <a:ext cx="1831189" cy="859536"/>
          </a:xfrm>
          <a:prstGeom prst="rect">
            <a:avLst/>
          </a:prstGeom>
        </p:spPr>
      </p:pic>
    </p:spTree>
    <p:extLst>
      <p:ext uri="{BB962C8B-B14F-4D97-AF65-F5344CB8AC3E}">
        <p14:creationId xmlns:p14="http://schemas.microsoft.com/office/powerpoint/2010/main" val="3092966702"/>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16FBD258-8EA5-4EE6-A1C2-2F2024EBEA69}"/>
              </a:ext>
            </a:extLst>
          </p:cNvPr>
          <p:cNvGrpSpPr/>
          <p:nvPr/>
        </p:nvGrpSpPr>
        <p:grpSpPr>
          <a:xfrm>
            <a:off x="312234" y="8341112"/>
            <a:ext cx="2207942" cy="1092820"/>
            <a:chOff x="312234" y="8341112"/>
            <a:chExt cx="2207942" cy="1092820"/>
          </a:xfrm>
        </p:grpSpPr>
        <p:sp>
          <p:nvSpPr>
            <p:cNvPr id="11" name="Rectangle 10">
              <a:extLst>
                <a:ext uri="{FF2B5EF4-FFF2-40B4-BE49-F238E27FC236}">
                  <a16:creationId xmlns:a16="http://schemas.microsoft.com/office/drawing/2014/main" id="{351F450F-8240-4633-8BCE-7F752A325F50}"/>
                </a:ext>
              </a:extLst>
            </p:cNvPr>
            <p:cNvSpPr/>
            <p:nvPr/>
          </p:nvSpPr>
          <p:spPr>
            <a:xfrm>
              <a:off x="312234" y="8341112"/>
              <a:ext cx="2207942" cy="1092820"/>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2" name="Graphic 11">
              <a:extLst>
                <a:ext uri="{FF2B5EF4-FFF2-40B4-BE49-F238E27FC236}">
                  <a16:creationId xmlns:a16="http://schemas.microsoft.com/office/drawing/2014/main" id="{E377CD0E-E727-4CD0-A6F1-0C70A1C9E55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6049" y="8508157"/>
              <a:ext cx="1828800" cy="858869"/>
            </a:xfrm>
            <a:prstGeom prst="rect">
              <a:avLst/>
            </a:prstGeom>
          </p:spPr>
        </p:pic>
      </p:grpSp>
      <p:pic>
        <p:nvPicPr>
          <p:cNvPr id="1028" name="Picture 4" descr="Related image">
            <a:extLst>
              <a:ext uri="{FF2B5EF4-FFF2-40B4-BE49-F238E27FC236}">
                <a16:creationId xmlns:a16="http://schemas.microsoft.com/office/drawing/2014/main" id="{93D8E5B1-A854-4E4E-AF12-58307E15783C}"/>
              </a:ext>
            </a:extLst>
          </p:cNvPr>
          <p:cNvPicPr>
            <a:picLocks noChangeAspect="1" noChangeArrowheads="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536009" y="2022003"/>
            <a:ext cx="2137637" cy="2137637"/>
          </a:xfrm>
          <a:prstGeom prst="rect">
            <a:avLst/>
          </a:prstGeom>
          <a:noFill/>
          <a:extLst>
            <a:ext uri="{909E8E84-426E-40DD-AFC4-6F175D3DCCD1}">
              <a14:hiddenFill xmlns:a14="http://schemas.microsoft.com/office/drawing/2010/main">
                <a:solidFill>
                  <a:srgbClr val="FFFFFF"/>
                </a:solidFill>
              </a14:hiddenFill>
            </a:ext>
          </a:extLst>
        </p:spPr>
      </p:pic>
      <p:sp>
        <p:nvSpPr>
          <p:cNvPr id="85" name="Rectangle 84">
            <a:extLst>
              <a:ext uri="{FF2B5EF4-FFF2-40B4-BE49-F238E27FC236}">
                <a16:creationId xmlns:a16="http://schemas.microsoft.com/office/drawing/2014/main" id="{E4B7C1DD-857C-4D03-AAB3-C5C95BD51A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59341" y="456783"/>
            <a:ext cx="8000887" cy="8386479"/>
          </a:xfrm>
          <a:prstGeom prst="rect">
            <a:avLst/>
          </a:prstGeom>
          <a:solidFill>
            <a:schemeClr val="tx1">
              <a:alpha val="15000"/>
            </a:schemeClr>
          </a:solidFill>
          <a:ln w="127000" cap="sq" cmpd="thinThick">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6B87B56-5F78-4A43-9221-E8A407A12FB7}"/>
              </a:ext>
            </a:extLst>
          </p:cNvPr>
          <p:cNvSpPr>
            <a:spLocks noGrp="1"/>
          </p:cNvSpPr>
          <p:nvPr>
            <p:ph type="title"/>
          </p:nvPr>
        </p:nvSpPr>
        <p:spPr>
          <a:xfrm>
            <a:off x="854509" y="933368"/>
            <a:ext cx="7160683" cy="1359083"/>
          </a:xfrm>
        </p:spPr>
        <p:txBody>
          <a:bodyPr vert="horz" lIns="91440" tIns="45720" rIns="91440" bIns="45720" rtlCol="0" anchor="ctr">
            <a:normAutofit fontScale="90000"/>
          </a:bodyPr>
          <a:lstStyle/>
          <a:p>
            <a:pPr algn="l" defTabSz="914400">
              <a:lnSpc>
                <a:spcPct val="90000"/>
              </a:lnSpc>
              <a:spcBef>
                <a:spcPct val="0"/>
              </a:spcBef>
            </a:pPr>
            <a:r>
              <a:rPr lang="es-ES" sz="5000" kern="12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rPr>
              <a:t>Objetivos de aprendizaje</a:t>
            </a:r>
          </a:p>
        </p:txBody>
      </p:sp>
      <p:pic>
        <p:nvPicPr>
          <p:cNvPr id="1034" name="Picture 10" descr="Image result for comprehension icon">
            <a:extLst>
              <a:ext uri="{FF2B5EF4-FFF2-40B4-BE49-F238E27FC236}">
                <a16:creationId xmlns:a16="http://schemas.microsoft.com/office/drawing/2014/main" id="{756B9092-B7B2-49AC-9E6C-D0B71C084151}"/>
              </a:ext>
            </a:extLst>
          </p:cNvPr>
          <p:cNvPicPr>
            <a:picLocks noChangeAspect="1" noChangeArrowheads="1"/>
          </p:cNvPicPr>
          <p:nvPr/>
        </p:nvPicPr>
        <p:blipFill>
          <a:blip r:embed="rId6">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520132" y="4876800"/>
            <a:ext cx="2155813" cy="2155813"/>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a:extLst>
              <a:ext uri="{FF2B5EF4-FFF2-40B4-BE49-F238E27FC236}">
                <a16:creationId xmlns:a16="http://schemas.microsoft.com/office/drawing/2014/main" id="{97F04A41-ED0F-44AC-983E-F158156FA31D}"/>
              </a:ext>
            </a:extLst>
          </p:cNvPr>
          <p:cNvSpPr>
            <a:spLocks noGrp="1"/>
          </p:cNvSpPr>
          <p:nvPr>
            <p:ph type="body" sz="half" idx="1"/>
          </p:nvPr>
        </p:nvSpPr>
        <p:spPr>
          <a:xfrm>
            <a:off x="941592" y="2546015"/>
            <a:ext cx="7160682" cy="6218839"/>
          </a:xfrm>
        </p:spPr>
        <p:txBody>
          <a:bodyPr vert="horz" lIns="91440" tIns="45720" rIns="91440" bIns="45720" rtlCol="0">
            <a:normAutofit fontScale="92500" lnSpcReduction="20000"/>
          </a:bodyPr>
          <a:lstStyle/>
          <a:p>
            <a:pPr algn="l" defTabSz="914400">
              <a:lnSpc>
                <a:spcPct val="90000"/>
              </a:lnSpc>
            </a:pPr>
            <a:r>
              <a:rPr lang="es-ES"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Para el final de esta sesión, usted será capaz de </a:t>
            </a:r>
            <a:r>
              <a:rPr lang="es-ES" sz="2800" b="1" kern="1200" dirty="0">
                <a:solidFill>
                  <a:srgbClr val="00459D"/>
                </a:solidFill>
                <a:latin typeface="Open Sans" panose="020B0606030504020204" pitchFamily="34" charset="0"/>
                <a:ea typeface="Open Sans" panose="020B0606030504020204" pitchFamily="34" charset="0"/>
                <a:cs typeface="Open Sans" panose="020B0606030504020204" pitchFamily="34" charset="0"/>
              </a:rPr>
              <a:t>recordar</a:t>
            </a:r>
            <a:r>
              <a:rPr lang="es-ES"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a:t>
            </a:r>
          </a:p>
          <a:p>
            <a:pPr marL="285750" indent="-228600" algn="l" defTabSz="914400">
              <a:lnSpc>
                <a:spcPct val="90000"/>
              </a:lnSpc>
              <a:buFont typeface="Arial" panose="020B0604020202020204" pitchFamily="34" charset="0"/>
              <a:buChar char="•"/>
            </a:pPr>
            <a:r>
              <a:rPr lang="es-ES"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los desafíos en el sector que se convirtieron en </a:t>
            </a:r>
            <a:r>
              <a:rPr lang="es-ES" sz="2800" b="1"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bases </a:t>
            </a:r>
            <a:r>
              <a:rPr lang="es-ES"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para las revisiones del Manual,</a:t>
            </a:r>
          </a:p>
          <a:p>
            <a:pPr marL="285750" indent="-228600" algn="l" defTabSz="914400">
              <a:lnSpc>
                <a:spcPct val="90000"/>
              </a:lnSpc>
              <a:buFont typeface="Arial" panose="020B0604020202020204" pitchFamily="34" charset="0"/>
              <a:buChar char="•"/>
            </a:pPr>
            <a:r>
              <a:rPr lang="es-ES"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el método y resultados del</a:t>
            </a:r>
            <a:br>
              <a:rPr lang="es-ES"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br>
            <a:r>
              <a:rPr lang="es-ES" sz="2800" b="1"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proceso de revisión</a:t>
            </a:r>
            <a:r>
              <a:rPr lang="es-ES"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a:t>
            </a:r>
          </a:p>
          <a:p>
            <a:pPr marL="285750" indent="-228600" algn="l" defTabSz="914400">
              <a:lnSpc>
                <a:spcPct val="90000"/>
              </a:lnSpc>
              <a:buFont typeface="Arial" panose="020B0604020202020204" pitchFamily="34" charset="0"/>
              <a:buChar char="•"/>
            </a:pPr>
            <a:r>
              <a:rPr lang="es-ES"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los </a:t>
            </a:r>
            <a:r>
              <a:rPr lang="es-ES" sz="2800" b="1"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cambios</a:t>
            </a:r>
            <a:r>
              <a:rPr lang="es-ES"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 esenciales entre las ediciones del 2011 y 2018,</a:t>
            </a:r>
          </a:p>
          <a:p>
            <a:pPr marL="285750" indent="-228600" algn="l" defTabSz="914400">
              <a:lnSpc>
                <a:spcPct val="90000"/>
              </a:lnSpc>
              <a:buFont typeface="Arial" panose="020B0604020202020204" pitchFamily="34" charset="0"/>
              <a:buChar char="•"/>
            </a:pPr>
            <a:r>
              <a:rPr lang="es-ES"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cómo ha </a:t>
            </a:r>
            <a:r>
              <a:rPr lang="es-ES" sz="2800" b="1"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evolucionado</a:t>
            </a:r>
            <a:r>
              <a:rPr lang="es-ES"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 Esfera y qué</a:t>
            </a:r>
            <a:br>
              <a:rPr lang="es-ES"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br>
            <a:r>
              <a:rPr lang="es-ES" sz="2800" b="1"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nuevos productos</a:t>
            </a:r>
            <a:r>
              <a:rPr lang="es-ES"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 ofrece;</a:t>
            </a:r>
          </a:p>
          <a:p>
            <a:pPr marL="57150" lvl="0" algn="l" defTabSz="914400"/>
            <a:r>
              <a:rPr lang="es-ES"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y será capaz de </a:t>
            </a:r>
            <a:r>
              <a:rPr lang="es-ES" sz="2800" b="1" kern="1200" dirty="0">
                <a:solidFill>
                  <a:srgbClr val="B54500"/>
                </a:solidFill>
                <a:latin typeface="Open Sans" panose="020B0606030504020204" pitchFamily="34" charset="0"/>
                <a:ea typeface="Open Sans" panose="020B0606030504020204" pitchFamily="34" charset="0"/>
                <a:cs typeface="Open Sans" panose="020B0606030504020204" pitchFamily="34" charset="0"/>
              </a:rPr>
              <a:t>dialogar sobre</a:t>
            </a:r>
            <a:r>
              <a:rPr lang="es-ES" sz="2800" b="1"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a:t>
            </a:r>
          </a:p>
          <a:p>
            <a:pPr marL="285750" lvl="0" indent="-228600" algn="l" defTabSz="914400">
              <a:lnSpc>
                <a:spcPct val="90000"/>
              </a:lnSpc>
              <a:buFont typeface="Arial" panose="020B0604020202020204" pitchFamily="34" charset="0"/>
              <a:buChar char="•"/>
            </a:pPr>
            <a:r>
              <a:rPr lang="es-ES"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Cómo la edición 2018 se </a:t>
            </a:r>
            <a:br>
              <a:rPr lang="es-ES"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br>
            <a:r>
              <a:rPr lang="es-ES" sz="2800" b="1"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adapta a los contextos actuales</a:t>
            </a:r>
            <a:r>
              <a:rPr lang="es-ES"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 en los que operan sus usuarios.</a:t>
            </a:r>
          </a:p>
        </p:txBody>
      </p:sp>
      <p:sp>
        <p:nvSpPr>
          <p:cNvPr id="4" name="Slide Number">
            <a:extLst>
              <a:ext uri="{FF2B5EF4-FFF2-40B4-BE49-F238E27FC236}">
                <a16:creationId xmlns:a16="http://schemas.microsoft.com/office/drawing/2014/main" id="{E0F462C1-C267-405F-9FDA-952C98788669}"/>
              </a:ext>
            </a:extLst>
          </p:cNvPr>
          <p:cNvSpPr txBox="1">
            <a:spLocks/>
          </p:cNvSpPr>
          <p:nvPr/>
        </p:nvSpPr>
        <p:spPr>
          <a:xfrm>
            <a:off x="11805138" y="8809566"/>
            <a:ext cx="205184"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pPr>
              <a:spcAft>
                <a:spcPts val="600"/>
              </a:spcAft>
            </a:pPr>
            <a:fld id="{86CB4B4D-7CA3-9044-876B-883B54F8677D}" type="slidenum">
              <a:rPr lang="en-US" smtClean="0">
                <a:solidFill>
                  <a:schemeClr val="tx2"/>
                </a:solidFill>
              </a:rPr>
              <a:pPr>
                <a:spcAft>
                  <a:spcPts val="600"/>
                </a:spcAft>
              </a:pPr>
              <a:t>3</a:t>
            </a:fld>
            <a:endParaRPr lang="en-US" dirty="0">
              <a:solidFill>
                <a:schemeClr val="tx2"/>
              </a:solidFill>
            </a:endParaRPr>
          </a:p>
        </p:txBody>
      </p:sp>
      <p:sp>
        <p:nvSpPr>
          <p:cNvPr id="7" name="Rectangle 6">
            <a:extLst>
              <a:ext uri="{FF2B5EF4-FFF2-40B4-BE49-F238E27FC236}">
                <a16:creationId xmlns:a16="http://schemas.microsoft.com/office/drawing/2014/main" id="{7E4F4C63-A8DF-4341-89B4-7E1150BCC886}"/>
              </a:ext>
            </a:extLst>
          </p:cNvPr>
          <p:cNvSpPr/>
          <p:nvPr/>
        </p:nvSpPr>
        <p:spPr>
          <a:xfrm>
            <a:off x="8724768" y="4256610"/>
            <a:ext cx="3746539" cy="523220"/>
          </a:xfrm>
          <a:prstGeom prst="rect">
            <a:avLst/>
          </a:prstGeom>
          <a:noFill/>
        </p:spPr>
        <p:txBody>
          <a:bodyPr wrap="square" lIns="91440" tIns="45720" rIns="91440" bIns="45720">
            <a:spAutoFit/>
          </a:bodyPr>
          <a:lstStyle/>
          <a:p>
            <a:pPr algn="ctr"/>
            <a:r>
              <a:rPr lang="es-ES" sz="2800" b="0" cap="none" spc="0">
                <a:ln w="0"/>
                <a:solidFill>
                  <a:srgbClr val="0048A3"/>
                </a:solidFill>
                <a:effectLst>
                  <a:outerShdw blurRad="38100" dist="25400" dir="5400000" algn="ctr" rotWithShape="0">
                    <a:srgbClr val="6E747A">
                      <a:alpha val="43000"/>
                    </a:srgbClr>
                  </a:outerShdw>
                </a:effectLst>
              </a:rPr>
              <a:t>Conocimiento</a:t>
            </a:r>
          </a:p>
        </p:txBody>
      </p:sp>
      <p:sp>
        <p:nvSpPr>
          <p:cNvPr id="17" name="Rectangle 16">
            <a:extLst>
              <a:ext uri="{FF2B5EF4-FFF2-40B4-BE49-F238E27FC236}">
                <a16:creationId xmlns:a16="http://schemas.microsoft.com/office/drawing/2014/main" id="{47A7B1E8-7200-4248-BB95-832706B3F656}"/>
              </a:ext>
            </a:extLst>
          </p:cNvPr>
          <p:cNvSpPr/>
          <p:nvPr/>
        </p:nvSpPr>
        <p:spPr>
          <a:xfrm>
            <a:off x="8731557" y="7032613"/>
            <a:ext cx="3746539" cy="523220"/>
          </a:xfrm>
          <a:prstGeom prst="rect">
            <a:avLst/>
          </a:prstGeom>
          <a:noFill/>
        </p:spPr>
        <p:txBody>
          <a:bodyPr wrap="square" lIns="91440" tIns="45720" rIns="91440" bIns="45720">
            <a:spAutoFit/>
          </a:bodyPr>
          <a:lstStyle/>
          <a:p>
            <a:pPr algn="ctr"/>
            <a:r>
              <a:rPr lang="es-ES" sz="2800" b="0" cap="none" spc="0" dirty="0">
                <a:ln w="0"/>
                <a:solidFill>
                  <a:srgbClr val="B54500"/>
                </a:solidFill>
                <a:effectLst>
                  <a:outerShdw blurRad="38100" dist="25400" dir="5400000" algn="ctr" rotWithShape="0">
                    <a:srgbClr val="6E747A">
                      <a:alpha val="43000"/>
                    </a:srgbClr>
                  </a:outerShdw>
                </a:effectLst>
              </a:rPr>
              <a:t>Comprensión</a:t>
            </a:r>
          </a:p>
        </p:txBody>
      </p:sp>
      <p:grpSp>
        <p:nvGrpSpPr>
          <p:cNvPr id="13" name="Group 12">
            <a:extLst>
              <a:ext uri="{FF2B5EF4-FFF2-40B4-BE49-F238E27FC236}">
                <a16:creationId xmlns:a16="http://schemas.microsoft.com/office/drawing/2014/main" id="{A1C762B4-5742-4134-A0B6-E3758D4BF700}"/>
              </a:ext>
            </a:extLst>
          </p:cNvPr>
          <p:cNvGrpSpPr/>
          <p:nvPr/>
        </p:nvGrpSpPr>
        <p:grpSpPr>
          <a:xfrm>
            <a:off x="11718126" y="8587806"/>
            <a:ext cx="600754" cy="471695"/>
            <a:chOff x="11718126" y="8587806"/>
            <a:chExt cx="600754" cy="471695"/>
          </a:xfrm>
        </p:grpSpPr>
        <p:cxnSp>
          <p:nvCxnSpPr>
            <p:cNvPr id="14" name="Straight Connector 13">
              <a:extLst>
                <a:ext uri="{FF2B5EF4-FFF2-40B4-BE49-F238E27FC236}">
                  <a16:creationId xmlns:a16="http://schemas.microsoft.com/office/drawing/2014/main" id="{D9B9031F-B1DB-490D-A937-BDBAB44C16D6}"/>
                </a:ext>
              </a:extLst>
            </p:cNvPr>
            <p:cNvCxnSpPr>
              <a:cxnSpLocks/>
            </p:cNvCxnSpPr>
            <p:nvPr/>
          </p:nvCxnSpPr>
          <p:spPr>
            <a:xfrm>
              <a:off x="11718126" y="8672680"/>
              <a:ext cx="0" cy="386821"/>
            </a:xfrm>
            <a:prstGeom prst="line">
              <a:avLst/>
            </a:prstGeom>
            <a:noFill/>
            <a:ln w="25400" cap="flat">
              <a:solidFill>
                <a:srgbClr val="DADADA"/>
              </a:solidFill>
              <a:prstDash val="solid"/>
              <a:round/>
            </a:ln>
            <a:effectLst/>
            <a:sp3d/>
          </p:spPr>
          <p:style>
            <a:lnRef idx="0">
              <a:scrgbClr r="0" g="0" b="0"/>
            </a:lnRef>
            <a:fillRef idx="0">
              <a:scrgbClr r="0" g="0" b="0"/>
            </a:fillRef>
            <a:effectRef idx="0">
              <a:scrgbClr r="0" g="0" b="0"/>
            </a:effectRef>
            <a:fontRef idx="none"/>
          </p:style>
        </p:cxnSp>
        <p:sp>
          <p:nvSpPr>
            <p:cNvPr id="15" name="TextBox 14">
              <a:extLst>
                <a:ext uri="{FF2B5EF4-FFF2-40B4-BE49-F238E27FC236}">
                  <a16:creationId xmlns:a16="http://schemas.microsoft.com/office/drawing/2014/main" id="{EB0156F3-DB8E-44ED-B1D0-EC8BBDBC92DC}"/>
                </a:ext>
              </a:extLst>
            </p:cNvPr>
            <p:cNvSpPr txBox="1"/>
            <p:nvPr/>
          </p:nvSpPr>
          <p:spPr>
            <a:xfrm>
              <a:off x="11807522" y="8587806"/>
              <a:ext cx="511358"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1400" b="1" dirty="0">
                  <a:solidFill>
                    <a:srgbClr val="676767"/>
                  </a:solidFill>
                  <a:latin typeface="Open Sans Semibold" panose="020B0706030804020204" pitchFamily="34" charset="0"/>
                  <a:ea typeface="Open Sans Semibold" panose="020B0706030804020204" pitchFamily="34" charset="0"/>
                  <a:cs typeface="Open Sans Semibold" panose="020B0706030804020204" pitchFamily="34" charset="0"/>
                </a:rPr>
                <a:t>PÁG.</a:t>
              </a:r>
              <a:endParaRPr kumimoji="0" lang="en-US" sz="1400" b="1" i="0" u="none" strike="noStrike" cap="none" spc="0" normalizeH="0" baseline="0" dirty="0">
                <a:ln>
                  <a:noFill/>
                </a:ln>
                <a:solidFill>
                  <a:srgbClr val="676767"/>
                </a:solidFill>
                <a:effectLst/>
                <a:uFillTx/>
                <a:latin typeface="Open Sans Semibold" panose="020B0706030804020204" pitchFamily="34" charset="0"/>
                <a:ea typeface="Open Sans Semibold" panose="020B0706030804020204" pitchFamily="34" charset="0"/>
                <a:cs typeface="Open Sans Semibold" panose="020B0706030804020204" pitchFamily="34" charset="0"/>
                <a:sym typeface="Open Sans Regular"/>
              </a:endParaRPr>
            </a:p>
          </p:txBody>
        </p:sp>
      </p:grpSp>
    </p:spTree>
    <p:extLst>
      <p:ext uri="{BB962C8B-B14F-4D97-AF65-F5344CB8AC3E}">
        <p14:creationId xmlns:p14="http://schemas.microsoft.com/office/powerpoint/2010/main" val="2334572449"/>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5AC30E9-F592-4BB5-A170-313FFE8835D1}"/>
              </a:ext>
            </a:extLst>
          </p:cNvPr>
          <p:cNvPicPr>
            <a:picLocks noChangeAspect="1"/>
          </p:cNvPicPr>
          <p:nvPr/>
        </p:nvPicPr>
        <p:blipFill rotWithShape="1">
          <a:blip r:embed="rId3"/>
          <a:srcRect r="85471"/>
          <a:stretch/>
        </p:blipFill>
        <p:spPr>
          <a:xfrm>
            <a:off x="1846060" y="900814"/>
            <a:ext cx="1576535" cy="1600545"/>
          </a:xfrm>
          <a:prstGeom prst="rect">
            <a:avLst/>
          </a:prstGeom>
        </p:spPr>
      </p:pic>
      <p:sp>
        <p:nvSpPr>
          <p:cNvPr id="13" name="Rectangle 12">
            <a:extLst>
              <a:ext uri="{FF2B5EF4-FFF2-40B4-BE49-F238E27FC236}">
                <a16:creationId xmlns:a16="http://schemas.microsoft.com/office/drawing/2014/main" id="{72257994-BD97-4691-8B89-198A6D2BAB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995212"/>
            <a:ext cx="13004800" cy="2758388"/>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BBDFD4E-DA57-4993-A1B9-8D119F77994C}"/>
              </a:ext>
            </a:extLst>
          </p:cNvPr>
          <p:cNvSpPr>
            <a:spLocks noGrp="1"/>
          </p:cNvSpPr>
          <p:nvPr>
            <p:ph type="title"/>
          </p:nvPr>
        </p:nvSpPr>
        <p:spPr>
          <a:xfrm>
            <a:off x="2902857" y="6441721"/>
            <a:ext cx="7199086" cy="1149250"/>
          </a:xfrm>
          <a:solidFill>
            <a:srgbClr val="FFFFFF"/>
          </a:solidFill>
          <a:ln w="38100">
            <a:solidFill>
              <a:srgbClr val="404040"/>
            </a:solidFill>
            <a:miter lim="800000"/>
          </a:ln>
        </p:spPr>
        <p:txBody>
          <a:bodyPr vert="horz" lIns="91440" tIns="45720" rIns="91440" bIns="45720" rtlCol="0" anchor="ctr">
            <a:noAutofit/>
          </a:bodyPr>
          <a:lstStyle/>
          <a:p>
            <a:pPr defTabSz="914400">
              <a:lnSpc>
                <a:spcPct val="110000"/>
              </a:lnSpc>
              <a:spcBef>
                <a:spcPts val="400"/>
              </a:spcBef>
            </a:pPr>
            <a:r>
              <a:rPr lang="es-ES" sz="4400" dirty="0">
                <a:solidFill>
                  <a:srgbClr val="000000"/>
                </a:solidFill>
                <a:latin typeface="Open Sans regular"/>
              </a:rPr>
              <a:t>UNA </a:t>
            </a:r>
            <a:r>
              <a:rPr lang="es-ES" sz="4400" b="1" dirty="0">
                <a:solidFill>
                  <a:srgbClr val="000000"/>
                </a:solidFill>
                <a:latin typeface="Open Sans regular"/>
              </a:rPr>
              <a:t>NUEVA </a:t>
            </a:r>
            <a:r>
              <a:rPr lang="es-ES" sz="4400" dirty="0">
                <a:solidFill>
                  <a:srgbClr val="000000"/>
                </a:solidFill>
                <a:latin typeface="Open Sans regular"/>
              </a:rPr>
              <a:t>IDENTIDAD</a:t>
            </a:r>
            <a:endParaRPr lang="es-ES" sz="4400" kern="1200" dirty="0">
              <a:solidFill>
                <a:srgbClr val="000000"/>
              </a:solidFill>
              <a:latin typeface="+mj-lt"/>
              <a:ea typeface="+mj-ea"/>
              <a:cs typeface="+mj-cs"/>
            </a:endParaRPr>
          </a:p>
        </p:txBody>
      </p:sp>
      <p:sp>
        <p:nvSpPr>
          <p:cNvPr id="9" name="TextBox 8">
            <a:extLst>
              <a:ext uri="{FF2B5EF4-FFF2-40B4-BE49-F238E27FC236}">
                <a16:creationId xmlns:a16="http://schemas.microsoft.com/office/drawing/2014/main" id="{F6C756B4-1D43-4BB2-B728-79528B9CF9AD}"/>
              </a:ext>
            </a:extLst>
          </p:cNvPr>
          <p:cNvSpPr txBox="1"/>
          <p:nvPr/>
        </p:nvSpPr>
        <p:spPr>
          <a:xfrm>
            <a:off x="467436" y="2469069"/>
            <a:ext cx="4333782" cy="22570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s-ES" sz="2000" b="1" dirty="0">
                <a:solidFill>
                  <a:srgbClr val="000000"/>
                </a:solidFill>
              </a:rPr>
              <a:t>Descubre los estándares de Esfera</a:t>
            </a:r>
          </a:p>
          <a:p>
            <a:r>
              <a:rPr lang="es-ES" sz="2000" dirty="0">
                <a:solidFill>
                  <a:srgbClr val="000000"/>
                </a:solidFill>
              </a:rPr>
              <a:t>Esfera ofrece una extensa biblioteca de materiales y herramientas para expandir sus conocimientos y su comprensión acerca de las normas humanitarias.</a:t>
            </a:r>
            <a:endParaRPr kumimoji="0" lang="es-ES" sz="2000" b="0" i="0" u="none" strike="noStrike" cap="none" spc="0" normalizeH="0" baseline="0" dirty="0">
              <a:ln>
                <a:noFill/>
              </a:ln>
              <a:solidFill>
                <a:srgbClr val="000000"/>
              </a:solidFill>
              <a:effectLst/>
              <a:uFillTx/>
              <a:sym typeface="Open Sans Regular"/>
            </a:endParaRPr>
          </a:p>
        </p:txBody>
      </p:sp>
      <p:sp>
        <p:nvSpPr>
          <p:cNvPr id="17" name="TextBox 16">
            <a:extLst>
              <a:ext uri="{FF2B5EF4-FFF2-40B4-BE49-F238E27FC236}">
                <a16:creationId xmlns:a16="http://schemas.microsoft.com/office/drawing/2014/main" id="{35E1DC66-5ECE-4CE6-9D53-7703CF7DFD4C}"/>
              </a:ext>
            </a:extLst>
          </p:cNvPr>
          <p:cNvSpPr txBox="1"/>
          <p:nvPr/>
        </p:nvSpPr>
        <p:spPr>
          <a:xfrm>
            <a:off x="4463129" y="4834290"/>
            <a:ext cx="4078543" cy="13336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s-ES" sz="2000" b="1" dirty="0">
                <a:solidFill>
                  <a:srgbClr val="000000"/>
                </a:solidFill>
              </a:rPr>
              <a:t>Ponga las normas en práctica</a:t>
            </a:r>
            <a:endParaRPr lang="es-ES" sz="2000" dirty="0">
              <a:solidFill>
                <a:srgbClr val="000000"/>
              </a:solidFill>
            </a:endParaRPr>
          </a:p>
          <a:p>
            <a:r>
              <a:rPr lang="es-ES" sz="2000" dirty="0">
                <a:solidFill>
                  <a:srgbClr val="000000"/>
                </a:solidFill>
              </a:rPr>
              <a:t>Esfera fortalece su labor de incidencia pública para obtener mejoras en el terreno.</a:t>
            </a:r>
          </a:p>
        </p:txBody>
      </p:sp>
      <p:sp>
        <p:nvSpPr>
          <p:cNvPr id="21" name="TextBox 20">
            <a:extLst>
              <a:ext uri="{FF2B5EF4-FFF2-40B4-BE49-F238E27FC236}">
                <a16:creationId xmlns:a16="http://schemas.microsoft.com/office/drawing/2014/main" id="{0FA2AB7E-C0B8-43DA-82E4-7F3603CFCF93}"/>
              </a:ext>
            </a:extLst>
          </p:cNvPr>
          <p:cNvSpPr txBox="1"/>
          <p:nvPr/>
        </p:nvSpPr>
        <p:spPr>
          <a:xfrm>
            <a:off x="8331200" y="2494216"/>
            <a:ext cx="4078543" cy="19492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s-ES" sz="2000" b="1" dirty="0">
                <a:solidFill>
                  <a:srgbClr val="000000"/>
                </a:solidFill>
              </a:rPr>
              <a:t>Comparta su experiencia</a:t>
            </a:r>
          </a:p>
          <a:p>
            <a:r>
              <a:rPr lang="es-ES" sz="2000" dirty="0">
                <a:solidFill>
                  <a:srgbClr val="000000"/>
                </a:solidFill>
              </a:rPr>
              <a:t>Únase a una comunidad global dinámica, comprometida con la mejora de la calidad y la rendición de cuentas en todo el sector humanitario.</a:t>
            </a:r>
          </a:p>
        </p:txBody>
      </p:sp>
      <p:pic>
        <p:nvPicPr>
          <p:cNvPr id="22" name="Picture 21">
            <a:extLst>
              <a:ext uri="{FF2B5EF4-FFF2-40B4-BE49-F238E27FC236}">
                <a16:creationId xmlns:a16="http://schemas.microsoft.com/office/drawing/2014/main" id="{9D45BFE0-AA26-4EAC-934C-578AA5E1D2D9}"/>
              </a:ext>
            </a:extLst>
          </p:cNvPr>
          <p:cNvPicPr>
            <a:picLocks noChangeAspect="1"/>
          </p:cNvPicPr>
          <p:nvPr/>
        </p:nvPicPr>
        <p:blipFill rotWithShape="1">
          <a:blip r:embed="rId3"/>
          <a:srcRect l="81876"/>
          <a:stretch/>
        </p:blipFill>
        <p:spPr>
          <a:xfrm>
            <a:off x="9387128" y="900814"/>
            <a:ext cx="1966686" cy="1600545"/>
          </a:xfrm>
          <a:prstGeom prst="rect">
            <a:avLst/>
          </a:prstGeom>
        </p:spPr>
      </p:pic>
      <p:pic>
        <p:nvPicPr>
          <p:cNvPr id="23" name="Picture 22">
            <a:extLst>
              <a:ext uri="{FF2B5EF4-FFF2-40B4-BE49-F238E27FC236}">
                <a16:creationId xmlns:a16="http://schemas.microsoft.com/office/drawing/2014/main" id="{0B793858-6322-450E-9B33-D462C59B7D9B}"/>
              </a:ext>
            </a:extLst>
          </p:cNvPr>
          <p:cNvPicPr>
            <a:picLocks noChangeAspect="1"/>
          </p:cNvPicPr>
          <p:nvPr/>
        </p:nvPicPr>
        <p:blipFill rotWithShape="1">
          <a:blip r:embed="rId3"/>
          <a:srcRect l="43153" r="44809"/>
          <a:stretch/>
        </p:blipFill>
        <p:spPr>
          <a:xfrm>
            <a:off x="5849257" y="3233745"/>
            <a:ext cx="1306286" cy="1600545"/>
          </a:xfrm>
          <a:prstGeom prst="rect">
            <a:avLst/>
          </a:prstGeom>
        </p:spPr>
      </p:pic>
      <p:sp>
        <p:nvSpPr>
          <p:cNvPr id="24" name="Title 1">
            <a:extLst>
              <a:ext uri="{FF2B5EF4-FFF2-40B4-BE49-F238E27FC236}">
                <a16:creationId xmlns:a16="http://schemas.microsoft.com/office/drawing/2014/main" id="{2DE29112-1C75-4240-803D-4425099F81AC}"/>
              </a:ext>
            </a:extLst>
          </p:cNvPr>
          <p:cNvSpPr txBox="1">
            <a:spLocks/>
          </p:cNvSpPr>
          <p:nvPr/>
        </p:nvSpPr>
        <p:spPr>
          <a:xfrm>
            <a:off x="2560325" y="8492326"/>
            <a:ext cx="8027031" cy="75248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chorCtr="0">
            <a:noAutofit/>
          </a:bodyPr>
          <a:lstStyle>
            <a:lvl1pPr marL="0" marR="0" indent="0" algn="ctr" defTabSz="584200" rtl="0" latinLnBrk="0">
              <a:lnSpc>
                <a:spcPct val="100000"/>
              </a:lnSpc>
              <a:spcBef>
                <a:spcPts val="0"/>
              </a:spcBef>
              <a:spcAft>
                <a:spcPts val="0"/>
              </a:spcAft>
              <a:buClrTx/>
              <a:buSzTx/>
              <a:buFontTx/>
              <a:buNone/>
              <a:tabLst/>
              <a:defRPr sz="3982"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hangingPunct="1"/>
            <a:r>
              <a:rPr lang="en-GB" sz="3200" u="sng" dirty="0">
                <a:solidFill>
                  <a:schemeClr val="accent1">
                    <a:lumMod val="20000"/>
                    <a:lumOff val="80000"/>
                  </a:schemeClr>
                </a:solidFill>
                <a:latin typeface="Open Sans regular"/>
              </a:rPr>
              <a:t>spherestandards.org/es</a:t>
            </a:r>
            <a:endParaRPr lang="en-US" sz="3200" u="sng" dirty="0">
              <a:solidFill>
                <a:schemeClr val="accent1">
                  <a:lumMod val="20000"/>
                  <a:lumOff val="80000"/>
                </a:schemeClr>
              </a:solidFill>
              <a:latin typeface="Open Sans regular"/>
            </a:endParaRPr>
          </a:p>
        </p:txBody>
      </p:sp>
      <p:sp>
        <p:nvSpPr>
          <p:cNvPr id="3" name="TextBox 2">
            <a:extLst>
              <a:ext uri="{FF2B5EF4-FFF2-40B4-BE49-F238E27FC236}">
                <a16:creationId xmlns:a16="http://schemas.microsoft.com/office/drawing/2014/main" id="{126AB234-7916-4331-8538-BBE3C60AAAF2}"/>
              </a:ext>
            </a:extLst>
          </p:cNvPr>
          <p:cNvSpPr txBox="1"/>
          <p:nvPr/>
        </p:nvSpPr>
        <p:spPr>
          <a:xfrm>
            <a:off x="1664246" y="1895889"/>
            <a:ext cx="1792158" cy="533479"/>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defTabSz="584200" rtl="0" fontAlgn="auto" latinLnBrk="0" hangingPunct="0">
              <a:lnSpc>
                <a:spcPct val="100000"/>
              </a:lnSpc>
              <a:spcBef>
                <a:spcPts val="0"/>
              </a:spcBef>
              <a:spcAft>
                <a:spcPts val="0"/>
              </a:spcAft>
              <a:buClrTx/>
              <a:buSzTx/>
              <a:buFontTx/>
              <a:buNone/>
              <a:tabLst/>
            </a:pPr>
            <a:r>
              <a:rPr kumimoji="0" lang="es-ES" sz="2800" i="0" u="none" strike="noStrike" cap="none" spc="0" normalizeH="0" baseline="0" dirty="0">
                <a:ln>
                  <a:noFill/>
                </a:ln>
                <a:solidFill>
                  <a:srgbClr val="00A585"/>
                </a:solidFill>
                <a:effectLst/>
                <a:uFillTx/>
                <a:latin typeface="Open Sans Bold" panose="020B0806030504020204" pitchFamily="34" charset="0"/>
                <a:ea typeface="Open Sans Bold" panose="020B0806030504020204" pitchFamily="34" charset="0"/>
                <a:cs typeface="Open Sans Bold" panose="020B0806030504020204" pitchFamily="34" charset="0"/>
                <a:sym typeface="Open Sans Regular"/>
              </a:rPr>
              <a:t>Aprender</a:t>
            </a:r>
          </a:p>
        </p:txBody>
      </p:sp>
      <p:sp>
        <p:nvSpPr>
          <p:cNvPr id="12" name="TextBox 11">
            <a:extLst>
              <a:ext uri="{FF2B5EF4-FFF2-40B4-BE49-F238E27FC236}">
                <a16:creationId xmlns:a16="http://schemas.microsoft.com/office/drawing/2014/main" id="{8A8E53C4-5561-4886-BDCA-DBE4DCE863C5}"/>
              </a:ext>
            </a:extLst>
          </p:cNvPr>
          <p:cNvSpPr txBox="1"/>
          <p:nvPr/>
        </p:nvSpPr>
        <p:spPr>
          <a:xfrm>
            <a:off x="5849177" y="4270761"/>
            <a:ext cx="1306448" cy="533479"/>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defTabSz="584200" rtl="0" fontAlgn="auto" latinLnBrk="0" hangingPunct="0">
              <a:lnSpc>
                <a:spcPct val="100000"/>
              </a:lnSpc>
              <a:spcBef>
                <a:spcPts val="0"/>
              </a:spcBef>
              <a:spcAft>
                <a:spcPts val="0"/>
              </a:spcAft>
              <a:buClrTx/>
              <a:buSzTx/>
              <a:buFontTx/>
              <a:buNone/>
              <a:tabLst/>
            </a:pPr>
            <a:r>
              <a:rPr kumimoji="0" lang="es-ES" sz="2800" i="0" u="none" strike="noStrike" cap="none" spc="0" normalizeH="0" baseline="0" dirty="0">
                <a:ln>
                  <a:noFill/>
                </a:ln>
                <a:solidFill>
                  <a:srgbClr val="00A585"/>
                </a:solidFill>
                <a:effectLst/>
                <a:uFillTx/>
                <a:latin typeface="Open Sans Bold" panose="020B0806030504020204" pitchFamily="34" charset="0"/>
                <a:ea typeface="Open Sans Bold" panose="020B0806030504020204" pitchFamily="34" charset="0"/>
                <a:cs typeface="Open Sans Bold" panose="020B0806030504020204" pitchFamily="34" charset="0"/>
                <a:sym typeface="Open Sans Regular"/>
              </a:rPr>
              <a:t>Actuar</a:t>
            </a:r>
          </a:p>
        </p:txBody>
      </p:sp>
      <p:sp>
        <p:nvSpPr>
          <p:cNvPr id="14" name="TextBox 13">
            <a:extLst>
              <a:ext uri="{FF2B5EF4-FFF2-40B4-BE49-F238E27FC236}">
                <a16:creationId xmlns:a16="http://schemas.microsoft.com/office/drawing/2014/main" id="{405368AE-2F74-4848-BE3E-7ADE3BF346B0}"/>
              </a:ext>
            </a:extLst>
          </p:cNvPr>
          <p:cNvSpPr txBox="1"/>
          <p:nvPr/>
        </p:nvSpPr>
        <p:spPr>
          <a:xfrm>
            <a:off x="9314895" y="1939694"/>
            <a:ext cx="2111155" cy="533479"/>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defTabSz="584200" rtl="0" fontAlgn="auto" latinLnBrk="0" hangingPunct="0">
              <a:lnSpc>
                <a:spcPct val="100000"/>
              </a:lnSpc>
              <a:spcBef>
                <a:spcPts val="0"/>
              </a:spcBef>
              <a:spcAft>
                <a:spcPts val="0"/>
              </a:spcAft>
              <a:buClrTx/>
              <a:buSzTx/>
              <a:buFontTx/>
              <a:buNone/>
              <a:tabLst/>
            </a:pPr>
            <a:r>
              <a:rPr kumimoji="0" lang="es-ES" sz="2800" i="0" u="none" strike="noStrike" cap="none" spc="0" normalizeH="0" baseline="0" dirty="0">
                <a:ln>
                  <a:noFill/>
                </a:ln>
                <a:solidFill>
                  <a:srgbClr val="00A585"/>
                </a:solidFill>
                <a:effectLst/>
                <a:uFillTx/>
                <a:latin typeface="Open Sans Bold" panose="020B0806030504020204" pitchFamily="34" charset="0"/>
                <a:ea typeface="Open Sans Bold" panose="020B0806030504020204" pitchFamily="34" charset="0"/>
                <a:cs typeface="Open Sans Bold" panose="020B0806030504020204" pitchFamily="34" charset="0"/>
                <a:sym typeface="Open Sans Regular"/>
              </a:rPr>
              <a:t>Conectarse</a:t>
            </a:r>
          </a:p>
        </p:txBody>
      </p:sp>
    </p:spTree>
    <p:extLst>
      <p:ext uri="{BB962C8B-B14F-4D97-AF65-F5344CB8AC3E}">
        <p14:creationId xmlns:p14="http://schemas.microsoft.com/office/powerpoint/2010/main" val="3768884233"/>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D24CB100-71ED-4958-98FC-D5A39B737BDF}"/>
              </a:ext>
            </a:extLst>
          </p:cNvPr>
          <p:cNvGrpSpPr/>
          <p:nvPr/>
        </p:nvGrpSpPr>
        <p:grpSpPr>
          <a:xfrm>
            <a:off x="312234" y="8341112"/>
            <a:ext cx="2207942" cy="1092820"/>
            <a:chOff x="312234" y="8341112"/>
            <a:chExt cx="2207942" cy="1092820"/>
          </a:xfrm>
        </p:grpSpPr>
        <p:sp>
          <p:nvSpPr>
            <p:cNvPr id="15" name="Rectangle 14">
              <a:extLst>
                <a:ext uri="{FF2B5EF4-FFF2-40B4-BE49-F238E27FC236}">
                  <a16:creationId xmlns:a16="http://schemas.microsoft.com/office/drawing/2014/main" id="{BD0C93CE-8BAC-40B5-9A3A-E208775BBFDF}"/>
                </a:ext>
              </a:extLst>
            </p:cNvPr>
            <p:cNvSpPr/>
            <p:nvPr/>
          </p:nvSpPr>
          <p:spPr>
            <a:xfrm>
              <a:off x="312234" y="8341112"/>
              <a:ext cx="2207942" cy="1092820"/>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6" name="Graphic 15">
              <a:extLst>
                <a:ext uri="{FF2B5EF4-FFF2-40B4-BE49-F238E27FC236}">
                  <a16:creationId xmlns:a16="http://schemas.microsoft.com/office/drawing/2014/main" id="{597237D3-BBFF-40E1-8E88-0C76B16570A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6049" y="8508157"/>
              <a:ext cx="1828800" cy="858869"/>
            </a:xfrm>
            <a:prstGeom prst="rect">
              <a:avLst/>
            </a:prstGeom>
          </p:spPr>
        </p:pic>
      </p:grpSp>
      <p:sp>
        <p:nvSpPr>
          <p:cNvPr id="2" name="Title 1">
            <a:extLst>
              <a:ext uri="{FF2B5EF4-FFF2-40B4-BE49-F238E27FC236}">
                <a16:creationId xmlns:a16="http://schemas.microsoft.com/office/drawing/2014/main" id="{D8BA1F8F-474C-496F-8930-B048E159DD00}"/>
              </a:ext>
            </a:extLst>
          </p:cNvPr>
          <p:cNvSpPr>
            <a:spLocks noGrp="1"/>
          </p:cNvSpPr>
          <p:nvPr>
            <p:ph type="title"/>
          </p:nvPr>
        </p:nvSpPr>
        <p:spPr>
          <a:xfrm>
            <a:off x="721681" y="759810"/>
            <a:ext cx="11704321" cy="912505"/>
          </a:xfrm>
        </p:spPr>
        <p:txBody>
          <a:bodyPr/>
          <a:lstStyle/>
          <a:p>
            <a:pPr algn="l"/>
            <a:r>
              <a:rPr lang="es-ES" dirty="0">
                <a:solidFill>
                  <a:srgbClr val="000000"/>
                </a:solidFill>
                <a:latin typeface="Open Sans regular"/>
              </a:rPr>
              <a:t>UN </a:t>
            </a:r>
            <a:r>
              <a:rPr lang="es-ES" b="1" dirty="0">
                <a:solidFill>
                  <a:srgbClr val="000000"/>
                </a:solidFill>
                <a:latin typeface="Open Sans regular"/>
              </a:rPr>
              <a:t>NUEVO</a:t>
            </a:r>
            <a:r>
              <a:rPr lang="es-ES" dirty="0">
                <a:solidFill>
                  <a:srgbClr val="000000"/>
                </a:solidFill>
                <a:latin typeface="Open Sans regular"/>
              </a:rPr>
              <a:t> MEDIO DE ACCESO AL MANUAL</a:t>
            </a:r>
          </a:p>
        </p:txBody>
      </p:sp>
      <p:sp>
        <p:nvSpPr>
          <p:cNvPr id="5" name="Content Placeholder 2">
            <a:extLst>
              <a:ext uri="{FF2B5EF4-FFF2-40B4-BE49-F238E27FC236}">
                <a16:creationId xmlns:a16="http://schemas.microsoft.com/office/drawing/2014/main" id="{C7BFA83C-9241-4DB7-96F1-F07DFF34417E}"/>
              </a:ext>
            </a:extLst>
          </p:cNvPr>
          <p:cNvSpPr txBox="1">
            <a:spLocks/>
          </p:cNvSpPr>
          <p:nvPr/>
        </p:nvSpPr>
        <p:spPr>
          <a:xfrm>
            <a:off x="650243" y="1841423"/>
            <a:ext cx="8122282" cy="2695036"/>
          </a:xfrm>
          <a:prstGeom prst="rect">
            <a:avLst/>
          </a:prstGeom>
        </p:spPr>
        <p:txBody>
          <a:bodyPr vert="horz" lIns="130048" tIns="65024" rIns="130048" bIns="65024" rtlCol="0">
            <a:noAutofit/>
          </a:bodyPr>
          <a:lstStyle>
            <a:lvl1pPr marL="0" indent="0" algn="l" defTabSz="457200" rtl="0" eaLnBrk="1" latinLnBrk="0" hangingPunct="1">
              <a:spcBef>
                <a:spcPct val="20000"/>
              </a:spcBef>
              <a:buClr>
                <a:schemeClr val="tx2"/>
              </a:buClr>
              <a:buFontTx/>
              <a:buNone/>
              <a:defRPr sz="1800" b="1"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18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16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defTabSz="650230">
              <a:buClrTx/>
              <a:defRPr/>
            </a:pPr>
            <a:r>
              <a:rPr lang="es-ES" sz="2844" dirty="0">
                <a:latin typeface="Open Sans" panose="020B0606030504020204" pitchFamily="34" charset="0"/>
                <a:ea typeface="Open Sans" panose="020B0606030504020204" pitchFamily="34" charset="0"/>
                <a:cs typeface="Open Sans" panose="020B0606030504020204" pitchFamily="34" charset="0"/>
              </a:rPr>
              <a:t>El Manual Interactivo</a:t>
            </a:r>
          </a:p>
          <a:p>
            <a:pPr marL="406394" indent="-406394" defTabSz="650230">
              <a:buClrTx/>
              <a:buFont typeface="Arial" panose="020B0604020202020204" pitchFamily="34" charset="0"/>
              <a:buChar char="•"/>
              <a:defRPr/>
            </a:pPr>
            <a:r>
              <a:rPr lang="es-ES" sz="2400" dirty="0">
                <a:latin typeface="Open Sans" panose="020B0606030504020204" pitchFamily="34" charset="0"/>
                <a:ea typeface="Open Sans" panose="020B0606030504020204" pitchFamily="34" charset="0"/>
                <a:cs typeface="Open Sans" panose="020B0606030504020204" pitchFamily="34" charset="0"/>
              </a:rPr>
              <a:t>Lanzado el 6 de noviembre </a:t>
            </a:r>
            <a:r>
              <a:rPr lang="es-ES" sz="2400" b="0" dirty="0">
                <a:latin typeface="Open Sans" panose="020B0606030504020204" pitchFamily="34" charset="0"/>
                <a:ea typeface="Open Sans" panose="020B0606030504020204" pitchFamily="34" charset="0"/>
                <a:cs typeface="Open Sans" panose="020B0606030504020204" pitchFamily="34" charset="0"/>
              </a:rPr>
              <a:t>para acceder al Manual Esfera 2018 en Inglés, en línea.</a:t>
            </a:r>
          </a:p>
          <a:p>
            <a:pPr marL="406394" indent="-406394" defTabSz="650230">
              <a:buClrTx/>
              <a:buFont typeface="Arial" panose="020B0604020202020204" pitchFamily="34" charset="0"/>
              <a:buChar char="•"/>
              <a:defRPr/>
            </a:pPr>
            <a:r>
              <a:rPr lang="es-ES" sz="2400" b="0" dirty="0">
                <a:latin typeface="Open Sans" panose="020B0606030504020204" pitchFamily="34" charset="0"/>
                <a:ea typeface="Open Sans" panose="020B0606030504020204" pitchFamily="34" charset="0"/>
                <a:cs typeface="Open Sans" panose="020B0606030504020204" pitchFamily="34" charset="0"/>
              </a:rPr>
              <a:t>Sistema de Gestión de Contenidos (CMS) </a:t>
            </a:r>
            <a:r>
              <a:rPr lang="es-ES" sz="2400" dirty="0">
                <a:latin typeface="Open Sans" panose="020B0606030504020204" pitchFamily="34" charset="0"/>
                <a:ea typeface="Open Sans" panose="020B0606030504020204" pitchFamily="34" charset="0"/>
                <a:cs typeface="Open Sans" panose="020B0606030504020204" pitchFamily="34" charset="0"/>
              </a:rPr>
              <a:t>moderno</a:t>
            </a:r>
            <a:r>
              <a:rPr lang="es-ES" sz="2400" b="0" dirty="0">
                <a:latin typeface="Open Sans" panose="020B0606030504020204" pitchFamily="34" charset="0"/>
                <a:ea typeface="Open Sans" panose="020B0606030504020204" pitchFamily="34" charset="0"/>
                <a:cs typeface="Open Sans" panose="020B0606030504020204" pitchFamily="34" charset="0"/>
              </a:rPr>
              <a:t> y escalable </a:t>
            </a:r>
          </a:p>
          <a:p>
            <a:pPr marL="406394" indent="-406394" defTabSz="650230">
              <a:buClrTx/>
              <a:buFont typeface="Arial" panose="020B0604020202020204" pitchFamily="34" charset="0"/>
              <a:buChar char="•"/>
              <a:defRPr/>
            </a:pPr>
            <a:r>
              <a:rPr lang="es-ES" sz="2400" b="0" dirty="0">
                <a:latin typeface="Open Sans" panose="020B0606030504020204" pitchFamily="34" charset="0"/>
                <a:ea typeface="Open Sans" panose="020B0606030504020204" pitchFamily="34" charset="0"/>
                <a:cs typeface="Open Sans" panose="020B0606030504020204" pitchFamily="34" charset="0"/>
              </a:rPr>
              <a:t>Diseño</a:t>
            </a:r>
            <a:r>
              <a:rPr lang="es-ES" sz="2400" dirty="0">
                <a:latin typeface="Open Sans" panose="020B0606030504020204" pitchFamily="34" charset="0"/>
                <a:ea typeface="Open Sans" panose="020B0606030504020204" pitchFamily="34" charset="0"/>
                <a:cs typeface="Open Sans" panose="020B0606030504020204" pitchFamily="34" charset="0"/>
              </a:rPr>
              <a:t> reactivo </a:t>
            </a:r>
            <a:r>
              <a:rPr lang="es-ES" sz="2400" b="0" dirty="0">
                <a:latin typeface="Open Sans" panose="020B0606030504020204" pitchFamily="34" charset="0"/>
                <a:ea typeface="Open Sans" panose="020B0606030504020204" pitchFamily="34" charset="0"/>
                <a:cs typeface="Open Sans" panose="020B0606030504020204" pitchFamily="34" charset="0"/>
              </a:rPr>
              <a:t>(para teléfonos inteligentes)</a:t>
            </a:r>
          </a:p>
          <a:p>
            <a:pPr marL="1176285" lvl="1" indent="-406394" defTabSz="650230">
              <a:spcBef>
                <a:spcPts val="1422"/>
              </a:spcBef>
              <a:buClrTx/>
              <a:buFont typeface="Arial" panose="020B0604020202020204" pitchFamily="34" charset="0"/>
              <a:buChar char="•"/>
              <a:defRPr/>
            </a:pPr>
            <a:endParaRPr lang="es-ES" sz="2276" dirty="0">
              <a:latin typeface="Open Sans" panose="020B0606030504020204" pitchFamily="34" charset="0"/>
              <a:ea typeface="Open Sans" panose="020B0606030504020204" pitchFamily="34" charset="0"/>
              <a:cs typeface="Open Sans" panose="020B0606030504020204" pitchFamily="34" charset="0"/>
            </a:endParaRPr>
          </a:p>
          <a:p>
            <a:pPr marL="406394" indent="-406394" defTabSz="650230">
              <a:buClrTx/>
              <a:buFont typeface="Arial" panose="020B0604020202020204" pitchFamily="34" charset="0"/>
              <a:buChar char="•"/>
              <a:defRPr/>
            </a:pPr>
            <a:endParaRPr lang="es-ES" sz="2276" b="0" dirty="0">
              <a:latin typeface="Open Sans" panose="020B0606030504020204" pitchFamily="34" charset="0"/>
              <a:ea typeface="Open Sans" panose="020B0606030504020204" pitchFamily="34" charset="0"/>
              <a:cs typeface="Open Sans" panose="020B0606030504020204" pitchFamily="34" charset="0"/>
            </a:endParaRPr>
          </a:p>
          <a:p>
            <a:pPr marL="406394" indent="-406394" defTabSz="650230">
              <a:buClrTx/>
              <a:buFont typeface="Arial" panose="020B0604020202020204" pitchFamily="34" charset="0"/>
              <a:buChar char="•"/>
              <a:defRPr/>
            </a:pPr>
            <a:endParaRPr lang="es-ES" sz="2276" b="0" dirty="0">
              <a:latin typeface="Open Sans" panose="020B0606030504020204" pitchFamily="34" charset="0"/>
              <a:ea typeface="Open Sans" panose="020B0606030504020204" pitchFamily="34" charset="0"/>
              <a:cs typeface="Open Sans" panose="020B0606030504020204" pitchFamily="34" charset="0"/>
            </a:endParaRPr>
          </a:p>
          <a:p>
            <a:pPr marL="406394" indent="-406394" defTabSz="650230">
              <a:buClrTx/>
              <a:buFont typeface="Arial" panose="020B0604020202020204" pitchFamily="34" charset="0"/>
              <a:buChar char="•"/>
              <a:defRPr/>
            </a:pPr>
            <a:endParaRPr lang="es-ES" sz="2276" b="0" dirty="0">
              <a:latin typeface="Open Sans" panose="020B0606030504020204" pitchFamily="34" charset="0"/>
              <a:ea typeface="Open Sans" panose="020B0606030504020204" pitchFamily="34" charset="0"/>
              <a:cs typeface="Open Sans" panose="020B0606030504020204" pitchFamily="34" charset="0"/>
            </a:endParaRPr>
          </a:p>
        </p:txBody>
      </p:sp>
      <p:sp>
        <p:nvSpPr>
          <p:cNvPr id="7" name="Content Placeholder 2">
            <a:extLst>
              <a:ext uri="{FF2B5EF4-FFF2-40B4-BE49-F238E27FC236}">
                <a16:creationId xmlns:a16="http://schemas.microsoft.com/office/drawing/2014/main" id="{9F34EA61-8CA2-46CE-9948-1090FF361DED}"/>
              </a:ext>
            </a:extLst>
          </p:cNvPr>
          <p:cNvSpPr txBox="1">
            <a:spLocks/>
          </p:cNvSpPr>
          <p:nvPr/>
        </p:nvSpPr>
        <p:spPr>
          <a:xfrm>
            <a:off x="650239" y="4742161"/>
            <a:ext cx="7665086" cy="3474120"/>
          </a:xfrm>
          <a:prstGeom prst="rect">
            <a:avLst/>
          </a:prstGeom>
        </p:spPr>
        <p:txBody>
          <a:bodyPr vert="horz" lIns="130048" tIns="65024" rIns="130048" bIns="65024" rtlCol="0">
            <a:noAutofit/>
          </a:bodyPr>
          <a:lstStyle>
            <a:lvl1pPr marL="0" indent="0" algn="l" defTabSz="457200" rtl="0" eaLnBrk="1" latinLnBrk="0" hangingPunct="1">
              <a:spcBef>
                <a:spcPct val="20000"/>
              </a:spcBef>
              <a:buClr>
                <a:schemeClr val="tx2"/>
              </a:buClr>
              <a:buFontTx/>
              <a:buNone/>
              <a:defRPr sz="1800" b="1"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18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16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defTabSz="650230">
              <a:buClrTx/>
              <a:defRPr/>
            </a:pPr>
            <a:r>
              <a:rPr lang="es-ES" sz="2276" dirty="0">
                <a:latin typeface="Open Sans" panose="020B0606030504020204" pitchFamily="34" charset="0"/>
                <a:ea typeface="Open Sans" panose="020B0606030504020204" pitchFamily="34" charset="0"/>
                <a:cs typeface="Open Sans" panose="020B0606030504020204" pitchFamily="34" charset="0"/>
              </a:rPr>
              <a:t>Mejoras para el 2019</a:t>
            </a:r>
          </a:p>
          <a:p>
            <a:pPr marL="406394" indent="-406394" defTabSz="650230">
              <a:buClrTx/>
              <a:buFont typeface="Arial" panose="020B0604020202020204" pitchFamily="34" charset="0"/>
              <a:buChar char="•"/>
              <a:defRPr/>
            </a:pPr>
            <a:r>
              <a:rPr lang="es-ES" sz="2400" dirty="0">
                <a:latin typeface="Open Sans" panose="020B0606030504020204" pitchFamily="34" charset="0"/>
                <a:ea typeface="Open Sans" panose="020B0606030504020204" pitchFamily="34" charset="0"/>
                <a:cs typeface="Open Sans" panose="020B0606030504020204" pitchFamily="34" charset="0"/>
              </a:rPr>
              <a:t>Información de soporte</a:t>
            </a:r>
            <a:endParaRPr lang="es-ES" sz="2400" b="0" dirty="0">
              <a:latin typeface="Open Sans" panose="020B0606030504020204" pitchFamily="34" charset="0"/>
              <a:ea typeface="Open Sans" panose="020B0606030504020204" pitchFamily="34" charset="0"/>
              <a:cs typeface="Open Sans" panose="020B0606030504020204" pitchFamily="34" charset="0"/>
            </a:endParaRPr>
          </a:p>
          <a:p>
            <a:pPr marL="406394" indent="-406394" defTabSz="650230">
              <a:buClrTx/>
              <a:buFont typeface="Arial" panose="020B0604020202020204" pitchFamily="34" charset="0"/>
              <a:buChar char="•"/>
              <a:defRPr/>
            </a:pPr>
            <a:r>
              <a:rPr lang="es-ES" sz="2400" dirty="0">
                <a:latin typeface="Open Sans" panose="020B0606030504020204" pitchFamily="34" charset="0"/>
                <a:ea typeface="Open Sans" panose="020B0606030504020204" pitchFamily="34" charset="0"/>
                <a:cs typeface="Open Sans" panose="020B0606030504020204" pitchFamily="34" charset="0"/>
              </a:rPr>
              <a:t>Comentarios de usuario</a:t>
            </a:r>
            <a:endParaRPr lang="es-ES" sz="2400" b="0" dirty="0">
              <a:latin typeface="Open Sans" panose="020B0606030504020204" pitchFamily="34" charset="0"/>
              <a:ea typeface="Open Sans" panose="020B0606030504020204" pitchFamily="34" charset="0"/>
              <a:cs typeface="Open Sans" panose="020B0606030504020204" pitchFamily="34" charset="0"/>
            </a:endParaRPr>
          </a:p>
          <a:p>
            <a:pPr marL="406394" lvl="1" indent="-406394" defTabSz="650230">
              <a:spcBef>
                <a:spcPct val="20000"/>
              </a:spcBef>
              <a:buClrTx/>
              <a:buFont typeface="Arial" panose="020B0604020202020204" pitchFamily="34" charset="0"/>
              <a:buChar char="•"/>
              <a:defRPr/>
            </a:pPr>
            <a:r>
              <a:rPr lang="es-ES" sz="2400" b="1" dirty="0">
                <a:latin typeface="Open Sans" panose="020B0606030504020204" pitchFamily="34" charset="0"/>
                <a:ea typeface="Open Sans" panose="020B0606030504020204" pitchFamily="34" charset="0"/>
                <a:cs typeface="Open Sans" panose="020B0606030504020204" pitchFamily="34" charset="0"/>
              </a:rPr>
              <a:t>Múltiples manuales </a:t>
            </a:r>
            <a:r>
              <a:rPr lang="es-ES" sz="2400" dirty="0">
                <a:latin typeface="Open Sans" panose="020B0606030504020204" pitchFamily="34" charset="0"/>
                <a:ea typeface="Open Sans" panose="020B0606030504020204" pitchFamily="34" charset="0"/>
                <a:cs typeface="Open Sans" panose="020B0606030504020204" pitchFamily="34" charset="0"/>
              </a:rPr>
              <a:t>(miembros HSP)</a:t>
            </a:r>
            <a:br>
              <a:rPr lang="es-ES" sz="2400" dirty="0">
                <a:latin typeface="Open Sans" panose="020B0606030504020204" pitchFamily="34" charset="0"/>
                <a:ea typeface="Open Sans" panose="020B0606030504020204" pitchFamily="34" charset="0"/>
                <a:cs typeface="Open Sans" panose="020B0606030504020204" pitchFamily="34" charset="0"/>
              </a:rPr>
            </a:br>
            <a:r>
              <a:rPr lang="es-ES" sz="2400" dirty="0">
                <a:latin typeface="Open Sans" panose="020B0606030504020204" pitchFamily="34" charset="0"/>
                <a:ea typeface="Open Sans" panose="020B0606030504020204" pitchFamily="34" charset="0"/>
                <a:cs typeface="Open Sans" panose="020B0606030504020204" pitchFamily="34" charset="0"/>
              </a:rPr>
              <a:t>en </a:t>
            </a:r>
            <a:r>
              <a:rPr lang="es-ES" sz="2400" b="1" dirty="0">
                <a:latin typeface="Open Sans" panose="020B0606030504020204" pitchFamily="34" charset="0"/>
                <a:ea typeface="Open Sans" panose="020B0606030504020204" pitchFamily="34" charset="0"/>
                <a:cs typeface="Open Sans" panose="020B0606030504020204" pitchFamily="34" charset="0"/>
              </a:rPr>
              <a:t>varios idiomas </a:t>
            </a:r>
            <a:r>
              <a:rPr lang="es-ES" sz="2400" dirty="0">
                <a:latin typeface="Open Sans" panose="020B0606030504020204" pitchFamily="34" charset="0"/>
                <a:ea typeface="Open Sans" panose="020B0606030504020204" pitchFamily="34" charset="0"/>
                <a:cs typeface="Open Sans" panose="020B0606030504020204" pitchFamily="34" charset="0"/>
              </a:rPr>
              <a:t>(más de 4)</a:t>
            </a:r>
          </a:p>
          <a:p>
            <a:pPr marL="406394" lvl="1" indent="-406394" defTabSz="650230">
              <a:spcBef>
                <a:spcPct val="20000"/>
              </a:spcBef>
              <a:buClrTx/>
              <a:buFont typeface="Arial" panose="020B0604020202020204" pitchFamily="34" charset="0"/>
              <a:buChar char="•"/>
              <a:defRPr/>
            </a:pPr>
            <a:r>
              <a:rPr lang="es-ES" sz="2400" b="1" dirty="0">
                <a:latin typeface="Open Sans" panose="020B0606030504020204" pitchFamily="34" charset="0"/>
                <a:ea typeface="Open Sans" panose="020B0606030504020204" pitchFamily="34" charset="0"/>
                <a:cs typeface="Open Sans" panose="020B0606030504020204" pitchFamily="34" charset="0"/>
              </a:rPr>
              <a:t>Integración</a:t>
            </a:r>
            <a:r>
              <a:rPr lang="es-ES" sz="2400" dirty="0">
                <a:latin typeface="Open Sans" panose="020B0606030504020204" pitchFamily="34" charset="0"/>
                <a:ea typeface="Open Sans" panose="020B0606030504020204" pitchFamily="34" charset="0"/>
                <a:cs typeface="Open Sans" panose="020B0606030504020204" pitchFamily="34" charset="0"/>
              </a:rPr>
              <a:t> con otros sistemas de Esfera</a:t>
            </a:r>
            <a:br>
              <a:rPr lang="es-ES" sz="2400" dirty="0">
                <a:latin typeface="Open Sans" panose="020B0606030504020204" pitchFamily="34" charset="0"/>
                <a:ea typeface="Open Sans" panose="020B0606030504020204" pitchFamily="34" charset="0"/>
                <a:cs typeface="Open Sans" panose="020B0606030504020204" pitchFamily="34" charset="0"/>
              </a:rPr>
            </a:br>
            <a:r>
              <a:rPr lang="es-ES" sz="2400" dirty="0">
                <a:latin typeface="Open Sans" panose="020B0606030504020204" pitchFamily="34" charset="0"/>
                <a:ea typeface="Open Sans" panose="020B0606030504020204" pitchFamily="34" charset="0"/>
                <a:cs typeface="Open Sans" panose="020B0606030504020204" pitchFamily="34" charset="0"/>
              </a:rPr>
              <a:t>y de terceros.</a:t>
            </a:r>
          </a:p>
          <a:p>
            <a:pPr marL="406394" lvl="1" indent="-406394" defTabSz="650230">
              <a:spcBef>
                <a:spcPct val="20000"/>
              </a:spcBef>
              <a:buClrTx/>
              <a:buFont typeface="Arial" panose="020B0604020202020204" pitchFamily="34" charset="0"/>
              <a:buChar char="•"/>
              <a:defRPr/>
            </a:pPr>
            <a:r>
              <a:rPr lang="es-ES" sz="2400" dirty="0">
                <a:latin typeface="Open Sans" panose="020B0606030504020204" pitchFamily="34" charset="0"/>
                <a:ea typeface="Open Sans" panose="020B0606030504020204" pitchFamily="34" charset="0"/>
                <a:cs typeface="Open Sans" panose="020B0606030504020204" pitchFamily="34" charset="0"/>
              </a:rPr>
              <a:t>Interfaz de Programación Avanzada (</a:t>
            </a:r>
            <a:r>
              <a:rPr lang="es-ES" sz="2400" b="1" dirty="0">
                <a:latin typeface="Open Sans" panose="020B0606030504020204" pitchFamily="34" charset="0"/>
                <a:ea typeface="Open Sans" panose="020B0606030504020204" pitchFamily="34" charset="0"/>
                <a:cs typeface="Open Sans" panose="020B0606030504020204" pitchFamily="34" charset="0"/>
              </a:rPr>
              <a:t>API</a:t>
            </a:r>
            <a:r>
              <a:rPr lang="es-ES" sz="2400" dirty="0">
                <a:latin typeface="Open Sans" panose="020B0606030504020204" pitchFamily="34" charset="0"/>
                <a:ea typeface="Open Sans" panose="020B0606030504020204" pitchFamily="34" charset="0"/>
                <a:cs typeface="Open Sans" panose="020B0606030504020204" pitchFamily="34" charset="0"/>
              </a:rPr>
              <a:t>)</a:t>
            </a:r>
          </a:p>
          <a:p>
            <a:pPr marL="1176285" lvl="1" indent="-406394" defTabSz="650230">
              <a:spcBef>
                <a:spcPts val="1422"/>
              </a:spcBef>
              <a:buClrTx/>
              <a:buFont typeface="Arial" panose="020B0604020202020204" pitchFamily="34" charset="0"/>
              <a:buChar char="•"/>
              <a:defRPr/>
            </a:pPr>
            <a:endParaRPr lang="es-ES" sz="2276" dirty="0">
              <a:latin typeface="Open Sans" panose="020B0606030504020204" pitchFamily="34" charset="0"/>
              <a:ea typeface="Open Sans" panose="020B0606030504020204" pitchFamily="34" charset="0"/>
              <a:cs typeface="Open Sans" panose="020B0606030504020204" pitchFamily="34" charset="0"/>
            </a:endParaRPr>
          </a:p>
          <a:p>
            <a:pPr marL="406394" indent="-406394" defTabSz="650230">
              <a:buClrTx/>
              <a:buFont typeface="Arial" panose="020B0604020202020204" pitchFamily="34" charset="0"/>
              <a:buChar char="•"/>
              <a:defRPr/>
            </a:pPr>
            <a:endParaRPr lang="es-ES" sz="2276" b="0" dirty="0">
              <a:latin typeface="Open Sans" panose="020B0606030504020204" pitchFamily="34" charset="0"/>
              <a:ea typeface="Open Sans" panose="020B0606030504020204" pitchFamily="34" charset="0"/>
              <a:cs typeface="Open Sans" panose="020B0606030504020204" pitchFamily="34" charset="0"/>
            </a:endParaRPr>
          </a:p>
          <a:p>
            <a:pPr marL="406394" indent="-406394" defTabSz="650230">
              <a:buClrTx/>
              <a:buFont typeface="Arial" panose="020B0604020202020204" pitchFamily="34" charset="0"/>
              <a:buChar char="•"/>
              <a:defRPr/>
            </a:pPr>
            <a:endParaRPr lang="es-ES" sz="2276" b="0" dirty="0">
              <a:latin typeface="Open Sans" panose="020B0606030504020204" pitchFamily="34" charset="0"/>
              <a:ea typeface="Open Sans" panose="020B0606030504020204" pitchFamily="34" charset="0"/>
              <a:cs typeface="Open Sans" panose="020B0606030504020204" pitchFamily="34" charset="0"/>
            </a:endParaRPr>
          </a:p>
          <a:p>
            <a:pPr marL="406394" indent="-406394" defTabSz="650230">
              <a:buClrTx/>
              <a:buFont typeface="Arial" panose="020B0604020202020204" pitchFamily="34" charset="0"/>
              <a:buChar char="•"/>
              <a:defRPr/>
            </a:pPr>
            <a:endParaRPr lang="es-ES" sz="2276" b="0" dirty="0">
              <a:latin typeface="Open Sans" panose="020B0606030504020204" pitchFamily="34" charset="0"/>
              <a:ea typeface="Open Sans" panose="020B0606030504020204" pitchFamily="34" charset="0"/>
              <a:cs typeface="Open Sans" panose="020B0606030504020204" pitchFamily="34" charset="0"/>
            </a:endParaRPr>
          </a:p>
        </p:txBody>
      </p:sp>
      <p:pic>
        <p:nvPicPr>
          <p:cNvPr id="9" name="Picture 8">
            <a:extLst>
              <a:ext uri="{FF2B5EF4-FFF2-40B4-BE49-F238E27FC236}">
                <a16:creationId xmlns:a16="http://schemas.microsoft.com/office/drawing/2014/main" id="{BD974630-B799-4B43-B2F8-AB562D020FEC}"/>
              </a:ext>
            </a:extLst>
          </p:cNvPr>
          <p:cNvPicPr>
            <a:picLocks noChangeAspect="1"/>
          </p:cNvPicPr>
          <p:nvPr/>
        </p:nvPicPr>
        <p:blipFill>
          <a:blip r:embed="rId5"/>
          <a:stretch>
            <a:fillRect/>
          </a:stretch>
        </p:blipFill>
        <p:spPr>
          <a:xfrm>
            <a:off x="8072010" y="1606478"/>
            <a:ext cx="3759135" cy="662819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0" name="Title 1">
            <a:extLst>
              <a:ext uri="{FF2B5EF4-FFF2-40B4-BE49-F238E27FC236}">
                <a16:creationId xmlns:a16="http://schemas.microsoft.com/office/drawing/2014/main" id="{584B2DD8-F229-454E-A9FF-F3755557D257}"/>
              </a:ext>
            </a:extLst>
          </p:cNvPr>
          <p:cNvSpPr txBox="1">
            <a:spLocks/>
          </p:cNvSpPr>
          <p:nvPr/>
        </p:nvSpPr>
        <p:spPr>
          <a:xfrm>
            <a:off x="2560325" y="8492326"/>
            <a:ext cx="8027031" cy="75248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chorCtr="0">
            <a:noAutofit/>
          </a:bodyPr>
          <a:lstStyle>
            <a:lvl1pPr marL="0" marR="0" indent="0" algn="ctr" defTabSz="584200" rtl="0" latinLnBrk="0">
              <a:lnSpc>
                <a:spcPct val="100000"/>
              </a:lnSpc>
              <a:spcBef>
                <a:spcPts val="0"/>
              </a:spcBef>
              <a:spcAft>
                <a:spcPts val="0"/>
              </a:spcAft>
              <a:buClrTx/>
              <a:buSzTx/>
              <a:buFontTx/>
              <a:buNone/>
              <a:tabLst/>
              <a:defRPr sz="3982"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hangingPunct="1"/>
            <a:r>
              <a:rPr lang="en-GB" sz="3200" u="sng" dirty="0">
                <a:solidFill>
                  <a:schemeClr val="accent1"/>
                </a:solidFill>
                <a:latin typeface="Open Sans regular"/>
              </a:rPr>
              <a:t>handbook.spherestandards.org</a:t>
            </a:r>
            <a:endParaRPr lang="en-US" sz="3200" u="sng" dirty="0">
              <a:solidFill>
                <a:schemeClr val="accent1"/>
              </a:solidFill>
              <a:latin typeface="Open Sans regular"/>
            </a:endParaRPr>
          </a:p>
        </p:txBody>
      </p:sp>
      <p:sp>
        <p:nvSpPr>
          <p:cNvPr id="11" name="Slide Number">
            <a:extLst>
              <a:ext uri="{FF2B5EF4-FFF2-40B4-BE49-F238E27FC236}">
                <a16:creationId xmlns:a16="http://schemas.microsoft.com/office/drawing/2014/main" id="{C3A27E12-1286-44D6-AB3A-EBF86736E300}"/>
              </a:ext>
            </a:extLst>
          </p:cNvPr>
          <p:cNvSpPr txBox="1">
            <a:spLocks/>
          </p:cNvSpPr>
          <p:nvPr/>
        </p:nvSpPr>
        <p:spPr>
          <a:xfrm>
            <a:off x="11796190" y="8809566"/>
            <a:ext cx="307777"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solidFill>
                  <a:schemeClr val="tx2"/>
                </a:solidFill>
              </a:rPr>
              <a:pPr/>
              <a:t>31</a:t>
            </a:fld>
            <a:endParaRPr lang="en-US" dirty="0">
              <a:solidFill>
                <a:schemeClr val="tx2"/>
              </a:solidFill>
            </a:endParaRPr>
          </a:p>
        </p:txBody>
      </p:sp>
      <p:grpSp>
        <p:nvGrpSpPr>
          <p:cNvPr id="8" name="Group 7">
            <a:extLst>
              <a:ext uri="{FF2B5EF4-FFF2-40B4-BE49-F238E27FC236}">
                <a16:creationId xmlns:a16="http://schemas.microsoft.com/office/drawing/2014/main" id="{71C172A0-C062-4939-8736-FB1ED8F0527B}"/>
              </a:ext>
            </a:extLst>
          </p:cNvPr>
          <p:cNvGrpSpPr/>
          <p:nvPr/>
        </p:nvGrpSpPr>
        <p:grpSpPr>
          <a:xfrm>
            <a:off x="11718126" y="8587806"/>
            <a:ext cx="600754" cy="471695"/>
            <a:chOff x="11718126" y="8587806"/>
            <a:chExt cx="600754" cy="471695"/>
          </a:xfrm>
        </p:grpSpPr>
        <p:cxnSp>
          <p:nvCxnSpPr>
            <p:cNvPr id="12" name="Straight Connector 11">
              <a:extLst>
                <a:ext uri="{FF2B5EF4-FFF2-40B4-BE49-F238E27FC236}">
                  <a16:creationId xmlns:a16="http://schemas.microsoft.com/office/drawing/2014/main" id="{C2BAC72E-B976-483C-8770-11EE6CFF7E25}"/>
                </a:ext>
              </a:extLst>
            </p:cNvPr>
            <p:cNvCxnSpPr>
              <a:cxnSpLocks/>
            </p:cNvCxnSpPr>
            <p:nvPr/>
          </p:nvCxnSpPr>
          <p:spPr>
            <a:xfrm>
              <a:off x="11718126" y="8672680"/>
              <a:ext cx="0" cy="386821"/>
            </a:xfrm>
            <a:prstGeom prst="line">
              <a:avLst/>
            </a:prstGeom>
            <a:noFill/>
            <a:ln w="25400" cap="flat">
              <a:solidFill>
                <a:srgbClr val="DADADA"/>
              </a:solidFill>
              <a:prstDash val="solid"/>
              <a:round/>
            </a:ln>
            <a:effectLst/>
            <a:sp3d/>
          </p:spPr>
          <p:style>
            <a:lnRef idx="0">
              <a:scrgbClr r="0" g="0" b="0"/>
            </a:lnRef>
            <a:fillRef idx="0">
              <a:scrgbClr r="0" g="0" b="0"/>
            </a:fillRef>
            <a:effectRef idx="0">
              <a:scrgbClr r="0" g="0" b="0"/>
            </a:effectRef>
            <a:fontRef idx="none"/>
          </p:style>
        </p:cxnSp>
        <p:sp>
          <p:nvSpPr>
            <p:cNvPr id="13" name="TextBox 12">
              <a:extLst>
                <a:ext uri="{FF2B5EF4-FFF2-40B4-BE49-F238E27FC236}">
                  <a16:creationId xmlns:a16="http://schemas.microsoft.com/office/drawing/2014/main" id="{AB9A986C-633F-4EDE-8D7F-12AB60212AB7}"/>
                </a:ext>
              </a:extLst>
            </p:cNvPr>
            <p:cNvSpPr txBox="1"/>
            <p:nvPr/>
          </p:nvSpPr>
          <p:spPr>
            <a:xfrm>
              <a:off x="11807522" y="8587806"/>
              <a:ext cx="511358"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1400" b="1" dirty="0">
                  <a:solidFill>
                    <a:srgbClr val="676767"/>
                  </a:solidFill>
                  <a:latin typeface="Open Sans Semibold" panose="020B0706030804020204" pitchFamily="34" charset="0"/>
                  <a:ea typeface="Open Sans Semibold" panose="020B0706030804020204" pitchFamily="34" charset="0"/>
                  <a:cs typeface="Open Sans Semibold" panose="020B0706030804020204" pitchFamily="34" charset="0"/>
                </a:rPr>
                <a:t>PÁG.</a:t>
              </a:r>
              <a:endParaRPr kumimoji="0" lang="en-US" sz="1400" b="1" i="0" u="none" strike="noStrike" cap="none" spc="0" normalizeH="0" baseline="0" dirty="0">
                <a:ln>
                  <a:noFill/>
                </a:ln>
                <a:solidFill>
                  <a:srgbClr val="676767"/>
                </a:solidFill>
                <a:effectLst/>
                <a:uFillTx/>
                <a:latin typeface="Open Sans Semibold" panose="020B0706030804020204" pitchFamily="34" charset="0"/>
                <a:ea typeface="Open Sans Semibold" panose="020B0706030804020204" pitchFamily="34" charset="0"/>
                <a:cs typeface="Open Sans Semibold" panose="020B0706030804020204" pitchFamily="34" charset="0"/>
                <a:sym typeface="Open Sans Regular"/>
              </a:endParaRPr>
            </a:p>
          </p:txBody>
        </p:sp>
      </p:grpSp>
    </p:spTree>
    <p:extLst>
      <p:ext uri="{BB962C8B-B14F-4D97-AF65-F5344CB8AC3E}">
        <p14:creationId xmlns:p14="http://schemas.microsoft.com/office/powerpoint/2010/main" val="30094292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9" name="Rectangle 8" hidden="1">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004800" cy="97536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03108FB3-4D3A-4266-8848-462839FFFE33}"/>
              </a:ext>
            </a:extLst>
          </p:cNvPr>
          <p:cNvPicPr>
            <a:picLocks noChangeAspect="1"/>
          </p:cNvPicPr>
          <p:nvPr/>
        </p:nvPicPr>
        <p:blipFill rotWithShape="1">
          <a:blip r:embed="rId3">
            <a:alphaModFix/>
            <a:extLst/>
          </a:blip>
          <a:srcRect l="17" t="-1" r="21" b="-1"/>
          <a:stretch/>
        </p:blipFill>
        <p:spPr>
          <a:xfrm>
            <a:off x="5271803" y="870763"/>
            <a:ext cx="6982307" cy="3510086"/>
          </a:xfrm>
          <a:prstGeom prst="rect">
            <a:avLst/>
          </a:prstGeom>
        </p:spPr>
      </p:pic>
      <p:sp>
        <p:nvSpPr>
          <p:cNvPr id="2" name="Title 1">
            <a:extLst>
              <a:ext uri="{FF2B5EF4-FFF2-40B4-BE49-F238E27FC236}">
                <a16:creationId xmlns:a16="http://schemas.microsoft.com/office/drawing/2014/main" id="{828C8E35-8CC8-43A5-951B-830D2AEE53D3}"/>
              </a:ext>
            </a:extLst>
          </p:cNvPr>
          <p:cNvSpPr>
            <a:spLocks noGrp="1"/>
          </p:cNvSpPr>
          <p:nvPr>
            <p:ph type="title"/>
          </p:nvPr>
        </p:nvSpPr>
        <p:spPr>
          <a:xfrm>
            <a:off x="561883" y="2015868"/>
            <a:ext cx="3978941" cy="5721863"/>
          </a:xfrm>
        </p:spPr>
        <p:txBody>
          <a:bodyPr vert="horz" lIns="91440" tIns="45720" rIns="91440" bIns="45720" rtlCol="0" anchor="ctr">
            <a:normAutofit/>
          </a:bodyPr>
          <a:lstStyle/>
          <a:p>
            <a:pPr algn="r" defTabSz="914400">
              <a:lnSpc>
                <a:spcPct val="90000"/>
              </a:lnSpc>
              <a:spcBef>
                <a:spcPct val="0"/>
              </a:spcBef>
            </a:pPr>
            <a:r>
              <a:rPr lang="es-ES" sz="4800" dirty="0">
                <a:solidFill>
                  <a:srgbClr val="000000"/>
                </a:solidFill>
                <a:latin typeface="Open Sans regular"/>
              </a:rPr>
              <a:t>UN </a:t>
            </a:r>
            <a:r>
              <a:rPr lang="es-ES" sz="4800" b="1" dirty="0">
                <a:solidFill>
                  <a:srgbClr val="000000"/>
                </a:solidFill>
                <a:latin typeface="Open Sans regular"/>
              </a:rPr>
              <a:t>NUEVO</a:t>
            </a:r>
            <a:r>
              <a:rPr lang="es-ES" sz="4800" dirty="0">
                <a:solidFill>
                  <a:srgbClr val="000000"/>
                </a:solidFill>
                <a:latin typeface="Open Sans regular"/>
              </a:rPr>
              <a:t> CURSO </a:t>
            </a:r>
            <a:br>
              <a:rPr lang="es-ES" sz="4800" dirty="0">
                <a:solidFill>
                  <a:srgbClr val="000000"/>
                </a:solidFill>
                <a:latin typeface="Open Sans regular"/>
              </a:rPr>
            </a:br>
            <a:r>
              <a:rPr lang="es-ES" sz="4800" dirty="0">
                <a:solidFill>
                  <a:srgbClr val="000000"/>
                </a:solidFill>
                <a:latin typeface="Open Sans regular"/>
              </a:rPr>
              <a:t>EN LÍNEA</a:t>
            </a:r>
            <a:br>
              <a:rPr lang="es-ES" sz="5400" dirty="0">
                <a:solidFill>
                  <a:srgbClr val="000000"/>
                </a:solidFill>
                <a:latin typeface="Open Sans regular"/>
              </a:rPr>
            </a:br>
            <a:r>
              <a:rPr lang="es-ES" sz="48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Cómo ser defensor de Esfera</a:t>
            </a:r>
            <a:endParaRPr lang="es-ES" sz="5000" b="1" kern="1200" dirty="0">
              <a:solidFill>
                <a:srgbClr val="000000"/>
              </a:solidFill>
              <a:latin typeface="+mj-lt"/>
              <a:ea typeface="+mj-ea"/>
              <a:cs typeface="+mj-cs"/>
            </a:endParaRPr>
          </a:p>
        </p:txBody>
      </p:sp>
      <p:cxnSp>
        <p:nvCxnSpPr>
          <p:cNvPr id="14" name="Straight Connector 10">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63596" y="3251200"/>
            <a:ext cx="0" cy="325120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393C250A-632B-4D63-9C14-E55AD5376A38}"/>
              </a:ext>
            </a:extLst>
          </p:cNvPr>
          <p:cNvSpPr>
            <a:spLocks noGrp="1"/>
          </p:cNvSpPr>
          <p:nvPr>
            <p:ph idx="1"/>
          </p:nvPr>
        </p:nvSpPr>
        <p:spPr>
          <a:xfrm>
            <a:off x="5386369" y="4133397"/>
            <a:ext cx="6820602" cy="4384843"/>
          </a:xfrm>
        </p:spPr>
        <p:txBody>
          <a:bodyPr vert="horz" lIns="91440" tIns="45720" rIns="91440" bIns="45720" rtlCol="0" anchor="ctr">
            <a:normAutofit/>
          </a:bodyPr>
          <a:lstStyle/>
          <a:p>
            <a:pPr marL="0" indent="0" algn="l" defTabSz="914400">
              <a:lnSpc>
                <a:spcPct val="90000"/>
              </a:lnSpc>
              <a:buNone/>
            </a:pPr>
            <a:r>
              <a:rPr lang="es-ES" sz="3100" b="0" dirty="0">
                <a:latin typeface="Open Sans" panose="020B0606030504020204" pitchFamily="34" charset="0"/>
                <a:ea typeface="Open Sans" panose="020B0606030504020204" pitchFamily="34" charset="0"/>
                <a:cs typeface="Open Sans" panose="020B0606030504020204" pitchFamily="34" charset="0"/>
              </a:rPr>
              <a:t>Aprende a promover Esfera en tu red y sus beneficios para las personas afectadas por crisis y desastres a las que atiendes.</a:t>
            </a:r>
          </a:p>
          <a:p>
            <a:pPr marL="0" indent="0" algn="l" defTabSz="914400">
              <a:lnSpc>
                <a:spcPct val="90000"/>
              </a:lnSpc>
              <a:buNone/>
            </a:pPr>
            <a:r>
              <a:rPr lang="es-ES" sz="3100" b="0" dirty="0">
                <a:latin typeface="Open Sans" panose="020B0606030504020204" pitchFamily="34" charset="0"/>
                <a:ea typeface="Open Sans" panose="020B0606030504020204" pitchFamily="34" charset="0"/>
                <a:cs typeface="Open Sans" panose="020B0606030504020204" pitchFamily="34" charset="0"/>
              </a:rPr>
              <a:t>Cualquiera puede ser un defensor de Esfera, ya sea por sus propias acciones o alentando a los que tienen el poder de actuar. </a:t>
            </a:r>
            <a:endParaRPr lang="es-ES" sz="3100" kern="1200" dirty="0">
              <a:latin typeface="+mn-lt"/>
              <a:ea typeface="+mn-ea"/>
              <a:cs typeface="+mn-cs"/>
            </a:endParaRPr>
          </a:p>
        </p:txBody>
      </p:sp>
      <p:sp>
        <p:nvSpPr>
          <p:cNvPr id="15" name="Title 1">
            <a:extLst>
              <a:ext uri="{FF2B5EF4-FFF2-40B4-BE49-F238E27FC236}">
                <a16:creationId xmlns:a16="http://schemas.microsoft.com/office/drawing/2014/main" id="{4B3D26D7-CBC6-4BD5-83F5-7CDFC54BE253}"/>
              </a:ext>
            </a:extLst>
          </p:cNvPr>
          <p:cNvSpPr txBox="1">
            <a:spLocks/>
          </p:cNvSpPr>
          <p:nvPr/>
        </p:nvSpPr>
        <p:spPr>
          <a:xfrm>
            <a:off x="2560325" y="8492326"/>
            <a:ext cx="8027031" cy="75248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chorCtr="0">
            <a:noAutofit/>
          </a:bodyPr>
          <a:lstStyle>
            <a:lvl1pPr marL="0" marR="0" indent="0" algn="ctr" defTabSz="584200" rtl="0" latinLnBrk="0">
              <a:lnSpc>
                <a:spcPct val="100000"/>
              </a:lnSpc>
              <a:spcBef>
                <a:spcPts val="0"/>
              </a:spcBef>
              <a:spcAft>
                <a:spcPts val="0"/>
              </a:spcAft>
              <a:buClrTx/>
              <a:buSzTx/>
              <a:buFontTx/>
              <a:buNone/>
              <a:tabLst/>
              <a:defRPr sz="3982"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hangingPunct="1"/>
            <a:r>
              <a:rPr lang="en-GB" sz="3200" u="sng" dirty="0">
                <a:solidFill>
                  <a:schemeClr val="accent1"/>
                </a:solidFill>
                <a:latin typeface="Open Sans regular"/>
              </a:rPr>
              <a:t>learning.spherestandards.org</a:t>
            </a:r>
            <a:endParaRPr lang="en-US" sz="3200" u="sng" dirty="0">
              <a:solidFill>
                <a:schemeClr val="accent1"/>
              </a:solidFill>
              <a:latin typeface="Open Sans regular"/>
            </a:endParaRPr>
          </a:p>
        </p:txBody>
      </p:sp>
      <p:sp>
        <p:nvSpPr>
          <p:cNvPr id="11" name="Slide Number">
            <a:extLst>
              <a:ext uri="{FF2B5EF4-FFF2-40B4-BE49-F238E27FC236}">
                <a16:creationId xmlns:a16="http://schemas.microsoft.com/office/drawing/2014/main" id="{51821D89-30ED-4870-91B5-A268F5F59412}"/>
              </a:ext>
            </a:extLst>
          </p:cNvPr>
          <p:cNvSpPr txBox="1">
            <a:spLocks/>
          </p:cNvSpPr>
          <p:nvPr/>
        </p:nvSpPr>
        <p:spPr>
          <a:xfrm>
            <a:off x="11796190" y="8809566"/>
            <a:ext cx="307777"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solidFill>
                  <a:schemeClr val="tx2"/>
                </a:solidFill>
              </a:rPr>
              <a:pPr/>
              <a:t>32</a:t>
            </a:fld>
            <a:endParaRPr lang="en-US" dirty="0">
              <a:solidFill>
                <a:schemeClr val="tx2"/>
              </a:solidFill>
            </a:endParaRPr>
          </a:p>
        </p:txBody>
      </p:sp>
      <p:grpSp>
        <p:nvGrpSpPr>
          <p:cNvPr id="10" name="Group 9">
            <a:extLst>
              <a:ext uri="{FF2B5EF4-FFF2-40B4-BE49-F238E27FC236}">
                <a16:creationId xmlns:a16="http://schemas.microsoft.com/office/drawing/2014/main" id="{EDF858CE-7D41-4036-82BB-5EABDB9A6D36}"/>
              </a:ext>
            </a:extLst>
          </p:cNvPr>
          <p:cNvGrpSpPr/>
          <p:nvPr/>
        </p:nvGrpSpPr>
        <p:grpSpPr>
          <a:xfrm>
            <a:off x="11718126" y="8587806"/>
            <a:ext cx="600754" cy="471695"/>
            <a:chOff x="11718126" y="8587806"/>
            <a:chExt cx="600754" cy="471695"/>
          </a:xfrm>
        </p:grpSpPr>
        <p:cxnSp>
          <p:nvCxnSpPr>
            <p:cNvPr id="12" name="Straight Connector 11">
              <a:extLst>
                <a:ext uri="{FF2B5EF4-FFF2-40B4-BE49-F238E27FC236}">
                  <a16:creationId xmlns:a16="http://schemas.microsoft.com/office/drawing/2014/main" id="{E5FDDCA7-A5E7-46F5-BA8E-8FE0CA4B2AB9}"/>
                </a:ext>
              </a:extLst>
            </p:cNvPr>
            <p:cNvCxnSpPr>
              <a:cxnSpLocks/>
            </p:cNvCxnSpPr>
            <p:nvPr/>
          </p:nvCxnSpPr>
          <p:spPr>
            <a:xfrm>
              <a:off x="11718126" y="8672680"/>
              <a:ext cx="0" cy="386821"/>
            </a:xfrm>
            <a:prstGeom prst="line">
              <a:avLst/>
            </a:prstGeom>
            <a:noFill/>
            <a:ln w="25400" cap="flat">
              <a:solidFill>
                <a:srgbClr val="DADADA"/>
              </a:solidFill>
              <a:prstDash val="solid"/>
              <a:round/>
            </a:ln>
            <a:effectLst/>
            <a:sp3d/>
          </p:spPr>
          <p:style>
            <a:lnRef idx="0">
              <a:scrgbClr r="0" g="0" b="0"/>
            </a:lnRef>
            <a:fillRef idx="0">
              <a:scrgbClr r="0" g="0" b="0"/>
            </a:fillRef>
            <a:effectRef idx="0">
              <a:scrgbClr r="0" g="0" b="0"/>
            </a:effectRef>
            <a:fontRef idx="none"/>
          </p:style>
        </p:cxnSp>
        <p:sp>
          <p:nvSpPr>
            <p:cNvPr id="13" name="TextBox 12">
              <a:extLst>
                <a:ext uri="{FF2B5EF4-FFF2-40B4-BE49-F238E27FC236}">
                  <a16:creationId xmlns:a16="http://schemas.microsoft.com/office/drawing/2014/main" id="{1AB03495-1AE4-4B3A-8420-57358E8D5684}"/>
                </a:ext>
              </a:extLst>
            </p:cNvPr>
            <p:cNvSpPr txBox="1"/>
            <p:nvPr/>
          </p:nvSpPr>
          <p:spPr>
            <a:xfrm>
              <a:off x="11807522" y="8587806"/>
              <a:ext cx="511358"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1400" b="1" dirty="0">
                  <a:solidFill>
                    <a:srgbClr val="676767"/>
                  </a:solidFill>
                  <a:latin typeface="Open Sans Semibold" panose="020B0706030804020204" pitchFamily="34" charset="0"/>
                  <a:ea typeface="Open Sans Semibold" panose="020B0706030804020204" pitchFamily="34" charset="0"/>
                  <a:cs typeface="Open Sans Semibold" panose="020B0706030804020204" pitchFamily="34" charset="0"/>
                </a:rPr>
                <a:t>PÁG.</a:t>
              </a:r>
              <a:endParaRPr kumimoji="0" lang="en-US" sz="1400" b="1" i="0" u="none" strike="noStrike" cap="none" spc="0" normalizeH="0" baseline="0" dirty="0">
                <a:ln>
                  <a:noFill/>
                </a:ln>
                <a:solidFill>
                  <a:srgbClr val="676767"/>
                </a:solidFill>
                <a:effectLst/>
                <a:uFillTx/>
                <a:latin typeface="Open Sans Semibold" panose="020B0706030804020204" pitchFamily="34" charset="0"/>
                <a:ea typeface="Open Sans Semibold" panose="020B0706030804020204" pitchFamily="34" charset="0"/>
                <a:cs typeface="Open Sans Semibold" panose="020B0706030804020204" pitchFamily="34" charset="0"/>
                <a:sym typeface="Open Sans Regular"/>
              </a:endParaRPr>
            </a:p>
          </p:txBody>
        </p:sp>
      </p:grpSp>
      <p:grpSp>
        <p:nvGrpSpPr>
          <p:cNvPr id="16" name="Group 15">
            <a:extLst>
              <a:ext uri="{FF2B5EF4-FFF2-40B4-BE49-F238E27FC236}">
                <a16:creationId xmlns:a16="http://schemas.microsoft.com/office/drawing/2014/main" id="{D2C70055-2932-4BF2-B939-967038C8F55E}"/>
              </a:ext>
            </a:extLst>
          </p:cNvPr>
          <p:cNvGrpSpPr/>
          <p:nvPr/>
        </p:nvGrpSpPr>
        <p:grpSpPr>
          <a:xfrm>
            <a:off x="312234" y="8341112"/>
            <a:ext cx="2207942" cy="1092820"/>
            <a:chOff x="312234" y="8341112"/>
            <a:chExt cx="2207942" cy="1092820"/>
          </a:xfrm>
        </p:grpSpPr>
        <p:sp>
          <p:nvSpPr>
            <p:cNvPr id="17" name="Rectangle 16">
              <a:extLst>
                <a:ext uri="{FF2B5EF4-FFF2-40B4-BE49-F238E27FC236}">
                  <a16:creationId xmlns:a16="http://schemas.microsoft.com/office/drawing/2014/main" id="{174ED1AF-DEA0-40CB-ADDD-E7C441233FB9}"/>
                </a:ext>
              </a:extLst>
            </p:cNvPr>
            <p:cNvSpPr/>
            <p:nvPr/>
          </p:nvSpPr>
          <p:spPr>
            <a:xfrm>
              <a:off x="312234" y="8341112"/>
              <a:ext cx="2207942" cy="1092820"/>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8" name="Graphic 17">
              <a:extLst>
                <a:ext uri="{FF2B5EF4-FFF2-40B4-BE49-F238E27FC236}">
                  <a16:creationId xmlns:a16="http://schemas.microsoft.com/office/drawing/2014/main" id="{8F95CC03-12A4-4AF3-98F1-CEE1A336296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6049" y="8508157"/>
              <a:ext cx="1828800" cy="858869"/>
            </a:xfrm>
            <a:prstGeom prst="rect">
              <a:avLst/>
            </a:prstGeom>
          </p:spPr>
        </p:pic>
      </p:grpSp>
    </p:spTree>
    <p:extLst>
      <p:ext uri="{BB962C8B-B14F-4D97-AF65-F5344CB8AC3E}">
        <p14:creationId xmlns:p14="http://schemas.microsoft.com/office/powerpoint/2010/main" val="31531260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rgbClr val="00A585"/>
        </a:solidFill>
        <a:effectLst/>
      </p:bgPr>
    </p:bg>
    <p:spTree>
      <p:nvGrpSpPr>
        <p:cNvPr id="1" name=""/>
        <p:cNvGrpSpPr/>
        <p:nvPr/>
      </p:nvGrpSpPr>
      <p:grpSpPr>
        <a:xfrm>
          <a:off x="0" y="0"/>
          <a:ext cx="0" cy="0"/>
          <a:chOff x="0" y="0"/>
          <a:chExt cx="0" cy="0"/>
        </a:xfrm>
      </p:grpSpPr>
      <p:sp>
        <p:nvSpPr>
          <p:cNvPr id="125" name="Title"/>
          <p:cNvSpPr txBox="1">
            <a:spLocks noGrp="1"/>
          </p:cNvSpPr>
          <p:nvPr>
            <p:ph type="title"/>
          </p:nvPr>
        </p:nvSpPr>
        <p:spPr>
          <a:xfrm>
            <a:off x="1270000" y="1181100"/>
            <a:ext cx="10464800" cy="1130300"/>
          </a:xfrm>
          <a:prstGeom prst="rect">
            <a:avLst/>
          </a:prstGeom>
        </p:spPr>
        <p:txBody>
          <a:bodyPr>
            <a:normAutofit fontScale="90000"/>
          </a:bodyPr>
          <a:lstStyle/>
          <a:p>
            <a:pPr algn="l"/>
            <a:r>
              <a:rPr lang="es-ES" sz="3600"/>
              <a:t>Debate 4:</a:t>
            </a:r>
            <a:br>
              <a:rPr lang="es-ES" sz="3600"/>
            </a:br>
            <a:r>
              <a:rPr lang="es-ES" cap="all">
                <a:latin typeface="Open Sans Bold" panose="020B0806030504020204" pitchFamily="34" charset="0"/>
                <a:ea typeface="Open Sans Bold" panose="020B0806030504020204" pitchFamily="34" charset="0"/>
                <a:cs typeface="Open Sans Bold" panose="020B0806030504020204" pitchFamily="34" charset="0"/>
              </a:rPr>
              <a:t>LA EVOLUCIÓN DE ESFERA Y SUS PRODUCTOS</a:t>
            </a:r>
          </a:p>
        </p:txBody>
      </p:sp>
      <p:sp>
        <p:nvSpPr>
          <p:cNvPr id="127" name="Slide Number"/>
          <p:cNvSpPr txBox="1">
            <a:spLocks noGrp="1"/>
          </p:cNvSpPr>
          <p:nvPr>
            <p:ph type="sldNum" sz="quarter" idx="4294967295"/>
          </p:nvPr>
        </p:nvSpPr>
        <p:spPr>
          <a:xfrm>
            <a:off x="11816857" y="8809566"/>
            <a:ext cx="215789" cy="342901"/>
          </a:xfrm>
          <a:prstGeom prst="rect">
            <a:avLst/>
          </a:prstGeom>
          <a:extLst>
            <a:ext uri="{C572A759-6A51-4108-AA02-DFA0A04FC94B}">
              <ma14:wrappingTextBoxFlag xmlns="" xmlns:ma14="http://schemas.microsoft.com/office/mac/drawingml/2011/main" val="1"/>
            </a:ext>
          </a:extLst>
        </p:spPr>
        <p:txBody>
          <a:bodyPr/>
          <a:lstStyle>
            <a:lvl1pPr>
              <a:defRPr>
                <a:solidFill>
                  <a:srgbClr val="FFFFFF"/>
                </a:solidFill>
              </a:defRPr>
            </a:lvl1pPr>
          </a:lstStyle>
          <a:p>
            <a:fld id="{86CB4B4D-7CA3-9044-876B-883B54F8677D}" type="slidenum">
              <a:t>33</a:t>
            </a:fld>
            <a:endParaRPr dirty="0"/>
          </a:p>
        </p:txBody>
      </p:sp>
      <p:sp>
        <p:nvSpPr>
          <p:cNvPr id="7" name="Body">
            <a:extLst>
              <a:ext uri="{FF2B5EF4-FFF2-40B4-BE49-F238E27FC236}">
                <a16:creationId xmlns:a16="http://schemas.microsoft.com/office/drawing/2014/main" id="{0AE358B3-8451-4CBE-8C29-018AB3F7DEE4}"/>
              </a:ext>
            </a:extLst>
          </p:cNvPr>
          <p:cNvSpPr txBox="1">
            <a:spLocks/>
          </p:cNvSpPr>
          <p:nvPr/>
        </p:nvSpPr>
        <p:spPr>
          <a:xfrm>
            <a:off x="994228" y="3456622"/>
            <a:ext cx="11038415" cy="4434817"/>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Autofit/>
          </a:bodyPr>
          <a:lstStyle>
            <a:lvl1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1pPr>
            <a:lvl2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2pPr>
            <a:lvl3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3pPr>
            <a:lvl4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4pPr>
            <a:lvl5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a:lstStyle>
          <a:p>
            <a:pPr marL="285750" indent="-285750" algn="l" hangingPunct="1">
              <a:buFont typeface="Arial" panose="020B0604020202020204" pitchFamily="34" charset="0"/>
              <a:buChar char="•"/>
            </a:pPr>
            <a:r>
              <a:rPr lang="es-ES" sz="3600" dirty="0"/>
              <a:t>¿Cómo puede Esfera ayudarle a APRENDER?</a:t>
            </a:r>
          </a:p>
          <a:p>
            <a:pPr marL="285750" indent="-285750" algn="l" hangingPunct="1">
              <a:buFont typeface="Arial" panose="020B0604020202020204" pitchFamily="34" charset="0"/>
              <a:buChar char="•"/>
            </a:pPr>
            <a:r>
              <a:rPr lang="es-ES" sz="3600" dirty="0"/>
              <a:t>¿Cómo puede Esfera ayudarle a ACTUAR?</a:t>
            </a:r>
          </a:p>
          <a:p>
            <a:pPr marL="285750" indent="-285750" algn="l" hangingPunct="1">
              <a:buFont typeface="Arial" panose="020B0604020202020204" pitchFamily="34" charset="0"/>
              <a:buChar char="•"/>
            </a:pPr>
            <a:r>
              <a:rPr lang="es-ES" sz="3600" dirty="0"/>
              <a:t>¿Cómo puede Esfera ayudarle a CONECTAR?</a:t>
            </a:r>
          </a:p>
          <a:p>
            <a:pPr marL="285750" indent="-285750" algn="l" hangingPunct="1">
              <a:buFont typeface="Arial" panose="020B0604020202020204" pitchFamily="34" charset="0"/>
              <a:buChar char="•"/>
            </a:pPr>
            <a:r>
              <a:rPr lang="es-ES" sz="3600" dirty="0"/>
              <a:t>¿De qué maneras accede al Manual?</a:t>
            </a:r>
          </a:p>
          <a:p>
            <a:pPr marL="285750" indent="-285750" algn="l" hangingPunct="1">
              <a:buFont typeface="Arial" panose="020B0604020202020204" pitchFamily="34" charset="0"/>
              <a:buChar char="•"/>
            </a:pPr>
            <a:r>
              <a:rPr lang="es-ES" sz="3600" dirty="0"/>
              <a:t>¿Cómo ayudará a Esfera a continuar su progreso y enfrentar nuevos desafíos en el futuro?</a:t>
            </a:r>
            <a:endParaRPr lang="es-ES" sz="4400" dirty="0"/>
          </a:p>
        </p:txBody>
      </p:sp>
      <p:grpSp>
        <p:nvGrpSpPr>
          <p:cNvPr id="5" name="Group 4">
            <a:extLst>
              <a:ext uri="{FF2B5EF4-FFF2-40B4-BE49-F238E27FC236}">
                <a16:creationId xmlns:a16="http://schemas.microsoft.com/office/drawing/2014/main" id="{3563D1FC-7E33-41E3-A131-32BE122C9063}"/>
              </a:ext>
            </a:extLst>
          </p:cNvPr>
          <p:cNvGrpSpPr/>
          <p:nvPr/>
        </p:nvGrpSpPr>
        <p:grpSpPr>
          <a:xfrm>
            <a:off x="11718126" y="8587806"/>
            <a:ext cx="600754" cy="471695"/>
            <a:chOff x="11718126" y="8587806"/>
            <a:chExt cx="600754" cy="471695"/>
          </a:xfrm>
        </p:grpSpPr>
        <p:cxnSp>
          <p:nvCxnSpPr>
            <p:cNvPr id="6" name="Straight Connector 5">
              <a:extLst>
                <a:ext uri="{FF2B5EF4-FFF2-40B4-BE49-F238E27FC236}">
                  <a16:creationId xmlns:a16="http://schemas.microsoft.com/office/drawing/2014/main" id="{865F3FCC-0F34-41E9-9E55-AB808070415B}"/>
                </a:ext>
              </a:extLst>
            </p:cNvPr>
            <p:cNvCxnSpPr>
              <a:cxnSpLocks/>
            </p:cNvCxnSpPr>
            <p:nvPr/>
          </p:nvCxnSpPr>
          <p:spPr>
            <a:xfrm>
              <a:off x="11718126" y="8672680"/>
              <a:ext cx="0" cy="386821"/>
            </a:xfrm>
            <a:prstGeom prst="line">
              <a:avLst/>
            </a:prstGeom>
            <a:noFill/>
            <a:ln w="25400" cap="flat">
              <a:solidFill>
                <a:srgbClr val="DADADA"/>
              </a:solidFill>
              <a:prstDash val="solid"/>
              <a:round/>
            </a:ln>
            <a:effectLst/>
            <a:sp3d/>
          </p:spPr>
          <p:style>
            <a:lnRef idx="0">
              <a:scrgbClr r="0" g="0" b="0"/>
            </a:lnRef>
            <a:fillRef idx="0">
              <a:scrgbClr r="0" g="0" b="0"/>
            </a:fillRef>
            <a:effectRef idx="0">
              <a:scrgbClr r="0" g="0" b="0"/>
            </a:effectRef>
            <a:fontRef idx="none"/>
          </p:style>
        </p:cxnSp>
        <p:sp>
          <p:nvSpPr>
            <p:cNvPr id="8" name="TextBox 7">
              <a:extLst>
                <a:ext uri="{FF2B5EF4-FFF2-40B4-BE49-F238E27FC236}">
                  <a16:creationId xmlns:a16="http://schemas.microsoft.com/office/drawing/2014/main" id="{8331BD39-4044-4C34-B49E-C73BC6521351}"/>
                </a:ext>
              </a:extLst>
            </p:cNvPr>
            <p:cNvSpPr txBox="1"/>
            <p:nvPr/>
          </p:nvSpPr>
          <p:spPr>
            <a:xfrm>
              <a:off x="11807522" y="8587806"/>
              <a:ext cx="511358"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1400" b="1"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PÁG</a:t>
              </a:r>
              <a:r>
                <a:rPr lang="en-US" sz="1400" b="1" dirty="0">
                  <a:solidFill>
                    <a:srgbClr val="676767"/>
                  </a:solidFill>
                  <a:latin typeface="Open Sans Semibold" panose="020B0706030804020204" pitchFamily="34" charset="0"/>
                  <a:ea typeface="Open Sans Semibold" panose="020B0706030804020204" pitchFamily="34" charset="0"/>
                  <a:cs typeface="Open Sans Semibold" panose="020B0706030804020204" pitchFamily="34" charset="0"/>
                </a:rPr>
                <a:t>.</a:t>
              </a:r>
              <a:endParaRPr kumimoji="0" lang="en-US" sz="1400" b="1" i="0" u="none" strike="noStrike" cap="none" spc="0" normalizeH="0" baseline="0" dirty="0">
                <a:ln>
                  <a:noFill/>
                </a:ln>
                <a:solidFill>
                  <a:srgbClr val="676767"/>
                </a:solidFill>
                <a:effectLst/>
                <a:uFillTx/>
                <a:latin typeface="Open Sans Semibold" panose="020B0706030804020204" pitchFamily="34" charset="0"/>
                <a:ea typeface="Open Sans Semibold" panose="020B0706030804020204" pitchFamily="34" charset="0"/>
                <a:cs typeface="Open Sans Semibold" panose="020B0706030804020204" pitchFamily="34" charset="0"/>
                <a:sym typeface="Open Sans Regular"/>
              </a:endParaRPr>
            </a:p>
          </p:txBody>
        </p:sp>
      </p:grpSp>
      <p:pic>
        <p:nvPicPr>
          <p:cNvPr id="9" name="Picture 8">
            <a:extLst>
              <a:ext uri="{FF2B5EF4-FFF2-40B4-BE49-F238E27FC236}">
                <a16:creationId xmlns:a16="http://schemas.microsoft.com/office/drawing/2014/main" id="{C819036B-5C92-4C48-8DED-D8928F9AD8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5458" y="8500399"/>
            <a:ext cx="1831189" cy="859536"/>
          </a:xfrm>
          <a:prstGeom prst="rect">
            <a:avLst/>
          </a:prstGeom>
        </p:spPr>
      </p:pic>
    </p:spTree>
    <p:extLst>
      <p:ext uri="{BB962C8B-B14F-4D97-AF65-F5344CB8AC3E}">
        <p14:creationId xmlns:p14="http://schemas.microsoft.com/office/powerpoint/2010/main" val="2024040494"/>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1" name="Slide Number"/>
          <p:cNvSpPr txBox="1">
            <a:spLocks noGrp="1"/>
          </p:cNvSpPr>
          <p:nvPr>
            <p:ph type="sldNum" sz="quarter" idx="4294967295"/>
          </p:nvPr>
        </p:nvSpPr>
        <p:spPr>
          <a:xfrm>
            <a:off x="11796190" y="8809566"/>
            <a:ext cx="215789" cy="342901"/>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34</a:t>
            </a:fld>
            <a:endParaRPr dirty="0"/>
          </a:p>
        </p:txBody>
      </p:sp>
      <p:grpSp>
        <p:nvGrpSpPr>
          <p:cNvPr id="6" name="Group 5">
            <a:extLst>
              <a:ext uri="{FF2B5EF4-FFF2-40B4-BE49-F238E27FC236}">
                <a16:creationId xmlns:a16="http://schemas.microsoft.com/office/drawing/2014/main" id="{FC262765-177A-4CDE-ABBB-382772142F11}"/>
              </a:ext>
            </a:extLst>
          </p:cNvPr>
          <p:cNvGrpSpPr/>
          <p:nvPr/>
        </p:nvGrpSpPr>
        <p:grpSpPr>
          <a:xfrm>
            <a:off x="312234" y="8341112"/>
            <a:ext cx="2207942" cy="1092820"/>
            <a:chOff x="312234" y="8341112"/>
            <a:chExt cx="2207942" cy="1092820"/>
          </a:xfrm>
        </p:grpSpPr>
        <p:sp>
          <p:nvSpPr>
            <p:cNvPr id="7" name="Rectangle 6">
              <a:extLst>
                <a:ext uri="{FF2B5EF4-FFF2-40B4-BE49-F238E27FC236}">
                  <a16:creationId xmlns:a16="http://schemas.microsoft.com/office/drawing/2014/main" id="{8141BE7D-52B1-4794-A0CC-89D1C0145C31}"/>
                </a:ext>
              </a:extLst>
            </p:cNvPr>
            <p:cNvSpPr/>
            <p:nvPr/>
          </p:nvSpPr>
          <p:spPr>
            <a:xfrm>
              <a:off x="312234" y="8341112"/>
              <a:ext cx="2207942" cy="1092820"/>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8" name="Graphic 7">
              <a:extLst>
                <a:ext uri="{FF2B5EF4-FFF2-40B4-BE49-F238E27FC236}">
                  <a16:creationId xmlns:a16="http://schemas.microsoft.com/office/drawing/2014/main" id="{317A3890-ADF6-444D-B4D7-6BF3274B852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6049" y="8508157"/>
              <a:ext cx="1828800" cy="858869"/>
            </a:xfrm>
            <a:prstGeom prst="rect">
              <a:avLst/>
            </a:prstGeom>
          </p:spPr>
        </p:pic>
      </p:grpSp>
      <p:sp>
        <p:nvSpPr>
          <p:cNvPr id="2" name="Rectangle 1">
            <a:extLst>
              <a:ext uri="{FF2B5EF4-FFF2-40B4-BE49-F238E27FC236}">
                <a16:creationId xmlns:a16="http://schemas.microsoft.com/office/drawing/2014/main" id="{E87F7766-D835-4F4E-A9D8-79C9618AB517}"/>
              </a:ext>
            </a:extLst>
          </p:cNvPr>
          <p:cNvSpPr/>
          <p:nvPr/>
        </p:nvSpPr>
        <p:spPr>
          <a:xfrm>
            <a:off x="11329639" y="8341112"/>
            <a:ext cx="1362927" cy="1092820"/>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4" name="Slide Number">
            <a:extLst>
              <a:ext uri="{FF2B5EF4-FFF2-40B4-BE49-F238E27FC236}">
                <a16:creationId xmlns:a16="http://schemas.microsoft.com/office/drawing/2014/main" id="{C458CEDC-0F66-4C72-88C0-1FDB30FD98C5}"/>
              </a:ext>
            </a:extLst>
          </p:cNvPr>
          <p:cNvSpPr txBox="1">
            <a:spLocks/>
          </p:cNvSpPr>
          <p:nvPr/>
        </p:nvSpPr>
        <p:spPr>
          <a:xfrm>
            <a:off x="11796190" y="8809566"/>
            <a:ext cx="307777"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solidFill>
                  <a:schemeClr val="tx2"/>
                </a:solidFill>
              </a:rPr>
              <a:pPr/>
              <a:t>34</a:t>
            </a:fld>
            <a:endParaRPr lang="en-US" dirty="0">
              <a:solidFill>
                <a:schemeClr val="tx2"/>
              </a:solidFill>
            </a:endParaRPr>
          </a:p>
        </p:txBody>
      </p:sp>
      <p:grpSp>
        <p:nvGrpSpPr>
          <p:cNvPr id="15" name="Group 14">
            <a:extLst>
              <a:ext uri="{FF2B5EF4-FFF2-40B4-BE49-F238E27FC236}">
                <a16:creationId xmlns:a16="http://schemas.microsoft.com/office/drawing/2014/main" id="{EADB1F77-EB67-4112-846A-F2926CD6CCAF}"/>
              </a:ext>
            </a:extLst>
          </p:cNvPr>
          <p:cNvGrpSpPr/>
          <p:nvPr/>
        </p:nvGrpSpPr>
        <p:grpSpPr>
          <a:xfrm>
            <a:off x="11718126" y="8587806"/>
            <a:ext cx="600754" cy="471695"/>
            <a:chOff x="11718126" y="8587806"/>
            <a:chExt cx="600754" cy="471695"/>
          </a:xfrm>
        </p:grpSpPr>
        <p:cxnSp>
          <p:nvCxnSpPr>
            <p:cNvPr id="16" name="Straight Connector 15">
              <a:extLst>
                <a:ext uri="{FF2B5EF4-FFF2-40B4-BE49-F238E27FC236}">
                  <a16:creationId xmlns:a16="http://schemas.microsoft.com/office/drawing/2014/main" id="{3E1B0D85-E9A5-4545-9CEC-67E0DB6FA536}"/>
                </a:ext>
              </a:extLst>
            </p:cNvPr>
            <p:cNvCxnSpPr>
              <a:cxnSpLocks/>
            </p:cNvCxnSpPr>
            <p:nvPr/>
          </p:nvCxnSpPr>
          <p:spPr>
            <a:xfrm>
              <a:off x="11718126" y="8672680"/>
              <a:ext cx="0" cy="386821"/>
            </a:xfrm>
            <a:prstGeom prst="line">
              <a:avLst/>
            </a:prstGeom>
            <a:noFill/>
            <a:ln w="25400" cap="flat">
              <a:solidFill>
                <a:srgbClr val="DADADA"/>
              </a:solidFill>
              <a:prstDash val="solid"/>
              <a:round/>
            </a:ln>
            <a:effectLst/>
            <a:sp3d/>
          </p:spPr>
          <p:style>
            <a:lnRef idx="0">
              <a:scrgbClr r="0" g="0" b="0"/>
            </a:lnRef>
            <a:fillRef idx="0">
              <a:scrgbClr r="0" g="0" b="0"/>
            </a:fillRef>
            <a:effectRef idx="0">
              <a:scrgbClr r="0" g="0" b="0"/>
            </a:effectRef>
            <a:fontRef idx="none"/>
          </p:style>
        </p:cxnSp>
        <p:sp>
          <p:nvSpPr>
            <p:cNvPr id="17" name="TextBox 16">
              <a:extLst>
                <a:ext uri="{FF2B5EF4-FFF2-40B4-BE49-F238E27FC236}">
                  <a16:creationId xmlns:a16="http://schemas.microsoft.com/office/drawing/2014/main" id="{00F720F0-7F43-4FA4-BA6A-CB13B17DD914}"/>
                </a:ext>
              </a:extLst>
            </p:cNvPr>
            <p:cNvSpPr txBox="1"/>
            <p:nvPr/>
          </p:nvSpPr>
          <p:spPr>
            <a:xfrm>
              <a:off x="11807522" y="8587806"/>
              <a:ext cx="511358"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1400" b="1" dirty="0">
                  <a:solidFill>
                    <a:srgbClr val="676767"/>
                  </a:solidFill>
                  <a:latin typeface="Open Sans Semibold" panose="020B0706030804020204" pitchFamily="34" charset="0"/>
                  <a:ea typeface="Open Sans Semibold" panose="020B0706030804020204" pitchFamily="34" charset="0"/>
                  <a:cs typeface="Open Sans Semibold" panose="020B0706030804020204" pitchFamily="34" charset="0"/>
                </a:rPr>
                <a:t>PÁG.</a:t>
              </a:r>
              <a:endParaRPr kumimoji="0" lang="en-US" sz="1400" b="1" i="0" u="none" strike="noStrike" cap="none" spc="0" normalizeH="0" baseline="0" dirty="0">
                <a:ln>
                  <a:noFill/>
                </a:ln>
                <a:solidFill>
                  <a:srgbClr val="676767"/>
                </a:solidFill>
                <a:effectLst/>
                <a:uFillTx/>
                <a:latin typeface="Open Sans Semibold" panose="020B0706030804020204" pitchFamily="34" charset="0"/>
                <a:ea typeface="Open Sans Semibold" panose="020B0706030804020204" pitchFamily="34" charset="0"/>
                <a:cs typeface="Open Sans Semibold" panose="020B0706030804020204" pitchFamily="34" charset="0"/>
                <a:sym typeface="Open Sans Regular"/>
              </a:endParaRPr>
            </a:p>
          </p:txBody>
        </p:sp>
      </p:gr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26C898D-4A2D-4CA4-B106-89E4E265C47B}"/>
              </a:ext>
            </a:extLst>
          </p:cNvPr>
          <p:cNvPicPr>
            <a:picLocks noChangeAspect="1"/>
          </p:cNvPicPr>
          <p:nvPr/>
        </p:nvPicPr>
        <p:blipFill>
          <a:blip r:embed="rId3"/>
          <a:stretch>
            <a:fillRect/>
          </a:stretch>
        </p:blipFill>
        <p:spPr>
          <a:xfrm>
            <a:off x="2113758" y="461973"/>
            <a:ext cx="9692575" cy="8905053"/>
          </a:xfrm>
          <a:prstGeom prst="rect">
            <a:avLst/>
          </a:prstGeom>
        </p:spPr>
      </p:pic>
      <p:sp>
        <p:nvSpPr>
          <p:cNvPr id="5" name="Rectangle 4">
            <a:extLst>
              <a:ext uri="{FF2B5EF4-FFF2-40B4-BE49-F238E27FC236}">
                <a16:creationId xmlns:a16="http://schemas.microsoft.com/office/drawing/2014/main" id="{6495543E-0BCB-4A64-8456-1A7093F161EF}"/>
              </a:ext>
            </a:extLst>
          </p:cNvPr>
          <p:cNvSpPr/>
          <p:nvPr/>
        </p:nvSpPr>
        <p:spPr>
          <a:xfrm>
            <a:off x="760465" y="1221594"/>
            <a:ext cx="4971264" cy="705853"/>
          </a:xfrm>
          <a:prstGeom prst="rect">
            <a:avLst/>
          </a:prstGeom>
          <a:solidFill>
            <a:schemeClr val="bg1"/>
          </a:solidFill>
          <a:ln w="25400" cap="flat">
            <a:solidFill>
              <a:schemeClr val="bg1"/>
            </a:solidFill>
            <a:prstDash val="solid"/>
            <a:round/>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6" name="Slide Number">
            <a:extLst>
              <a:ext uri="{FF2B5EF4-FFF2-40B4-BE49-F238E27FC236}">
                <a16:creationId xmlns:a16="http://schemas.microsoft.com/office/drawing/2014/main" id="{FDAC2B4A-F224-4C06-8B75-7E08275F64EE}"/>
              </a:ext>
            </a:extLst>
          </p:cNvPr>
          <p:cNvSpPr txBox="1">
            <a:spLocks/>
          </p:cNvSpPr>
          <p:nvPr/>
        </p:nvSpPr>
        <p:spPr>
          <a:xfrm>
            <a:off x="11805138" y="8809566"/>
            <a:ext cx="205184"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pPr>
              <a:spcAft>
                <a:spcPts val="600"/>
              </a:spcAft>
            </a:pPr>
            <a:fld id="{86CB4B4D-7CA3-9044-876B-883B54F8677D}" type="slidenum">
              <a:rPr lang="en-US" smtClean="0">
                <a:solidFill>
                  <a:schemeClr val="tx2"/>
                </a:solidFill>
              </a:rPr>
              <a:pPr>
                <a:spcAft>
                  <a:spcPts val="600"/>
                </a:spcAft>
              </a:pPr>
              <a:t>4</a:t>
            </a:fld>
            <a:endParaRPr lang="en-US" dirty="0">
              <a:solidFill>
                <a:schemeClr val="tx2"/>
              </a:solidFill>
            </a:endParaRPr>
          </a:p>
        </p:txBody>
      </p:sp>
      <p:grpSp>
        <p:nvGrpSpPr>
          <p:cNvPr id="8" name="Group 7">
            <a:extLst>
              <a:ext uri="{FF2B5EF4-FFF2-40B4-BE49-F238E27FC236}">
                <a16:creationId xmlns:a16="http://schemas.microsoft.com/office/drawing/2014/main" id="{D3912D8D-65F5-47FC-9E39-0F713AB7EF48}"/>
              </a:ext>
            </a:extLst>
          </p:cNvPr>
          <p:cNvGrpSpPr/>
          <p:nvPr/>
        </p:nvGrpSpPr>
        <p:grpSpPr>
          <a:xfrm>
            <a:off x="312234" y="8341112"/>
            <a:ext cx="2207942" cy="1092820"/>
            <a:chOff x="312234" y="8341112"/>
            <a:chExt cx="2207942" cy="1092820"/>
          </a:xfrm>
        </p:grpSpPr>
        <p:sp>
          <p:nvSpPr>
            <p:cNvPr id="9" name="Rectangle 8">
              <a:extLst>
                <a:ext uri="{FF2B5EF4-FFF2-40B4-BE49-F238E27FC236}">
                  <a16:creationId xmlns:a16="http://schemas.microsoft.com/office/drawing/2014/main" id="{D0F8038C-889A-48CC-B9D1-AE919FF3CF43}"/>
                </a:ext>
              </a:extLst>
            </p:cNvPr>
            <p:cNvSpPr/>
            <p:nvPr/>
          </p:nvSpPr>
          <p:spPr>
            <a:xfrm>
              <a:off x="312234" y="8341112"/>
              <a:ext cx="2207942" cy="1092820"/>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0" name="Graphic 9">
              <a:extLst>
                <a:ext uri="{FF2B5EF4-FFF2-40B4-BE49-F238E27FC236}">
                  <a16:creationId xmlns:a16="http://schemas.microsoft.com/office/drawing/2014/main" id="{C1692914-18BA-435E-B1EC-F7348DACC48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6049" y="8508157"/>
              <a:ext cx="1828800" cy="858869"/>
            </a:xfrm>
            <a:prstGeom prst="rect">
              <a:avLst/>
            </a:prstGeom>
          </p:spPr>
        </p:pic>
      </p:grpSp>
      <p:grpSp>
        <p:nvGrpSpPr>
          <p:cNvPr id="11" name="Group 10">
            <a:extLst>
              <a:ext uri="{FF2B5EF4-FFF2-40B4-BE49-F238E27FC236}">
                <a16:creationId xmlns:a16="http://schemas.microsoft.com/office/drawing/2014/main" id="{B4F2A070-BA1B-4E76-B8DB-5D0965ADB5F4}"/>
              </a:ext>
            </a:extLst>
          </p:cNvPr>
          <p:cNvGrpSpPr/>
          <p:nvPr/>
        </p:nvGrpSpPr>
        <p:grpSpPr>
          <a:xfrm>
            <a:off x="11718126" y="8587806"/>
            <a:ext cx="600754" cy="471695"/>
            <a:chOff x="11718126" y="8587806"/>
            <a:chExt cx="600754" cy="471695"/>
          </a:xfrm>
        </p:grpSpPr>
        <p:cxnSp>
          <p:nvCxnSpPr>
            <p:cNvPr id="12" name="Straight Connector 11">
              <a:extLst>
                <a:ext uri="{FF2B5EF4-FFF2-40B4-BE49-F238E27FC236}">
                  <a16:creationId xmlns:a16="http://schemas.microsoft.com/office/drawing/2014/main" id="{6955E729-116E-47AA-88CF-200B5325A21D}"/>
                </a:ext>
              </a:extLst>
            </p:cNvPr>
            <p:cNvCxnSpPr>
              <a:cxnSpLocks/>
            </p:cNvCxnSpPr>
            <p:nvPr/>
          </p:nvCxnSpPr>
          <p:spPr>
            <a:xfrm>
              <a:off x="11718126" y="8672680"/>
              <a:ext cx="0" cy="386821"/>
            </a:xfrm>
            <a:prstGeom prst="line">
              <a:avLst/>
            </a:prstGeom>
            <a:noFill/>
            <a:ln w="25400" cap="flat">
              <a:solidFill>
                <a:srgbClr val="DADADA"/>
              </a:solidFill>
              <a:prstDash val="solid"/>
              <a:round/>
            </a:ln>
            <a:effectLst/>
            <a:sp3d/>
          </p:spPr>
          <p:style>
            <a:lnRef idx="0">
              <a:scrgbClr r="0" g="0" b="0"/>
            </a:lnRef>
            <a:fillRef idx="0">
              <a:scrgbClr r="0" g="0" b="0"/>
            </a:fillRef>
            <a:effectRef idx="0">
              <a:scrgbClr r="0" g="0" b="0"/>
            </a:effectRef>
            <a:fontRef idx="none"/>
          </p:style>
        </p:cxnSp>
        <p:sp>
          <p:nvSpPr>
            <p:cNvPr id="13" name="TextBox 12">
              <a:extLst>
                <a:ext uri="{FF2B5EF4-FFF2-40B4-BE49-F238E27FC236}">
                  <a16:creationId xmlns:a16="http://schemas.microsoft.com/office/drawing/2014/main" id="{E220730A-50AA-4F34-9E89-78FF7F39EF6F}"/>
                </a:ext>
              </a:extLst>
            </p:cNvPr>
            <p:cNvSpPr txBox="1"/>
            <p:nvPr/>
          </p:nvSpPr>
          <p:spPr>
            <a:xfrm>
              <a:off x="11807522" y="8587806"/>
              <a:ext cx="511358"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1400" b="1" dirty="0">
                  <a:solidFill>
                    <a:srgbClr val="676767"/>
                  </a:solidFill>
                  <a:latin typeface="Open Sans Semibold" panose="020B0706030804020204" pitchFamily="34" charset="0"/>
                  <a:ea typeface="Open Sans Semibold" panose="020B0706030804020204" pitchFamily="34" charset="0"/>
                  <a:cs typeface="Open Sans Semibold" panose="020B0706030804020204" pitchFamily="34" charset="0"/>
                </a:rPr>
                <a:t>PÁG.</a:t>
              </a:r>
              <a:endParaRPr kumimoji="0" lang="en-US" sz="1400" b="1" i="0" u="none" strike="noStrike" cap="none" spc="0" normalizeH="0" baseline="0" dirty="0">
                <a:ln>
                  <a:noFill/>
                </a:ln>
                <a:solidFill>
                  <a:srgbClr val="676767"/>
                </a:solidFill>
                <a:effectLst/>
                <a:uFillTx/>
                <a:latin typeface="Open Sans Semibold" panose="020B0706030804020204" pitchFamily="34" charset="0"/>
                <a:ea typeface="Open Sans Semibold" panose="020B0706030804020204" pitchFamily="34" charset="0"/>
                <a:cs typeface="Open Sans Semibold" panose="020B0706030804020204" pitchFamily="34" charset="0"/>
                <a:sym typeface="Open Sans Regular"/>
              </a:endParaRPr>
            </a:p>
          </p:txBody>
        </p:sp>
      </p:grpSp>
      <p:sp>
        <p:nvSpPr>
          <p:cNvPr id="7" name="Title">
            <a:extLst>
              <a:ext uri="{FF2B5EF4-FFF2-40B4-BE49-F238E27FC236}">
                <a16:creationId xmlns:a16="http://schemas.microsoft.com/office/drawing/2014/main" id="{553F06E1-0BD0-45D7-B165-D343A7B06D6B}"/>
              </a:ext>
            </a:extLst>
          </p:cNvPr>
          <p:cNvSpPr txBox="1">
            <a:spLocks noGrp="1"/>
          </p:cNvSpPr>
          <p:nvPr>
            <p:ph type="title"/>
          </p:nvPr>
        </p:nvSpPr>
        <p:spPr>
          <a:xfrm>
            <a:off x="616012" y="565439"/>
            <a:ext cx="4507640" cy="2117952"/>
          </a:xfrm>
          <a:prstGeom prst="rect">
            <a:avLst/>
          </a:prstGeom>
        </p:spPr>
        <p:txBody>
          <a:bodyPr vert="horz" lIns="91440" tIns="45720" rIns="91440" bIns="45720" rtlCol="0" anchor="ctr">
            <a:normAutofit/>
          </a:bodyPr>
          <a:lstStyle/>
          <a:p>
            <a:pPr algn="l" defTabSz="914400">
              <a:lnSpc>
                <a:spcPct val="90000"/>
              </a:lnSpc>
              <a:spcBef>
                <a:spcPct val="0"/>
              </a:spcBef>
            </a:pPr>
            <a:r>
              <a:rPr lang="es-ES" sz="3600" kern="1200" dirty="0">
                <a:solidFill>
                  <a:srgbClr val="000000"/>
                </a:solidFill>
              </a:rPr>
              <a:t>Desafíos actuales y bases para las revisiones</a:t>
            </a:r>
            <a:endParaRPr lang="es-ES" sz="4300" b="1" kern="12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spTree>
    <p:extLst>
      <p:ext uri="{BB962C8B-B14F-4D97-AF65-F5344CB8AC3E}">
        <p14:creationId xmlns:p14="http://schemas.microsoft.com/office/powerpoint/2010/main" val="759591493"/>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263A978-26FB-4E1C-8FBF-864BE51339B4}"/>
              </a:ext>
            </a:extLst>
          </p:cNvPr>
          <p:cNvPicPr>
            <a:picLocks noChangeAspect="1"/>
          </p:cNvPicPr>
          <p:nvPr/>
        </p:nvPicPr>
        <p:blipFill rotWithShape="1">
          <a:blip r:embed="rId3"/>
          <a:srcRect t="4558" r="24243" b="4534"/>
          <a:stretch/>
        </p:blipFill>
        <p:spPr>
          <a:xfrm>
            <a:off x="40228" y="0"/>
            <a:ext cx="13004780" cy="9753590"/>
          </a:xfrm>
          <a:prstGeom prst="rect">
            <a:avLst/>
          </a:prstGeom>
        </p:spPr>
      </p:pic>
      <p:sp>
        <p:nvSpPr>
          <p:cNvPr id="128" name="Rectangle 127">
            <a:extLst>
              <a:ext uri="{FF2B5EF4-FFF2-40B4-BE49-F238E27FC236}">
                <a16:creationId xmlns:a16="http://schemas.microsoft.com/office/drawing/2014/main" id="{724CD679-7405-4CD3-A92A-9469F279A5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59342" y="456783"/>
            <a:ext cx="6117963" cy="8386479"/>
          </a:xfrm>
          <a:prstGeom prst="rect">
            <a:avLst/>
          </a:prstGeom>
          <a:solidFill>
            <a:schemeClr val="bg1">
              <a:alpha val="90000"/>
            </a:schemeClr>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Body"/>
          <p:cNvSpPr txBox="1">
            <a:spLocks noGrp="1"/>
          </p:cNvSpPr>
          <p:nvPr>
            <p:ph type="body" sz="half" idx="1"/>
          </p:nvPr>
        </p:nvSpPr>
        <p:spPr>
          <a:xfrm>
            <a:off x="677237" y="2287703"/>
            <a:ext cx="5446959" cy="6359619"/>
          </a:xfrm>
          <a:prstGeom prst="rect">
            <a:avLst/>
          </a:prstGeom>
        </p:spPr>
        <p:txBody>
          <a:bodyPr vert="horz" lIns="91440" tIns="45720" rIns="91440" bIns="45720" rtlCol="0">
            <a:normAutofit fontScale="92500" lnSpcReduction="20000"/>
          </a:bodyPr>
          <a:lstStyle/>
          <a:p>
            <a:pPr marL="274320" indent="-228600" algn="l" defTabSz="914400">
              <a:lnSpc>
                <a:spcPct val="90000"/>
              </a:lnSpc>
              <a:buFont typeface="Arial" panose="020B0604020202020204" pitchFamily="34" charset="0"/>
              <a:buChar char="•"/>
            </a:pPr>
            <a:r>
              <a:rPr lang="es-ES" sz="3200" b="1" kern="1200" dirty="0">
                <a:solidFill>
                  <a:srgbClr val="000000"/>
                </a:solidFill>
                <a:latin typeface="Open Sans Regular"/>
              </a:rPr>
              <a:t>Conflicto en Siria y la crisis de refugiados</a:t>
            </a:r>
          </a:p>
          <a:p>
            <a:pPr marL="274320" algn="l" defTabSz="914400">
              <a:lnSpc>
                <a:spcPct val="90000"/>
              </a:lnSpc>
            </a:pPr>
            <a:r>
              <a:rPr lang="es-ES" sz="3200" kern="1200" dirty="0">
                <a:solidFill>
                  <a:srgbClr val="000000"/>
                </a:solidFill>
                <a:latin typeface="Open Sans Regular"/>
                <a:sym typeface="Wingdings" panose="05000000000000000000" pitchFamily="2" charset="2"/>
              </a:rPr>
              <a:t>Problemas de accesibilidad, desarrollo de capacidades, desplazamiento prolongado, seguridad civil y laboral, etc.</a:t>
            </a:r>
          </a:p>
          <a:p>
            <a:pPr marL="274320" algn="l" defTabSz="914400">
              <a:lnSpc>
                <a:spcPct val="90000"/>
              </a:lnSpc>
            </a:pPr>
            <a:r>
              <a:rPr lang="es-ES" sz="3200" kern="1200" dirty="0">
                <a:solidFill>
                  <a:srgbClr val="000000"/>
                </a:solidFill>
                <a:latin typeface="Open Sans Regular"/>
                <a:sym typeface="Wingdings" panose="05000000000000000000" pitchFamily="2" charset="2"/>
              </a:rPr>
              <a:t> p.ej. Alojamiento y asentamiento</a:t>
            </a:r>
            <a:endParaRPr lang="es-ES" sz="3200" kern="1200" dirty="0">
              <a:solidFill>
                <a:srgbClr val="000000"/>
              </a:solidFill>
              <a:latin typeface="Open Sans Regular"/>
            </a:endParaRPr>
          </a:p>
          <a:p>
            <a:pPr marL="274320" indent="-228600" algn="l" defTabSz="914400">
              <a:lnSpc>
                <a:spcPct val="90000"/>
              </a:lnSpc>
              <a:spcBef>
                <a:spcPts val="3600"/>
              </a:spcBef>
              <a:buFont typeface="Arial" panose="020B0604020202020204" pitchFamily="34" charset="0"/>
              <a:buChar char="•"/>
            </a:pPr>
            <a:r>
              <a:rPr lang="es-ES" sz="3200" b="1" kern="1200" dirty="0">
                <a:solidFill>
                  <a:srgbClr val="000000"/>
                </a:solidFill>
                <a:latin typeface="Open Sans Regular"/>
              </a:rPr>
              <a:t>Brotes de Ébola, cólera y peste</a:t>
            </a:r>
          </a:p>
          <a:p>
            <a:pPr marL="274320" algn="l" defTabSz="914400">
              <a:lnSpc>
                <a:spcPct val="90000"/>
              </a:lnSpc>
            </a:pPr>
            <a:r>
              <a:rPr lang="es-ES" sz="3200" kern="1200" dirty="0">
                <a:solidFill>
                  <a:srgbClr val="000000"/>
                </a:solidFill>
                <a:latin typeface="Open Sans Regular"/>
                <a:sym typeface="Wingdings" panose="05000000000000000000" pitchFamily="2" charset="2"/>
              </a:rPr>
              <a:t> p.ej. Abastecimiento de agua, saneamiento y promoción de la higiene (WASH)</a:t>
            </a:r>
            <a:endParaRPr lang="es-ES" sz="3200" kern="1200" dirty="0">
              <a:solidFill>
                <a:srgbClr val="000000"/>
              </a:solidFill>
              <a:latin typeface="Open Sans Regular"/>
            </a:endParaRPr>
          </a:p>
        </p:txBody>
      </p:sp>
      <p:sp>
        <p:nvSpPr>
          <p:cNvPr id="8" name="TextBox 7">
            <a:extLst>
              <a:ext uri="{FF2B5EF4-FFF2-40B4-BE49-F238E27FC236}">
                <a16:creationId xmlns:a16="http://schemas.microsoft.com/office/drawing/2014/main" id="{A2EC8ACE-4C8C-4DC3-B2A7-5409AEAA5640}"/>
              </a:ext>
            </a:extLst>
          </p:cNvPr>
          <p:cNvSpPr txBox="1"/>
          <p:nvPr/>
        </p:nvSpPr>
        <p:spPr>
          <a:xfrm>
            <a:off x="10716228" y="8975826"/>
            <a:ext cx="1821012"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dirty="0">
                <a:solidFill>
                  <a:schemeClr val="bg1"/>
                </a:solidFill>
              </a:rPr>
              <a:t>Ben Parker/IRIN</a:t>
            </a:r>
          </a:p>
        </p:txBody>
      </p:sp>
      <p:sp>
        <p:nvSpPr>
          <p:cNvPr id="11" name="Title">
            <a:extLst>
              <a:ext uri="{FF2B5EF4-FFF2-40B4-BE49-F238E27FC236}">
                <a16:creationId xmlns:a16="http://schemas.microsoft.com/office/drawing/2014/main" id="{0024AFAD-F448-4C10-BF3C-BA29410813CA}"/>
              </a:ext>
            </a:extLst>
          </p:cNvPr>
          <p:cNvSpPr txBox="1">
            <a:spLocks/>
          </p:cNvSpPr>
          <p:nvPr/>
        </p:nvSpPr>
        <p:spPr>
          <a:xfrm>
            <a:off x="982031" y="714399"/>
            <a:ext cx="5193792" cy="1573305"/>
          </a:xfrm>
          <a:prstGeom prst="rect">
            <a:avLst/>
          </a:prstGeom>
          <a:ln w="12700">
            <a:miter lim="400000"/>
          </a:ln>
          <a:extLst>
            <a:ext uri="{C572A759-6A51-4108-AA02-DFA0A04FC94B}">
              <ma14:wrappingTextBoxFlag xmlns="" xmlns:ma14="http://schemas.microsoft.com/office/mac/drawingml/2011/main" val="1"/>
            </a:ext>
          </a:extLst>
        </p:spPr>
        <p:txBody>
          <a:bodyPr vert="horz" lIns="91440" tIns="45720" rIns="91440" bIns="45720" rtlCol="0" anchor="ctr">
            <a:no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l" defTabSz="914400" hangingPunct="1">
              <a:lnSpc>
                <a:spcPct val="90000"/>
              </a:lnSpc>
              <a:spcBef>
                <a:spcPct val="0"/>
              </a:spcBef>
            </a:pPr>
            <a:r>
              <a:rPr lang="es-ES" sz="4000" kern="12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rPr>
              <a:t>Aprendizaje y nuevas evidencias</a:t>
            </a:r>
          </a:p>
        </p:txBody>
      </p:sp>
    </p:spTree>
    <p:extLst>
      <p:ext uri="{BB962C8B-B14F-4D97-AF65-F5344CB8AC3E}">
        <p14:creationId xmlns:p14="http://schemas.microsoft.com/office/powerpoint/2010/main" val="2107795040"/>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F2A55A21-2370-41C1-9213-390379C88A64}"/>
              </a:ext>
            </a:extLst>
          </p:cNvPr>
          <p:cNvGrpSpPr/>
          <p:nvPr/>
        </p:nvGrpSpPr>
        <p:grpSpPr>
          <a:xfrm>
            <a:off x="312234" y="8341112"/>
            <a:ext cx="2207942" cy="1092820"/>
            <a:chOff x="312234" y="8341112"/>
            <a:chExt cx="2207942" cy="1092820"/>
          </a:xfrm>
        </p:grpSpPr>
        <p:sp>
          <p:nvSpPr>
            <p:cNvPr id="16" name="Rectangle 15">
              <a:extLst>
                <a:ext uri="{FF2B5EF4-FFF2-40B4-BE49-F238E27FC236}">
                  <a16:creationId xmlns:a16="http://schemas.microsoft.com/office/drawing/2014/main" id="{B4239245-2B80-471B-8B37-2225C7A76AA0}"/>
                </a:ext>
              </a:extLst>
            </p:cNvPr>
            <p:cNvSpPr/>
            <p:nvPr/>
          </p:nvSpPr>
          <p:spPr>
            <a:xfrm>
              <a:off x="312234" y="8341112"/>
              <a:ext cx="2207942" cy="1092820"/>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7" name="Graphic 16">
              <a:extLst>
                <a:ext uri="{FF2B5EF4-FFF2-40B4-BE49-F238E27FC236}">
                  <a16:creationId xmlns:a16="http://schemas.microsoft.com/office/drawing/2014/main" id="{6BCB822E-B851-4C6E-A7DF-B366AE1CA95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6049" y="8508157"/>
              <a:ext cx="1828800" cy="858869"/>
            </a:xfrm>
            <a:prstGeom prst="rect">
              <a:avLst/>
            </a:prstGeom>
          </p:spPr>
        </p:pic>
      </p:grpSp>
      <p:cxnSp>
        <p:nvCxnSpPr>
          <p:cNvPr id="128" name="Straight Arrow Connector 127" hidden="1">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9008" y="3294549"/>
            <a:ext cx="48768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22" name="Body"/>
          <p:cNvSpPr txBox="1">
            <a:spLocks noGrp="1"/>
          </p:cNvSpPr>
          <p:nvPr>
            <p:ph type="body" sz="half" idx="1"/>
          </p:nvPr>
        </p:nvSpPr>
        <p:spPr>
          <a:xfrm>
            <a:off x="436694" y="2520186"/>
            <a:ext cx="7138702" cy="6088560"/>
          </a:xfrm>
          <a:prstGeom prst="rect">
            <a:avLst/>
          </a:prstGeom>
        </p:spPr>
        <p:txBody>
          <a:bodyPr vert="horz" lIns="91440" tIns="45720" rIns="91440" bIns="45720" rtlCol="0">
            <a:normAutofit/>
          </a:bodyPr>
          <a:lstStyle/>
          <a:p>
            <a:pPr marL="274320" indent="-228600" algn="l" defTabSz="914400">
              <a:lnSpc>
                <a:spcPct val="90000"/>
              </a:lnSpc>
              <a:buFont typeface="Arial" panose="020B0604020202020204" pitchFamily="34" charset="0"/>
              <a:buChar char="•"/>
            </a:pPr>
            <a:r>
              <a:rPr lang="es-ES" sz="3200" kern="1200" dirty="0">
                <a:solidFill>
                  <a:srgbClr val="000000"/>
                </a:solidFill>
                <a:latin typeface="Open Sans Regular"/>
              </a:rPr>
              <a:t>Crisis prolongadas,</a:t>
            </a:r>
            <a:br>
              <a:rPr lang="es-ES" sz="3200" kern="1200" dirty="0">
                <a:solidFill>
                  <a:srgbClr val="000000"/>
                </a:solidFill>
                <a:latin typeface="Open Sans Regular"/>
              </a:rPr>
            </a:br>
            <a:r>
              <a:rPr lang="es-ES" sz="3200" kern="1200" dirty="0">
                <a:solidFill>
                  <a:srgbClr val="000000"/>
                </a:solidFill>
                <a:latin typeface="Open Sans Regular"/>
              </a:rPr>
              <a:t>complejas y recurrentes</a:t>
            </a:r>
          </a:p>
          <a:p>
            <a:pPr marL="274320" indent="-228600" algn="l" defTabSz="914400">
              <a:lnSpc>
                <a:spcPct val="90000"/>
              </a:lnSpc>
              <a:buFont typeface="Arial" panose="020B0604020202020204" pitchFamily="34" charset="0"/>
              <a:buChar char="•"/>
            </a:pPr>
            <a:r>
              <a:rPr lang="es-ES" sz="3300" kern="1200" dirty="0">
                <a:solidFill>
                  <a:srgbClr val="000000"/>
                </a:solidFill>
                <a:latin typeface="Open Sans Regular"/>
              </a:rPr>
              <a:t>Zonas urbanas vs. rurales</a:t>
            </a:r>
            <a:br>
              <a:rPr lang="es-ES" sz="3300" kern="1200" dirty="0">
                <a:solidFill>
                  <a:srgbClr val="000000"/>
                </a:solidFill>
                <a:latin typeface="Open Sans Regular"/>
              </a:rPr>
            </a:br>
            <a:r>
              <a:rPr lang="es-ES" sz="3300" kern="1200" dirty="0">
                <a:solidFill>
                  <a:srgbClr val="000000"/>
                </a:solidFill>
                <a:latin typeface="Open Sans Regular"/>
              </a:rPr>
              <a:t>y asentamientos comunales</a:t>
            </a:r>
          </a:p>
          <a:p>
            <a:pPr marL="274320" indent="-228600" algn="l" defTabSz="914400">
              <a:lnSpc>
                <a:spcPct val="90000"/>
              </a:lnSpc>
              <a:buFont typeface="Arial" panose="020B0604020202020204" pitchFamily="34" charset="0"/>
              <a:buChar char="•"/>
            </a:pPr>
            <a:r>
              <a:rPr lang="es-ES" sz="3300" kern="1200" dirty="0">
                <a:solidFill>
                  <a:srgbClr val="000000"/>
                </a:solidFill>
                <a:latin typeface="Open Sans Regular"/>
              </a:rPr>
              <a:t>Ambientes con actores</a:t>
            </a:r>
            <a:br>
              <a:rPr lang="es-ES" sz="3300" kern="1200" dirty="0">
                <a:solidFill>
                  <a:srgbClr val="000000"/>
                </a:solidFill>
                <a:latin typeface="Open Sans Regular"/>
              </a:rPr>
            </a:br>
            <a:r>
              <a:rPr lang="es-ES" sz="3300" kern="1200" dirty="0">
                <a:solidFill>
                  <a:srgbClr val="000000"/>
                </a:solidFill>
                <a:latin typeface="Open Sans Regular"/>
              </a:rPr>
              <a:t>operativos cada vez más</a:t>
            </a:r>
            <a:br>
              <a:rPr lang="es-ES" sz="3300" kern="1200" dirty="0">
                <a:solidFill>
                  <a:srgbClr val="000000"/>
                </a:solidFill>
                <a:latin typeface="Open Sans Regular"/>
              </a:rPr>
            </a:br>
            <a:r>
              <a:rPr lang="es-ES" sz="3300" kern="1200" dirty="0">
                <a:solidFill>
                  <a:srgbClr val="000000"/>
                </a:solidFill>
                <a:latin typeface="Open Sans Regular"/>
              </a:rPr>
              <a:t>diversos</a:t>
            </a:r>
          </a:p>
          <a:p>
            <a:pPr marL="274320" indent="-228600" algn="l" defTabSz="914400">
              <a:lnSpc>
                <a:spcPct val="90000"/>
              </a:lnSpc>
              <a:spcBef>
                <a:spcPts val="4800"/>
              </a:spcBef>
              <a:buFont typeface="Arial" panose="020B0604020202020204" pitchFamily="34" charset="0"/>
              <a:buChar char="•"/>
            </a:pPr>
            <a:r>
              <a:rPr lang="es-ES" sz="3300" kern="1200" dirty="0">
                <a:solidFill>
                  <a:srgbClr val="000000"/>
                </a:solidFill>
                <a:latin typeface="Open Sans Regular"/>
              </a:rPr>
              <a:t>Cambio climático e impacto ambiental sobre la respuesta humanitaria</a:t>
            </a:r>
          </a:p>
        </p:txBody>
      </p:sp>
      <p:pic>
        <p:nvPicPr>
          <p:cNvPr id="6" name="Picture 5">
            <a:extLst>
              <a:ext uri="{FF2B5EF4-FFF2-40B4-BE49-F238E27FC236}">
                <a16:creationId xmlns:a16="http://schemas.microsoft.com/office/drawing/2014/main" id="{7C4D8727-F4F1-46D8-964E-03D0A1F82F99}"/>
              </a:ext>
            </a:extLst>
          </p:cNvPr>
          <p:cNvPicPr>
            <a:picLocks noChangeAspect="1"/>
          </p:cNvPicPr>
          <p:nvPr/>
        </p:nvPicPr>
        <p:blipFill rotWithShape="1">
          <a:blip r:embed="rId5"/>
          <a:srcRect l="27870" r="26044" b="-1"/>
          <a:stretch/>
        </p:blipFill>
        <p:spPr>
          <a:xfrm>
            <a:off x="6270772" y="10"/>
            <a:ext cx="6734026" cy="9753585"/>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12" name="TextBox 11">
            <a:extLst>
              <a:ext uri="{FF2B5EF4-FFF2-40B4-BE49-F238E27FC236}">
                <a16:creationId xmlns:a16="http://schemas.microsoft.com/office/drawing/2014/main" id="{15C54100-CB6D-4FC9-906B-56F49954AE1A}"/>
              </a:ext>
            </a:extLst>
          </p:cNvPr>
          <p:cNvSpPr txBox="1"/>
          <p:nvPr/>
        </p:nvSpPr>
        <p:spPr>
          <a:xfrm>
            <a:off x="8537243" y="329492"/>
            <a:ext cx="4321697"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dirty="0">
                <a:solidFill>
                  <a:srgbClr val="000000"/>
                </a:solidFill>
              </a:rPr>
              <a:t>Benjamin </a:t>
            </a:r>
            <a:r>
              <a:rPr lang="en-US" dirty="0" err="1">
                <a:solidFill>
                  <a:srgbClr val="000000"/>
                </a:solidFill>
              </a:rPr>
              <a:t>Suomela</a:t>
            </a:r>
            <a:r>
              <a:rPr lang="en-US" dirty="0">
                <a:solidFill>
                  <a:srgbClr val="000000"/>
                </a:solidFill>
              </a:rPr>
              <a:t>/Cruz </a:t>
            </a:r>
            <a:r>
              <a:rPr lang="en-US" dirty="0" err="1">
                <a:solidFill>
                  <a:srgbClr val="000000"/>
                </a:solidFill>
              </a:rPr>
              <a:t>Roja</a:t>
            </a:r>
            <a:r>
              <a:rPr lang="en-US" dirty="0">
                <a:solidFill>
                  <a:srgbClr val="000000"/>
                </a:solidFill>
              </a:rPr>
              <a:t> </a:t>
            </a:r>
            <a:r>
              <a:rPr lang="en-US" dirty="0" err="1">
                <a:solidFill>
                  <a:srgbClr val="000000"/>
                </a:solidFill>
              </a:rPr>
              <a:t>Finlandesa</a:t>
            </a:r>
            <a:endParaRPr lang="en-US" dirty="0">
              <a:solidFill>
                <a:srgbClr val="000000"/>
              </a:solidFill>
            </a:endParaRPr>
          </a:p>
        </p:txBody>
      </p:sp>
      <p:sp>
        <p:nvSpPr>
          <p:cNvPr id="15" name="Title">
            <a:extLst>
              <a:ext uri="{FF2B5EF4-FFF2-40B4-BE49-F238E27FC236}">
                <a16:creationId xmlns:a16="http://schemas.microsoft.com/office/drawing/2014/main" id="{B7A463FC-BA7B-4B58-96ED-FF97AA29274D}"/>
              </a:ext>
            </a:extLst>
          </p:cNvPr>
          <p:cNvSpPr txBox="1">
            <a:spLocks/>
          </p:cNvSpPr>
          <p:nvPr/>
        </p:nvSpPr>
        <p:spPr>
          <a:xfrm>
            <a:off x="699008" y="625932"/>
            <a:ext cx="5193792" cy="1365546"/>
          </a:xfrm>
          <a:prstGeom prst="rect">
            <a:avLst/>
          </a:prstGeom>
          <a:ln w="12700">
            <a:miter lim="400000"/>
          </a:ln>
          <a:extLst>
            <a:ext uri="{C572A759-6A51-4108-AA02-DFA0A04FC94B}">
              <ma14:wrappingTextBoxFlag xmlns="" xmlns:ma14="http://schemas.microsoft.com/office/mac/drawingml/2011/main" val="1"/>
            </a:ext>
          </a:extLst>
        </p:spPr>
        <p:txBody>
          <a:bodyPr vert="horz" lIns="91440" tIns="45720" rIns="91440" bIns="45720" rtlCol="0" anchor="ctr">
            <a:no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l" defTabSz="914400" hangingPunct="1">
              <a:lnSpc>
                <a:spcPct val="90000"/>
              </a:lnSpc>
              <a:spcBef>
                <a:spcPct val="0"/>
              </a:spcBef>
            </a:pPr>
            <a:r>
              <a:rPr lang="es-ES" sz="4000" kern="12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rPr>
              <a:t>Contextos de operación cambiantes</a:t>
            </a:r>
          </a:p>
        </p:txBody>
      </p:sp>
      <p:cxnSp>
        <p:nvCxnSpPr>
          <p:cNvPr id="10" name="Straight Connector 9">
            <a:extLst>
              <a:ext uri="{FF2B5EF4-FFF2-40B4-BE49-F238E27FC236}">
                <a16:creationId xmlns:a16="http://schemas.microsoft.com/office/drawing/2014/main" id="{F2BE1B20-B369-4C5A-9E9A-75E194743BFE}"/>
              </a:ext>
            </a:extLst>
          </p:cNvPr>
          <p:cNvCxnSpPr>
            <a:cxnSpLocks/>
          </p:cNvCxnSpPr>
          <p:nvPr/>
        </p:nvCxnSpPr>
        <p:spPr>
          <a:xfrm>
            <a:off x="699008" y="6512506"/>
            <a:ext cx="4876800"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467AE11F-06C5-4E9D-A2FF-52C4763AF311}"/>
              </a:ext>
            </a:extLst>
          </p:cNvPr>
          <p:cNvCxnSpPr>
            <a:cxnSpLocks/>
          </p:cNvCxnSpPr>
          <p:nvPr/>
        </p:nvCxnSpPr>
        <p:spPr>
          <a:xfrm>
            <a:off x="723301" y="2309025"/>
            <a:ext cx="4876800"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descr="A close up of a computer&#10;&#10;Description generated with high confidence">
            <a:extLst>
              <a:ext uri="{FF2B5EF4-FFF2-40B4-BE49-F238E27FC236}">
                <a16:creationId xmlns:a16="http://schemas.microsoft.com/office/drawing/2014/main" id="{6C395F0F-77DA-42E3-AA2B-E519D5BF0430}"/>
              </a:ext>
            </a:extLst>
          </p:cNvPr>
          <p:cNvPicPr>
            <a:picLocks noChangeAspect="1"/>
          </p:cNvPicPr>
          <p:nvPr/>
        </p:nvPicPr>
        <p:blipFill rotWithShape="1">
          <a:blip r:embed="rId3">
            <a:extLst/>
          </a:blip>
          <a:srcRect l="17000"/>
          <a:stretch/>
        </p:blipFill>
        <p:spPr>
          <a:xfrm>
            <a:off x="4982" y="7459"/>
            <a:ext cx="12994836" cy="9746141"/>
          </a:xfrm>
          <a:prstGeom prst="rect">
            <a:avLst/>
          </a:prstGeom>
        </p:spPr>
      </p:pic>
      <p:sp>
        <p:nvSpPr>
          <p:cNvPr id="15" name="TextBox 14">
            <a:extLst>
              <a:ext uri="{FF2B5EF4-FFF2-40B4-BE49-F238E27FC236}">
                <a16:creationId xmlns:a16="http://schemas.microsoft.com/office/drawing/2014/main" id="{249F597B-4F32-487E-99C1-551A01631F8A}"/>
              </a:ext>
            </a:extLst>
          </p:cNvPr>
          <p:cNvSpPr txBox="1"/>
          <p:nvPr/>
        </p:nvSpPr>
        <p:spPr>
          <a:xfrm>
            <a:off x="10716228" y="8975826"/>
            <a:ext cx="1821012"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dirty="0">
                <a:solidFill>
                  <a:schemeClr val="bg1"/>
                </a:solidFill>
              </a:rPr>
              <a:t>Ben Parker/IRIN</a:t>
            </a:r>
          </a:p>
        </p:txBody>
      </p:sp>
      <p:sp>
        <p:nvSpPr>
          <p:cNvPr id="13" name="Rectangle 12">
            <a:extLst>
              <a:ext uri="{FF2B5EF4-FFF2-40B4-BE49-F238E27FC236}">
                <a16:creationId xmlns:a16="http://schemas.microsoft.com/office/drawing/2014/main" id="{1FAB0BAD-9E3F-4B9A-AF9A-FB3AC65D09B6}"/>
              </a:ext>
            </a:extLst>
          </p:cNvPr>
          <p:cNvSpPr/>
          <p:nvPr/>
        </p:nvSpPr>
        <p:spPr>
          <a:xfrm>
            <a:off x="6419277" y="456782"/>
            <a:ext cx="6117963" cy="8386479"/>
          </a:xfrm>
          <a:prstGeom prst="rect">
            <a:avLst/>
          </a:prstGeom>
          <a:solidFill>
            <a:schemeClr val="tx1">
              <a:lumMod val="20000"/>
              <a:lumOff val="80000"/>
              <a:alpha val="86000"/>
            </a:schemeClr>
          </a:solidFill>
          <a:ln>
            <a:noFill/>
          </a:ln>
          <a:effectLst>
            <a:outerShdw blurRad="203200" dist="38100" dir="2700000" sx="102000" sy="102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4" name="Body">
            <a:extLst>
              <a:ext uri="{FF2B5EF4-FFF2-40B4-BE49-F238E27FC236}">
                <a16:creationId xmlns:a16="http://schemas.microsoft.com/office/drawing/2014/main" id="{2B2C2FFB-5366-4C78-98C4-719C0E51D1F0}"/>
              </a:ext>
            </a:extLst>
          </p:cNvPr>
          <p:cNvSpPr txBox="1">
            <a:spLocks/>
          </p:cNvSpPr>
          <p:nvPr/>
        </p:nvSpPr>
        <p:spPr>
          <a:xfrm>
            <a:off x="6813307" y="3522519"/>
            <a:ext cx="5446959" cy="5273559"/>
          </a:xfrm>
          <a:prstGeom prst="rect">
            <a:avLst/>
          </a:prstGeom>
          <a:ln w="12700">
            <a:miter lim="400000"/>
          </a:ln>
          <a:extLst>
            <a:ext uri="{C572A759-6A51-4108-AA02-DFA0A04FC94B}">
              <ma14:wrappingTextBoxFlag xmlns="" xmlns:ma14="http://schemas.microsoft.com/office/mac/drawingml/2011/main" val="1"/>
            </a:ext>
          </a:extLst>
        </p:spPr>
        <p:txBody>
          <a:bodyPr vert="horz" lIns="91440" tIns="45720" rIns="91440" bIns="45720" rtlCol="0" anchor="t">
            <a:normAutofit lnSpcReduction="10000"/>
          </a:bodyPr>
          <a:lstStyle>
            <a:lvl1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1pPr>
            <a:lvl2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2pPr>
            <a:lvl3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3pPr>
            <a:lvl4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4pPr>
            <a:lvl5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a:lstStyle>
          <a:p>
            <a:pPr marL="274320" algn="l" defTabSz="914400" hangingPunct="1">
              <a:lnSpc>
                <a:spcPct val="90000"/>
              </a:lnSpc>
            </a:pPr>
            <a:r>
              <a:rPr lang="es-ES" sz="3600" kern="1200" dirty="0">
                <a:solidFill>
                  <a:srgbClr val="000000"/>
                </a:solidFill>
                <a:latin typeface="Open Sans Regular"/>
              </a:rPr>
              <a:t>Programación basada en el mercado, incluyendo transferencias de dinero y otras opciones de asistencia.</a:t>
            </a:r>
          </a:p>
          <a:p>
            <a:pPr marL="548640" algn="l" defTabSz="914400" hangingPunct="1">
              <a:lnSpc>
                <a:spcPct val="90000"/>
              </a:lnSpc>
            </a:pPr>
            <a:r>
              <a:rPr lang="es-ES" sz="3600" kern="1200" dirty="0">
                <a:solidFill>
                  <a:srgbClr val="000000"/>
                </a:solidFill>
                <a:latin typeface="Open Sans Regular"/>
                <a:sym typeface="Wingdings" panose="05000000000000000000" pitchFamily="2" charset="2"/>
              </a:rPr>
              <a:t> </a:t>
            </a:r>
            <a:r>
              <a:rPr lang="es-ES" sz="3600" kern="1200" dirty="0">
                <a:solidFill>
                  <a:srgbClr val="000000"/>
                </a:solidFill>
                <a:latin typeface="Open Sans Regular"/>
              </a:rPr>
              <a:t>Consecuencias en protección, rendición de cuentas y monitoreo de calidad</a:t>
            </a:r>
          </a:p>
        </p:txBody>
      </p:sp>
      <p:sp>
        <p:nvSpPr>
          <p:cNvPr id="16" name="Title">
            <a:extLst>
              <a:ext uri="{FF2B5EF4-FFF2-40B4-BE49-F238E27FC236}">
                <a16:creationId xmlns:a16="http://schemas.microsoft.com/office/drawing/2014/main" id="{1D25B1DE-7EBE-4C1B-A8AE-708C2F66C77D}"/>
              </a:ext>
            </a:extLst>
          </p:cNvPr>
          <p:cNvSpPr txBox="1">
            <a:spLocks/>
          </p:cNvSpPr>
          <p:nvPr/>
        </p:nvSpPr>
        <p:spPr>
          <a:xfrm>
            <a:off x="6815014" y="1263589"/>
            <a:ext cx="5193792" cy="2003494"/>
          </a:xfrm>
          <a:prstGeom prst="rect">
            <a:avLst/>
          </a:prstGeom>
          <a:ln w="12700">
            <a:miter lim="400000"/>
          </a:ln>
          <a:extLst>
            <a:ext uri="{C572A759-6A51-4108-AA02-DFA0A04FC94B}">
              <ma14:wrappingTextBoxFlag xmlns="" xmlns:ma14="http://schemas.microsoft.com/office/mac/drawingml/2011/main" val="1"/>
            </a:ext>
          </a:extLst>
        </p:spPr>
        <p:txBody>
          <a:bodyPr vert="horz" lIns="91440" tIns="45720" rIns="91440" bIns="45720" rtlCol="0" anchor="ctr">
            <a:no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l" defTabSz="914400" hangingPunct="1">
              <a:lnSpc>
                <a:spcPct val="90000"/>
              </a:lnSpc>
              <a:spcBef>
                <a:spcPct val="0"/>
              </a:spcBef>
            </a:pPr>
            <a:r>
              <a:rPr lang="es-ES" sz="4000" kern="12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rPr>
              <a:t>Cambios fundamentales en la provisión de asistencia</a:t>
            </a:r>
          </a:p>
        </p:txBody>
      </p:sp>
    </p:spTree>
    <p:extLst>
      <p:ext uri="{BB962C8B-B14F-4D97-AF65-F5344CB8AC3E}">
        <p14:creationId xmlns:p14="http://schemas.microsoft.com/office/powerpoint/2010/main" val="2998564351"/>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7E3E5BD-A6A6-4CA0-9FDC-EF6262114717}"/>
              </a:ext>
            </a:extLst>
          </p:cNvPr>
          <p:cNvGrpSpPr/>
          <p:nvPr/>
        </p:nvGrpSpPr>
        <p:grpSpPr>
          <a:xfrm>
            <a:off x="312234" y="8341112"/>
            <a:ext cx="2207942" cy="1092820"/>
            <a:chOff x="312234" y="8341112"/>
            <a:chExt cx="2207942" cy="1092820"/>
          </a:xfrm>
        </p:grpSpPr>
        <p:sp>
          <p:nvSpPr>
            <p:cNvPr id="9" name="Rectangle 8">
              <a:extLst>
                <a:ext uri="{FF2B5EF4-FFF2-40B4-BE49-F238E27FC236}">
                  <a16:creationId xmlns:a16="http://schemas.microsoft.com/office/drawing/2014/main" id="{4A2180E3-AC7E-45C7-ABB8-4BB7E8AF7144}"/>
                </a:ext>
              </a:extLst>
            </p:cNvPr>
            <p:cNvSpPr/>
            <p:nvPr/>
          </p:nvSpPr>
          <p:spPr>
            <a:xfrm>
              <a:off x="312234" y="8341112"/>
              <a:ext cx="2207942" cy="1092820"/>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0" name="Graphic 9">
              <a:extLst>
                <a:ext uri="{FF2B5EF4-FFF2-40B4-BE49-F238E27FC236}">
                  <a16:creationId xmlns:a16="http://schemas.microsoft.com/office/drawing/2014/main" id="{885D26E8-E105-49BC-A3F3-76545F162B1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6049" y="8508157"/>
              <a:ext cx="1828800" cy="858869"/>
            </a:xfrm>
            <a:prstGeom prst="rect">
              <a:avLst/>
            </a:prstGeom>
          </p:spPr>
        </p:pic>
      </p:grpSp>
      <p:sp>
        <p:nvSpPr>
          <p:cNvPr id="121" name="Title"/>
          <p:cNvSpPr txBox="1">
            <a:spLocks noGrp="1"/>
          </p:cNvSpPr>
          <p:nvPr>
            <p:ph type="title"/>
          </p:nvPr>
        </p:nvSpPr>
        <p:spPr>
          <a:xfrm>
            <a:off x="699008" y="545168"/>
            <a:ext cx="5193792" cy="2286700"/>
          </a:xfrm>
          <a:prstGeom prst="rect">
            <a:avLst/>
          </a:prstGeom>
        </p:spPr>
        <p:txBody>
          <a:bodyPr vert="horz" lIns="91440" tIns="45720" rIns="91440" bIns="45720" rtlCol="0" anchor="ctr">
            <a:noAutofit/>
          </a:bodyPr>
          <a:lstStyle/>
          <a:p>
            <a:pPr algn="l" defTabSz="914400">
              <a:lnSpc>
                <a:spcPct val="90000"/>
              </a:lnSpc>
              <a:spcBef>
                <a:spcPct val="0"/>
              </a:spcBef>
            </a:pPr>
            <a:r>
              <a:rPr lang="es-ES" sz="4000" kern="12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rPr>
              <a:t>Participación comunitaria y rendición de cuentas</a:t>
            </a:r>
          </a:p>
        </p:txBody>
      </p:sp>
      <p:cxnSp>
        <p:nvCxnSpPr>
          <p:cNvPr id="138" name="Straight Arrow Connector 137" hidden="1">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9008" y="3294549"/>
            <a:ext cx="48768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22" name="Body"/>
          <p:cNvSpPr txBox="1">
            <a:spLocks noGrp="1"/>
          </p:cNvSpPr>
          <p:nvPr>
            <p:ph type="body" sz="half" idx="1"/>
          </p:nvPr>
        </p:nvSpPr>
        <p:spPr>
          <a:xfrm>
            <a:off x="472131" y="3243952"/>
            <a:ext cx="6734026" cy="5080763"/>
          </a:xfrm>
          <a:prstGeom prst="rect">
            <a:avLst/>
          </a:prstGeom>
        </p:spPr>
        <p:txBody>
          <a:bodyPr vert="horz" lIns="91440" tIns="45720" rIns="91440" bIns="45720" rtlCol="0">
            <a:normAutofit lnSpcReduction="10000"/>
          </a:bodyPr>
          <a:lstStyle/>
          <a:p>
            <a:pPr marL="274320" indent="-228600" algn="l" defTabSz="914400">
              <a:lnSpc>
                <a:spcPct val="90000"/>
              </a:lnSpc>
              <a:buFont typeface="Arial" panose="020B0604020202020204" pitchFamily="34" charset="0"/>
              <a:buChar char="•"/>
            </a:pPr>
            <a:r>
              <a:rPr lang="es-ES" sz="3600" kern="1200" dirty="0">
                <a:solidFill>
                  <a:srgbClr val="000000"/>
                </a:solidFill>
                <a:latin typeface="Open Sans Regular"/>
              </a:rPr>
              <a:t>Atención renovada a la rendición de cuentas con aprendizaje</a:t>
            </a:r>
            <a:br>
              <a:rPr lang="es-ES" sz="3600" kern="1200" dirty="0">
                <a:solidFill>
                  <a:srgbClr val="000000"/>
                </a:solidFill>
                <a:latin typeface="Open Sans Regular"/>
              </a:rPr>
            </a:br>
            <a:r>
              <a:rPr lang="es-ES" sz="3600" kern="1200" dirty="0">
                <a:solidFill>
                  <a:srgbClr val="000000"/>
                </a:solidFill>
                <a:latin typeface="Open Sans Regular"/>
              </a:rPr>
              <a:t>complementario</a:t>
            </a:r>
          </a:p>
          <a:p>
            <a:pPr marL="274320" indent="-228600" algn="l" defTabSz="914400">
              <a:lnSpc>
                <a:spcPct val="90000"/>
              </a:lnSpc>
              <a:buFont typeface="Arial" panose="020B0604020202020204" pitchFamily="34" charset="0"/>
              <a:buChar char="•"/>
            </a:pPr>
            <a:r>
              <a:rPr lang="es-ES" sz="3600" kern="1200" dirty="0">
                <a:solidFill>
                  <a:srgbClr val="000000"/>
                </a:solidFill>
                <a:latin typeface="Open Sans Regular"/>
              </a:rPr>
              <a:t>Participación</a:t>
            </a:r>
          </a:p>
          <a:p>
            <a:pPr marL="274320" indent="-228600" algn="l" defTabSz="914400">
              <a:lnSpc>
                <a:spcPct val="90000"/>
              </a:lnSpc>
              <a:buFont typeface="Arial" panose="020B0604020202020204" pitchFamily="34" charset="0"/>
              <a:buChar char="•"/>
            </a:pPr>
            <a:r>
              <a:rPr lang="es-ES" sz="3600" kern="1200" dirty="0">
                <a:solidFill>
                  <a:srgbClr val="000000"/>
                </a:solidFill>
                <a:latin typeface="Open Sans Regular"/>
              </a:rPr>
              <a:t>Apoyo a actores locales</a:t>
            </a:r>
          </a:p>
          <a:p>
            <a:pPr marL="274320" indent="-228600" algn="l" defTabSz="914400">
              <a:lnSpc>
                <a:spcPct val="90000"/>
              </a:lnSpc>
              <a:buFont typeface="Arial" panose="020B0604020202020204" pitchFamily="34" charset="0"/>
              <a:buChar char="•"/>
            </a:pPr>
            <a:r>
              <a:rPr lang="es-ES" sz="3600" kern="1200" dirty="0">
                <a:solidFill>
                  <a:srgbClr val="000000"/>
                </a:solidFill>
                <a:latin typeface="Open Sans Regular"/>
              </a:rPr>
              <a:t>Trabajo con autoridades locales</a:t>
            </a:r>
          </a:p>
          <a:p>
            <a:pPr marL="274320" indent="-228600" algn="l" defTabSz="914400">
              <a:lnSpc>
                <a:spcPct val="90000"/>
              </a:lnSpc>
              <a:buFont typeface="Arial" panose="020B0604020202020204" pitchFamily="34" charset="0"/>
              <a:buChar char="•"/>
            </a:pPr>
            <a:r>
              <a:rPr lang="es-ES" sz="3600" kern="1200" dirty="0">
                <a:solidFill>
                  <a:srgbClr val="000000"/>
                </a:solidFill>
                <a:latin typeface="Open Sans Regular"/>
              </a:rPr>
              <a:t>Norma Humanitaria Esencial</a:t>
            </a:r>
          </a:p>
        </p:txBody>
      </p:sp>
      <p:pic>
        <p:nvPicPr>
          <p:cNvPr id="3" name="Picture 2">
            <a:extLst>
              <a:ext uri="{FF2B5EF4-FFF2-40B4-BE49-F238E27FC236}">
                <a16:creationId xmlns:a16="http://schemas.microsoft.com/office/drawing/2014/main" id="{C3A12011-E0BB-4988-BEE1-4243428C7A5F}"/>
              </a:ext>
            </a:extLst>
          </p:cNvPr>
          <p:cNvPicPr>
            <a:picLocks noChangeAspect="1"/>
          </p:cNvPicPr>
          <p:nvPr/>
        </p:nvPicPr>
        <p:blipFill rotWithShape="1">
          <a:blip r:embed="rId5"/>
          <a:srcRect l="26040" r="27874" b="-1"/>
          <a:stretch/>
        </p:blipFill>
        <p:spPr>
          <a:xfrm>
            <a:off x="6270772" y="10"/>
            <a:ext cx="6734026" cy="9753590"/>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11" name="TextBox 10">
            <a:extLst>
              <a:ext uri="{FF2B5EF4-FFF2-40B4-BE49-F238E27FC236}">
                <a16:creationId xmlns:a16="http://schemas.microsoft.com/office/drawing/2014/main" id="{F7C1E92B-AA47-476E-9468-9220D3A9A63B}"/>
              </a:ext>
            </a:extLst>
          </p:cNvPr>
          <p:cNvSpPr txBox="1"/>
          <p:nvPr/>
        </p:nvSpPr>
        <p:spPr>
          <a:xfrm>
            <a:off x="10885210" y="8945945"/>
            <a:ext cx="1683154"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dirty="0">
                <a:solidFill>
                  <a:srgbClr val="000000"/>
                </a:solidFill>
              </a:rPr>
              <a:t>A.J. Ghani/IFRC</a:t>
            </a:r>
          </a:p>
        </p:txBody>
      </p:sp>
      <p:cxnSp>
        <p:nvCxnSpPr>
          <p:cNvPr id="12" name="Straight Connector 11">
            <a:extLst>
              <a:ext uri="{FF2B5EF4-FFF2-40B4-BE49-F238E27FC236}">
                <a16:creationId xmlns:a16="http://schemas.microsoft.com/office/drawing/2014/main" id="{60335D1F-7BD5-4B35-BFC1-BE88B7FB5808}"/>
              </a:ext>
            </a:extLst>
          </p:cNvPr>
          <p:cNvCxnSpPr>
            <a:cxnSpLocks/>
          </p:cNvCxnSpPr>
          <p:nvPr/>
        </p:nvCxnSpPr>
        <p:spPr>
          <a:xfrm>
            <a:off x="699008" y="2987982"/>
            <a:ext cx="4876800"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2724574"/>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4FB817D-714D-4D13-BCE0-64F9EAD652AB}"/>
              </a:ext>
            </a:extLst>
          </p:cNvPr>
          <p:cNvSpPr/>
          <p:nvPr/>
        </p:nvSpPr>
        <p:spPr>
          <a:xfrm>
            <a:off x="312234" y="8341112"/>
            <a:ext cx="2207942" cy="1092820"/>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8" name="Graphic 17">
            <a:extLst>
              <a:ext uri="{FF2B5EF4-FFF2-40B4-BE49-F238E27FC236}">
                <a16:creationId xmlns:a16="http://schemas.microsoft.com/office/drawing/2014/main" id="{F2536161-E076-4FAD-A6D1-53340368545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6049" y="8508157"/>
            <a:ext cx="1828800" cy="858869"/>
          </a:xfrm>
          <a:prstGeom prst="rect">
            <a:avLst/>
          </a:prstGeom>
        </p:spPr>
      </p:pic>
      <p:sp>
        <p:nvSpPr>
          <p:cNvPr id="128" name="Rectangle: Top Corners Rounded 127">
            <a:extLst>
              <a:ext uri="{FF2B5EF4-FFF2-40B4-BE49-F238E27FC236}">
                <a16:creationId xmlns:a16="http://schemas.microsoft.com/office/drawing/2014/main" id="{B1E3044D-AD17-4052-A453-8AA654EFAB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198112" y="2282370"/>
            <a:ext cx="8424516" cy="5188860"/>
          </a:xfrm>
          <a:prstGeom prst="round2SameRect">
            <a:avLst>
              <a:gd name="adj1" fmla="val 3762"/>
              <a:gd name="adj2" fmla="val 0"/>
            </a:avLst>
          </a:prstGeom>
          <a:solidFill>
            <a:srgbClr val="1A33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3340"/>
              </a:solidFill>
              <a:effectLst/>
              <a:uLnTx/>
              <a:uFillTx/>
              <a:latin typeface="Calibri" panose="020F0502020204030204"/>
              <a:ea typeface="+mn-ea"/>
              <a:cs typeface="+mn-cs"/>
            </a:endParaRPr>
          </a:p>
        </p:txBody>
      </p:sp>
      <p:sp>
        <p:nvSpPr>
          <p:cNvPr id="121" name="Title"/>
          <p:cNvSpPr txBox="1">
            <a:spLocks noGrp="1"/>
          </p:cNvSpPr>
          <p:nvPr>
            <p:ph type="title"/>
          </p:nvPr>
        </p:nvSpPr>
        <p:spPr>
          <a:xfrm>
            <a:off x="8461943" y="1133452"/>
            <a:ext cx="4104407" cy="2452175"/>
          </a:xfrm>
          <a:prstGeom prst="rect">
            <a:avLst/>
          </a:prstGeom>
        </p:spPr>
        <p:txBody>
          <a:bodyPr vert="horz" lIns="91440" tIns="45720" rIns="91440" bIns="45720" rtlCol="0" anchor="ctr">
            <a:normAutofit/>
          </a:bodyPr>
          <a:lstStyle/>
          <a:p>
            <a:pPr algn="l" defTabSz="914400">
              <a:lnSpc>
                <a:spcPct val="90000"/>
              </a:lnSpc>
              <a:spcBef>
                <a:spcPct val="0"/>
              </a:spcBef>
            </a:pPr>
            <a:r>
              <a:rPr lang="es-ES" sz="54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USO </a:t>
            </a:r>
            <a:r>
              <a:rPr lang="es-ES" sz="5400" dirty="0">
                <a:solidFill>
                  <a:schemeClr val="bg1"/>
                </a:solidFill>
              </a:rPr>
              <a:t>del Manual:</a:t>
            </a:r>
            <a:endParaRPr lang="es-ES" sz="5000" kern="1200" dirty="0">
              <a:solidFill>
                <a:schemeClr val="bg1"/>
              </a:solidFill>
              <a:latin typeface="+mj-lt"/>
              <a:ea typeface="+mj-ea"/>
              <a:cs typeface="+mj-cs"/>
            </a:endParaRPr>
          </a:p>
        </p:txBody>
      </p:sp>
      <p:sp>
        <p:nvSpPr>
          <p:cNvPr id="141" name="Round Single Corner Rectangle 24">
            <a:extLst>
              <a:ext uri="{FF2B5EF4-FFF2-40B4-BE49-F238E27FC236}">
                <a16:creationId xmlns:a16="http://schemas.microsoft.com/office/drawing/2014/main" id="{81289F98-975F-4EB2-9553-8E1A9946BA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499527" y="1375703"/>
            <a:ext cx="3780073" cy="2835055"/>
          </a:xfrm>
          <a:prstGeom prst="round1Rect">
            <a:avLst>
              <a:gd name="adj" fmla="val 11295"/>
            </a:avLst>
          </a:prstGeom>
          <a:solidFill>
            <a:srgbClr val="FFFFFF"/>
          </a:solidFill>
          <a:ln w="57150">
            <a:solidFill>
              <a:srgbClr val="00A58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4" name="Round Single Corner Rectangle 25">
            <a:extLst>
              <a:ext uri="{FF2B5EF4-FFF2-40B4-BE49-F238E27FC236}">
                <a16:creationId xmlns:a16="http://schemas.microsoft.com/office/drawing/2014/main" id="{EBA7E638-205A-4579-864F-125BAC629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492859" y="5362301"/>
            <a:ext cx="3780073" cy="2835055"/>
          </a:xfrm>
          <a:prstGeom prst="round1Rect">
            <a:avLst>
              <a:gd name="adj" fmla="val 11295"/>
            </a:avLst>
          </a:prstGeom>
          <a:solidFill>
            <a:srgbClr val="FFFFFF"/>
          </a:solidFill>
          <a:ln w="57150">
            <a:solidFill>
              <a:srgbClr val="00A58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2" name="Round Single Corner Rectangle 22" hidden="1">
            <a:extLst>
              <a:ext uri="{FF2B5EF4-FFF2-40B4-BE49-F238E27FC236}">
                <a16:creationId xmlns:a16="http://schemas.microsoft.com/office/drawing/2014/main" id="{1F564BCF-97B6-4D86-94EE-DD1B587F21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65368" y="1849274"/>
            <a:ext cx="2125494" cy="2833994"/>
          </a:xfrm>
          <a:prstGeom prst="round1Rect">
            <a:avLst>
              <a:gd name="adj" fmla="val 11295"/>
            </a:avLst>
          </a:prstGeom>
          <a:solidFill>
            <a:srgbClr val="7867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43" name="Round Single Corner Rectangle 23" hidden="1">
            <a:extLst>
              <a:ext uri="{FF2B5EF4-FFF2-40B4-BE49-F238E27FC236}">
                <a16:creationId xmlns:a16="http://schemas.microsoft.com/office/drawing/2014/main" id="{54600AC1-F146-4567-9C5E-A96D6D3492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373764" y="4889792"/>
            <a:ext cx="2433327" cy="3244437"/>
          </a:xfrm>
          <a:prstGeom prst="round1Rect">
            <a:avLst>
              <a:gd name="adj" fmla="val 11295"/>
            </a:avLst>
          </a:prstGeom>
          <a:solidFill>
            <a:srgbClr val="7867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2" name="Picture 1">
            <a:extLst>
              <a:ext uri="{FF2B5EF4-FFF2-40B4-BE49-F238E27FC236}">
                <a16:creationId xmlns:a16="http://schemas.microsoft.com/office/drawing/2014/main" id="{D1650532-97AD-495A-B4D5-7797D8EF7AB2}"/>
              </a:ext>
            </a:extLst>
          </p:cNvPr>
          <p:cNvPicPr>
            <a:picLocks noChangeAspect="1"/>
          </p:cNvPicPr>
          <p:nvPr/>
        </p:nvPicPr>
        <p:blipFill>
          <a:blip r:embed="rId5"/>
          <a:stretch>
            <a:fillRect/>
          </a:stretch>
        </p:blipFill>
        <p:spPr>
          <a:xfrm>
            <a:off x="4116103" y="5500240"/>
            <a:ext cx="2533585" cy="2559177"/>
          </a:xfrm>
          <a:prstGeom prst="rect">
            <a:avLst/>
          </a:prstGeom>
        </p:spPr>
      </p:pic>
      <p:sp>
        <p:nvSpPr>
          <p:cNvPr id="122" name="Body"/>
          <p:cNvSpPr txBox="1">
            <a:spLocks noGrp="1"/>
          </p:cNvSpPr>
          <p:nvPr>
            <p:ph type="body" sz="half" idx="1"/>
          </p:nvPr>
        </p:nvSpPr>
        <p:spPr>
          <a:xfrm>
            <a:off x="8156523" y="3492004"/>
            <a:ext cx="4553262" cy="4898079"/>
          </a:xfrm>
          <a:prstGeom prst="rect">
            <a:avLst/>
          </a:prstGeom>
        </p:spPr>
        <p:txBody>
          <a:bodyPr vert="horz" lIns="91440" tIns="45720" rIns="91440" bIns="45720" rtlCol="0" anchor="ctr">
            <a:normAutofit fontScale="92500" lnSpcReduction="20000"/>
          </a:bodyPr>
          <a:lstStyle/>
          <a:p>
            <a:pPr marL="285750" indent="-285750" algn="l">
              <a:buFont typeface="Arial" panose="020B0604020202020204" pitchFamily="34" charset="0"/>
              <a:buChar char="•"/>
            </a:pPr>
            <a:r>
              <a:rPr lang="es-ES" sz="4300" b="1" dirty="0">
                <a:solidFill>
                  <a:schemeClr val="bg1"/>
                </a:solidFill>
                <a:latin typeface="Open Sans Regular"/>
              </a:rPr>
              <a:t>Múltiples plataformas</a:t>
            </a:r>
          </a:p>
          <a:p>
            <a:pPr marL="274320" lvl="4" algn="l" defTabSz="914400">
              <a:lnSpc>
                <a:spcPct val="90000"/>
              </a:lnSpc>
            </a:pPr>
            <a:r>
              <a:rPr lang="es-ES" sz="2800" kern="1200" dirty="0">
                <a:solidFill>
                  <a:schemeClr val="bg1"/>
                </a:solidFill>
                <a:latin typeface="Open Sans Regular"/>
              </a:rPr>
              <a:t>Encuesta “¿Cómo se accede a él?” y la Aplicación HSP</a:t>
            </a:r>
          </a:p>
          <a:p>
            <a:pPr marL="285750" indent="-285750" algn="l">
              <a:buFont typeface="Arial" panose="020B0604020202020204" pitchFamily="34" charset="0"/>
              <a:buChar char="•"/>
            </a:pPr>
            <a:r>
              <a:rPr lang="es-ES" sz="4300" b="1" dirty="0">
                <a:solidFill>
                  <a:schemeClr val="bg1"/>
                </a:solidFill>
                <a:latin typeface="Open Sans Regular"/>
              </a:rPr>
              <a:t>Diversos usuarios</a:t>
            </a:r>
          </a:p>
          <a:p>
            <a:pPr marL="274320" lvl="4" algn="l" defTabSz="914400">
              <a:lnSpc>
                <a:spcPct val="90000"/>
              </a:lnSpc>
            </a:pPr>
            <a:r>
              <a:rPr lang="es-ES" sz="2800" kern="1200" dirty="0">
                <a:solidFill>
                  <a:schemeClr val="bg1"/>
                </a:solidFill>
                <a:latin typeface="Open Sans Regular"/>
              </a:rPr>
              <a:t>Resultados de encuesta “¿Quién lo usa?”</a:t>
            </a:r>
            <a:br>
              <a:rPr lang="es-ES" sz="2800" kern="1200" dirty="0">
                <a:solidFill>
                  <a:schemeClr val="bg1"/>
                </a:solidFill>
                <a:latin typeface="Open Sans Regular"/>
              </a:rPr>
            </a:br>
            <a:endParaRPr lang="es-ES" sz="2800" kern="1200" dirty="0">
              <a:solidFill>
                <a:schemeClr val="bg1"/>
              </a:solidFill>
              <a:latin typeface="Open Sans Regular"/>
            </a:endParaRPr>
          </a:p>
        </p:txBody>
      </p:sp>
      <p:sp>
        <p:nvSpPr>
          <p:cNvPr id="145" name="Rectangle: Top Corners Rounded 137">
            <a:extLst>
              <a:ext uri="{FF2B5EF4-FFF2-40B4-BE49-F238E27FC236}">
                <a16:creationId xmlns:a16="http://schemas.microsoft.com/office/drawing/2014/main" id="{2854001E-6E9D-464A-9B65-A4012F7B30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525243" y="2339698"/>
            <a:ext cx="7977809" cy="5074195"/>
          </a:xfrm>
          <a:prstGeom prst="round2SameRect">
            <a:avLst>
              <a:gd name="adj1" fmla="val 2061"/>
              <a:gd name="adj2" fmla="val 0"/>
            </a:avLst>
          </a:prstGeom>
          <a:noFill/>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40" name="Straight Connector 139" hidden="1">
            <a:extLst>
              <a:ext uri="{FF2B5EF4-FFF2-40B4-BE49-F238E27FC236}">
                <a16:creationId xmlns:a16="http://schemas.microsoft.com/office/drawing/2014/main" id="{62C9802A-EFBD-41D4-894F-AFD985DBA5B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483100" y="4062721"/>
            <a:ext cx="1703953" cy="0"/>
          </a:xfrm>
          <a:prstGeom prst="line">
            <a:avLst/>
          </a:prstGeom>
          <a:ln w="50800">
            <a:solidFill>
              <a:srgbClr val="A6A6A6"/>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E7E5515F-751C-42E5-876D-128F4766805B}"/>
              </a:ext>
            </a:extLst>
          </p:cNvPr>
          <p:cNvSpPr txBox="1"/>
          <p:nvPr/>
        </p:nvSpPr>
        <p:spPr>
          <a:xfrm>
            <a:off x="758284" y="5035762"/>
            <a:ext cx="3048808" cy="34881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lang="es-ES" sz="2000" dirty="0">
                <a:solidFill>
                  <a:srgbClr val="004386"/>
                </a:solidFill>
              </a:rPr>
              <a:t>ONGs internacionales</a:t>
            </a:r>
          </a:p>
          <a:p>
            <a:pPr algn="r"/>
            <a:r>
              <a:rPr lang="es-ES" sz="2000" dirty="0">
                <a:solidFill>
                  <a:srgbClr val="51BA5B"/>
                </a:solidFill>
              </a:rPr>
              <a:t>ONGs Nacionales/Locales y Cruz/Media Luna Roja </a:t>
            </a:r>
          </a:p>
          <a:p>
            <a:pPr algn="r"/>
            <a:r>
              <a:rPr lang="es-ES" sz="2000" dirty="0">
                <a:solidFill>
                  <a:srgbClr val="C70F3F"/>
                </a:solidFill>
              </a:rPr>
              <a:t>Gobierno, defensa civil y proveedores de servicios nacionales</a:t>
            </a:r>
          </a:p>
          <a:p>
            <a:pPr algn="r"/>
            <a:r>
              <a:rPr lang="es-ES" sz="2000" dirty="0">
                <a:solidFill>
                  <a:srgbClr val="00AEEF"/>
                </a:solidFill>
              </a:rPr>
              <a:t>N.N.U.U y otras agencias de apoyo intergubernamental</a:t>
            </a:r>
          </a:p>
          <a:p>
            <a:pPr algn="r"/>
            <a:r>
              <a:rPr lang="es-ES" sz="2000" dirty="0">
                <a:solidFill>
                  <a:srgbClr val="F58220"/>
                </a:solidFill>
              </a:rPr>
              <a:t>Otros</a:t>
            </a:r>
          </a:p>
        </p:txBody>
      </p:sp>
      <p:cxnSp>
        <p:nvCxnSpPr>
          <p:cNvPr id="6" name="Straight Connector 5">
            <a:extLst>
              <a:ext uri="{FF2B5EF4-FFF2-40B4-BE49-F238E27FC236}">
                <a16:creationId xmlns:a16="http://schemas.microsoft.com/office/drawing/2014/main" id="{02126501-BC13-44B3-8538-B97C437902F3}"/>
              </a:ext>
            </a:extLst>
          </p:cNvPr>
          <p:cNvCxnSpPr/>
          <p:nvPr/>
        </p:nvCxnSpPr>
        <p:spPr>
          <a:xfrm>
            <a:off x="8604354" y="3366575"/>
            <a:ext cx="1828800" cy="0"/>
          </a:xfrm>
          <a:prstGeom prst="line">
            <a:avLst/>
          </a:prstGeom>
          <a:ln w="38100">
            <a:solidFill>
              <a:srgbClr val="A6A6A6"/>
            </a:solidFill>
          </a:ln>
        </p:spPr>
        <p:style>
          <a:lnRef idx="1">
            <a:schemeClr val="dk1"/>
          </a:lnRef>
          <a:fillRef idx="0">
            <a:schemeClr val="dk1"/>
          </a:fillRef>
          <a:effectRef idx="0">
            <a:schemeClr val="dk1"/>
          </a:effectRef>
          <a:fontRef idx="minor">
            <a:schemeClr val="tx1"/>
          </a:fontRef>
        </p:style>
      </p:cxnSp>
      <p:pic>
        <p:nvPicPr>
          <p:cNvPr id="1026" name="Picture 2" descr="Image result for hsp app logo">
            <a:extLst>
              <a:ext uri="{FF2B5EF4-FFF2-40B4-BE49-F238E27FC236}">
                <a16:creationId xmlns:a16="http://schemas.microsoft.com/office/drawing/2014/main" id="{F393B0BA-7131-48B2-8BDF-6E26ECF22510}"/>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31611" t="15193" r="31610" b="14862"/>
          <a:stretch/>
        </p:blipFill>
        <p:spPr bwMode="auto">
          <a:xfrm>
            <a:off x="3939451" y="2494375"/>
            <a:ext cx="2266477" cy="226288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5ECF7589-629C-46E4-AE39-F519E67ACE36}"/>
              </a:ext>
            </a:extLst>
          </p:cNvPr>
          <p:cNvPicPr>
            <a:picLocks noChangeAspect="1"/>
          </p:cNvPicPr>
          <p:nvPr/>
        </p:nvPicPr>
        <p:blipFill>
          <a:blip r:embed="rId7">
            <a:extLst>
              <a:ext uri="{BEBA8EAE-BF5A-486C-A8C5-ECC9F3942E4B}">
                <a14:imgProps xmlns:a14="http://schemas.microsoft.com/office/drawing/2010/main">
                  <a14:imgLayer r:embed="rId8">
                    <a14:imgEffect>
                      <a14:saturation sat="0"/>
                    </a14:imgEffect>
                  </a14:imgLayer>
                </a14:imgProps>
              </a:ext>
            </a:extLst>
          </a:blip>
          <a:stretch>
            <a:fillRect/>
          </a:stretch>
        </p:blipFill>
        <p:spPr>
          <a:xfrm>
            <a:off x="1315845" y="1080240"/>
            <a:ext cx="2223275" cy="3461678"/>
          </a:xfrm>
          <a:prstGeom prst="rect">
            <a:avLst/>
          </a:prstGeom>
        </p:spPr>
      </p:pic>
    </p:spTree>
    <p:extLst>
      <p:ext uri="{BB962C8B-B14F-4D97-AF65-F5344CB8AC3E}">
        <p14:creationId xmlns:p14="http://schemas.microsoft.com/office/powerpoint/2010/main" val="3767212091"/>
      </p:ext>
    </p:extLst>
  </p:cSld>
  <p:clrMapOvr>
    <a:masterClrMapping/>
  </p:clrMapOvr>
  <p:transition spd="med"/>
</p:sld>
</file>

<file path=ppt/theme/theme1.xml><?xml version="1.0" encoding="utf-8"?>
<a:theme xmlns:a="http://schemas.openxmlformats.org/drawingml/2006/main" name="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1112</TotalTime>
  <Words>3100</Words>
  <Application>Microsoft Office PowerPoint</Application>
  <PresentationFormat>Custom</PresentationFormat>
  <Paragraphs>402</Paragraphs>
  <Slides>35</Slides>
  <Notes>28</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35</vt:i4>
      </vt:variant>
    </vt:vector>
  </HeadingPairs>
  <TitlesOfParts>
    <vt:vector size="51" baseType="lpstr">
      <vt:lpstr>Arial</vt:lpstr>
      <vt:lpstr>Calibri</vt:lpstr>
      <vt:lpstr>Helvetica</vt:lpstr>
      <vt:lpstr>Helvetica Light</vt:lpstr>
      <vt:lpstr>Helvetica Neue</vt:lpstr>
      <vt:lpstr>Impact</vt:lpstr>
      <vt:lpstr>Open Sans</vt:lpstr>
      <vt:lpstr>Open Sans Bold</vt:lpstr>
      <vt:lpstr>Open Sans Extrabold</vt:lpstr>
      <vt:lpstr>Open Sans Light</vt:lpstr>
      <vt:lpstr>Open Sans Regular</vt:lpstr>
      <vt:lpstr>Open Sans Regular</vt:lpstr>
      <vt:lpstr>Open Sans Semibold</vt:lpstr>
      <vt:lpstr>Tw Cen MT</vt:lpstr>
      <vt:lpstr>Wingdings</vt:lpstr>
      <vt:lpstr>White</vt:lpstr>
      <vt:lpstr>¿QUÉ NOVEDADES TIENE EL MANUAL ESFERA 2018? </vt:lpstr>
      <vt:lpstr>PowerPoint Presentation</vt:lpstr>
      <vt:lpstr>Objetivos de aprendizaje</vt:lpstr>
      <vt:lpstr>Desafíos actuales y bases para las revisiones</vt:lpstr>
      <vt:lpstr>PowerPoint Presentation</vt:lpstr>
      <vt:lpstr>PowerPoint Presentation</vt:lpstr>
      <vt:lpstr>PowerPoint Presentation</vt:lpstr>
      <vt:lpstr>Participación comunitaria y rendición de cuentas</vt:lpstr>
      <vt:lpstr>USO del Manual:</vt:lpstr>
      <vt:lpstr>Debate: DESAFÍOS Y FACTORES DE CAMBIO ACTUALES</vt:lpstr>
      <vt:lpstr>Asesorías de REVISIÓN  del Manual</vt:lpstr>
      <vt:lpstr>PowerPoint Presentation</vt:lpstr>
      <vt:lpstr>PowerPoint Presentation</vt:lpstr>
      <vt:lpstr>PowerPoint Presentation</vt:lpstr>
      <vt:lpstr>PowerPoint Presentation</vt:lpstr>
      <vt:lpstr>Debate: asesorías y comentarios de la revisión del manual</vt:lpstr>
      <vt:lpstr>CAMBIOS estructurales del manual:</vt:lpstr>
      <vt:lpstr>Capítulos estructurales</vt:lpstr>
      <vt:lpstr>¿Qué es Esfera?</vt:lpstr>
      <vt:lpstr>La Carta Humanitaria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Donde estamos ahora</vt:lpstr>
      <vt:lpstr>Debate: CAMBIOS EN EL MANUAL</vt:lpstr>
      <vt:lpstr>UNA NUEVA IDENTIDAD</vt:lpstr>
      <vt:lpstr>UN NUEVO MEDIO DE ACCESO AL MANUAL</vt:lpstr>
      <vt:lpstr>UN NUEVO CURSO  EN LÍNEA Cómo ser defensor de Esfera</vt:lpstr>
      <vt:lpstr>Debate 4: LA EVOLUCIÓN DE ESFERA Y SUS PRODUCTOS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New in the 2018 Sphere Handbook?</dc:title>
  <dc:creator>Tristan Hale</dc:creator>
  <cp:lastModifiedBy>Tristan Hale</cp:lastModifiedBy>
  <cp:revision>118</cp:revision>
  <dcterms:created xsi:type="dcterms:W3CDTF">2018-11-13T08:32:28Z</dcterms:created>
  <dcterms:modified xsi:type="dcterms:W3CDTF">2019-01-23T13:27:22Z</dcterms:modified>
</cp:coreProperties>
</file>