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62" r:id="rId3"/>
    <p:sldId id="273" r:id="rId4"/>
    <p:sldId id="382" r:id="rId5"/>
    <p:sldId id="265" r:id="rId6"/>
    <p:sldId id="257" r:id="rId7"/>
    <p:sldId id="263" r:id="rId8"/>
    <p:sldId id="264" r:id="rId9"/>
    <p:sldId id="270" r:id="rId10"/>
    <p:sldId id="258" r:id="rId11"/>
    <p:sldId id="385" r:id="rId12"/>
    <p:sldId id="386" r:id="rId13"/>
    <p:sldId id="363" r:id="rId14"/>
    <p:sldId id="387" r:id="rId15"/>
    <p:sldId id="389" r:id="rId16"/>
    <p:sldId id="384" r:id="rId17"/>
    <p:sldId id="383" r:id="rId18"/>
    <p:sldId id="267" r:id="rId19"/>
    <p:sldId id="388" r:id="rId20"/>
    <p:sldId id="390" r:id="rId21"/>
    <p:sldId id="392" r:id="rId22"/>
    <p:sldId id="391" r:id="rId23"/>
    <p:sldId id="396" r:id="rId24"/>
    <p:sldId id="394" r:id="rId25"/>
    <p:sldId id="395" r:id="rId26"/>
    <p:sldId id="402" r:id="rId27"/>
    <p:sldId id="399" r:id="rId28"/>
    <p:sldId id="401" r:id="rId29"/>
    <p:sldId id="268" r:id="rId30"/>
    <p:sldId id="398" r:id="rId31"/>
    <p:sldId id="377" r:id="rId32"/>
    <p:sldId id="381" r:id="rId33"/>
    <p:sldId id="269" r:id="rId34"/>
    <p:sldId id="260" r:id="rId35"/>
    <p:sldId id="261" r:id="rId3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54500"/>
    <a:srgbClr val="00459D"/>
    <a:srgbClr val="11AD8D"/>
    <a:srgbClr val="D9D9D9"/>
    <a:srgbClr val="773CBE"/>
    <a:srgbClr val="F8F8FA"/>
    <a:srgbClr val="625D6A"/>
    <a:srgbClr val="2E1F13"/>
    <a:srgbClr val="00B2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07" autoAdjust="0"/>
    <p:restoredTop sz="76477" autoAdjust="0"/>
  </p:normalViewPr>
  <p:slideViewPr>
    <p:cSldViewPr snapToGrid="0">
      <p:cViewPr varScale="1">
        <p:scale>
          <a:sx n="57" d="100"/>
          <a:sy n="57" d="100"/>
        </p:scale>
        <p:origin x="1524" y="78"/>
      </p:cViewPr>
      <p:guideLst>
        <p:guide orient="horz" pos="3072"/>
        <p:guide pos="4096"/>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363140016"/>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unhcr.org/globaltrends2017/"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eforum.org/agenda/2018/01/conflict-is-reshaping-the-world-mercy-corp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nytimes.com/2018/03/29/climate/united-nations-climate-change.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odi.org/publications/9876-doing-cash-differently-how-cash-transfers-can-transform-humanitarian-aid"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agendaforhumanity.org/initiatives/386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andbook.spherestandards.or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 b="0" i="0" u="none" baseline="0" dirty="0"/>
              <a:t>Avant de vous servir de ce diaporama :</a:t>
            </a:r>
          </a:p>
          <a:p>
            <a:pPr marL="342900" indent="-342900" rtl="0">
              <a:buFontTx/>
              <a:buChar char="-"/>
            </a:pPr>
            <a:r>
              <a:rPr lang="fr" b="0" i="0" u="none" baseline="0" dirty="0"/>
              <a:t>Lisez les notes d’orientation jointes.</a:t>
            </a:r>
          </a:p>
          <a:p>
            <a:pPr marL="342900" indent="-342900" rtl="0">
              <a:buFontTx/>
              <a:buChar char="-"/>
            </a:pPr>
            <a:r>
              <a:rPr lang="fr" b="0" i="0" u="none" baseline="0" dirty="0"/>
              <a:t>Supprimez les diapositives dont vous n’avez pas l’usage.</a:t>
            </a:r>
          </a:p>
          <a:p>
            <a:pPr marL="0" indent="0" rtl="0">
              <a:buFontTx/>
              <a:buNone/>
            </a:pPr>
            <a:r>
              <a:rPr lang="fr" b="0" i="0" u="none" baseline="0" dirty="0"/>
              <a:t>Sur cette diapositive :</a:t>
            </a:r>
          </a:p>
          <a:p>
            <a:pPr marL="342900" indent="-342900" rtl="0">
              <a:buFontTx/>
              <a:buChar char="-"/>
            </a:pPr>
            <a:r>
              <a:rPr lang="fr" b="0" i="0" u="none" baseline="0" dirty="0"/>
              <a:t>Supprimez « organisation name » et la ligne verticale à la gauche du texte, ou remplacez-les par votre ou vos logos.</a:t>
            </a:r>
          </a:p>
          <a:p>
            <a:pPr marL="342900" indent="-342900" rtl="0">
              <a:buFontTx/>
              <a:buChar char="-"/>
            </a:pPr>
            <a:r>
              <a:rPr lang="fr" b="0" i="0" u="none" baseline="0" dirty="0"/>
              <a:t>Pour modifier la date, sélectionnez </a:t>
            </a:r>
            <a:r>
              <a:rPr lang="fr" b="1" i="0" u="none" baseline="0" dirty="0"/>
              <a:t>Masque des diapositives</a:t>
            </a:r>
            <a:r>
              <a:rPr lang="fr" b="0" i="0" u="none" baseline="0" dirty="0"/>
              <a:t> sous le menu </a:t>
            </a:r>
            <a:r>
              <a:rPr lang="fr" b="1" i="0" u="none" baseline="0" dirty="0"/>
              <a:t>Affichage</a:t>
            </a:r>
            <a:r>
              <a:rPr lang="fr" b="0" i="0" u="none" baseline="0" dirty="0"/>
              <a:t>. Une fois la modification faite, cliquez sur </a:t>
            </a:r>
            <a:r>
              <a:rPr lang="fr" b="1" i="0" u="none" baseline="0" dirty="0"/>
              <a:t>Désactiver le mode Masque</a:t>
            </a:r>
            <a:r>
              <a:rPr lang="fr" b="0" i="0" u="none" baseline="0" dirty="0"/>
              <a:t> sous le menu </a:t>
            </a:r>
            <a:r>
              <a:rPr lang="fr" b="1" i="0" u="none" baseline="0" dirty="0"/>
              <a:t>Affichage</a:t>
            </a:r>
            <a:r>
              <a:rPr lang="fr" b="0" i="0" u="none" baseline="0" dirty="0"/>
              <a:t>.</a:t>
            </a:r>
          </a:p>
          <a:p>
            <a:endParaRPr lang="fr" dirty="0"/>
          </a:p>
        </p:txBody>
      </p:sp>
    </p:spTree>
    <p:extLst>
      <p:ext uri="{BB962C8B-B14F-4D97-AF65-F5344CB8AC3E}">
        <p14:creationId xmlns:p14="http://schemas.microsoft.com/office/powerpoint/2010/main" val="846023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rtl="0" eaLnBrk="1" fontAlgn="auto" latinLnBrk="0" hangingPunct="1">
              <a:lnSpc>
                <a:spcPct val="117999"/>
              </a:lnSpc>
              <a:spcBef>
                <a:spcPts val="0"/>
              </a:spcBef>
              <a:spcAft>
                <a:spcPts val="0"/>
              </a:spcAft>
              <a:buClrTx/>
              <a:buSzTx/>
              <a:buFontTx/>
              <a:buNone/>
              <a:tabLst/>
              <a:defRPr/>
            </a:pPr>
            <a:r>
              <a:rPr lang="fr" b="0" i="0" u="none" baseline="0"/>
              <a:t>Diapositive facultative, selon le format de votre présentation/atelier.</a:t>
            </a:r>
          </a:p>
        </p:txBody>
      </p:sp>
    </p:spTree>
    <p:extLst>
      <p:ext uri="{BB962C8B-B14F-4D97-AF65-F5344CB8AC3E}">
        <p14:creationId xmlns:p14="http://schemas.microsoft.com/office/powerpoint/2010/main" val="3522485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rtl="0" eaLnBrk="1" fontAlgn="auto" latinLnBrk="0" hangingPunct="1">
              <a:lnSpc>
                <a:spcPct val="117999"/>
              </a:lnSpc>
              <a:spcBef>
                <a:spcPts val="0"/>
              </a:spcBef>
              <a:spcAft>
                <a:spcPts val="0"/>
              </a:spcAft>
              <a:buClrTx/>
              <a:buSzTx/>
              <a:buFontTx/>
              <a:buNone/>
              <a:tabLst/>
              <a:defRPr/>
            </a:pPr>
            <a:r>
              <a:rPr lang="en-US" b="1" dirty="0"/>
              <a:t>Consultations snapshot</a:t>
            </a:r>
          </a:p>
          <a:p>
            <a:pPr rtl="0"/>
            <a:endParaRPr lang="fr" b="0" i="0" u="none" baseline="0" dirty="0"/>
          </a:p>
          <a:p>
            <a:pPr rtl="0"/>
            <a:r>
              <a:rPr lang="fr" b="0" i="0" u="none" baseline="0" dirty="0"/>
              <a:t>Selon votre contexte, certaines ou toutes les diapositives sur les CONSULTATIONS peuvent être supprimées (6 diapositives en tout, dont celle-ci).</a:t>
            </a:r>
          </a:p>
          <a:p>
            <a:pPr rtl="0"/>
            <a:endParaRPr lang="fr" b="0" i="0" u="none" baseline="0" dirty="0"/>
          </a:p>
          <a:p>
            <a:r>
              <a:rPr lang="en-GB" sz="2200" dirty="0">
                <a:effectLst/>
                <a:latin typeface="+mn-lt"/>
                <a:ea typeface="+mn-ea"/>
                <a:cs typeface="+mn-cs"/>
                <a:sym typeface="Helvetica Neue"/>
              </a:rPr>
              <a:t>After 2016, the year of information-gathering and planning, 2017 was the year of authoring, including in-person and on-line consultations.</a:t>
            </a:r>
          </a:p>
          <a:p>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Feb ’17 to Apr ’17: Authors write first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Apr ’17 to Jun ’17: First online public consultation/survey</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Jun ’17 to Oct ’17: Authors write second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Oct ’17 to Nov ’17: Second online public consultation/survey</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Nov ’17 to Jan ’18: Authors write third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Jan ’18: Third authors workshop, Geneva</a:t>
            </a:r>
          </a:p>
          <a:p>
            <a:pPr lvl="0"/>
            <a:endParaRPr lang="en-US" sz="2200" dirty="0">
              <a:effectLst/>
              <a:latin typeface="+mn-lt"/>
              <a:ea typeface="+mn-ea"/>
              <a:cs typeface="+mn-cs"/>
              <a:sym typeface="Helvetica Neue"/>
            </a:endParaRPr>
          </a:p>
          <a:p>
            <a:r>
              <a:rPr lang="en-GB" sz="2200" dirty="0">
                <a:effectLst/>
                <a:latin typeface="+mn-lt"/>
                <a:ea typeface="+mn-ea"/>
                <a:cs typeface="+mn-cs"/>
                <a:sym typeface="Helvetica Neue"/>
              </a:rPr>
              <a:t>In-person consultations continued throughout the year. Authors responded to each comment from the public consultations received via the online platform, and to the reports submitted following in-person consultations.</a:t>
            </a:r>
            <a:endParaRPr lang="en-US" sz="2200" dirty="0">
              <a:effectLst/>
              <a:latin typeface="+mn-lt"/>
              <a:ea typeface="+mn-ea"/>
              <a:cs typeface="+mn-cs"/>
              <a:sym typeface="Helvetica Neue"/>
            </a:endParaRPr>
          </a:p>
          <a:p>
            <a:pPr rtl="0"/>
            <a:endParaRPr lang="fr" b="0" i="0" u="none" baseline="0" dirty="0"/>
          </a:p>
        </p:txBody>
      </p:sp>
    </p:spTree>
    <p:extLst>
      <p:ext uri="{BB962C8B-B14F-4D97-AF65-F5344CB8AC3E}">
        <p14:creationId xmlns:p14="http://schemas.microsoft.com/office/powerpoint/2010/main" val="4124450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Who contributed</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The composition of contributors is comparable to the composition of people that responded to the 2016 user survey (though the categorisation is slightly different).</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While self-selection bias is present in both surveys, this is an indicator that the HB is written by the same people that use it. We may conclude from the differences that HB users in INGOs were more likely to contribute to the revision than others.</a:t>
            </a:r>
          </a:p>
          <a:p>
            <a:endParaRPr lang="en-GB" sz="2200" strike="noStrike" dirty="0">
              <a:effectLst/>
              <a:latin typeface="+mn-lt"/>
              <a:ea typeface="+mn-ea"/>
              <a:cs typeface="+mn-cs"/>
              <a:sym typeface="Helvetica Neue"/>
            </a:endParaRPr>
          </a:p>
          <a:p>
            <a:r>
              <a:rPr lang="en-GB" sz="2200" b="1" strike="noStrike" dirty="0">
                <a:effectLst/>
                <a:latin typeface="+mn-lt"/>
                <a:ea typeface="+mn-ea"/>
                <a:cs typeface="+mn-cs"/>
                <a:sym typeface="Helvetica Neue"/>
              </a:rPr>
              <a:t>Group					User survey		Comments</a:t>
            </a:r>
            <a:endParaRPr lang="en-US" sz="2200" b="1"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International NGOs			36%			45%</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National/Local NGOs			22% (includes RCRC)	26%</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Government, civil defence</a:t>
            </a:r>
          </a:p>
          <a:p>
            <a:r>
              <a:rPr lang="en-GB" sz="2200" strike="noStrike" dirty="0">
                <a:effectLst/>
                <a:latin typeface="+mn-lt"/>
                <a:ea typeface="+mn-ea"/>
                <a:cs typeface="+mn-cs"/>
                <a:sym typeface="Helvetica Neue"/>
              </a:rPr>
              <a:t>and national service providers	11%			8% (local authorities)</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UN and intergovernmental agencies	8%			8% (includes RCRC)</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Other					23%			13%</a:t>
            </a:r>
            <a:endParaRPr lang="en-US" sz="2200" strike="noStrike" dirty="0">
              <a:effectLst/>
              <a:latin typeface="+mn-lt"/>
              <a:ea typeface="+mn-ea"/>
              <a:cs typeface="+mn-cs"/>
              <a:sym typeface="Helvetica Neue"/>
            </a:endParaRPr>
          </a:p>
          <a:p>
            <a:endParaRPr lang="en-US" strike="noStrike" dirty="0"/>
          </a:p>
        </p:txBody>
      </p:sp>
    </p:spTree>
    <p:extLst>
      <p:ext uri="{BB962C8B-B14F-4D97-AF65-F5344CB8AC3E}">
        <p14:creationId xmlns:p14="http://schemas.microsoft.com/office/powerpoint/2010/main" val="3543010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fr" dirty="0"/>
          </a:p>
        </p:txBody>
      </p:sp>
      <p:sp>
        <p:nvSpPr>
          <p:cNvPr id="4" name="Slide Number Placeholder 3"/>
          <p:cNvSpPr>
            <a:spLocks noGrp="1"/>
          </p:cNvSpPr>
          <p:nvPr>
            <p:ph type="sldNum" sz="quarter" idx="10"/>
          </p:nvPr>
        </p:nvSpPr>
        <p:spPr/>
        <p:txBody>
          <a:bodyPr/>
          <a:lstStyle/>
          <a:p>
            <a:pPr rtl="0"/>
            <a:fld id="{14EFB164-C8A9-4B15-A5AA-2EB5C7E0491E}" type="slidenum">
              <a:rPr/>
              <a:t>13</a:t>
            </a:fld>
            <a:endParaRPr lang="fr"/>
          </a:p>
        </p:txBody>
      </p:sp>
    </p:spTree>
    <p:extLst>
      <p:ext uri="{BB962C8B-B14F-4D97-AF65-F5344CB8AC3E}">
        <p14:creationId xmlns:p14="http://schemas.microsoft.com/office/powerpoint/2010/main" val="4074988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fr" b="0" i="0" u="none" baseline="0" dirty="0"/>
          </a:p>
        </p:txBody>
      </p:sp>
    </p:spTree>
    <p:extLst>
      <p:ext uri="{BB962C8B-B14F-4D97-AF65-F5344CB8AC3E}">
        <p14:creationId xmlns:p14="http://schemas.microsoft.com/office/powerpoint/2010/main" val="391750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Comments</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Comments from the consultations, and the authors’ responses to them are captured in Excel workbooks along with chapter and section identifiers. While there are no plans to release this data in this format, when the Sphere office receives a query on a section of Handbook content, these files may be used to track the dialogue, decisions and opinions that led to that content. </a:t>
            </a:r>
            <a:endParaRPr lang="en-US" strike="noStrike" dirty="0"/>
          </a:p>
        </p:txBody>
      </p:sp>
    </p:spTree>
    <p:extLst>
      <p:ext uri="{BB962C8B-B14F-4D97-AF65-F5344CB8AC3E}">
        <p14:creationId xmlns:p14="http://schemas.microsoft.com/office/powerpoint/2010/main" val="3974401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rtl="0" eaLnBrk="1" fontAlgn="auto" latinLnBrk="0" hangingPunct="1">
              <a:lnSpc>
                <a:spcPct val="117999"/>
              </a:lnSpc>
              <a:spcBef>
                <a:spcPts val="0"/>
              </a:spcBef>
              <a:spcAft>
                <a:spcPts val="0"/>
              </a:spcAft>
              <a:buClrTx/>
              <a:buSzTx/>
              <a:buFontTx/>
              <a:buNone/>
              <a:tabLst/>
              <a:defRPr/>
            </a:pPr>
            <a:r>
              <a:rPr lang="fr" b="0" i="0" u="none" baseline="0"/>
              <a:t>Diapositive facultative, selon le format de votre présentation/atelier.</a:t>
            </a:r>
          </a:p>
        </p:txBody>
      </p:sp>
    </p:spTree>
    <p:extLst>
      <p:ext uri="{BB962C8B-B14F-4D97-AF65-F5344CB8AC3E}">
        <p14:creationId xmlns:p14="http://schemas.microsoft.com/office/powerpoint/2010/main" val="2718152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 b="0" i="0" u="none" baseline="0" dirty="0"/>
              <a:t>La série de diapositives relatives aux MODIFICATIONS (12, en comptant celle-ci) devrait constituer le cœur de votre présentation/atelier.</a:t>
            </a:r>
          </a:p>
          <a:p>
            <a:endParaRPr lang="en-US" dirty="0"/>
          </a:p>
          <a:p>
            <a:r>
              <a:rPr lang="en-GB" sz="2200" b="1" strike="noStrike" dirty="0">
                <a:effectLst/>
                <a:latin typeface="+mn-lt"/>
                <a:ea typeface="+mn-ea"/>
                <a:cs typeface="+mn-cs"/>
                <a:sym typeface="Helvetica Neue"/>
              </a:rPr>
              <a:t>Structural Changes</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Outcome orientated: </a:t>
            </a:r>
            <a:r>
              <a:rPr lang="en-GB" sz="2200" strike="noStrike" dirty="0">
                <a:effectLst/>
                <a:latin typeface="+mn-lt"/>
                <a:ea typeface="+mn-ea"/>
                <a:cs typeface="+mn-cs"/>
                <a:sym typeface="Helvetica Neue"/>
              </a:rPr>
              <a:t>The standards </a:t>
            </a:r>
            <a:r>
              <a:rPr lang="en-GB" sz="2200" i="1" strike="noStrike" dirty="0">
                <a:effectLst/>
                <a:latin typeface="+mn-lt"/>
                <a:ea typeface="+mn-ea"/>
                <a:cs typeface="+mn-cs"/>
                <a:sym typeface="Helvetica Neue"/>
              </a:rPr>
              <a:t>themselves</a:t>
            </a:r>
            <a:r>
              <a:rPr lang="en-GB" sz="2200" strike="noStrike" dirty="0">
                <a:effectLst/>
                <a:latin typeface="+mn-lt"/>
                <a:ea typeface="+mn-ea"/>
                <a:cs typeface="+mn-cs"/>
                <a:sym typeface="Helvetica Neue"/>
              </a:rPr>
              <a:t> are practical expressions of specific rights. The text has been reviewed and edited to formulate each Standard as a clear </a:t>
            </a:r>
            <a:r>
              <a:rPr lang="en-GB" sz="2200" b="1" strike="noStrike" dirty="0">
                <a:effectLst/>
                <a:latin typeface="+mn-lt"/>
                <a:ea typeface="+mn-ea"/>
                <a:cs typeface="+mn-cs"/>
                <a:sym typeface="Helvetica Neue"/>
              </a:rPr>
              <a:t>outcome statement</a:t>
            </a:r>
            <a:r>
              <a:rPr lang="en-GB" sz="2200" strike="noStrike" dirty="0">
                <a:effectLst/>
                <a:latin typeface="+mn-lt"/>
                <a:ea typeface="+mn-ea"/>
                <a:cs typeface="+mn-cs"/>
                <a:sym typeface="Helvetica Neue"/>
              </a:rPr>
              <a:t>. Where possible, the wording is now clearer and simpler.</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Indicators: </a:t>
            </a:r>
            <a:r>
              <a:rPr lang="en-GB" sz="2200" strike="noStrike" dirty="0">
                <a:effectLst/>
                <a:latin typeface="+mn-lt"/>
                <a:ea typeface="+mn-ea"/>
                <a:cs typeface="+mn-cs"/>
                <a:sym typeface="Helvetica Neue"/>
              </a:rPr>
              <a:t>Reformulation of indicators is covered in detail later (slide 23), as this is particular to the technical chapters. </a:t>
            </a:r>
            <a:endParaRPr lang="en-US" strike="noStrike" dirty="0"/>
          </a:p>
          <a:p>
            <a:pPr rtl="0"/>
            <a:endParaRPr lang="fr" b="0" i="0" u="none" baseline="0" dirty="0"/>
          </a:p>
        </p:txBody>
      </p:sp>
    </p:spTree>
    <p:extLst>
      <p:ext uri="{BB962C8B-B14F-4D97-AF65-F5344CB8AC3E}">
        <p14:creationId xmlns:p14="http://schemas.microsoft.com/office/powerpoint/2010/main" val="2582971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 b="0" i="0" u="none" baseline="0"/>
              <a:t>Cette diapositive est un résumé des quatre prochaines.</a:t>
            </a:r>
          </a:p>
        </p:txBody>
      </p:sp>
    </p:spTree>
    <p:extLst>
      <p:ext uri="{BB962C8B-B14F-4D97-AF65-F5344CB8AC3E}">
        <p14:creationId xmlns:p14="http://schemas.microsoft.com/office/powerpoint/2010/main" val="809321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What is Sphere?</a:t>
            </a:r>
          </a:p>
          <a:p>
            <a:endParaRPr lang="en-GB" sz="2200" b="1" i="1"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New data disaggregation table: </a:t>
            </a:r>
            <a:r>
              <a:rPr lang="en-GB" sz="2200" strike="noStrike" dirty="0">
                <a:effectLst/>
                <a:latin typeface="+mn-lt"/>
                <a:ea typeface="+mn-ea"/>
                <a:cs typeface="+mn-cs"/>
                <a:sym typeface="Helvetica Neue"/>
              </a:rPr>
              <a:t>This is included under the </a:t>
            </a:r>
            <a:r>
              <a:rPr lang="en-GB" sz="2200" i="1" strike="noStrike" dirty="0">
                <a:effectLst/>
                <a:latin typeface="+mn-lt"/>
                <a:ea typeface="+mn-ea"/>
                <a:cs typeface="+mn-cs"/>
                <a:sym typeface="Helvetica Neue"/>
              </a:rPr>
              <a:t>Understanding vulnerabilities and capacities </a:t>
            </a:r>
            <a:r>
              <a:rPr lang="en-GB" sz="2200" strike="noStrike" dirty="0">
                <a:effectLst/>
                <a:latin typeface="+mn-lt"/>
                <a:ea typeface="+mn-ea"/>
                <a:cs typeface="+mn-cs"/>
                <a:sym typeface="Helvetica Neue"/>
              </a:rPr>
              <a:t>subheading. Unlike the other items in the section, it is not itself a vulnerability or capacity limitation, but data disaggregation is key to </a:t>
            </a:r>
            <a:r>
              <a:rPr lang="en-GB" sz="2200" i="1" strike="noStrike" dirty="0">
                <a:effectLst/>
                <a:latin typeface="+mn-lt"/>
                <a:ea typeface="+mn-ea"/>
                <a:cs typeface="+mn-cs"/>
                <a:sym typeface="Helvetica Neue"/>
              </a:rPr>
              <a:t>understanding</a:t>
            </a:r>
            <a:r>
              <a:rPr lang="en-GB" sz="2200" i="0" strike="noStrike" dirty="0">
                <a:effectLst/>
                <a:latin typeface="+mn-lt"/>
                <a:ea typeface="+mn-ea"/>
                <a:cs typeface="+mn-cs"/>
                <a:sym typeface="Helvetica Neue"/>
              </a:rPr>
              <a:t> vulnerabilities and capacities.</a:t>
            </a:r>
            <a:endParaRPr lang="en-GB" sz="2200" strike="noStrike" dirty="0">
              <a:effectLst/>
              <a:latin typeface="+mn-lt"/>
              <a:ea typeface="+mn-ea"/>
              <a:cs typeface="+mn-cs"/>
              <a:sym typeface="Helvetica Neue"/>
            </a:endParaRP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Community engagement: </a:t>
            </a:r>
            <a:r>
              <a:rPr lang="en-GB" sz="2200" strike="noStrike" dirty="0">
                <a:effectLst/>
                <a:latin typeface="+mn-lt"/>
                <a:ea typeface="+mn-ea"/>
                <a:cs typeface="+mn-cs"/>
                <a:sym typeface="Helvetica Neue"/>
              </a:rPr>
              <a:t>This is most evident in </a:t>
            </a:r>
            <a:r>
              <a:rPr lang="en-GB" sz="2200" i="1" strike="noStrike" dirty="0">
                <a:effectLst/>
                <a:latin typeface="+mn-lt"/>
                <a:ea typeface="+mn-ea"/>
                <a:cs typeface="+mn-cs"/>
                <a:sym typeface="Helvetica Neue"/>
              </a:rPr>
              <a:t>The standards apply throughout the programme cycle</a:t>
            </a:r>
            <a:r>
              <a:rPr lang="en-GB" sz="2200" strike="noStrike" dirty="0">
                <a:effectLst/>
                <a:latin typeface="+mn-lt"/>
                <a:ea typeface="+mn-ea"/>
                <a:cs typeface="+mn-cs"/>
                <a:sym typeface="Helvetica Neue"/>
              </a:rPr>
              <a:t>.</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Code of Conduct: </a:t>
            </a:r>
            <a:r>
              <a:rPr lang="en-GB" sz="2200" strike="noStrike" dirty="0">
                <a:effectLst/>
                <a:latin typeface="+mn-lt"/>
                <a:ea typeface="+mn-ea"/>
                <a:cs typeface="+mn-cs"/>
                <a:sym typeface="Helvetica Neue"/>
              </a:rPr>
              <a:t>The 10 core principles of the CoC are listed at the top of page 6 in the English Handbook. It is included here to draw attention to its continued relevance and importance. Because the CoC itself is an annex at the back of the Handbook, there is a sense that it may have been overlooked in the 2011 edition.</a:t>
            </a:r>
            <a:endParaRPr lang="en-US" strike="noStrike" dirty="0"/>
          </a:p>
        </p:txBody>
      </p:sp>
    </p:spTree>
    <p:extLst>
      <p:ext uri="{BB962C8B-B14F-4D97-AF65-F5344CB8AC3E}">
        <p14:creationId xmlns:p14="http://schemas.microsoft.com/office/powerpoint/2010/main" val="1393286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dirty="0">
                <a:effectLst/>
                <a:latin typeface="+mn-lt"/>
                <a:ea typeface="+mn-ea"/>
                <a:cs typeface="+mn-cs"/>
                <a:sym typeface="Helvetica Neue"/>
              </a:rPr>
              <a:t>Before we explore the changes </a:t>
            </a:r>
            <a:r>
              <a:rPr lang="en-GB" sz="2200" i="1" dirty="0">
                <a:effectLst/>
                <a:latin typeface="+mn-lt"/>
                <a:ea typeface="+mn-ea"/>
                <a:cs typeface="+mn-cs"/>
                <a:sym typeface="Helvetica Neue"/>
              </a:rPr>
              <a:t>in </a:t>
            </a:r>
            <a:r>
              <a:rPr lang="en-GB" sz="2200" dirty="0">
                <a:effectLst/>
                <a:latin typeface="+mn-lt"/>
                <a:ea typeface="+mn-ea"/>
                <a:cs typeface="+mn-cs"/>
                <a:sym typeface="Helvetica Neue"/>
              </a:rPr>
              <a:t>the Handbook, let’s look at what’s different </a:t>
            </a:r>
            <a:r>
              <a:rPr lang="en-GB" sz="2200" i="1" dirty="0">
                <a:effectLst/>
                <a:latin typeface="+mn-lt"/>
                <a:ea typeface="+mn-ea"/>
                <a:cs typeface="+mn-cs"/>
                <a:sym typeface="Helvetica Neue"/>
              </a:rPr>
              <a:t>on the cover</a:t>
            </a:r>
            <a:r>
              <a:rPr lang="en-GB" sz="2200" dirty="0">
                <a:effectLst/>
                <a:latin typeface="+mn-lt"/>
                <a:ea typeface="+mn-ea"/>
                <a:cs typeface="+mn-cs"/>
                <a:sym typeface="Helvetica Neue"/>
              </a:rPr>
              <a:t>. Ask participants what is different, and what is the same.</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What has changed?</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Sphere is no longer a time-limited, hosted “project”. It is an independent association or NGO registered in Switzerland. It should be referred to as “Sphere” and no longer the “Sphere Project”.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book has long been referred to as “The Sphere Handbook” by its users. This is recognised for the first time on the cover of the 2018 edition.</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A new logo, visual identity and colour palette for the association were revealed during 2018.</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What has </a:t>
            </a:r>
            <a:r>
              <a:rPr lang="en-GB" sz="2200" b="1" i="1" dirty="0">
                <a:effectLst/>
                <a:latin typeface="+mn-lt"/>
                <a:ea typeface="+mn-ea"/>
                <a:cs typeface="+mn-cs"/>
                <a:sym typeface="Helvetica Neue"/>
              </a:rPr>
              <a:t>not</a:t>
            </a:r>
            <a:r>
              <a:rPr lang="en-GB" sz="2200" b="1" dirty="0">
                <a:effectLst/>
                <a:latin typeface="+mn-lt"/>
                <a:ea typeface="+mn-ea"/>
                <a:cs typeface="+mn-cs"/>
                <a:sym typeface="Helvetica Neue"/>
              </a:rPr>
              <a:t> changed?</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subtitle, “Humanitarian Charter and Minimum Standards in Humanitarian </a:t>
            </a:r>
            <a:r>
              <a:rPr lang="en-GB" sz="2200" i="0" dirty="0">
                <a:effectLst/>
                <a:latin typeface="+mn-lt"/>
                <a:ea typeface="+mn-ea"/>
                <a:cs typeface="+mn-cs"/>
                <a:sym typeface="Helvetica Neue"/>
              </a:rPr>
              <a:t>Response</a:t>
            </a:r>
            <a:r>
              <a:rPr lang="en-GB" sz="2200" dirty="0">
                <a:effectLst/>
                <a:latin typeface="+mn-lt"/>
                <a:ea typeface="+mn-ea"/>
                <a:cs typeface="+mn-cs"/>
                <a:sym typeface="Helvetica Neue"/>
              </a:rPr>
              <a:t>”, has not changed between 2011 and 2018. This is an important point. Even though the Handbook has many uses, the focus remains on response. Originally envisaged over 20 years ago as a tool for humanitarian </a:t>
            </a:r>
            <a:r>
              <a:rPr lang="en-GB" sz="2200" i="1" dirty="0">
                <a:effectLst/>
                <a:latin typeface="+mn-lt"/>
                <a:ea typeface="+mn-ea"/>
                <a:cs typeface="+mn-cs"/>
                <a:sym typeface="Helvetica Neue"/>
              </a:rPr>
              <a:t>response</a:t>
            </a:r>
            <a:r>
              <a:rPr lang="en-GB" sz="2200" i="0" dirty="0">
                <a:effectLst/>
                <a:latin typeface="+mn-lt"/>
                <a:ea typeface="+mn-ea"/>
                <a:cs typeface="+mn-cs"/>
                <a:sym typeface="Helvetica Neue"/>
              </a:rPr>
              <a:t> (66%)</a:t>
            </a:r>
            <a:r>
              <a:rPr lang="en-GB" sz="2200" dirty="0">
                <a:effectLst/>
                <a:latin typeface="+mn-lt"/>
                <a:ea typeface="+mn-ea"/>
                <a:cs typeface="+mn-cs"/>
                <a:sym typeface="Helvetica Neue"/>
              </a:rPr>
              <a:t>, almost as many users use the Handbook for </a:t>
            </a:r>
            <a:r>
              <a:rPr lang="en-GB" sz="2200" i="1" dirty="0">
                <a:effectLst/>
                <a:latin typeface="+mn-lt"/>
                <a:ea typeface="+mn-ea"/>
                <a:cs typeface="+mn-cs"/>
                <a:sym typeface="Helvetica Neue"/>
              </a:rPr>
              <a:t>preparedness</a:t>
            </a:r>
            <a:r>
              <a:rPr lang="en-GB" sz="2200" i="0" dirty="0">
                <a:effectLst/>
                <a:latin typeface="+mn-lt"/>
                <a:ea typeface="+mn-ea"/>
                <a:cs typeface="+mn-cs"/>
                <a:sym typeface="Helvetica Neue"/>
              </a:rPr>
              <a:t> (60%), </a:t>
            </a:r>
            <a:r>
              <a:rPr lang="en-GB" sz="2200" dirty="0">
                <a:effectLst/>
                <a:latin typeface="+mn-lt"/>
                <a:ea typeface="+mn-ea"/>
                <a:cs typeface="+mn-cs"/>
                <a:sym typeface="Helvetica Neue"/>
              </a:rPr>
              <a:t>and a third use it for </a:t>
            </a:r>
            <a:r>
              <a:rPr lang="en-GB" sz="2200" i="1" dirty="0">
                <a:effectLst/>
                <a:latin typeface="+mn-lt"/>
                <a:ea typeface="+mn-ea"/>
                <a:cs typeface="+mn-cs"/>
                <a:sym typeface="Helvetica Neue"/>
              </a:rPr>
              <a:t>recovery</a:t>
            </a:r>
            <a:r>
              <a:rPr lang="en-GB" sz="2200" i="0" dirty="0">
                <a:effectLst/>
                <a:latin typeface="+mn-lt"/>
                <a:ea typeface="+mn-ea"/>
                <a:cs typeface="+mn-cs"/>
                <a:sym typeface="Helvetica Neue"/>
              </a:rPr>
              <a:t> (33%). These percentages are from the 2016 user survey.</a:t>
            </a:r>
            <a:endParaRPr lang="en-US" sz="2200" i="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eight chapters that make up the Handbook are presented in the same order, though some have been renamed.</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Humanitarian Charter and its position as the cornerstone of the Handbook are unchanged. It defines the ethical and legal basis for the work of humanitarians and it is useful to all users of the Handbook.</a:t>
            </a:r>
            <a:endParaRPr lang="en-US" dirty="0"/>
          </a:p>
        </p:txBody>
      </p:sp>
    </p:spTree>
    <p:extLst>
      <p:ext uri="{BB962C8B-B14F-4D97-AF65-F5344CB8AC3E}">
        <p14:creationId xmlns:p14="http://schemas.microsoft.com/office/powerpoint/2010/main" val="1818564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735687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 dirty="0"/>
          </a:p>
        </p:txBody>
      </p:sp>
    </p:spTree>
    <p:extLst>
      <p:ext uri="{BB962C8B-B14F-4D97-AF65-F5344CB8AC3E}">
        <p14:creationId xmlns:p14="http://schemas.microsoft.com/office/powerpoint/2010/main" val="7833366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 b="0" i="0" u="none" baseline="0"/>
              <a:t>La manière dont les indicateurs sont présentés dans l’édition 2018 du manuel est un changement radical. Lisez les notes d’orientation avec attention et ne sautez pas cet élément.</a:t>
            </a:r>
          </a:p>
          <a:p>
            <a:pPr rtl="0"/>
            <a:r>
              <a:rPr lang="fr" b="0" i="0" u="none" baseline="0"/>
              <a:t>Il y a DAVANTAGE d’indicateurs avec des cibles chiffrées déclarées dans le manuel 2018 que dans l’édition 2011.</a:t>
            </a:r>
          </a:p>
          <a:p>
            <a:pPr rtl="0"/>
            <a:r>
              <a:rPr lang="fr" b="0" i="0" u="none" baseline="0"/>
              <a:t>Tous les indicateurs de l’édition 2018 du manuel sont conçus pour être MESURABLES.</a:t>
            </a:r>
          </a:p>
        </p:txBody>
      </p:sp>
    </p:spTree>
    <p:extLst>
      <p:ext uri="{BB962C8B-B14F-4D97-AF65-F5344CB8AC3E}">
        <p14:creationId xmlns:p14="http://schemas.microsoft.com/office/powerpoint/2010/main" val="743699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rtl="0" eaLnBrk="1" fontAlgn="auto" latinLnBrk="0" hangingPunct="1">
              <a:lnSpc>
                <a:spcPct val="117999"/>
              </a:lnSpc>
              <a:spcBef>
                <a:spcPts val="0"/>
              </a:spcBef>
              <a:spcAft>
                <a:spcPts val="0"/>
              </a:spcAft>
              <a:buClrTx/>
              <a:buSzTx/>
              <a:buFontTx/>
              <a:buNone/>
              <a:tabLst/>
              <a:defRPr/>
            </a:pPr>
            <a:r>
              <a:rPr lang="fr" b="0" i="0" u="none" baseline="0" dirty="0"/>
              <a:t>Cette diapositive sert de résumé aux précédentes diapositives sur les MODIFICATIONS.</a:t>
            </a:r>
          </a:p>
          <a:p>
            <a:endParaRPr lang="fr" dirty="0"/>
          </a:p>
        </p:txBody>
      </p:sp>
    </p:spTree>
    <p:extLst>
      <p:ext uri="{BB962C8B-B14F-4D97-AF65-F5344CB8AC3E}">
        <p14:creationId xmlns:p14="http://schemas.microsoft.com/office/powerpoint/2010/main" val="1481832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rtl="0" eaLnBrk="1" fontAlgn="auto" latinLnBrk="0" hangingPunct="1">
              <a:lnSpc>
                <a:spcPct val="117999"/>
              </a:lnSpc>
              <a:spcBef>
                <a:spcPts val="0"/>
              </a:spcBef>
              <a:spcAft>
                <a:spcPts val="0"/>
              </a:spcAft>
              <a:buClrTx/>
              <a:buSzTx/>
              <a:buFontTx/>
              <a:buNone/>
              <a:tabLst/>
              <a:defRPr/>
            </a:pPr>
            <a:r>
              <a:rPr lang="fr" b="0" i="0" u="none" baseline="0"/>
              <a:t>Diapositive facultative, selon le format de votre présentation/atelier.</a:t>
            </a:r>
          </a:p>
          <a:p>
            <a:endParaRPr lang="fr" dirty="0"/>
          </a:p>
        </p:txBody>
      </p:sp>
    </p:spTree>
    <p:extLst>
      <p:ext uri="{BB962C8B-B14F-4D97-AF65-F5344CB8AC3E}">
        <p14:creationId xmlns:p14="http://schemas.microsoft.com/office/powerpoint/2010/main" val="15665865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 b="0" i="0" u="none" baseline="0"/>
              <a:t>Selon votre contexte, certaines ou toutes les diapositives sur SPHÈRE peuvent être supprimées (4 diapositives en tout, dont celle-ci).</a:t>
            </a:r>
          </a:p>
          <a:p>
            <a:pPr rtl="0"/>
            <a:r>
              <a:rPr lang="fr" b="0" i="0" u="none" baseline="0"/>
              <a:t>Le manuel interactif et le cours intitulé « Comment devenir promoteur de Sphère » ont été lancés en même temps que le manuel.</a:t>
            </a:r>
          </a:p>
          <a:p>
            <a:pPr rtl="0"/>
            <a:r>
              <a:rPr lang="fr" b="0" i="0" u="none" baseline="0"/>
              <a:t>Plus il s’est écoulé de temps depuis novembre 2018, moins il est pertinent de promouvoir ces produits comme étant NOUVEAUX.</a:t>
            </a:r>
          </a:p>
        </p:txBody>
      </p:sp>
    </p:spTree>
    <p:extLst>
      <p:ext uri="{BB962C8B-B14F-4D97-AF65-F5344CB8AC3E}">
        <p14:creationId xmlns:p14="http://schemas.microsoft.com/office/powerpoint/2010/main" val="40554811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 b="0" i="0" u="none" baseline="0">
                <a:latin typeface="Arial" charset="0"/>
                <a:ea typeface="Arial" charset="0"/>
                <a:cs typeface="Arial" charset="0"/>
              </a:rPr>
              <a:t>Image : le manuel interactif montré sur un iPhone. L’interface est une application web « responsive », conçue pour s’adapter aux grands écrans (ordinateurs) et dispositifs mobiles.</a:t>
            </a:r>
          </a:p>
          <a:p>
            <a:endParaRPr lang="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113923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 dirty="0"/>
          </a:p>
        </p:txBody>
      </p:sp>
    </p:spTree>
    <p:extLst>
      <p:ext uri="{BB962C8B-B14F-4D97-AF65-F5344CB8AC3E}">
        <p14:creationId xmlns:p14="http://schemas.microsoft.com/office/powerpoint/2010/main" val="32631565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rtl="0" eaLnBrk="1" fontAlgn="auto" latinLnBrk="0" hangingPunct="1">
              <a:lnSpc>
                <a:spcPct val="117999"/>
              </a:lnSpc>
              <a:spcBef>
                <a:spcPts val="0"/>
              </a:spcBef>
              <a:spcAft>
                <a:spcPts val="0"/>
              </a:spcAft>
              <a:buClrTx/>
              <a:buSzTx/>
              <a:buFontTx/>
              <a:buNone/>
              <a:tabLst/>
              <a:defRPr/>
            </a:pPr>
            <a:r>
              <a:rPr lang="fr" b="0" i="0" u="none" baseline="0"/>
              <a:t>Diapositive facultative, selon le format de votre présentation/atelier.</a:t>
            </a:r>
          </a:p>
          <a:p>
            <a:endParaRPr lang="fr" dirty="0"/>
          </a:p>
        </p:txBody>
      </p:sp>
    </p:spTree>
    <p:extLst>
      <p:ext uri="{BB962C8B-B14F-4D97-AF65-F5344CB8AC3E}">
        <p14:creationId xmlns:p14="http://schemas.microsoft.com/office/powerpoint/2010/main" val="11717610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 b="0" i="0" u="none" baseline="0" dirty="0"/>
              <a:t>Pour modifier ces informations, sélectionnez </a:t>
            </a:r>
            <a:r>
              <a:rPr lang="fr" b="1" i="0" u="none" baseline="0" dirty="0"/>
              <a:t>Masque des diapositives</a:t>
            </a:r>
            <a:r>
              <a:rPr lang="fr" b="0" i="0" u="none" baseline="0" dirty="0"/>
              <a:t> sous le menu </a:t>
            </a:r>
            <a:r>
              <a:rPr lang="fr" b="1" i="0" u="none" baseline="0" dirty="0"/>
              <a:t>Affichage</a:t>
            </a:r>
            <a:r>
              <a:rPr lang="fr" b="0" i="0" u="none" baseline="0" dirty="0"/>
              <a:t>. Une fois la modification faite, cliquez sur </a:t>
            </a:r>
            <a:r>
              <a:rPr lang="fr" b="1" i="0" u="none" baseline="0" dirty="0"/>
              <a:t>Désactiver le mode Masque</a:t>
            </a:r>
            <a:r>
              <a:rPr lang="fr" b="0" i="0" u="none" baseline="0" dirty="0"/>
              <a:t> sous le menu </a:t>
            </a:r>
            <a:r>
              <a:rPr lang="fr" b="1" i="0" u="none" baseline="0" dirty="0"/>
              <a:t>Affichage</a:t>
            </a:r>
            <a:r>
              <a:rPr lang="fr" b="0" i="0" u="none" baseline="0" dirty="0"/>
              <a:t>.</a:t>
            </a:r>
          </a:p>
        </p:txBody>
      </p:sp>
    </p:spTree>
    <p:extLst>
      <p:ext uri="{BB962C8B-B14F-4D97-AF65-F5344CB8AC3E}">
        <p14:creationId xmlns:p14="http://schemas.microsoft.com/office/powerpoint/2010/main" val="4057064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rtl="0" eaLnBrk="1" fontAlgn="auto" latinLnBrk="0" hangingPunct="1">
              <a:lnSpc>
                <a:spcPct val="117999"/>
              </a:lnSpc>
              <a:spcBef>
                <a:spcPts val="0"/>
              </a:spcBef>
              <a:spcAft>
                <a:spcPts val="0"/>
              </a:spcAft>
              <a:buClrTx/>
              <a:buSzTx/>
              <a:buFontTx/>
              <a:buNone/>
              <a:tabLst/>
              <a:defRPr/>
            </a:pPr>
            <a:r>
              <a:rPr lang="fr" b="0" i="0" u="none" baseline="0" dirty="0"/>
              <a:t>Diapositive réservée aux séminaires de formation/webinaires seulement – à supprimer pour les présentations.</a:t>
            </a:r>
          </a:p>
        </p:txBody>
      </p:sp>
    </p:spTree>
    <p:extLst>
      <p:ext uri="{BB962C8B-B14F-4D97-AF65-F5344CB8AC3E}">
        <p14:creationId xmlns:p14="http://schemas.microsoft.com/office/powerpoint/2010/main" val="3658978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 b="0" i="0" u="none" baseline="0"/>
              <a:t>Ceci est un résumé des cinq prochaines diapositives. Pour une présentation plus succincte, conservez cette diapositive et supprimez les cinq suivantes. Pour une présentation plus détaillée, celle-ci pourrait être supprimée.</a:t>
            </a:r>
          </a:p>
        </p:txBody>
      </p:sp>
    </p:spTree>
    <p:extLst>
      <p:ext uri="{BB962C8B-B14F-4D97-AF65-F5344CB8AC3E}">
        <p14:creationId xmlns:p14="http://schemas.microsoft.com/office/powerpoint/2010/main" val="785447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b="1" dirty="0">
                <a:effectLst/>
                <a:latin typeface="+mn-lt"/>
                <a:ea typeface="+mn-ea"/>
                <a:cs typeface="+mn-cs"/>
                <a:sym typeface="Helvetica Neue"/>
              </a:rPr>
              <a:t>Learning and new evidence</a:t>
            </a:r>
            <a:endParaRPr lang="en-US" sz="2200" dirty="0">
              <a:effectLst/>
              <a:latin typeface="+mn-lt"/>
              <a:ea typeface="+mn-ea"/>
              <a:cs typeface="+mn-cs"/>
              <a:sym typeface="Helvetica Neue"/>
            </a:endParaRPr>
          </a:p>
          <a:p>
            <a:endParaRPr lang="en-GB" sz="2200" dirty="0">
              <a:effectLst/>
              <a:latin typeface="+mn-lt"/>
              <a:ea typeface="+mn-ea"/>
              <a:cs typeface="+mn-cs"/>
              <a:sym typeface="Helvetica Neue"/>
            </a:endParaRPr>
          </a:p>
          <a:p>
            <a:r>
              <a:rPr lang="en-GB" sz="2200" dirty="0">
                <a:effectLst/>
                <a:latin typeface="+mn-lt"/>
                <a:ea typeface="+mn-ea"/>
                <a:cs typeface="+mn-cs"/>
                <a:sym typeface="Helvetica Neue"/>
              </a:rPr>
              <a:t>While the authors and contributors of the Handbook draw from experiences from many crises and disasters, it is not always possible nor helpful to draw direct relationships between a crisis and a particular section of the Handbook. This slide provides two examples where there is clear influence.</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Syrians leaving the Syrian Arab Republic were the largest displaced population in 2017 accounting for around 32% of refugees worldwide.</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new cross-sector standard in the WASH chapter, </a:t>
            </a:r>
            <a:r>
              <a:rPr lang="en-GB" sz="2200" i="1" dirty="0">
                <a:effectLst/>
                <a:latin typeface="+mn-lt"/>
                <a:ea typeface="+mn-ea"/>
                <a:cs typeface="+mn-cs"/>
                <a:sym typeface="Helvetica Neue"/>
              </a:rPr>
              <a:t>WASH in healthcare settings</a:t>
            </a:r>
            <a:r>
              <a:rPr lang="en-GB" sz="2200" dirty="0">
                <a:effectLst/>
                <a:latin typeface="+mn-lt"/>
                <a:ea typeface="+mn-ea"/>
                <a:cs typeface="+mn-cs"/>
                <a:sym typeface="Helvetica Neue"/>
              </a:rPr>
              <a:t>, highlights the importance of a cross-sector response to control outbreaks of communicable diseases.</a:t>
            </a:r>
            <a:r>
              <a:rPr lang="en-US" sz="2200" i="0" dirty="0">
                <a:effectLst/>
                <a:latin typeface="+mn-lt"/>
                <a:ea typeface="+mn-ea"/>
                <a:cs typeface="+mn-cs"/>
                <a:sym typeface="Helvetica Neue"/>
              </a:rPr>
              <a:t> </a:t>
            </a:r>
            <a:r>
              <a:rPr lang="en-GB" sz="2200" i="1" dirty="0">
                <a:effectLst/>
                <a:latin typeface="+mn-lt"/>
                <a:ea typeface="+mn-ea"/>
                <a:cs typeface="+mn-cs"/>
                <a:sym typeface="Helvetica Neue"/>
              </a:rPr>
              <a:t>See changes to Shelter and Settlement and WASH chapters below.</a:t>
            </a:r>
            <a:r>
              <a:rPr lang="en-US" dirty="0">
                <a:effectLst/>
              </a:rPr>
              <a:t> </a:t>
            </a:r>
            <a:r>
              <a:rPr lang="en-GB" sz="2200" u="sng" strike="noStrike" baseline="0" dirty="0">
                <a:effectLst/>
                <a:latin typeface="+mn-lt"/>
                <a:ea typeface="+mn-ea"/>
                <a:cs typeface="+mn-cs"/>
                <a:sym typeface="Helvetica Neue"/>
                <a:hlinkClick r:id="rId3"/>
              </a:rPr>
              <a:t>https://www.unhcr.org/globaltrends2017/</a:t>
            </a:r>
            <a:endParaRPr lang="en-US" sz="2200" strike="noStrike" baseline="0" dirty="0">
              <a:effectLst/>
              <a:latin typeface="+mn-lt"/>
              <a:ea typeface="+mn-ea"/>
              <a:cs typeface="+mn-cs"/>
              <a:sym typeface="Helvetica Neue"/>
            </a:endParaRPr>
          </a:p>
          <a:p>
            <a:endParaRPr lang="fr" dirty="0"/>
          </a:p>
        </p:txBody>
      </p:sp>
    </p:spTree>
    <p:extLst>
      <p:ext uri="{BB962C8B-B14F-4D97-AF65-F5344CB8AC3E}">
        <p14:creationId xmlns:p14="http://schemas.microsoft.com/office/powerpoint/2010/main" val="403063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Evolving operating contexts</a:t>
            </a:r>
          </a:p>
          <a:p>
            <a:endParaRPr lang="en-US"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As reported in 2018, 80% of humanitarian aid goes to people affected by </a:t>
            </a:r>
            <a:r>
              <a:rPr lang="en-GB" sz="2200" b="1" dirty="0">
                <a:effectLst/>
                <a:latin typeface="+mn-lt"/>
                <a:ea typeface="+mn-ea"/>
                <a:cs typeface="+mn-cs"/>
                <a:sym typeface="Helvetica Neue"/>
              </a:rPr>
              <a:t>conflict</a:t>
            </a:r>
            <a:r>
              <a:rPr lang="en-GB" sz="2200" dirty="0">
                <a:effectLst/>
                <a:latin typeface="+mn-lt"/>
                <a:ea typeface="+mn-ea"/>
                <a:cs typeface="+mn-cs"/>
                <a:sym typeface="Helvetica Neue"/>
              </a:rPr>
              <a:t> (compared to 20% 20 years ago). </a:t>
            </a:r>
            <a:r>
              <a:rPr lang="en-GB" sz="2200" u="sng" strike="noStrike" baseline="0" dirty="0">
                <a:effectLst/>
                <a:latin typeface="+mn-lt"/>
                <a:ea typeface="+mn-ea"/>
                <a:cs typeface="+mn-cs"/>
                <a:sym typeface="Helvetica Neue"/>
                <a:hlinkClick r:id="rId3"/>
              </a:rPr>
              <a:t>https://www.weforum.org/agenda/2018/01/conflict-is-reshaping-the-world-mercy-corps/</a:t>
            </a:r>
            <a:endParaRPr lang="en-US" sz="2200" strike="noStrike" baseline="0" dirty="0">
              <a:effectLst/>
              <a:latin typeface="+mn-lt"/>
              <a:ea typeface="+mn-ea"/>
              <a:cs typeface="+mn-cs"/>
              <a:sym typeface="Helvetica Neue"/>
            </a:endParaRPr>
          </a:p>
          <a:p>
            <a:endParaRPr lang="en-GB"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As reported in 2018, UN Secretary General, António Guterres, now considers climate change to be the biggest threat to humanity. </a:t>
            </a:r>
            <a:r>
              <a:rPr lang="en-GB" sz="2200" u="sng" strike="noStrike" baseline="0" dirty="0">
                <a:effectLst/>
                <a:latin typeface="+mn-lt"/>
                <a:ea typeface="+mn-ea"/>
                <a:cs typeface="+mn-cs"/>
                <a:sym typeface="Helvetica Neue"/>
                <a:hlinkClick r:id="rId4"/>
              </a:rPr>
              <a:t>https://www.nytimes.com/2018/03/29/climate/united-nations-climate-change.html</a:t>
            </a:r>
            <a:endParaRPr lang="en-US" sz="2200" strike="noStrike" baseline="0" dirty="0">
              <a:effectLst/>
              <a:latin typeface="+mn-lt"/>
              <a:ea typeface="+mn-ea"/>
              <a:cs typeface="+mn-cs"/>
              <a:sym typeface="Helvetica Neue"/>
            </a:endParaRP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Bangladesh. Cox's Bazaar, 2017. A family building shelter in the rain in </a:t>
            </a:r>
            <a:r>
              <a:rPr lang="en-GB" sz="2200" i="1" dirty="0" err="1">
                <a:effectLst/>
                <a:latin typeface="+mn-lt"/>
                <a:ea typeface="+mn-ea"/>
                <a:cs typeface="+mn-cs"/>
                <a:sym typeface="Helvetica Neue"/>
              </a:rPr>
              <a:t>Kutupalong</a:t>
            </a:r>
            <a:r>
              <a:rPr lang="en-GB" sz="2200" i="1" dirty="0">
                <a:effectLst/>
                <a:latin typeface="+mn-lt"/>
                <a:ea typeface="+mn-ea"/>
                <a:cs typeface="+mn-cs"/>
                <a:sym typeface="Helvetica Neue"/>
              </a:rPr>
              <a:t> camp. </a:t>
            </a:r>
            <a:r>
              <a:rPr lang="en-GB" sz="2200" i="1" dirty="0" err="1">
                <a:effectLst/>
                <a:latin typeface="+mn-lt"/>
                <a:ea typeface="+mn-ea"/>
                <a:cs typeface="+mn-cs"/>
                <a:sym typeface="Helvetica Neue"/>
              </a:rPr>
              <a:t>Kutupalong</a:t>
            </a:r>
            <a:r>
              <a:rPr lang="en-GB" sz="2200" i="1" dirty="0">
                <a:effectLst/>
                <a:latin typeface="+mn-lt"/>
                <a:ea typeface="+mn-ea"/>
                <a:cs typeface="+mn-cs"/>
                <a:sym typeface="Helvetica Neue"/>
              </a:rPr>
              <a:t> camp is the largest settlement in Cox's district. It is estimated that over 100,000 people live inside the camp. Since 25 August 2017, more than 400,000 people have crossed the Myanmar-Bangladesh border, fleeing violence in northern areas of Myanmar’s Rakhine State.</a:t>
            </a:r>
            <a:r>
              <a:rPr lang="en-US" dirty="0">
                <a:effectLst/>
              </a:rPr>
              <a:t> </a:t>
            </a:r>
            <a:endParaRPr lang="en-US" dirty="0"/>
          </a:p>
          <a:p>
            <a:endParaRPr lang="fr" dirty="0"/>
          </a:p>
        </p:txBody>
      </p:sp>
    </p:spTree>
    <p:extLst>
      <p:ext uri="{BB962C8B-B14F-4D97-AF65-F5344CB8AC3E}">
        <p14:creationId xmlns:p14="http://schemas.microsoft.com/office/powerpoint/2010/main" val="2696337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effectLst/>
                <a:latin typeface="+mn-lt"/>
                <a:ea typeface="+mn-ea"/>
                <a:cs typeface="+mn-cs"/>
                <a:sym typeface="Helvetica Neue"/>
              </a:rPr>
              <a:t>Fundamental shifts in how assistance in provided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use of cash transfers as a response option has increased dramatically over the last 10 years. In September 2015, cash and vouchers accounted for an estimated 6% of humanitarian aid</a:t>
            </a:r>
            <a:r>
              <a:rPr lang="en-GB" sz="2200" strike="noStrike" baseline="0" dirty="0">
                <a:effectLst/>
                <a:latin typeface="+mn-lt"/>
                <a:ea typeface="+mn-ea"/>
                <a:cs typeface="+mn-cs"/>
                <a:sym typeface="Helvetica Neue"/>
              </a:rPr>
              <a:t> (</a:t>
            </a:r>
            <a:r>
              <a:rPr lang="en-GB" sz="2200" u="sng" strike="noStrike" baseline="0" dirty="0">
                <a:effectLst/>
                <a:latin typeface="+mn-lt"/>
                <a:ea typeface="+mn-ea"/>
                <a:cs typeface="+mn-cs"/>
                <a:sym typeface="Helvetica Neue"/>
                <a:hlinkClick r:id="rId3"/>
              </a:rPr>
              <a:t>https://www.odi.org/publications/9876-doing-cash-differently-how-cash-transfers-can-transform-humanitarian-aid</a:t>
            </a:r>
            <a:r>
              <a:rPr lang="en-GB" sz="2200" u="sng" strike="noStrike" baseline="0" dirty="0">
                <a:effectLst/>
                <a:latin typeface="+mn-lt"/>
                <a:ea typeface="+mn-ea"/>
                <a:cs typeface="+mn-cs"/>
                <a:sym typeface="Helvetica Neue"/>
              </a:rPr>
              <a:t>)</a:t>
            </a:r>
            <a:r>
              <a:rPr lang="en-GB" sz="2200" dirty="0">
                <a:effectLst/>
                <a:latin typeface="+mn-lt"/>
                <a:ea typeface="+mn-ea"/>
                <a:cs typeface="+mn-cs"/>
                <a:sym typeface="Helvetica Neue"/>
              </a:rPr>
              <a:t>, with further growth since, buoyed by the Grand Bargain (</a:t>
            </a:r>
            <a:r>
              <a:rPr lang="en-GB" sz="2200" u="sng" strike="noStrike" baseline="0" dirty="0">
                <a:effectLst/>
                <a:latin typeface="+mn-lt"/>
                <a:ea typeface="+mn-ea"/>
                <a:cs typeface="+mn-cs"/>
                <a:sym typeface="Helvetica Neue"/>
                <a:hlinkClick r:id="rId4"/>
              </a:rPr>
              <a:t>https://www.agendaforhumanity.org/initiatives/3861</a:t>
            </a:r>
            <a:r>
              <a:rPr lang="en-GB" sz="2200" u="sng" strike="noStrike" baseline="0" dirty="0">
                <a:effectLst/>
                <a:latin typeface="+mn-lt"/>
                <a:ea typeface="+mn-ea"/>
                <a:cs typeface="+mn-cs"/>
                <a:sym typeface="Helvetica Neue"/>
              </a:rPr>
              <a:t>) </a:t>
            </a:r>
            <a:r>
              <a:rPr lang="en-GB" sz="2200" dirty="0">
                <a:effectLst/>
                <a:latin typeface="+mn-lt"/>
                <a:ea typeface="+mn-ea"/>
                <a:cs typeface="+mn-cs"/>
                <a:sym typeface="Helvetica Neue"/>
              </a:rPr>
              <a:t>which aims to get more means into the hands of people in need.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2011 handbook includes 3 standards under Food Security which deal with cash and voucher transfers, supply chain management (SCM) and access to markets. In the 2018 edition, market-based programming is presented as one possible response option among others across the sectors, noting that this option is better-suited to some commodities and services, e.g. food and winter fuel, than others, e.g. medical services.</a:t>
            </a: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A Syrian refugee is collecting a new cash card to receive entitlements via the bank ATM network in Lebanon. </a:t>
            </a:r>
            <a:r>
              <a:rPr lang="en-GB" sz="2200" i="1" dirty="0" err="1">
                <a:effectLst/>
                <a:latin typeface="+mn-lt"/>
                <a:ea typeface="+mn-ea"/>
                <a:cs typeface="+mn-cs"/>
                <a:sym typeface="Helvetica Neue"/>
              </a:rPr>
              <a:t>Zahle</a:t>
            </a:r>
            <a:r>
              <a:rPr lang="en-GB" sz="2200" i="1" dirty="0">
                <a:effectLst/>
                <a:latin typeface="+mn-lt"/>
                <a:ea typeface="+mn-ea"/>
                <a:cs typeface="+mn-cs"/>
                <a:sym typeface="Helvetica Neue"/>
              </a:rPr>
              <a:t>, Lebanon, 2016.</a:t>
            </a:r>
            <a:r>
              <a:rPr lang="en-US" dirty="0">
                <a:effectLst/>
              </a:rPr>
              <a:t> </a:t>
            </a:r>
            <a:endParaRPr lang="en-US" sz="2200" dirty="0">
              <a:effectLst/>
              <a:latin typeface="+mn-lt"/>
              <a:ea typeface="+mn-ea"/>
              <a:cs typeface="+mn-cs"/>
              <a:sym typeface="Helvetica Neue"/>
            </a:endParaRPr>
          </a:p>
        </p:txBody>
      </p:sp>
    </p:spTree>
    <p:extLst>
      <p:ext uri="{BB962C8B-B14F-4D97-AF65-F5344CB8AC3E}">
        <p14:creationId xmlns:p14="http://schemas.microsoft.com/office/powerpoint/2010/main" val="3141131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Community engagement and accountability</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Participation, supporting local actors and working with local authorities are all key tenets of the Humanitarian Charter, which has not changed between the 2011 and 2018 editions.</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Accountability is multi-directional. Accountability to Affected Populations (AAP) is important, but we should not forget accountability to partner organisations, staff and donors.</a:t>
            </a: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Hiroko Shimizu (47), </a:t>
            </a:r>
            <a:r>
              <a:rPr lang="en-GB" sz="2200" i="1" dirty="0" err="1">
                <a:effectLst/>
                <a:latin typeface="+mn-lt"/>
                <a:ea typeface="+mn-ea"/>
                <a:cs typeface="+mn-cs"/>
                <a:sym typeface="Helvetica Neue"/>
              </a:rPr>
              <a:t>Shahenour</a:t>
            </a:r>
            <a:r>
              <a:rPr lang="en-GB" sz="2200" i="1" dirty="0">
                <a:effectLst/>
                <a:latin typeface="+mn-lt"/>
                <a:ea typeface="+mn-ea"/>
                <a:cs typeface="+mn-cs"/>
                <a:sym typeface="Helvetica Neue"/>
              </a:rPr>
              <a:t> Begum (38). The BDRCS mobile clinic, supported by the Japanese Red Cross, started in November 2017. The clinic sees around 130-150 patients every day. It is the main clinic on this side of the camp. BDRCS and local community volunteers work together to run the clinic. </a:t>
            </a:r>
            <a:r>
              <a:rPr lang="en-GB" sz="2200" i="1" dirty="0" err="1">
                <a:effectLst/>
                <a:latin typeface="+mn-lt"/>
                <a:ea typeface="+mn-ea"/>
                <a:cs typeface="+mn-cs"/>
                <a:sym typeface="Helvetica Neue"/>
              </a:rPr>
              <a:t>Balukhali</a:t>
            </a:r>
            <a:r>
              <a:rPr lang="en-GB" sz="2200" i="1" dirty="0">
                <a:effectLst/>
                <a:latin typeface="+mn-lt"/>
                <a:ea typeface="+mn-ea"/>
                <a:cs typeface="+mn-cs"/>
                <a:sym typeface="Helvetica Neue"/>
              </a:rPr>
              <a:t> 2, </a:t>
            </a:r>
            <a:r>
              <a:rPr lang="en-GB" sz="2200" i="1" dirty="0" err="1">
                <a:effectLst/>
                <a:latin typeface="+mn-lt"/>
                <a:ea typeface="+mn-ea"/>
                <a:cs typeface="+mn-cs"/>
                <a:sym typeface="Helvetica Neue"/>
              </a:rPr>
              <a:t>Ukhiya</a:t>
            </a:r>
            <a:r>
              <a:rPr lang="en-GB" sz="2200" i="1" dirty="0">
                <a:effectLst/>
                <a:latin typeface="+mn-lt"/>
                <a:ea typeface="+mn-ea"/>
                <a:cs typeface="+mn-cs"/>
                <a:sym typeface="Helvetica Neue"/>
              </a:rPr>
              <a:t>, Cox's Bazar, Bangladesh, 2018.</a:t>
            </a:r>
            <a:endParaRPr lang="en-US" dirty="0"/>
          </a:p>
        </p:txBody>
      </p:sp>
    </p:spTree>
    <p:extLst>
      <p:ext uri="{BB962C8B-B14F-4D97-AF65-F5344CB8AC3E}">
        <p14:creationId xmlns:p14="http://schemas.microsoft.com/office/powerpoint/2010/main" val="2546608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Use of the Handbook</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survey shows PDF as the most popular way to access the Handbook, with the book second and online third.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This survey was completed before the arrival of the HSP App, which was downloaded 9,404 times in the first year following launch (Oct 2017 to Oct 2018).</a:t>
            </a:r>
          </a:p>
          <a:p>
            <a:endParaRPr lang="en-US"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The new “Online” offering, the Interactive Handbook (</a:t>
            </a:r>
            <a:r>
              <a:rPr lang="en-GB" sz="2200" u="sng" strike="sngStrike" dirty="0">
                <a:effectLst/>
                <a:latin typeface="+mn-lt"/>
                <a:ea typeface="+mn-ea"/>
                <a:cs typeface="+mn-cs"/>
                <a:sym typeface="Helvetica Neue"/>
                <a:hlinkClick r:id="rId3"/>
              </a:rPr>
              <a:t>https://</a:t>
            </a:r>
            <a:r>
              <a:rPr lang="en-US" sz="2200" u="sng" strike="sngStrike" dirty="0">
                <a:effectLst/>
                <a:latin typeface="+mn-lt"/>
                <a:ea typeface="+mn-ea"/>
                <a:cs typeface="+mn-cs"/>
                <a:sym typeface="Helvetica Neue"/>
                <a:hlinkClick r:id="rId3"/>
              </a:rPr>
              <a:t>handbook.spherestandards.org</a:t>
            </a:r>
            <a:r>
              <a:rPr lang="en-US" sz="2200" u="sng" strike="sngStrike" dirty="0">
                <a:effectLst/>
                <a:latin typeface="+mn-lt"/>
                <a:ea typeface="+mn-ea"/>
                <a:cs typeface="+mn-cs"/>
                <a:sym typeface="Helvetica Neue"/>
              </a:rPr>
              <a:t>)</a:t>
            </a:r>
            <a:r>
              <a:rPr lang="en-GB" sz="2200" dirty="0">
                <a:effectLst/>
                <a:latin typeface="+mn-lt"/>
                <a:ea typeface="+mn-ea"/>
                <a:cs typeface="+mn-cs"/>
                <a:sym typeface="Helvetica Neue"/>
              </a:rPr>
              <a:t>, will be further developed during 2019 which the potential to significantly change how users interact with the Handbook and each other. It was accessed by around 4,000 users in its first </a:t>
            </a:r>
            <a:r>
              <a:rPr lang="en-GB" sz="2200" i="1" dirty="0">
                <a:effectLst/>
                <a:latin typeface="+mn-lt"/>
                <a:ea typeface="+mn-ea"/>
                <a:cs typeface="+mn-cs"/>
                <a:sym typeface="Helvetica Neue"/>
              </a:rPr>
              <a:t>month</a:t>
            </a:r>
            <a:r>
              <a:rPr lang="en-GB" sz="2200" dirty="0">
                <a:effectLst/>
                <a:latin typeface="+mn-lt"/>
                <a:ea typeface="+mn-ea"/>
                <a:cs typeface="+mn-cs"/>
                <a:sym typeface="Helvetica Neue"/>
              </a:rPr>
              <a:t> following launch (7 Nov 2019 to 7 Dec 2019).</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It is worth noting the “Other” category of the “Who uses it?” pie-chart, which suggests that almost a quarter of users are </a:t>
            </a:r>
            <a:r>
              <a:rPr lang="en-GB" sz="2200" i="1" dirty="0">
                <a:effectLst/>
                <a:latin typeface="+mn-lt"/>
                <a:ea typeface="+mn-ea"/>
                <a:cs typeface="+mn-cs"/>
                <a:sym typeface="Helvetica Neue"/>
              </a:rPr>
              <a:t>not</a:t>
            </a:r>
            <a:r>
              <a:rPr lang="en-GB" sz="2200" dirty="0">
                <a:effectLst/>
                <a:latin typeface="+mn-lt"/>
                <a:ea typeface="+mn-ea"/>
                <a:cs typeface="+mn-cs"/>
                <a:sym typeface="Helvetica Neue"/>
              </a:rPr>
              <a:t> the “traditional” humanitarian actors that work for NGOs, RC/RC, the UN and governments.</a:t>
            </a:r>
            <a:r>
              <a:rPr lang="en-US" dirty="0">
                <a:effectLst/>
              </a:rPr>
              <a:t> </a:t>
            </a:r>
            <a:endParaRPr lang="en-US" dirty="0"/>
          </a:p>
        </p:txBody>
      </p:sp>
    </p:spTree>
    <p:extLst>
      <p:ext uri="{BB962C8B-B14F-4D97-AF65-F5344CB8AC3E}">
        <p14:creationId xmlns:p14="http://schemas.microsoft.com/office/powerpoint/2010/main" val="42714035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C4A43B5F-DFE4-43EB-B49E-4A78618A963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34624" y="4110887"/>
            <a:ext cx="3586238" cy="1684225"/>
          </a:xfrm>
          <a:prstGeom prst="rect">
            <a:avLst/>
          </a:prstGeom>
        </p:spPr>
      </p:pic>
      <p:sp>
        <p:nvSpPr>
          <p:cNvPr id="14" name="Title Text"/>
          <p:cNvSpPr txBox="1">
            <a:spLocks noGrp="1"/>
          </p:cNvSpPr>
          <p:nvPr>
            <p:ph type="title"/>
          </p:nvPr>
        </p:nvSpPr>
        <p:spPr>
          <a:xfrm>
            <a:off x="5892800" y="3659956"/>
            <a:ext cx="5587456" cy="1190673"/>
          </a:xfrm>
          <a:prstGeom prst="rect">
            <a:avLst/>
          </a:prstGeom>
        </p:spPr>
        <p:txBody>
          <a:bodyPr anchor="t"/>
          <a:lstStyle>
            <a:lvl1pPr algn="l">
              <a:defRPr sz="6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4">
            <a:extLst/>
          </a:blip>
          <a:stretch>
            <a:fillRect/>
          </a:stretch>
        </p:blipFill>
        <p:spPr>
          <a:xfrm>
            <a:off x="5518436" y="3976663"/>
            <a:ext cx="88329" cy="1190673"/>
          </a:xfrm>
          <a:prstGeom prst="rect">
            <a:avLst/>
          </a:prstGeom>
          <a:ln w="12700">
            <a:miter lim="400000"/>
          </a:ln>
        </p:spPr>
      </p:pic>
      <p:sp>
        <p:nvSpPr>
          <p:cNvPr id="17" name="January 2018"/>
          <p:cNvSpPr txBox="1"/>
          <p:nvPr/>
        </p:nvSpPr>
        <p:spPr>
          <a:xfrm>
            <a:off x="5850500" y="4506970"/>
            <a:ext cx="5508938"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fr-FR" noProof="0" dirty="0" err="1">
                <a:solidFill>
                  <a:srgbClr val="000000"/>
                </a:solidFill>
              </a:rPr>
              <a:t>NovembRE</a:t>
            </a:r>
            <a:r>
              <a:rPr lang="fr-FR" noProof="0" dirty="0">
                <a:solidFill>
                  <a:srgbClr val="000000"/>
                </a:solidFill>
              </a:rPr>
              <a:t> 2018</a:t>
            </a:r>
          </a:p>
        </p:txBody>
      </p:sp>
      <p:sp>
        <p:nvSpPr>
          <p:cNvPr id="18" name="Slide Number" hidden="1"/>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a:xfrm>
            <a:off x="650241" y="0"/>
            <a:ext cx="11704320"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650240" y="1906406"/>
            <a:ext cx="11704320"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a:cxnSpLocks/>
          </p:cNvCxnSpPr>
          <p:nvPr userDrawn="1"/>
        </p:nvCxnSpPr>
        <p:spPr>
          <a:xfrm>
            <a:off x="0" y="1504488"/>
            <a:ext cx="10429092" cy="0"/>
          </a:xfrm>
          <a:prstGeom prst="line">
            <a:avLst/>
          </a:prstGeom>
          <a:ln w="63500" cmpd="sng">
            <a:solidFill>
              <a:srgbClr val="039579"/>
            </a:solidFill>
          </a:ln>
          <a:effectLst>
            <a:glow>
              <a:schemeClr val="accent1">
                <a:alpha val="40000"/>
              </a:schemeClr>
            </a:glow>
            <a:outerShdw blurRad="63500" sx="102000" sy="102000" algn="ctr" rotWithShape="0">
              <a:prstClr val="black">
                <a:alpha val="40000"/>
              </a:prstClr>
            </a:outerShdw>
            <a:reflection stA="73000" endPos="73000" dist="50800" dir="5400000" sy="-100000" algn="bl" rotWithShape="0"/>
            <a:softEdge rad="101600"/>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CBEA0A61-A9A8-4D2E-BF90-DB7E34D55FD8}"/>
              </a:ext>
            </a:extLst>
          </p:cNvPr>
          <p:cNvCxnSpPr>
            <a:cxnSpLocks/>
          </p:cNvCxnSpPr>
          <p:nvPr userDrawn="1"/>
        </p:nvCxnSpPr>
        <p:spPr>
          <a:xfrm>
            <a:off x="1" y="1538503"/>
            <a:ext cx="10132311" cy="0"/>
          </a:xfrm>
          <a:prstGeom prst="line">
            <a:avLst/>
          </a:prstGeom>
          <a:ln w="41275">
            <a:solidFill>
              <a:srgbClr val="039579">
                <a:alpha val="57000"/>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0274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A438C0-09D6-4F42-85C6-E896EF12330D}"/>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EE5F98CF-FF33-44A3-8BF1-5B0369E35E13}" type="datetime1">
              <a:rPr lang="en-US"/>
              <a:pPr lvl="0"/>
              <a:t>23-Jan-19</a:t>
            </a:fld>
            <a:endParaRPr lang="en-US" dirty="0"/>
          </a:p>
        </p:txBody>
      </p:sp>
      <p:sp>
        <p:nvSpPr>
          <p:cNvPr id="3" name="Footer Placeholder 2">
            <a:extLst>
              <a:ext uri="{FF2B5EF4-FFF2-40B4-BE49-F238E27FC236}">
                <a16:creationId xmlns:a16="http://schemas.microsoft.com/office/drawing/2014/main" id="{3110A323-82B9-47DF-9BE3-3CAB1F8BE665}"/>
              </a:ext>
            </a:extLst>
          </p:cNvPr>
          <p:cNvSpPr txBox="1">
            <a:spLocks noGrp="1"/>
          </p:cNvSpPr>
          <p:nvPr>
            <p:ph type="ftr" sz="quarter" idx="9"/>
          </p:nvPr>
        </p:nvSpPr>
        <p:spPr/>
        <p:txBody>
          <a:bodyPr/>
          <a:lstStyle>
            <a:lvl1pPr>
              <a:defRPr lang="en-US"/>
            </a:lvl1pPr>
          </a:lstStyle>
          <a:p>
            <a:pPr lvl="0"/>
            <a:endParaRPr lang="en-US" dirty="0"/>
          </a:p>
        </p:txBody>
      </p:sp>
      <p:sp>
        <p:nvSpPr>
          <p:cNvPr id="4" name="Slide Number Placeholder 3">
            <a:extLst>
              <a:ext uri="{FF2B5EF4-FFF2-40B4-BE49-F238E27FC236}">
                <a16:creationId xmlns:a16="http://schemas.microsoft.com/office/drawing/2014/main" id="{DE1E67AE-26F2-4B8D-9792-349C4B8A2E1B}"/>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835B647D-2CE3-4FDD-B444-D6CF77FF2E8B}" type="slidenum">
              <a:t>‹#›</a:t>
            </a:fld>
            <a:endParaRPr lang="en-US" dirty="0"/>
          </a:p>
        </p:txBody>
      </p:sp>
    </p:spTree>
    <p:extLst>
      <p:ext uri="{BB962C8B-B14F-4D97-AF65-F5344CB8AC3E}">
        <p14:creationId xmlns:p14="http://schemas.microsoft.com/office/powerpoint/2010/main" val="743298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270000" y="1638300"/>
            <a:ext cx="10464800" cy="1130300"/>
          </a:xfrm>
          <a:prstGeom prst="rect">
            <a:avLst/>
          </a:prstGeom>
        </p:spPr>
        <p:txBody>
          <a:bodyPr anchor="t"/>
          <a:lstStyle/>
          <a:p>
            <a:r>
              <a:t>Title Text</a:t>
            </a:r>
          </a:p>
        </p:txBody>
      </p:sp>
      <p:sp>
        <p:nvSpPr>
          <p:cNvPr id="26" name="Body Level One…"/>
          <p:cNvSpPr txBox="1">
            <a:spLocks noGrp="1"/>
          </p:cNvSpPr>
          <p:nvPr>
            <p:ph type="body" sz="half" idx="1"/>
          </p:nvPr>
        </p:nvSpPr>
        <p:spPr>
          <a:xfrm>
            <a:off x="1270000" y="3302296"/>
            <a:ext cx="10464800"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11816857" y="8809566"/>
            <a:ext cx="317277" cy="342901"/>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34" name="Rectangle"/>
          <p:cNvSpPr/>
          <p:nvPr/>
        </p:nvSpPr>
        <p:spPr>
          <a:xfrm>
            <a:off x="-3474" y="-71240"/>
            <a:ext cx="13011747" cy="9896080"/>
          </a:xfrm>
          <a:prstGeom prst="rect">
            <a:avLst/>
          </a:prstGeom>
          <a:solidFill>
            <a:srgbClr val="00A585"/>
          </a:solidFill>
          <a:ln w="12700">
            <a:miter lim="400000"/>
          </a:ln>
        </p:spPr>
        <p:txBody>
          <a:bodyPr lIns="50800" tIns="50800" rIns="50800" bIns="50800" anchor="ctr"/>
          <a:lstStyle/>
          <a:p>
            <a:pPr>
              <a:defRPr sz="2400">
                <a:solidFill>
                  <a:srgbClr val="FFFFFF"/>
                </a:solidFill>
                <a:latin typeface="Helvetica Light"/>
                <a:ea typeface="Helvetica Light"/>
                <a:cs typeface="Helvetica Light"/>
                <a:sym typeface="Helvetica Light"/>
              </a:defRPr>
            </a:pPr>
            <a:endParaRPr dirty="0"/>
          </a:p>
        </p:txBody>
      </p:sp>
      <p:pic>
        <p:nvPicPr>
          <p:cNvPr id="3" name="Picture 2">
            <a:extLst>
              <a:ext uri="{FF2B5EF4-FFF2-40B4-BE49-F238E27FC236}">
                <a16:creationId xmlns:a16="http://schemas.microsoft.com/office/drawing/2014/main" id="{E350D32F-35B8-45EC-9CEC-CDD64500DCB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820" y="8489916"/>
            <a:ext cx="1832561" cy="860180"/>
          </a:xfrm>
          <a:prstGeom prst="rect">
            <a:avLst/>
          </a:prstGeom>
        </p:spPr>
      </p:pic>
      <p:sp>
        <p:nvSpPr>
          <p:cNvPr id="35" name="Title Text"/>
          <p:cNvSpPr txBox="1">
            <a:spLocks noGrp="1"/>
          </p:cNvSpPr>
          <p:nvPr>
            <p:ph type="title"/>
          </p:nvPr>
        </p:nvSpPr>
        <p:spPr>
          <a:xfrm>
            <a:off x="1270000" y="1638300"/>
            <a:ext cx="10464800" cy="1130300"/>
          </a:xfrm>
          <a:prstGeom prst="rect">
            <a:avLst/>
          </a:prstGeom>
        </p:spPr>
        <p:txBody>
          <a:bodyPr anchor="t"/>
          <a:lstStyle>
            <a:lvl1pPr>
              <a:defRPr>
                <a:solidFill>
                  <a:srgbClr val="FFFFFF"/>
                </a:solidFill>
              </a:defRPr>
            </a:lvl1pPr>
          </a:lstStyle>
          <a:p>
            <a:r>
              <a:t>Title Text</a:t>
            </a:r>
          </a:p>
        </p:txBody>
      </p:sp>
      <p:sp>
        <p:nvSpPr>
          <p:cNvPr id="36" name="Body Level One…"/>
          <p:cNvSpPr txBox="1">
            <a:spLocks noGrp="1"/>
          </p:cNvSpPr>
          <p:nvPr>
            <p:ph type="body" sz="half" idx="1"/>
          </p:nvPr>
        </p:nvSpPr>
        <p:spPr>
          <a:xfrm>
            <a:off x="1270000" y="3302296"/>
            <a:ext cx="10464800" cy="4831360"/>
          </a:xfrm>
          <a:prstGeom prst="rect">
            <a:avLst/>
          </a:prstGeom>
        </p:spPr>
        <p:txBody>
          <a:bodyPr anchor="t"/>
          <a:lstStyle>
            <a:lvl1pPr marL="0" indent="0">
              <a:buSzTx/>
              <a:buNone/>
              <a:defRPr>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p:nvPicPr>
        <p:blipFill>
          <a:blip r:embed="rId3">
            <a:extLst/>
          </a:blip>
          <a:stretch>
            <a:fillRect/>
          </a:stretch>
        </p:blipFill>
        <p:spPr>
          <a:xfrm>
            <a:off x="11703050" y="8671080"/>
            <a:ext cx="49814" cy="406402"/>
          </a:xfrm>
          <a:prstGeom prst="rect">
            <a:avLst/>
          </a:prstGeom>
          <a:ln w="12700">
            <a:miter lim="400000"/>
          </a:ln>
        </p:spPr>
      </p:pic>
      <p:sp>
        <p:nvSpPr>
          <p:cNvPr id="38" name="Page"/>
          <p:cNvSpPr txBox="1"/>
          <p:nvPr/>
        </p:nvSpPr>
        <p:spPr>
          <a:xfrm>
            <a:off x="11808577" y="8574616"/>
            <a:ext cx="600800" cy="342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FFFFFF"/>
                </a:solidFill>
                <a:latin typeface="Open Sans Bold"/>
                <a:ea typeface="Open Sans Bold"/>
                <a:cs typeface="Open Sans Bold"/>
                <a:sym typeface="Open Sans Bold"/>
              </a:defRPr>
            </a:lvl1pPr>
          </a:lstStyle>
          <a:p>
            <a:r>
              <a:rPr dirty="0"/>
              <a:t>Page</a:t>
            </a:r>
          </a:p>
        </p:txBody>
      </p:sp>
      <p:sp>
        <p:nvSpPr>
          <p:cNvPr id="40" name="Slide Number"/>
          <p:cNvSpPr txBox="1">
            <a:spLocks noGrp="1"/>
          </p:cNvSpPr>
          <p:nvPr>
            <p:ph type="sldNum" sz="quarter" idx="2"/>
          </p:nvPr>
        </p:nvSpPr>
        <p:spPr>
          <a:xfrm>
            <a:off x="11816857" y="8809566"/>
            <a:ext cx="317277" cy="342901"/>
          </a:xfrm>
          <a:prstGeom prst="rect">
            <a:avLst/>
          </a:prstGeom>
        </p:spPr>
        <p:txBody>
          <a:bodyPr/>
          <a:lstStyle>
            <a:lvl1pPr>
              <a:defRPr>
                <a:solidFill>
                  <a:srgbClr val="FFFFFF"/>
                </a:solidFill>
              </a:defRPr>
            </a:lvl1pPr>
          </a:lstStyle>
          <a:p>
            <a:fld id="{86CB4B4D-7CA3-9044-876B-883B54F8677D}" type="slidenum">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extLst/>
          </a:blip>
          <a:stretch>
            <a:fillRect/>
          </a:stretch>
        </p:blipFill>
        <p:spPr>
          <a:xfrm>
            <a:off x="391820" y="8540715"/>
            <a:ext cx="1832561" cy="850971"/>
          </a:xfrm>
          <a:prstGeom prst="rect">
            <a:avLst/>
          </a:prstGeom>
          <a:ln w="12700">
            <a:miter lim="400000"/>
          </a:ln>
        </p:spPr>
      </p:pic>
      <p:sp>
        <p:nvSpPr>
          <p:cNvPr id="48" name="T : +41 22 552 3659…"/>
          <p:cNvSpPr txBox="1"/>
          <p:nvPr/>
        </p:nvSpPr>
        <p:spPr>
          <a:xfrm>
            <a:off x="9598687" y="8572499"/>
            <a:ext cx="2035636"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r">
              <a:defRPr sz="1400">
                <a:solidFill>
                  <a:srgbClr val="676767"/>
                </a:solidFill>
              </a:defRPr>
            </a:pPr>
            <a:r>
              <a:rPr dirty="0"/>
              <a:t>T : +41 22 552 3659</a:t>
            </a:r>
          </a:p>
          <a:p>
            <a:pPr algn="r">
              <a:defRPr sz="1400" cap="all">
                <a:solidFill>
                  <a:srgbClr val="676767"/>
                </a:solidFill>
                <a:latin typeface="Open Sans Bold"/>
                <a:ea typeface="Open Sans Bold"/>
                <a:cs typeface="Open Sans Bold"/>
                <a:sym typeface="Open Sans Bold"/>
              </a:defRPr>
            </a:pPr>
            <a:r>
              <a:rPr dirty="0"/>
              <a:t>sphereproject.org</a:t>
            </a:r>
          </a:p>
        </p:txBody>
      </p:sp>
      <p:pic>
        <p:nvPicPr>
          <p:cNvPr id="49" name="pasted-image.pdf" descr="pasted-image.pdf"/>
          <p:cNvPicPr>
            <a:picLocks noChangeAspect="1"/>
          </p:cNvPicPr>
          <p:nvPr/>
        </p:nvPicPr>
        <p:blipFill>
          <a:blip r:embed="rId3">
            <a:extLst/>
          </a:blip>
          <a:stretch>
            <a:fillRect/>
          </a:stretch>
        </p:blipFill>
        <p:spPr>
          <a:xfrm>
            <a:off x="11703050" y="8671080"/>
            <a:ext cx="49814" cy="406402"/>
          </a:xfrm>
          <a:prstGeom prst="rect">
            <a:avLst/>
          </a:prstGeom>
          <a:ln w="12700">
            <a:miter lim="400000"/>
          </a:ln>
        </p:spPr>
      </p:pic>
      <p:sp>
        <p:nvSpPr>
          <p:cNvPr id="50" name="Page"/>
          <p:cNvSpPr txBox="1"/>
          <p:nvPr/>
        </p:nvSpPr>
        <p:spPr>
          <a:xfrm>
            <a:off x="11808577" y="8574616"/>
            <a:ext cx="600800" cy="342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dirty="0"/>
              <a:t>Page</a:t>
            </a:r>
          </a:p>
        </p:txBody>
      </p:sp>
      <p:sp>
        <p:nvSpPr>
          <p:cNvPr id="51" name="Image"/>
          <p:cNvSpPr>
            <a:spLocks noGrp="1"/>
          </p:cNvSpPr>
          <p:nvPr>
            <p:ph type="pic" idx="13"/>
          </p:nvPr>
        </p:nvSpPr>
        <p:spPr>
          <a:xfrm>
            <a:off x="0" y="0"/>
            <a:ext cx="13004800" cy="9753600"/>
          </a:xfrm>
          <a:prstGeom prst="rect">
            <a:avLst/>
          </a:prstGeom>
        </p:spPr>
        <p:txBody>
          <a:bodyPr lIns="91439" tIns="45719" rIns="91439" bIns="45719" anchor="t">
            <a:noAutofit/>
          </a:bodyPr>
          <a:lstStyle/>
          <a:p>
            <a:endParaRPr dirty="0"/>
          </a:p>
        </p:txBody>
      </p:sp>
      <p:sp>
        <p:nvSpPr>
          <p:cNvPr id="52" name="Slide Number"/>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7025047" y="-27733"/>
            <a:ext cx="5228504" cy="8066833"/>
          </a:xfrm>
          <a:prstGeom prst="rect">
            <a:avLst/>
          </a:prstGeom>
        </p:spPr>
        <p:txBody>
          <a:bodyPr lIns="91439" tIns="45719" rIns="91439" bIns="45719" anchor="t">
            <a:noAutofit/>
          </a:bodyPr>
          <a:lstStyle/>
          <a:p>
            <a:endParaRPr dirty="0"/>
          </a:p>
        </p:txBody>
      </p:sp>
      <p:sp>
        <p:nvSpPr>
          <p:cNvPr id="60" name="Title Text"/>
          <p:cNvSpPr txBox="1">
            <a:spLocks noGrp="1"/>
          </p:cNvSpPr>
          <p:nvPr>
            <p:ph type="title"/>
          </p:nvPr>
        </p:nvSpPr>
        <p:spPr>
          <a:xfrm>
            <a:off x="952500" y="635000"/>
            <a:ext cx="5334000"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952500" y="2616200"/>
            <a:ext cx="5334000"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253101" y="6819900"/>
            <a:ext cx="4911938" cy="406401"/>
          </a:xfrm>
          <a:prstGeom prst="rect">
            <a:avLst/>
          </a:prstGeom>
        </p:spPr>
        <p:txBody>
          <a:body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1821590" y="8803216"/>
            <a:ext cx="331776" cy="355601"/>
          </a:xfrm>
          <a:prstGeom prst="rect">
            <a:avLst/>
          </a:prstGeom>
        </p:spPr>
        <p:txBody>
          <a:bodyPr/>
          <a:lstStyle>
            <a:lvl1pPr>
              <a:defRPr sz="1500"/>
            </a:lvl1pPr>
          </a:lstStyle>
          <a:p>
            <a:fld id="{86CB4B4D-7CA3-9044-876B-883B54F8677D}" type="slidenum">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270000" y="6362700"/>
            <a:ext cx="10464800"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270000" y="4146550"/>
            <a:ext cx="10464800" cy="927101"/>
          </a:xfrm>
          <a:prstGeom prst="rect">
            <a:avLst/>
          </a:prstGeom>
        </p:spPr>
        <p:txBody>
          <a:body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1821590" y="8809566"/>
            <a:ext cx="317277" cy="342901"/>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act">
    <p:spTree>
      <p:nvGrpSpPr>
        <p:cNvPr id="1" name=""/>
        <p:cNvGrpSpPr/>
        <p:nvPr/>
      </p:nvGrpSpPr>
      <p:grpSpPr>
        <a:xfrm>
          <a:off x="0" y="0"/>
          <a:ext cx="0" cy="0"/>
          <a:chOff x="0" y="0"/>
          <a:chExt cx="0" cy="0"/>
        </a:xfrm>
      </p:grpSpPr>
      <p:pic>
        <p:nvPicPr>
          <p:cNvPr id="88" name="pasted-image.pdf" descr="pasted-image.pdf"/>
          <p:cNvPicPr>
            <a:picLocks noChangeAspect="1"/>
          </p:cNvPicPr>
          <p:nvPr/>
        </p:nvPicPr>
        <p:blipFill>
          <a:blip r:embed="rId2">
            <a:extLst/>
          </a:blip>
          <a:stretch>
            <a:fillRect/>
          </a:stretch>
        </p:blipFill>
        <p:spPr>
          <a:xfrm>
            <a:off x="628935" y="636564"/>
            <a:ext cx="88329" cy="1190672"/>
          </a:xfrm>
          <a:prstGeom prst="rect">
            <a:avLst/>
          </a:prstGeom>
          <a:ln w="12700">
            <a:miter lim="400000"/>
          </a:ln>
        </p:spPr>
      </p:pic>
      <p:sp>
        <p:nvSpPr>
          <p:cNvPr id="89" name="Our…"/>
          <p:cNvSpPr txBox="1"/>
          <p:nvPr/>
        </p:nvSpPr>
        <p:spPr>
          <a:xfrm>
            <a:off x="888076" y="330199"/>
            <a:ext cx="3377528" cy="129933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algn="l">
              <a:lnSpc>
                <a:spcPct val="70000"/>
              </a:lnSpc>
              <a:defRPr sz="5400" cap="all">
                <a:solidFill>
                  <a:srgbClr val="000000"/>
                </a:solidFill>
                <a:latin typeface="Open Sans Light"/>
                <a:ea typeface="Open Sans Light"/>
                <a:cs typeface="Open Sans Light"/>
                <a:sym typeface="Open Sans Light"/>
              </a:defRPr>
            </a:pPr>
            <a:endParaRPr lang="fr" noProof="0" dirty="0">
              <a:solidFill>
                <a:srgbClr val="000000"/>
              </a:solidFill>
            </a:endParaRPr>
          </a:p>
          <a:p>
            <a:pPr algn="l">
              <a:lnSpc>
                <a:spcPct val="70000"/>
              </a:lnSpc>
              <a:defRPr sz="5400" cap="all">
                <a:solidFill>
                  <a:srgbClr val="00A585"/>
                </a:solidFill>
                <a:latin typeface="Open Sans Bold"/>
                <a:ea typeface="Open Sans Bold"/>
                <a:cs typeface="Open Sans Bold"/>
                <a:sym typeface="Open Sans Bold"/>
              </a:defRPr>
            </a:pPr>
            <a:r>
              <a:rPr lang="fr" noProof="0" dirty="0">
                <a:solidFill>
                  <a:srgbClr val="000000"/>
                </a:solidFill>
              </a:rPr>
              <a:t>Contact</a:t>
            </a:r>
          </a:p>
        </p:txBody>
      </p:sp>
      <p:sp>
        <p:nvSpPr>
          <p:cNvPr id="90" name="Christine Knudson…"/>
          <p:cNvSpPr txBox="1"/>
          <p:nvPr/>
        </p:nvSpPr>
        <p:spPr>
          <a:xfrm>
            <a:off x="1265801" y="4241800"/>
            <a:ext cx="4742944" cy="146706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defRPr sz="3600">
                <a:solidFill>
                  <a:srgbClr val="00A585"/>
                </a:solidFill>
              </a:defRPr>
            </a:pPr>
            <a:r>
              <a:rPr lang="fr" noProof="0" dirty="0">
                <a:solidFill>
                  <a:srgbClr val="000000"/>
                </a:solidFill>
              </a:rPr>
              <a:t>Votre Nom</a:t>
            </a:r>
          </a:p>
          <a:p>
            <a:pPr>
              <a:defRPr cap="all">
                <a:solidFill>
                  <a:srgbClr val="676767"/>
                </a:solidFill>
                <a:latin typeface="Open Sans Bold"/>
                <a:ea typeface="Open Sans Bold"/>
                <a:cs typeface="Open Sans Bold"/>
                <a:sym typeface="Open Sans Bold"/>
              </a:defRPr>
            </a:pPr>
            <a:r>
              <a:rPr lang="fr" noProof="0" dirty="0">
                <a:solidFill>
                  <a:srgbClr val="000000"/>
                </a:solidFill>
              </a:rPr>
              <a:t>VOTRE ROLE PROFESSIONNEL</a:t>
            </a:r>
          </a:p>
          <a:p>
            <a:pPr>
              <a:spcBef>
                <a:spcPts val="2000"/>
              </a:spcBef>
              <a:defRPr>
                <a:solidFill>
                  <a:srgbClr val="676767"/>
                </a:solidFill>
                <a:latin typeface="Open Sans"/>
                <a:ea typeface="Open Sans"/>
                <a:cs typeface="Open Sans"/>
                <a:sym typeface="Open Sans"/>
              </a:defRPr>
            </a:pPr>
            <a:r>
              <a:rPr lang="fr" noProof="0" dirty="0">
                <a:solidFill>
                  <a:srgbClr val="000000"/>
                </a:solidFill>
              </a:rPr>
              <a:t>votre.nom@organisation.org</a:t>
            </a:r>
          </a:p>
        </p:txBody>
      </p:sp>
      <p:sp>
        <p:nvSpPr>
          <p:cNvPr id="91" name="Barbara Sartore…"/>
          <p:cNvSpPr txBox="1"/>
          <p:nvPr/>
        </p:nvSpPr>
        <p:spPr>
          <a:xfrm>
            <a:off x="6968101" y="4241800"/>
            <a:ext cx="4742944" cy="146706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defRPr sz="3600">
                <a:solidFill>
                  <a:srgbClr val="00A585"/>
                </a:solidFill>
              </a:defRPr>
            </a:pPr>
            <a:r>
              <a:rPr lang="fr" noProof="0" dirty="0">
                <a:solidFill>
                  <a:srgbClr val="000000"/>
                </a:solidFill>
              </a:rPr>
              <a:t>L’équipe Sphère</a:t>
            </a:r>
          </a:p>
          <a:p>
            <a:pPr>
              <a:defRPr cap="all">
                <a:solidFill>
                  <a:srgbClr val="676767"/>
                </a:solidFill>
                <a:latin typeface="Open Sans Bold"/>
                <a:ea typeface="Open Sans Bold"/>
                <a:cs typeface="Open Sans Bold"/>
                <a:sym typeface="Open Sans Bold"/>
              </a:defRPr>
            </a:pPr>
            <a:r>
              <a:rPr lang="fr" noProof="0" dirty="0">
                <a:solidFill>
                  <a:srgbClr val="000000"/>
                </a:solidFill>
              </a:rPr>
              <a:t>S'IL VOUS PLAÎT RESTER EN CONTACT</a:t>
            </a:r>
          </a:p>
          <a:p>
            <a:pPr>
              <a:spcBef>
                <a:spcPts val="2000"/>
              </a:spcBef>
              <a:defRPr>
                <a:solidFill>
                  <a:srgbClr val="676767"/>
                </a:solidFill>
                <a:latin typeface="Open Sans"/>
                <a:ea typeface="Open Sans"/>
                <a:cs typeface="Open Sans"/>
                <a:sym typeface="Open Sans"/>
              </a:defRPr>
            </a:pPr>
            <a:r>
              <a:rPr lang="fr" noProof="0" dirty="0">
                <a:solidFill>
                  <a:srgbClr val="000000"/>
                </a:solidFill>
              </a:rPr>
              <a:t>info@spherestandards.org</a:t>
            </a:r>
          </a:p>
        </p:txBody>
      </p:sp>
      <p:sp>
        <p:nvSpPr>
          <p:cNvPr id="92" name="Slide Number"/>
          <p:cNvSpPr txBox="1">
            <a:spLocks noGrp="1"/>
          </p:cNvSpPr>
          <p:nvPr>
            <p:ph type="sldNum" sz="quarter" idx="2"/>
          </p:nvPr>
        </p:nvSpPr>
        <p:spPr>
          <a:xfrm>
            <a:off x="11796190" y="8809566"/>
            <a:ext cx="317277" cy="342901"/>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8BA68BD1-AA49-4DA5-AD57-69FC7D12B5D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96627" y="4110887"/>
            <a:ext cx="3586238" cy="1684225"/>
          </a:xfrm>
          <a:prstGeom prst="rect">
            <a:avLst/>
          </a:prstGeom>
        </p:spPr>
      </p:pic>
      <p:pic>
        <p:nvPicPr>
          <p:cNvPr id="107" name="pasted-image.pdf" descr="pasted-image.pdf"/>
          <p:cNvPicPr>
            <a:picLocks noChangeAspect="1"/>
          </p:cNvPicPr>
          <p:nvPr/>
        </p:nvPicPr>
        <p:blipFill>
          <a:blip r:embed="rId4">
            <a:extLst/>
          </a:blip>
          <a:stretch>
            <a:fillRect/>
          </a:stretch>
        </p:blipFill>
        <p:spPr>
          <a:xfrm>
            <a:off x="6788436" y="3976663"/>
            <a:ext cx="88330" cy="1190673"/>
          </a:xfrm>
          <a:prstGeom prst="rect">
            <a:avLst/>
          </a:prstGeom>
          <a:ln w="12700">
            <a:miter lim="400000"/>
          </a:ln>
        </p:spPr>
      </p:pic>
      <p:sp>
        <p:nvSpPr>
          <p:cNvPr id="108" name="You"/>
          <p:cNvSpPr txBox="1"/>
          <p:nvPr/>
        </p:nvSpPr>
        <p:spPr>
          <a:xfrm>
            <a:off x="7247500" y="4506970"/>
            <a:ext cx="5311394"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n-US" dirty="0">
                <a:solidFill>
                  <a:srgbClr val="000000"/>
                </a:solidFill>
              </a:rPr>
              <a:t>BEAUCOUP</a:t>
            </a:r>
            <a:endParaRPr dirty="0">
              <a:solidFill>
                <a:srgbClr val="000000"/>
              </a:solidFill>
            </a:endParaRPr>
          </a:p>
        </p:txBody>
      </p:sp>
      <p:sp>
        <p:nvSpPr>
          <p:cNvPr id="109" name="Thank"/>
          <p:cNvSpPr txBox="1"/>
          <p:nvPr/>
        </p:nvSpPr>
        <p:spPr>
          <a:xfrm>
            <a:off x="7196700" y="3728839"/>
            <a:ext cx="5508938" cy="1025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lang="en-US" dirty="0">
                <a:solidFill>
                  <a:srgbClr val="000000"/>
                </a:solidFill>
              </a:rPr>
              <a:t>MERCI</a:t>
            </a:r>
            <a:endParaRPr dirty="0">
              <a:solidFill>
                <a:srgbClr val="000000"/>
              </a:solidFill>
            </a:endParaRPr>
          </a:p>
        </p:txBody>
      </p:sp>
      <p:sp>
        <p:nvSpPr>
          <p:cNvPr id="110" name="Slide Number"/>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13">
            <a:extLst/>
          </a:blip>
          <a:stretch>
            <a:fillRect/>
          </a:stretch>
        </p:blipFill>
        <p:spPr>
          <a:xfrm>
            <a:off x="391820" y="8489915"/>
            <a:ext cx="1832561" cy="850971"/>
          </a:xfrm>
          <a:prstGeom prst="rect">
            <a:avLst/>
          </a:prstGeom>
          <a:ln w="12700">
            <a:miter lim="400000"/>
          </a:ln>
        </p:spPr>
      </p:pic>
      <p:pic>
        <p:nvPicPr>
          <p:cNvPr id="5" name="pasted-image.pdf" descr="pasted-image.pdf"/>
          <p:cNvPicPr>
            <a:picLocks noChangeAspect="1"/>
          </p:cNvPicPr>
          <p:nvPr/>
        </p:nvPicPr>
        <p:blipFill>
          <a:blip r:embed="rId14">
            <a:extLst/>
          </a:blip>
          <a:stretch>
            <a:fillRect/>
          </a:stretch>
        </p:blipFill>
        <p:spPr>
          <a:xfrm>
            <a:off x="11703050" y="8671080"/>
            <a:ext cx="49814" cy="406402"/>
          </a:xfrm>
          <a:prstGeom prst="rect">
            <a:avLst/>
          </a:prstGeom>
          <a:ln w="12700">
            <a:miter lim="400000"/>
          </a:ln>
        </p:spPr>
      </p:pic>
      <p:sp>
        <p:nvSpPr>
          <p:cNvPr id="6" name="Page"/>
          <p:cNvSpPr txBox="1"/>
          <p:nvPr/>
        </p:nvSpPr>
        <p:spPr>
          <a:xfrm>
            <a:off x="11808577" y="8574616"/>
            <a:ext cx="600800" cy="342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dirty="0"/>
              <a:t>Page</a:t>
            </a:r>
          </a:p>
        </p:txBody>
      </p:sp>
      <p:sp>
        <p:nvSpPr>
          <p:cNvPr id="7" name="Slide Number"/>
          <p:cNvSpPr txBox="1">
            <a:spLocks noGrp="1"/>
          </p:cNvSpPr>
          <p:nvPr>
            <p:ph type="sldNum" sz="quarter" idx="2"/>
          </p:nvPr>
        </p:nvSpPr>
        <p:spPr>
          <a:xfrm>
            <a:off x="11821590" y="8822266"/>
            <a:ext cx="317277" cy="342901"/>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a:t>
            </a:fld>
            <a:endParaRPr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Lst>
  <p:transition spd="med"/>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4.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9.jpe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sv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1.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46.png"/><Relationship Id="rId4" Type="http://schemas.openxmlformats.org/officeDocument/2006/relationships/image" Target="../media/image4.sv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10.xml"/><Relationship Id="rId5" Type="http://schemas.openxmlformats.org/officeDocument/2006/relationships/image" Target="../media/image4.sv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 name="Title"/>
          <p:cNvSpPr txBox="1">
            <a:spLocks noGrp="1"/>
          </p:cNvSpPr>
          <p:nvPr>
            <p:ph type="title"/>
          </p:nvPr>
        </p:nvSpPr>
        <p:spPr>
          <a:xfrm>
            <a:off x="5892799" y="2641084"/>
            <a:ext cx="5587457" cy="1190673"/>
          </a:xfrm>
          <a:prstGeom prst="rect">
            <a:avLst/>
          </a:prstGeom>
        </p:spPr>
        <p:txBody>
          <a:bodyPr>
            <a:noAutofit/>
          </a:bodyPr>
          <a:lstStyle/>
          <a:p>
            <a:pPr algn="l" defTabSz="391413" rtl="0">
              <a:defRPr sz="4000"/>
            </a:pPr>
            <a:r>
              <a:rPr lang="fr" sz="4000" b="0" i="0" u="none" baseline="0" dirty="0"/>
              <a:t>Qu’y a-t-il de nouveau dans l’édition 2018 ?</a:t>
            </a:r>
            <a:endParaRPr sz="4000" dirty="0"/>
          </a:p>
        </p:txBody>
      </p:sp>
      <p:cxnSp>
        <p:nvCxnSpPr>
          <p:cNvPr id="4" name="Straight Connector 3">
            <a:extLst>
              <a:ext uri="{FF2B5EF4-FFF2-40B4-BE49-F238E27FC236}">
                <a16:creationId xmlns:a16="http://schemas.microsoft.com/office/drawing/2014/main" id="{57A9DA57-27A3-41EC-B4FB-9DF65FE5B5AE}"/>
              </a:ext>
            </a:extLst>
          </p:cNvPr>
          <p:cNvCxnSpPr/>
          <p:nvPr/>
        </p:nvCxnSpPr>
        <p:spPr>
          <a:xfrm>
            <a:off x="5573486" y="6052460"/>
            <a:ext cx="0" cy="1132115"/>
          </a:xfrm>
          <a:prstGeom prst="line">
            <a:avLst/>
          </a:prstGeom>
          <a:noFill/>
          <a:ln w="76200" cap="flat">
            <a:solidFill>
              <a:srgbClr val="D9D9D9"/>
            </a:solidFill>
            <a:prstDash val="solid"/>
            <a:round/>
          </a:ln>
          <a:effectLst/>
          <a:sp3d/>
        </p:spPr>
        <p:style>
          <a:lnRef idx="0">
            <a:scrgbClr r="0" g="0" b="0"/>
          </a:lnRef>
          <a:fillRef idx="0">
            <a:scrgbClr r="0" g="0" b="0"/>
          </a:fillRef>
          <a:effectRef idx="0">
            <a:scrgbClr r="0" g="0" b="0"/>
          </a:effectRef>
          <a:fontRef idx="none"/>
        </p:style>
      </p:cxnSp>
      <p:pic>
        <p:nvPicPr>
          <p:cNvPr id="2" name="Picture 1">
            <a:extLst>
              <a:ext uri="{FF2B5EF4-FFF2-40B4-BE49-F238E27FC236}">
                <a16:creationId xmlns:a16="http://schemas.microsoft.com/office/drawing/2014/main" id="{451AE362-F422-4F90-86E7-2ED279D637A3}"/>
              </a:ext>
            </a:extLst>
          </p:cNvPr>
          <p:cNvPicPr>
            <a:picLocks noChangeAspect="1"/>
          </p:cNvPicPr>
          <p:nvPr/>
        </p:nvPicPr>
        <p:blipFill>
          <a:blip r:embed="rId3"/>
          <a:stretch>
            <a:fillRect/>
          </a:stretch>
        </p:blipFill>
        <p:spPr>
          <a:xfrm>
            <a:off x="5892799" y="5921843"/>
            <a:ext cx="3494088" cy="1393348"/>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rtl="0"/>
            <a:r>
              <a:rPr lang="fr" sz="3600" b="0" i="0" u="none" baseline="0"/>
              <a:t>Discussion : </a:t>
            </a:r>
            <a:br>
              <a:rPr lang="fr" sz="3600"/>
            </a:br>
            <a:r>
              <a:rPr lang="fr" b="0" i="0" u="none" cap="all" baseline="0">
                <a:latin typeface="Open Sans Bold" panose="020B0806030504020204" pitchFamily="34" charset="0"/>
                <a:ea typeface="Open Sans Bold" panose="020B0806030504020204" pitchFamily="34" charset="0"/>
                <a:cs typeface="Open Sans Bold" panose="020B0806030504020204" pitchFamily="34" charset="0"/>
              </a:rPr>
              <a:t>LES DÉFIS D’AUJOURD’HUI </a:t>
            </a:r>
            <a:br>
              <a:rPr lang="fr" cap="all">
                <a:latin typeface="Open Sans Bold" panose="020B0806030504020204" pitchFamily="34" charset="0"/>
                <a:ea typeface="Open Sans Bold" panose="020B0806030504020204" pitchFamily="34" charset="0"/>
                <a:cs typeface="Open Sans Bold" panose="020B0806030504020204" pitchFamily="34" charset="0"/>
              </a:rPr>
            </a:br>
            <a:r>
              <a:rPr lang="fr" b="0" i="0" u="none" cap="all" baseline="0">
                <a:latin typeface="Open Sans Bold" panose="020B0806030504020204" pitchFamily="34" charset="0"/>
                <a:ea typeface="Open Sans Bold" panose="020B0806030504020204" pitchFamily="34" charset="0"/>
                <a:cs typeface="Open Sans Bold" panose="020B0806030504020204" pitchFamily="34" charset="0"/>
              </a:rPr>
              <a:t>et les moteurs du changement</a:t>
            </a:r>
          </a:p>
        </p:txBody>
      </p:sp>
      <p:sp>
        <p:nvSpPr>
          <p:cNvPr id="126" name="Body"/>
          <p:cNvSpPr txBox="1">
            <a:spLocks noGrp="1"/>
          </p:cNvSpPr>
          <p:nvPr>
            <p:ph type="body" sz="half" idx="1"/>
          </p:nvPr>
        </p:nvSpPr>
        <p:spPr>
          <a:xfrm>
            <a:off x="979713" y="3425370"/>
            <a:ext cx="10837143" cy="4717142"/>
          </a:xfrm>
          <a:prstGeom prst="rect">
            <a:avLst/>
          </a:prstGeom>
        </p:spPr>
        <p:txBody>
          <a:bodyPr>
            <a:normAutofit lnSpcReduction="10000"/>
          </a:bodyPr>
          <a:lstStyle/>
          <a:p>
            <a:pPr marL="285750" indent="-285750" algn="l" rtl="0">
              <a:buFont typeface="Arial" panose="020B0604020202020204" pitchFamily="34" charset="0"/>
              <a:buChar char="•"/>
            </a:pPr>
            <a:r>
              <a:rPr lang="fr" sz="3600" b="0" i="0" u="none" baseline="0" dirty="0"/>
              <a:t>Quelles crises et situations vous ont permis d’acquérir de l’expertise, au cours des 7 à 10 dernières années ?</a:t>
            </a:r>
          </a:p>
          <a:p>
            <a:pPr marL="285750" indent="-285750" algn="l" rtl="0">
              <a:buFont typeface="Arial" panose="020B0604020202020204" pitchFamily="34" charset="0"/>
              <a:buChar char="•"/>
            </a:pPr>
            <a:r>
              <a:rPr lang="fr" sz="3600" b="0" i="0" u="none" baseline="0" dirty="0"/>
              <a:t>Quelles comparaisons faites-vous entre les défis énumérés précédemment et vos propres observations et récentes expériences ?</a:t>
            </a:r>
          </a:p>
          <a:p>
            <a:pPr marL="285750" indent="-285750" algn="l" rtl="0">
              <a:buFont typeface="Arial" panose="020B0604020202020204" pitchFamily="34" charset="0"/>
              <a:buChar char="•"/>
            </a:pPr>
            <a:r>
              <a:rPr lang="fr" sz="3600" b="0" i="0" u="none" baseline="0" dirty="0"/>
              <a:t>Quels facteurs pourraient provoquerla prochaine révision du manuel ?</a:t>
            </a:r>
          </a:p>
          <a:p>
            <a:pPr marL="285750" indent="-285750" algn="l" rtl="0">
              <a:buFont typeface="Arial" panose="020B0604020202020204" pitchFamily="34" charset="0"/>
              <a:buChar char="•"/>
            </a:pPr>
            <a:endParaRPr lang="fr" sz="3200" dirty="0"/>
          </a:p>
          <a:p>
            <a:pPr marL="285750" indent="-285750" algn="l" rtl="0">
              <a:buFont typeface="Arial" panose="020B0604020202020204" pitchFamily="34" charset="0"/>
              <a:buChar char="•"/>
            </a:pPr>
            <a:endParaRPr lang="fr" sz="3200" dirty="0"/>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ma14="http://schemas.microsoft.com/office/mac/drawingml/2011/main" xmlns="" val="1"/>
            </a:ext>
          </a:extLst>
        </p:spPr>
        <p:txBody>
          <a:bodyPr/>
          <a:lstStyle>
            <a:lvl1pPr>
              <a:defRPr>
                <a:solidFill>
                  <a:srgbClr val="FFFFFF"/>
                </a:solidFill>
              </a:defRPr>
            </a:lvl1pPr>
          </a:lstStyle>
          <a:p>
            <a:pPr algn="l" rtl="0"/>
            <a:fld id="{86CB4B4D-7CA3-9044-876B-883B54F8677D}" type="slidenum">
              <a:t>10</a:t>
            </a:fld>
            <a:endParaRPr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92D4F-247E-46FE-85FC-881DEFA41D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03049"/>
            <a:ext cx="13001548" cy="325055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63731D55-1474-4145-A514-CD0306C90261}"/>
              </a:ext>
            </a:extLst>
          </p:cNvPr>
          <p:cNvSpPr>
            <a:spLocks noGrp="1"/>
          </p:cNvSpPr>
          <p:nvPr>
            <p:ph type="title"/>
          </p:nvPr>
        </p:nvSpPr>
        <p:spPr>
          <a:xfrm>
            <a:off x="676561" y="6958020"/>
            <a:ext cx="4017356" cy="1885245"/>
          </a:xfrm>
        </p:spPr>
        <p:txBody>
          <a:bodyPr vert="horz" lIns="91440" tIns="45720" rIns="91440" bIns="45720" rtlCol="0" anchor="ctr">
            <a:normAutofit fontScale="90000"/>
          </a:bodyPr>
          <a:lstStyle/>
          <a:p>
            <a:pPr algn="r" defTabSz="914400" rtl="0">
              <a:lnSpc>
                <a:spcPct val="90000"/>
              </a:lnSpc>
              <a:spcBef>
                <a:spcPct val="0"/>
              </a:spcBef>
            </a:pPr>
            <a:r>
              <a:rPr lang="fr" sz="40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Consultations </a:t>
            </a:r>
            <a:r>
              <a:rPr lang="fr" sz="4000" b="0"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pour la </a:t>
            </a:r>
            <a:r>
              <a:rPr lang="fr" sz="40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RÉVISION</a:t>
            </a:r>
            <a:br>
              <a:rPr lang="f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fr" sz="4000" b="0"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du manuel</a:t>
            </a:r>
          </a:p>
        </p:txBody>
      </p:sp>
      <p:pic>
        <p:nvPicPr>
          <p:cNvPr id="4" name="Image 3">
            <a:extLst>
              <a:ext uri="{FF2B5EF4-FFF2-40B4-BE49-F238E27FC236}">
                <a16:creationId xmlns:a16="http://schemas.microsoft.com/office/drawing/2014/main" id="{55014B29-35CB-4120-8B9F-87C3FD83CF77}"/>
              </a:ext>
            </a:extLst>
          </p:cNvPr>
          <p:cNvPicPr>
            <a:picLocks noChangeAspect="1"/>
          </p:cNvPicPr>
          <p:nvPr/>
        </p:nvPicPr>
        <p:blipFill rotWithShape="1">
          <a:blip r:embed="rId3">
            <a:extLst>
              <a:ext uri="{28A0092B-C50C-407E-A947-70E740481C1C}">
                <a14:useLocalDpi xmlns:a14="http://schemas.microsoft.com/office/drawing/2010/main" val="0"/>
              </a:ext>
            </a:extLst>
          </a:blip>
          <a:srcRect l="2140" r="4562"/>
          <a:stretch/>
        </p:blipFill>
        <p:spPr>
          <a:xfrm>
            <a:off x="284458" y="1202718"/>
            <a:ext cx="12432632" cy="4097613"/>
          </a:xfrm>
          <a:prstGeom prst="rect">
            <a:avLst/>
          </a:prstGeom>
        </p:spPr>
      </p:pic>
      <p:cxnSp>
        <p:nvCxnSpPr>
          <p:cNvPr id="11" name="Straight Connector 10">
            <a:extLst>
              <a:ext uri="{FF2B5EF4-FFF2-40B4-BE49-F238E27FC236}">
                <a16:creationId xmlns:a16="http://schemas.microsoft.com/office/drawing/2014/main" id="{CE272F12-AF86-441A-BC1B-C014BBBF85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948976" y="7250402"/>
            <a:ext cx="0" cy="1300480"/>
          </a:xfrm>
          <a:prstGeom prst="line">
            <a:avLst/>
          </a:prstGeom>
          <a:ln w="190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6C5F2D70-0B65-47EF-99EB-0DC2498A5884}"/>
              </a:ext>
            </a:extLst>
          </p:cNvPr>
          <p:cNvSpPr>
            <a:spLocks noGrp="1"/>
          </p:cNvSpPr>
          <p:nvPr>
            <p:ph type="body" sz="half" idx="1"/>
          </p:nvPr>
        </p:nvSpPr>
        <p:spPr>
          <a:xfrm>
            <a:off x="5204036" y="6861154"/>
            <a:ext cx="7118012" cy="2078976"/>
          </a:xfrm>
        </p:spPr>
        <p:txBody>
          <a:bodyPr vert="horz" lIns="91440" tIns="45720" rIns="91440" bIns="45720" rtlCol="0" anchor="ctr">
            <a:normAutofit/>
          </a:bodyPr>
          <a:lstStyle/>
          <a:p>
            <a:pPr algn="l" defTabSz="914400" rtl="0">
              <a:lnSpc>
                <a:spcPct val="90000"/>
              </a:lnSpc>
            </a:pPr>
            <a:r>
              <a:rPr lang="fr" sz="3600" b="0"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Le processus le plus élargi et le plus inclusif de l’histoire de </a:t>
            </a:r>
            <a:br>
              <a:rPr lang="fr" sz="36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fr" sz="3600" b="0"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Sphère</a:t>
            </a:r>
            <a:endParaRPr lang="fr"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74CC6F8C-589F-412A-9BEF-56A19F678AE7}"/>
              </a:ext>
            </a:extLst>
          </p:cNvPr>
          <p:cNvSpPr txBox="1"/>
          <p:nvPr/>
        </p:nvSpPr>
        <p:spPr>
          <a:xfrm>
            <a:off x="3117847" y="1480110"/>
            <a:ext cx="4645502" cy="47192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fr" sz="2400" b="1">
                <a:solidFill>
                  <a:srgbClr val="000000"/>
                </a:solidFill>
              </a:rPr>
              <a:t>APERÇU DES CONSULTATIONS</a:t>
            </a:r>
            <a:endParaRPr kumimoji="0" lang="fr" sz="2400" b="1" i="0" u="none" strike="noStrike" cap="none" spc="0" normalizeH="0" baseline="0">
              <a:ln>
                <a:noFill/>
              </a:ln>
              <a:solidFill>
                <a:srgbClr val="000000"/>
              </a:solidFill>
              <a:effectLst/>
              <a:uFillTx/>
              <a:sym typeface="Open Sans Regular"/>
            </a:endParaRPr>
          </a:p>
        </p:txBody>
      </p:sp>
      <p:sp>
        <p:nvSpPr>
          <p:cNvPr id="8" name="TextBox 7">
            <a:extLst>
              <a:ext uri="{FF2B5EF4-FFF2-40B4-BE49-F238E27FC236}">
                <a16:creationId xmlns:a16="http://schemas.microsoft.com/office/drawing/2014/main" id="{7A997837-373D-423C-858E-A7826C39259D}"/>
              </a:ext>
            </a:extLst>
          </p:cNvPr>
          <p:cNvSpPr txBox="1"/>
          <p:nvPr/>
        </p:nvSpPr>
        <p:spPr>
          <a:xfrm>
            <a:off x="3128838" y="1986573"/>
            <a:ext cx="9636809" cy="84125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fr" sz="2400" dirty="0">
                <a:solidFill>
                  <a:srgbClr val="000000"/>
                </a:solidFill>
              </a:rPr>
              <a:t>L’édition 2018 s’ancre dans l’expertise d’une communauté diversifiée de praticien·ne·s humanitaires du monde entier.</a:t>
            </a:r>
            <a:endParaRPr kumimoji="0" lang="fr" sz="2400" i="0" u="none" strike="noStrike" cap="none" spc="0" normalizeH="0" baseline="0" dirty="0">
              <a:ln>
                <a:noFill/>
              </a:ln>
              <a:solidFill>
                <a:srgbClr val="000000"/>
              </a:solidFill>
              <a:effectLst/>
              <a:uFillTx/>
              <a:sym typeface="Open Sans Regular"/>
            </a:endParaRPr>
          </a:p>
        </p:txBody>
      </p:sp>
      <p:sp>
        <p:nvSpPr>
          <p:cNvPr id="10" name="TextBox 9">
            <a:extLst>
              <a:ext uri="{FF2B5EF4-FFF2-40B4-BE49-F238E27FC236}">
                <a16:creationId xmlns:a16="http://schemas.microsoft.com/office/drawing/2014/main" id="{89E8A001-9B26-447F-A003-B383343C35A4}"/>
              </a:ext>
            </a:extLst>
          </p:cNvPr>
          <p:cNvSpPr txBox="1"/>
          <p:nvPr/>
        </p:nvSpPr>
        <p:spPr>
          <a:xfrm>
            <a:off x="3517714" y="3062422"/>
            <a:ext cx="2260059" cy="168764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fr" b="1">
                <a:solidFill>
                  <a:srgbClr val="000000"/>
                </a:solidFill>
              </a:rPr>
              <a:t>CONSULTATIONS </a:t>
            </a:r>
            <a:r>
              <a:rPr lang="fr" sz="1700" b="1">
                <a:solidFill>
                  <a:srgbClr val="000000"/>
                </a:solidFill>
              </a:rPr>
              <a:t>EN PERSONNE</a:t>
            </a:r>
          </a:p>
          <a:p>
            <a:pPr algn="l"/>
            <a:r>
              <a:rPr lang="fr" sz="1700" b="1">
                <a:solidFill>
                  <a:srgbClr val="000000"/>
                </a:solidFill>
              </a:rPr>
              <a:t>60 </a:t>
            </a:r>
            <a:r>
              <a:rPr lang="fr" sz="1700">
                <a:solidFill>
                  <a:srgbClr val="000000"/>
                </a:solidFill>
              </a:rPr>
              <a:t>événements</a:t>
            </a:r>
          </a:p>
          <a:p>
            <a:pPr algn="l"/>
            <a:r>
              <a:rPr lang="fr" sz="1700" b="1">
                <a:solidFill>
                  <a:srgbClr val="000000"/>
                </a:solidFill>
              </a:rPr>
              <a:t>40 </a:t>
            </a:r>
            <a:r>
              <a:rPr lang="fr" sz="1700">
                <a:solidFill>
                  <a:srgbClr val="000000"/>
                </a:solidFill>
              </a:rPr>
              <a:t>pays</a:t>
            </a:r>
          </a:p>
          <a:p>
            <a:pPr algn="l"/>
            <a:r>
              <a:rPr lang="fr" sz="1700" b="1">
                <a:solidFill>
                  <a:srgbClr val="000000"/>
                </a:solidFill>
              </a:rPr>
              <a:t>450 </a:t>
            </a:r>
            <a:r>
              <a:rPr lang="fr" sz="1700">
                <a:solidFill>
                  <a:srgbClr val="000000"/>
                </a:solidFill>
              </a:rPr>
              <a:t>organisations</a:t>
            </a:r>
          </a:p>
          <a:p>
            <a:pPr algn="l"/>
            <a:r>
              <a:rPr lang="fr" sz="1700" b="1">
                <a:solidFill>
                  <a:srgbClr val="000000"/>
                </a:solidFill>
              </a:rPr>
              <a:t>1 400 </a:t>
            </a:r>
            <a:r>
              <a:rPr lang="fr" sz="1700">
                <a:solidFill>
                  <a:srgbClr val="000000"/>
                </a:solidFill>
              </a:rPr>
              <a:t>participant·e·s</a:t>
            </a:r>
            <a:endParaRPr kumimoji="0" lang="fr" sz="1700" i="0" u="none" strike="noStrike" cap="none" spc="0" normalizeH="0" baseline="0">
              <a:ln>
                <a:noFill/>
              </a:ln>
              <a:solidFill>
                <a:srgbClr val="000000"/>
              </a:solidFill>
              <a:effectLst/>
              <a:uFillTx/>
              <a:sym typeface="Open Sans Regular"/>
            </a:endParaRPr>
          </a:p>
        </p:txBody>
      </p:sp>
      <p:sp>
        <p:nvSpPr>
          <p:cNvPr id="12" name="TextBox 11">
            <a:extLst>
              <a:ext uri="{FF2B5EF4-FFF2-40B4-BE49-F238E27FC236}">
                <a16:creationId xmlns:a16="http://schemas.microsoft.com/office/drawing/2014/main" id="{B7DFA0A7-4067-4362-866F-D44EB34C41C8}"/>
              </a:ext>
            </a:extLst>
          </p:cNvPr>
          <p:cNvSpPr txBox="1"/>
          <p:nvPr/>
        </p:nvSpPr>
        <p:spPr>
          <a:xfrm>
            <a:off x="6127103" y="3017037"/>
            <a:ext cx="2214013" cy="201080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fr" b="1">
                <a:solidFill>
                  <a:srgbClr val="000000"/>
                </a:solidFill>
              </a:rPr>
              <a:t>CONSULTATIONS EN LIGNE</a:t>
            </a:r>
          </a:p>
          <a:p>
            <a:pPr algn="l"/>
            <a:r>
              <a:rPr lang="fr" sz="1700" b="1">
                <a:solidFill>
                  <a:srgbClr val="000000"/>
                </a:solidFill>
              </a:rPr>
              <a:t>4 500 </a:t>
            </a:r>
            <a:r>
              <a:rPr lang="fr" sz="1700">
                <a:solidFill>
                  <a:srgbClr val="000000"/>
                </a:solidFill>
              </a:rPr>
              <a:t>commentaires</a:t>
            </a:r>
          </a:p>
          <a:p>
            <a:pPr algn="l"/>
            <a:r>
              <a:rPr lang="fr" sz="1700" b="1">
                <a:solidFill>
                  <a:srgbClr val="000000"/>
                </a:solidFill>
              </a:rPr>
              <a:t>188 </a:t>
            </a:r>
            <a:r>
              <a:rPr lang="fr" sz="1700">
                <a:solidFill>
                  <a:srgbClr val="000000"/>
                </a:solidFill>
              </a:rPr>
              <a:t>organisations</a:t>
            </a:r>
          </a:p>
          <a:p>
            <a:pPr algn="l"/>
            <a:r>
              <a:rPr lang="fr" sz="1700" b="1">
                <a:solidFill>
                  <a:srgbClr val="000000"/>
                </a:solidFill>
              </a:rPr>
              <a:t>65 </a:t>
            </a:r>
            <a:r>
              <a:rPr lang="fr" sz="1700">
                <a:solidFill>
                  <a:srgbClr val="000000"/>
                </a:solidFill>
              </a:rPr>
              <a:t>pays</a:t>
            </a:r>
          </a:p>
          <a:p>
            <a:pPr algn="l"/>
            <a:endParaRPr lang="fr" b="1">
              <a:solidFill>
                <a:srgbClr val="000000"/>
              </a:solidFill>
            </a:endParaRPr>
          </a:p>
          <a:p>
            <a:pPr algn="l"/>
            <a:endParaRPr kumimoji="0" lang="fr" b="1" i="0" u="none" strike="noStrike" cap="none" spc="0" normalizeH="0" baseline="0">
              <a:ln>
                <a:noFill/>
              </a:ln>
              <a:solidFill>
                <a:srgbClr val="000000"/>
              </a:solidFill>
              <a:effectLst/>
              <a:uFillTx/>
              <a:sym typeface="Open Sans Regular"/>
            </a:endParaRPr>
          </a:p>
        </p:txBody>
      </p:sp>
      <p:sp>
        <p:nvSpPr>
          <p:cNvPr id="13" name="TextBox 12">
            <a:extLst>
              <a:ext uri="{FF2B5EF4-FFF2-40B4-BE49-F238E27FC236}">
                <a16:creationId xmlns:a16="http://schemas.microsoft.com/office/drawing/2014/main" id="{D9D697D9-BF17-4CFB-A144-5E2E5577886C}"/>
              </a:ext>
            </a:extLst>
          </p:cNvPr>
          <p:cNvSpPr txBox="1"/>
          <p:nvPr/>
        </p:nvSpPr>
        <p:spPr>
          <a:xfrm>
            <a:off x="8690446" y="3006390"/>
            <a:ext cx="1791700" cy="121058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fr" b="1">
                <a:solidFill>
                  <a:srgbClr val="000000"/>
                </a:solidFill>
              </a:rPr>
              <a:t>GROUPES DE RÉVISION PAR DES PAIRS</a:t>
            </a:r>
          </a:p>
          <a:p>
            <a:pPr algn="l"/>
            <a:r>
              <a:rPr lang="fr" sz="1700" b="1">
                <a:solidFill>
                  <a:srgbClr val="000000"/>
                </a:solidFill>
              </a:rPr>
              <a:t>500 </a:t>
            </a:r>
            <a:r>
              <a:rPr lang="fr" sz="1700">
                <a:solidFill>
                  <a:srgbClr val="000000"/>
                </a:solidFill>
              </a:rPr>
              <a:t>expert·e·s</a:t>
            </a:r>
            <a:endParaRPr kumimoji="0" lang="fr" sz="1700" i="0" u="none" strike="noStrike" cap="none" spc="0" normalizeH="0" baseline="0">
              <a:ln>
                <a:noFill/>
              </a:ln>
              <a:solidFill>
                <a:srgbClr val="000000"/>
              </a:solidFill>
              <a:effectLst/>
              <a:uFillTx/>
              <a:sym typeface="Open Sans Regular"/>
            </a:endParaRPr>
          </a:p>
        </p:txBody>
      </p:sp>
      <p:sp>
        <p:nvSpPr>
          <p:cNvPr id="14" name="TextBox 13">
            <a:extLst>
              <a:ext uri="{FF2B5EF4-FFF2-40B4-BE49-F238E27FC236}">
                <a16:creationId xmlns:a16="http://schemas.microsoft.com/office/drawing/2014/main" id="{3BCE2FE2-2286-454C-AADD-7FE0E42F9369}"/>
              </a:ext>
            </a:extLst>
          </p:cNvPr>
          <p:cNvSpPr txBox="1"/>
          <p:nvPr/>
        </p:nvSpPr>
        <p:spPr>
          <a:xfrm>
            <a:off x="10508046" y="3930437"/>
            <a:ext cx="2003624" cy="108747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fr" sz="1600">
                <a:solidFill>
                  <a:srgbClr val="000000"/>
                </a:solidFill>
              </a:rPr>
              <a:t>300 organisations</a:t>
            </a:r>
          </a:p>
          <a:p>
            <a:pPr algn="l"/>
            <a:r>
              <a:rPr lang="fr" sz="1600">
                <a:solidFill>
                  <a:srgbClr val="000000"/>
                </a:solidFill>
              </a:rPr>
              <a:t>650 participant·e·s</a:t>
            </a:r>
          </a:p>
          <a:p>
            <a:pPr algn="l"/>
            <a:r>
              <a:rPr lang="fr" sz="1600">
                <a:solidFill>
                  <a:srgbClr val="000000"/>
                </a:solidFill>
              </a:rPr>
              <a:t>20 pays</a:t>
            </a:r>
          </a:p>
          <a:p>
            <a:pPr algn="l"/>
            <a:endParaRPr kumimoji="0" lang="fr" sz="1600" i="0" u="none" strike="noStrike" cap="none" spc="0" normalizeH="0" baseline="0">
              <a:ln>
                <a:noFill/>
              </a:ln>
              <a:solidFill>
                <a:srgbClr val="000000"/>
              </a:solidFill>
              <a:effectLst/>
              <a:uFillTx/>
              <a:sym typeface="Open Sans Regular"/>
            </a:endParaRPr>
          </a:p>
        </p:txBody>
      </p:sp>
    </p:spTree>
    <p:extLst>
      <p:ext uri="{BB962C8B-B14F-4D97-AF65-F5344CB8AC3E}">
        <p14:creationId xmlns:p14="http://schemas.microsoft.com/office/powerpoint/2010/main" val="274857472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9A683"/>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13021D-3768-4946-8305-49E4B40930C4}"/>
              </a:ext>
            </a:extLst>
          </p:cNvPr>
          <p:cNvSpPr/>
          <p:nvPr/>
        </p:nvSpPr>
        <p:spPr>
          <a:xfrm>
            <a:off x="0" y="0"/>
            <a:ext cx="13004800" cy="9753600"/>
          </a:xfrm>
          <a:prstGeom prst="rect">
            <a:avLst/>
          </a:prstGeom>
          <a:no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fr"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9" name="Rectangle 8" hidden="1">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solidFill>
            <a:srgbClr val="675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812" y="682752"/>
            <a:ext cx="11987175" cy="83880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p>
        </p:txBody>
      </p:sp>
      <p:pic>
        <p:nvPicPr>
          <p:cNvPr id="4" name="Image 3">
            <a:extLst>
              <a:ext uri="{FF2B5EF4-FFF2-40B4-BE49-F238E27FC236}">
                <a16:creationId xmlns:a16="http://schemas.microsoft.com/office/drawing/2014/main" id="{9A90440A-E80C-47EE-9339-42E2EA37B854}"/>
              </a:ext>
            </a:extLst>
          </p:cNvPr>
          <p:cNvPicPr>
            <a:picLocks noChangeAspect="1"/>
          </p:cNvPicPr>
          <p:nvPr/>
        </p:nvPicPr>
        <p:blipFill rotWithShape="1">
          <a:blip r:embed="rId3">
            <a:extLst>
              <a:ext uri="{28A0092B-C50C-407E-A947-70E740481C1C}">
                <a14:useLocalDpi xmlns:a14="http://schemas.microsoft.com/office/drawing/2010/main" val="0"/>
              </a:ext>
            </a:extLst>
          </a:blip>
          <a:srcRect t="4889"/>
          <a:stretch/>
        </p:blipFill>
        <p:spPr>
          <a:xfrm>
            <a:off x="686364" y="2502566"/>
            <a:ext cx="11632071" cy="5918946"/>
          </a:xfrm>
          <a:prstGeom prst="rect">
            <a:avLst/>
          </a:prstGeom>
        </p:spPr>
      </p:pic>
      <p:sp>
        <p:nvSpPr>
          <p:cNvPr id="12" name="Title 1">
            <a:extLst>
              <a:ext uri="{FF2B5EF4-FFF2-40B4-BE49-F238E27FC236}">
                <a16:creationId xmlns:a16="http://schemas.microsoft.com/office/drawing/2014/main" id="{0E495BE3-3F06-4E51-A3DE-A2C8857C450D}"/>
              </a:ext>
            </a:extLst>
          </p:cNvPr>
          <p:cNvSpPr txBox="1">
            <a:spLocks/>
          </p:cNvSpPr>
          <p:nvPr/>
        </p:nvSpPr>
        <p:spPr>
          <a:xfrm>
            <a:off x="988142" y="1081563"/>
            <a:ext cx="10899058" cy="1283998"/>
          </a:xfrm>
          <a:prstGeom prst="rect">
            <a:avLst/>
          </a:prstGeom>
        </p:spPr>
        <p:txBody>
          <a:bodyPr vert="horz" lIns="91440" tIns="45720" rIns="91440" bIns="45720" rtlCol="0" anchor="ctr">
            <a:normAutofit fontScale="92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rtl="0" hangingPunct="1">
              <a:lnSpc>
                <a:spcPct val="90000"/>
              </a:lnSpc>
              <a:spcBef>
                <a:spcPct val="0"/>
              </a:spcBef>
            </a:pPr>
            <a:r>
              <a:rPr lang="fr" sz="4000" b="0"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Consultations pour la </a:t>
            </a:r>
            <a:r>
              <a:rPr lang="fr" sz="40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RÉVISION DU MANUEL :</a:t>
            </a:r>
          </a:p>
          <a:p>
            <a:pPr defTabSz="914400" rtl="0" hangingPunct="1">
              <a:lnSpc>
                <a:spcPct val="90000"/>
              </a:lnSpc>
              <a:spcBef>
                <a:spcPct val="0"/>
              </a:spcBef>
            </a:pPr>
            <a:r>
              <a:rPr lang="fr" sz="40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Qui y a participé ?</a:t>
            </a:r>
          </a:p>
        </p:txBody>
      </p:sp>
      <p:sp>
        <p:nvSpPr>
          <p:cNvPr id="16" name="TextBox 15">
            <a:extLst>
              <a:ext uri="{FF2B5EF4-FFF2-40B4-BE49-F238E27FC236}">
                <a16:creationId xmlns:a16="http://schemas.microsoft.com/office/drawing/2014/main" id="{2162AA93-104D-4753-8833-E4FB72FBE0FE}"/>
              </a:ext>
            </a:extLst>
          </p:cNvPr>
          <p:cNvSpPr txBox="1"/>
          <p:nvPr/>
        </p:nvSpPr>
        <p:spPr>
          <a:xfrm>
            <a:off x="2289118" y="4911451"/>
            <a:ext cx="4213281" cy="341119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spcBef>
                <a:spcPts val="1800"/>
              </a:spcBef>
            </a:pPr>
            <a:r>
              <a:rPr lang="fr" sz="2000" dirty="0">
                <a:solidFill>
                  <a:srgbClr val="000000"/>
                </a:solidFill>
                <a:latin typeface="Open Sans regular"/>
                <a:ea typeface="Open Sans Bold" panose="020B0806030504020204" pitchFamily="34" charset="0"/>
                <a:cs typeface="Open Sans Bold" panose="020B0806030504020204" pitchFamily="34" charset="0"/>
              </a:rPr>
              <a:t>ONG nationales</a:t>
            </a:r>
          </a:p>
          <a:p>
            <a:pPr algn="l">
              <a:spcBef>
                <a:spcPts val="1800"/>
              </a:spcBef>
            </a:pPr>
            <a:r>
              <a:rPr lang="fr" sz="2000" dirty="0">
                <a:solidFill>
                  <a:srgbClr val="000000"/>
                </a:solidFill>
                <a:latin typeface="Open Sans regular"/>
                <a:ea typeface="Open Sans Bold" panose="020B0806030504020204" pitchFamily="34" charset="0"/>
                <a:cs typeface="Open Sans Bold" panose="020B0806030504020204" pitchFamily="34" charset="0"/>
              </a:rPr>
              <a:t>Autorités locales</a:t>
            </a:r>
          </a:p>
          <a:p>
            <a:pPr algn="l">
              <a:spcBef>
                <a:spcPts val="1800"/>
              </a:spcBef>
            </a:pPr>
            <a:r>
              <a:rPr lang="fr" sz="2000" dirty="0">
                <a:solidFill>
                  <a:srgbClr val="000000"/>
                </a:solidFill>
                <a:latin typeface="Open Sans regular"/>
                <a:ea typeface="Open Sans Bold" panose="020B0806030504020204" pitchFamily="34" charset="0"/>
                <a:cs typeface="Open Sans Bold" panose="020B0806030504020204" pitchFamily="34" charset="0"/>
              </a:rPr>
              <a:t>ONGI</a:t>
            </a:r>
          </a:p>
          <a:p>
            <a:pPr algn="l">
              <a:spcBef>
                <a:spcPts val="1800"/>
              </a:spcBef>
            </a:pPr>
            <a:r>
              <a:rPr lang="fr" sz="2000" dirty="0">
                <a:solidFill>
                  <a:srgbClr val="000000"/>
                </a:solidFill>
                <a:latin typeface="Open Sans regular"/>
                <a:ea typeface="Open Sans Bold" panose="020B0806030504020204" pitchFamily="34" charset="0"/>
                <a:cs typeface="Open Sans Bold" panose="020B0806030504020204" pitchFamily="34" charset="0"/>
              </a:rPr>
              <a:t>Agences onusiennes/FICR/CICR</a:t>
            </a:r>
          </a:p>
          <a:p>
            <a:pPr algn="l">
              <a:spcBef>
                <a:spcPts val="1800"/>
              </a:spcBef>
            </a:pPr>
            <a:r>
              <a:rPr lang="fr" sz="2000" dirty="0">
                <a:solidFill>
                  <a:srgbClr val="000000"/>
                </a:solidFill>
                <a:latin typeface="Open Sans regular"/>
                <a:ea typeface="Open Sans Bold" panose="020B0806030504020204" pitchFamily="34" charset="0"/>
                <a:cs typeface="Open Sans Bold" panose="020B0806030504020204" pitchFamily="34" charset="0"/>
              </a:rPr>
              <a:t>Autres (universitaires, bailleurs de fonds, indépendant·e·s, médias, secteur privé, etc.)</a:t>
            </a:r>
          </a:p>
        </p:txBody>
      </p:sp>
      <p:grpSp>
        <p:nvGrpSpPr>
          <p:cNvPr id="17" name="Group 16">
            <a:extLst>
              <a:ext uri="{FF2B5EF4-FFF2-40B4-BE49-F238E27FC236}">
                <a16:creationId xmlns:a16="http://schemas.microsoft.com/office/drawing/2014/main" id="{98AC7B5D-F720-494A-A5D5-8949AE5482D8}"/>
              </a:ext>
            </a:extLst>
          </p:cNvPr>
          <p:cNvGrpSpPr/>
          <p:nvPr/>
        </p:nvGrpSpPr>
        <p:grpSpPr>
          <a:xfrm>
            <a:off x="6502399" y="2782985"/>
            <a:ext cx="5381625" cy="5400675"/>
            <a:chOff x="1120774" y="2633897"/>
            <a:chExt cx="5381625" cy="5400675"/>
          </a:xfrm>
        </p:grpSpPr>
        <p:pic>
          <p:nvPicPr>
            <p:cNvPr id="18" name="Picture 17">
              <a:extLst>
                <a:ext uri="{FF2B5EF4-FFF2-40B4-BE49-F238E27FC236}">
                  <a16:creationId xmlns:a16="http://schemas.microsoft.com/office/drawing/2014/main" id="{C6E0F2F9-7F32-430A-8161-937B0ED7A36A}"/>
                </a:ext>
              </a:extLst>
            </p:cNvPr>
            <p:cNvPicPr>
              <a:picLocks noChangeAspect="1"/>
            </p:cNvPicPr>
            <p:nvPr/>
          </p:nvPicPr>
          <p:blipFill>
            <a:blip r:embed="rId4"/>
            <a:stretch>
              <a:fillRect/>
            </a:stretch>
          </p:blipFill>
          <p:spPr>
            <a:xfrm>
              <a:off x="1120774" y="2633897"/>
              <a:ext cx="5381625" cy="5400675"/>
            </a:xfrm>
            <a:prstGeom prst="rect">
              <a:avLst/>
            </a:prstGeom>
          </p:spPr>
        </p:pic>
        <p:sp>
          <p:nvSpPr>
            <p:cNvPr id="19" name="Rectangle 18">
              <a:extLst>
                <a:ext uri="{FF2B5EF4-FFF2-40B4-BE49-F238E27FC236}">
                  <a16:creationId xmlns:a16="http://schemas.microsoft.com/office/drawing/2014/main" id="{D77FEFBA-6568-466D-BF6B-7E26C23EB19F}"/>
                </a:ext>
              </a:extLst>
            </p:cNvPr>
            <p:cNvSpPr/>
            <p:nvPr/>
          </p:nvSpPr>
          <p:spPr>
            <a:xfrm>
              <a:off x="2266816" y="3902927"/>
              <a:ext cx="2974259" cy="2947022"/>
            </a:xfrm>
            <a:prstGeom prst="rect">
              <a:avLst/>
            </a:prstGeom>
            <a:noFill/>
          </p:spPr>
          <p:txBody>
            <a:bodyPr wrap="none" lIns="91440" tIns="45720" rIns="91440" bIns="45720">
              <a:prstTxWarp prst="textButton">
                <a:avLst>
                  <a:gd name="adj" fmla="val 11582537"/>
                </a:avLst>
              </a:prstTxWarp>
              <a:spAutoFit/>
            </a:bodyPr>
            <a:lstStyle/>
            <a:p>
              <a:r>
                <a:rPr lang="fr" sz="3200" spc="600">
                  <a:ln w="0"/>
                  <a:solidFill>
                    <a:srgbClr val="000000"/>
                  </a:solidFill>
                  <a:effectLst>
                    <a:outerShdw blurRad="38100" dist="19050" dir="2700000" algn="tl" rotWithShape="0">
                      <a:schemeClr val="dk1">
                        <a:alpha val="40000"/>
                      </a:schemeClr>
                    </a:outerShdw>
                  </a:effectLst>
                </a:rPr>
                <a:t>DES CONTRIBUTIONS DE </a:t>
              </a:r>
              <a:br>
                <a:rPr lang="fr" sz="3200" spc="600">
                  <a:ln w="0"/>
                  <a:solidFill>
                    <a:srgbClr val="000000"/>
                  </a:solidFill>
                  <a:effectLst>
                    <a:outerShdw blurRad="38100" dist="19050" dir="2700000" algn="tl" rotWithShape="0">
                      <a:schemeClr val="dk1">
                        <a:alpha val="40000"/>
                      </a:schemeClr>
                    </a:outerShdw>
                  </a:effectLst>
                </a:rPr>
              </a:br>
              <a:br>
                <a:rPr lang="fr" sz="3200" spc="600">
                  <a:ln w="0"/>
                  <a:solidFill>
                    <a:srgbClr val="000000"/>
                  </a:solidFill>
                  <a:effectLst>
                    <a:outerShdw blurRad="38100" dist="19050" dir="2700000" algn="tl" rotWithShape="0">
                      <a:schemeClr val="dk1">
                        <a:alpha val="40000"/>
                      </a:schemeClr>
                    </a:outerShdw>
                  </a:effectLst>
                </a:rPr>
              </a:br>
              <a:r>
                <a:rPr lang="fr" sz="3200" spc="600">
                  <a:ln w="0"/>
                  <a:solidFill>
                    <a:srgbClr val="000000"/>
                  </a:solidFill>
                  <a:effectLst>
                    <a:outerShdw blurRad="38100" dist="19050" dir="2700000" algn="tl" rotWithShape="0">
                      <a:schemeClr val="dk1">
                        <a:alpha val="40000"/>
                      </a:schemeClr>
                    </a:outerShdw>
                  </a:effectLst>
                </a:rPr>
                <a:t>DIVERSES ORIGINES</a:t>
              </a:r>
              <a:endParaRPr lang="fr" sz="3200" b="0" cap="none" spc="600">
                <a:ln w="0"/>
                <a:solidFill>
                  <a:srgbClr val="000000"/>
                </a:solidFill>
                <a:effectLst>
                  <a:outerShdw blurRad="38100" dist="19050" dir="2700000" algn="tl" rotWithShape="0">
                    <a:schemeClr val="dk1">
                      <a:alpha val="40000"/>
                    </a:schemeClr>
                  </a:outerShdw>
                </a:effectLst>
              </a:endParaRPr>
            </a:p>
          </p:txBody>
        </p:sp>
      </p:grpSp>
      <p:sp>
        <p:nvSpPr>
          <p:cNvPr id="24" name="TextBox 23">
            <a:extLst>
              <a:ext uri="{FF2B5EF4-FFF2-40B4-BE49-F238E27FC236}">
                <a16:creationId xmlns:a16="http://schemas.microsoft.com/office/drawing/2014/main" id="{F496BD29-632B-4D17-AAFD-5B5BDF1FDA8F}"/>
              </a:ext>
            </a:extLst>
          </p:cNvPr>
          <p:cNvSpPr txBox="1"/>
          <p:nvPr/>
        </p:nvSpPr>
        <p:spPr>
          <a:xfrm>
            <a:off x="953097" y="2604383"/>
            <a:ext cx="5614618" cy="225702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fr" sz="2200" b="1"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QUI A CONTRIBUÉ AUX CONSULTATIONS EN PERSONNE ?</a:t>
            </a:r>
          </a:p>
          <a:p>
            <a:pPr algn="l"/>
            <a:r>
              <a:rPr lang="fr" sz="2400" i="1" dirty="0">
                <a:solidFill>
                  <a:srgbClr val="000000"/>
                </a:solidFill>
              </a:rPr>
              <a:t>Plus d’un tiers des contributions furent celles d’institutions locales et d’organisations nationales.</a:t>
            </a:r>
          </a:p>
          <a:p>
            <a:pPr algn="l"/>
            <a:endParaRPr lang="fr" sz="2400" i="1" dirty="0">
              <a:solidFill>
                <a:srgbClr val="000000"/>
              </a:solidFill>
            </a:endParaRPr>
          </a:p>
        </p:txBody>
      </p:sp>
    </p:spTree>
    <p:extLst>
      <p:ext uri="{BB962C8B-B14F-4D97-AF65-F5344CB8AC3E}">
        <p14:creationId xmlns:p14="http://schemas.microsoft.com/office/powerpoint/2010/main" val="386272249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F672AD2-B8DF-4813-A7BC-517B9C3D2900}"/>
              </a:ext>
            </a:extLst>
          </p:cNvPr>
          <p:cNvSpPr/>
          <p:nvPr/>
        </p:nvSpPr>
        <p:spPr>
          <a:xfrm>
            <a:off x="1" y="0"/>
            <a:ext cx="13004800" cy="9753600"/>
          </a:xfrm>
          <a:prstGeom prst="rect">
            <a:avLst/>
          </a:prstGeom>
          <a:solidFill>
            <a:srgbClr val="9BC7DB"/>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fr"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4" name="Picture 3" descr="A close up of a map&#10;&#10;Description generated with high confidence">
            <a:extLst>
              <a:ext uri="{FF2B5EF4-FFF2-40B4-BE49-F238E27FC236}">
                <a16:creationId xmlns:a16="http://schemas.microsoft.com/office/drawing/2014/main" id="{8BC90A06-74D7-45BF-9F14-868031EF719A}"/>
              </a:ext>
            </a:extLst>
          </p:cNvPr>
          <p:cNvPicPr>
            <a:picLocks noChangeAspect="1"/>
          </p:cNvPicPr>
          <p:nvPr/>
        </p:nvPicPr>
        <p:blipFill rotWithShape="1">
          <a:blip r:embed="rId3"/>
          <a:srcRect t="16650" b="2196"/>
          <a:stretch/>
        </p:blipFill>
        <p:spPr>
          <a:xfrm>
            <a:off x="941135" y="2158941"/>
            <a:ext cx="11122527" cy="6769769"/>
          </a:xfrm>
          <a:prstGeom prst="rect">
            <a:avLst/>
          </a:prstGeom>
        </p:spPr>
      </p:pic>
      <p:sp>
        <p:nvSpPr>
          <p:cNvPr id="5" name="Title 1">
            <a:extLst>
              <a:ext uri="{FF2B5EF4-FFF2-40B4-BE49-F238E27FC236}">
                <a16:creationId xmlns:a16="http://schemas.microsoft.com/office/drawing/2014/main" id="{DA3ED5A4-9D57-44E1-91CF-4148F821D7EA}"/>
              </a:ext>
            </a:extLst>
          </p:cNvPr>
          <p:cNvSpPr txBox="1">
            <a:spLocks/>
          </p:cNvSpPr>
          <p:nvPr/>
        </p:nvSpPr>
        <p:spPr>
          <a:xfrm>
            <a:off x="604684" y="698480"/>
            <a:ext cx="11135032" cy="1283998"/>
          </a:xfrm>
          <a:prstGeom prst="rect">
            <a:avLst/>
          </a:prstGeom>
        </p:spPr>
        <p:txBody>
          <a:bodyPr vert="horz" lIns="91440" tIns="45720" rIns="91440" bIns="45720" rtlCol="0" anchor="ctr">
            <a:normAutofit fontScale="92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rtl="0" hangingPunct="1">
              <a:lnSpc>
                <a:spcPct val="90000"/>
              </a:lnSpc>
              <a:spcBef>
                <a:spcPct val="0"/>
              </a:spcBef>
            </a:pPr>
            <a:r>
              <a:rPr lang="fr" sz="4000" b="0"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Consultations pour la </a:t>
            </a:r>
            <a:r>
              <a:rPr lang="fr" sz="40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RÉVISION DU MANUEL :</a:t>
            </a:r>
          </a:p>
          <a:p>
            <a:pPr defTabSz="914400" rtl="0" hangingPunct="1">
              <a:lnSpc>
                <a:spcPct val="90000"/>
              </a:lnSpc>
              <a:spcBef>
                <a:spcPct val="0"/>
              </a:spcBef>
            </a:pPr>
            <a:r>
              <a:rPr lang="fr" sz="40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Portée mondiale</a:t>
            </a:r>
          </a:p>
        </p:txBody>
      </p:sp>
      <p:sp>
        <p:nvSpPr>
          <p:cNvPr id="6" name="TextBox 5">
            <a:extLst>
              <a:ext uri="{FF2B5EF4-FFF2-40B4-BE49-F238E27FC236}">
                <a16:creationId xmlns:a16="http://schemas.microsoft.com/office/drawing/2014/main" id="{3D974014-C988-42EB-9084-2B7F21DF425B}"/>
              </a:ext>
            </a:extLst>
          </p:cNvPr>
          <p:cNvSpPr txBox="1"/>
          <p:nvPr/>
        </p:nvSpPr>
        <p:spPr>
          <a:xfrm>
            <a:off x="1939508" y="8331449"/>
            <a:ext cx="2231048" cy="410369"/>
          </a:xfrm>
          <a:prstGeom prst="rect">
            <a:avLst/>
          </a:prstGeom>
          <a:solidFill>
            <a:srgbClr val="9BC7D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fr" sz="2000">
                <a:solidFill>
                  <a:srgbClr val="000000"/>
                </a:solidFill>
              </a:rPr>
              <a:t>60 événements</a:t>
            </a:r>
            <a:endParaRPr kumimoji="0" lang="fr" sz="2000" i="0" u="none" strike="noStrike" cap="none" spc="0" normalizeH="0" baseline="0">
              <a:ln>
                <a:noFill/>
              </a:ln>
              <a:solidFill>
                <a:srgbClr val="000000"/>
              </a:solidFill>
              <a:effectLst/>
              <a:uFillTx/>
              <a:sym typeface="Open Sans Regular"/>
            </a:endParaRPr>
          </a:p>
        </p:txBody>
      </p:sp>
      <p:sp>
        <p:nvSpPr>
          <p:cNvPr id="7" name="TextBox 6">
            <a:extLst>
              <a:ext uri="{FF2B5EF4-FFF2-40B4-BE49-F238E27FC236}">
                <a16:creationId xmlns:a16="http://schemas.microsoft.com/office/drawing/2014/main" id="{057146DF-8695-41FD-9CB0-39614A88A870}"/>
              </a:ext>
            </a:extLst>
          </p:cNvPr>
          <p:cNvSpPr txBox="1"/>
          <p:nvPr/>
        </p:nvSpPr>
        <p:spPr>
          <a:xfrm>
            <a:off x="5863759" y="8353751"/>
            <a:ext cx="2588866" cy="410369"/>
          </a:xfrm>
          <a:prstGeom prst="rect">
            <a:avLst/>
          </a:prstGeom>
          <a:solidFill>
            <a:srgbClr val="9BC7D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kumimoji="0" lang="fr" sz="2000" i="0" u="none" strike="noStrike" cap="none" spc="0" normalizeH="0" baseline="0">
                <a:ln>
                  <a:noFill/>
                </a:ln>
                <a:solidFill>
                  <a:srgbClr val="000000"/>
                </a:solidFill>
                <a:effectLst/>
                <a:uFillTx/>
                <a:sym typeface="Open Sans Regular"/>
              </a:rPr>
              <a:t>1 </a:t>
            </a:r>
            <a:r>
              <a:rPr lang="fr" sz="2000">
                <a:solidFill>
                  <a:srgbClr val="000000"/>
                </a:solidFill>
              </a:rPr>
              <a:t>400 participant·e·s</a:t>
            </a:r>
            <a:endParaRPr kumimoji="0" lang="fr" sz="2000" i="0" u="none" strike="noStrike" cap="none" spc="0" normalizeH="0" baseline="0">
              <a:ln>
                <a:noFill/>
              </a:ln>
              <a:solidFill>
                <a:srgbClr val="000000"/>
              </a:solidFill>
              <a:effectLst/>
              <a:uFillTx/>
              <a:sym typeface="Open Sans Regular"/>
            </a:endParaRPr>
          </a:p>
        </p:txBody>
      </p:sp>
      <p:sp>
        <p:nvSpPr>
          <p:cNvPr id="9" name="Rectangle 8">
            <a:extLst>
              <a:ext uri="{FF2B5EF4-FFF2-40B4-BE49-F238E27FC236}">
                <a16:creationId xmlns:a16="http://schemas.microsoft.com/office/drawing/2014/main" id="{C586A155-3CD0-4966-9BB9-9C73746FFD33}"/>
              </a:ext>
            </a:extLst>
          </p:cNvPr>
          <p:cNvSpPr/>
          <p:nvPr/>
        </p:nvSpPr>
        <p:spPr>
          <a:xfrm>
            <a:off x="9482949" y="8246700"/>
            <a:ext cx="1325758" cy="669073"/>
          </a:xfrm>
          <a:prstGeom prst="rect">
            <a:avLst/>
          </a:prstGeom>
          <a:solidFill>
            <a:srgbClr val="9BC7DB"/>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TextBox 7">
            <a:extLst>
              <a:ext uri="{FF2B5EF4-FFF2-40B4-BE49-F238E27FC236}">
                <a16:creationId xmlns:a16="http://schemas.microsoft.com/office/drawing/2014/main" id="{4FE79AB1-8BFB-40F0-B4A8-2BF2DF5311DA}"/>
              </a:ext>
            </a:extLst>
          </p:cNvPr>
          <p:cNvSpPr txBox="1"/>
          <p:nvPr/>
        </p:nvSpPr>
        <p:spPr>
          <a:xfrm>
            <a:off x="9789252" y="8331449"/>
            <a:ext cx="2588866" cy="410369"/>
          </a:xfrm>
          <a:prstGeom prst="rect">
            <a:avLst/>
          </a:prstGeom>
          <a:solidFill>
            <a:srgbClr val="9BC7D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fr" sz="2000">
                <a:solidFill>
                  <a:srgbClr val="000000"/>
                </a:solidFill>
              </a:rPr>
              <a:t>40 pays</a:t>
            </a:r>
            <a:endParaRPr kumimoji="0" lang="fr" sz="2000" i="0" u="none" strike="noStrike" cap="none" spc="0" normalizeH="0" baseline="0">
              <a:ln>
                <a:noFill/>
              </a:ln>
              <a:solidFill>
                <a:srgbClr val="000000"/>
              </a:solidFill>
              <a:effectLst/>
              <a:uFillTx/>
              <a:sym typeface="Open Sans Regular"/>
            </a:endParaRPr>
          </a:p>
        </p:txBody>
      </p:sp>
    </p:spTree>
    <p:extLst>
      <p:ext uri="{BB962C8B-B14F-4D97-AF65-F5344CB8AC3E}">
        <p14:creationId xmlns:p14="http://schemas.microsoft.com/office/powerpoint/2010/main" val="3276600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a:extLst>
              <a:ext uri="{FF2B5EF4-FFF2-40B4-BE49-F238E27FC236}">
                <a16:creationId xmlns:a16="http://schemas.microsoft.com/office/drawing/2014/main" id="{9BFD9786-BC91-4342-AF5B-73D418570791}"/>
              </a:ext>
            </a:extLst>
          </p:cNvPr>
          <p:cNvSpPr txBox="1">
            <a:spLocks/>
          </p:cNvSpPr>
          <p:nvPr/>
        </p:nvSpPr>
        <p:spPr>
          <a:xfrm>
            <a:off x="11805138"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spcAft>
                <a:spcPts val="600"/>
              </a:spcAft>
            </a:pPr>
            <a:fld id="{86CB4B4D-7CA3-9044-876B-883B54F8677D}" type="slidenum">
              <a:rPr>
                <a:solidFill>
                  <a:schemeClr val="tx2"/>
                </a:solidFill>
              </a:rPr>
              <a:pPr>
                <a:spcAft>
                  <a:spcPts val="600"/>
                </a:spcAft>
              </a:pPr>
              <a:t>14</a:t>
            </a:fld>
            <a:endParaRPr lang="fr" dirty="0">
              <a:solidFill>
                <a:schemeClr val="tx2"/>
              </a:solidFill>
            </a:endParaRPr>
          </a:p>
        </p:txBody>
      </p:sp>
      <p:sp>
        <p:nvSpPr>
          <p:cNvPr id="16" name="Title 1">
            <a:extLst>
              <a:ext uri="{FF2B5EF4-FFF2-40B4-BE49-F238E27FC236}">
                <a16:creationId xmlns:a16="http://schemas.microsoft.com/office/drawing/2014/main" id="{D52DDC56-9C17-4DDB-9DAB-36A6819000CD}"/>
              </a:ext>
            </a:extLst>
          </p:cNvPr>
          <p:cNvSpPr txBox="1">
            <a:spLocks/>
          </p:cNvSpPr>
          <p:nvPr/>
        </p:nvSpPr>
        <p:spPr>
          <a:xfrm>
            <a:off x="796413" y="1050627"/>
            <a:ext cx="11008725" cy="1283998"/>
          </a:xfrm>
          <a:prstGeom prst="rect">
            <a:avLst/>
          </a:prstGeom>
        </p:spPr>
        <p:txBody>
          <a:bodyPr vert="horz" lIns="91440" tIns="45720" rIns="91440" bIns="45720" rtlCol="0" anchor="ctr">
            <a:normAutofit fontScale="92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rtl="0" hangingPunct="1">
              <a:lnSpc>
                <a:spcPct val="90000"/>
              </a:lnSpc>
              <a:spcBef>
                <a:spcPct val="0"/>
              </a:spcBef>
            </a:pPr>
            <a:r>
              <a:rPr lang="fr" sz="4000" b="0"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Consultations pour la </a:t>
            </a:r>
            <a:r>
              <a:rPr lang="fr" sz="40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RÉVISION DU MANUEL :</a:t>
            </a:r>
          </a:p>
          <a:p>
            <a:pPr defTabSz="914400" rtl="0" hangingPunct="1">
              <a:lnSpc>
                <a:spcPct val="90000"/>
              </a:lnSpc>
              <a:spcBef>
                <a:spcPct val="0"/>
              </a:spcBef>
            </a:pPr>
            <a:r>
              <a:rPr lang="fr" sz="40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Thématiques abordées</a:t>
            </a:r>
          </a:p>
        </p:txBody>
      </p:sp>
      <p:pic>
        <p:nvPicPr>
          <p:cNvPr id="2" name="Picture 1">
            <a:extLst>
              <a:ext uri="{FF2B5EF4-FFF2-40B4-BE49-F238E27FC236}">
                <a16:creationId xmlns:a16="http://schemas.microsoft.com/office/drawing/2014/main" id="{3D14F066-EF6B-4636-B2CA-665B35395C57}"/>
              </a:ext>
            </a:extLst>
          </p:cNvPr>
          <p:cNvPicPr>
            <a:picLocks noChangeAspect="1"/>
          </p:cNvPicPr>
          <p:nvPr/>
        </p:nvPicPr>
        <p:blipFill rotWithShape="1">
          <a:blip r:embed="rId3"/>
          <a:srcRect t="34010"/>
          <a:stretch/>
        </p:blipFill>
        <p:spPr>
          <a:xfrm>
            <a:off x="92924" y="4849590"/>
            <a:ext cx="12806049" cy="3120797"/>
          </a:xfrm>
          <a:prstGeom prst="rect">
            <a:avLst/>
          </a:prstGeom>
        </p:spPr>
      </p:pic>
      <p:sp>
        <p:nvSpPr>
          <p:cNvPr id="5" name="TextBox 4">
            <a:extLst>
              <a:ext uri="{FF2B5EF4-FFF2-40B4-BE49-F238E27FC236}">
                <a16:creationId xmlns:a16="http://schemas.microsoft.com/office/drawing/2014/main" id="{463B1242-D2F4-4BB8-9EB8-35C01B045C08}"/>
              </a:ext>
            </a:extLst>
          </p:cNvPr>
          <p:cNvSpPr txBox="1"/>
          <p:nvPr/>
        </p:nvSpPr>
        <p:spPr>
          <a:xfrm>
            <a:off x="289932" y="4275671"/>
            <a:ext cx="2966224" cy="314958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2200" b="1" dirty="0">
                <a:solidFill>
                  <a:srgbClr val="000000"/>
                </a:solidFill>
              </a:rPr>
              <a:t>Des contextes d’urgence en mutation : </a:t>
            </a:r>
            <a:br>
              <a:rPr lang="fr-FR" sz="2200" b="1" dirty="0">
                <a:solidFill>
                  <a:srgbClr val="000000"/>
                </a:solidFill>
              </a:rPr>
            </a:br>
            <a:r>
              <a:rPr lang="fr-FR" sz="2200" dirty="0">
                <a:solidFill>
                  <a:srgbClr val="000000"/>
                </a:solidFill>
              </a:rPr>
              <a:t>Contextes urbains, de camps, des crises prolongées et complexes</a:t>
            </a:r>
          </a:p>
          <a:p>
            <a:endParaRPr lang="fr-FR" sz="2200" dirty="0">
              <a:solidFill>
                <a:srgbClr val="000000"/>
              </a:solidFill>
            </a:endParaRPr>
          </a:p>
          <a:p>
            <a:endParaRPr kumimoji="0" lang="es-ES" sz="2200" i="0" u="none" strike="noStrike" cap="none" spc="0" normalizeH="0" baseline="0" dirty="0">
              <a:ln>
                <a:noFill/>
              </a:ln>
              <a:solidFill>
                <a:schemeClr val="bg1">
                  <a:lumMod val="50000"/>
                </a:schemeClr>
              </a:solidFill>
              <a:effectLst/>
              <a:uFillTx/>
              <a:sym typeface="Open Sans Regular"/>
            </a:endParaRPr>
          </a:p>
        </p:txBody>
      </p:sp>
      <p:sp>
        <p:nvSpPr>
          <p:cNvPr id="6" name="TextBox 5">
            <a:extLst>
              <a:ext uri="{FF2B5EF4-FFF2-40B4-BE49-F238E27FC236}">
                <a16:creationId xmlns:a16="http://schemas.microsoft.com/office/drawing/2014/main" id="{3A821B53-09A6-4778-AA07-0BAE8E85CD35}"/>
              </a:ext>
            </a:extLst>
          </p:cNvPr>
          <p:cNvSpPr txBox="1"/>
          <p:nvPr/>
        </p:nvSpPr>
        <p:spPr>
          <a:xfrm>
            <a:off x="3434574" y="4286013"/>
            <a:ext cx="2966224" cy="348813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2200" b="1" dirty="0">
                <a:solidFill>
                  <a:srgbClr val="000000"/>
                </a:solidFill>
              </a:rPr>
              <a:t>Comment l’aide est apportée : </a:t>
            </a:r>
            <a:br>
              <a:rPr lang="fr-FR" sz="2200" b="1" dirty="0">
                <a:solidFill>
                  <a:srgbClr val="000000"/>
                </a:solidFill>
              </a:rPr>
            </a:br>
            <a:r>
              <a:rPr lang="fr-FR" sz="2200" dirty="0">
                <a:solidFill>
                  <a:srgbClr val="000000"/>
                </a:solidFill>
              </a:rPr>
              <a:t>Assistance monétaire, prestation de services, aide en nature, assistance technique, et parvenir au bon équilibre entre toutes ces formes</a:t>
            </a:r>
            <a:endParaRPr kumimoji="0" lang="es-ES" sz="2200" i="0" u="none" strike="noStrike" cap="none" spc="0" normalizeH="0" baseline="0" dirty="0">
              <a:ln>
                <a:noFill/>
              </a:ln>
              <a:solidFill>
                <a:schemeClr val="bg1">
                  <a:lumMod val="50000"/>
                </a:schemeClr>
              </a:solidFill>
              <a:effectLst/>
              <a:uFillTx/>
              <a:sym typeface="Open Sans Regular"/>
            </a:endParaRPr>
          </a:p>
        </p:txBody>
      </p:sp>
      <p:sp>
        <p:nvSpPr>
          <p:cNvPr id="7" name="TextBox 6">
            <a:extLst>
              <a:ext uri="{FF2B5EF4-FFF2-40B4-BE49-F238E27FC236}">
                <a16:creationId xmlns:a16="http://schemas.microsoft.com/office/drawing/2014/main" id="{5A85E414-88B9-46BD-B481-47200FE0D669}"/>
              </a:ext>
            </a:extLst>
          </p:cNvPr>
          <p:cNvSpPr txBox="1"/>
          <p:nvPr/>
        </p:nvSpPr>
        <p:spPr>
          <a:xfrm>
            <a:off x="6579216" y="4275671"/>
            <a:ext cx="2966224" cy="314958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2200" b="1" dirty="0">
                <a:solidFill>
                  <a:srgbClr val="000000"/>
                </a:solidFill>
              </a:rPr>
              <a:t>Redevabilité : </a:t>
            </a:r>
            <a:r>
              <a:rPr lang="fr-FR" sz="2200" dirty="0">
                <a:solidFill>
                  <a:srgbClr val="000000"/>
                </a:solidFill>
              </a:rPr>
              <a:t>Intégration de la Norme humanitaire fondamentale (CHS)</a:t>
            </a:r>
          </a:p>
          <a:p>
            <a:endParaRPr kumimoji="0" lang="fr-FR" sz="2200" i="0" u="none" strike="noStrike" cap="none" spc="0" normalizeH="0" baseline="0" dirty="0">
              <a:ln>
                <a:noFill/>
              </a:ln>
              <a:solidFill>
                <a:srgbClr val="000000"/>
              </a:solidFill>
              <a:effectLst/>
              <a:uFillTx/>
              <a:sym typeface="Open Sans Regular"/>
            </a:endParaRPr>
          </a:p>
          <a:p>
            <a:endParaRPr kumimoji="0" lang="fr-FR" sz="2200" i="0" u="none" strike="noStrike" cap="none" spc="0" normalizeH="0" baseline="0" dirty="0">
              <a:ln>
                <a:noFill/>
              </a:ln>
              <a:solidFill>
                <a:srgbClr val="000000"/>
              </a:solidFill>
              <a:effectLst/>
              <a:uFillTx/>
              <a:sym typeface="Open Sans Regular"/>
            </a:endParaRPr>
          </a:p>
          <a:p>
            <a:endParaRPr lang="fr-FR" sz="2200" dirty="0">
              <a:solidFill>
                <a:srgbClr val="000000"/>
              </a:solidFill>
            </a:endParaRPr>
          </a:p>
          <a:p>
            <a:endParaRPr kumimoji="0" lang="fr-FR" sz="2200" i="0" u="none" strike="noStrike" cap="none" spc="0" normalizeH="0" baseline="0" dirty="0">
              <a:ln>
                <a:noFill/>
              </a:ln>
              <a:solidFill>
                <a:srgbClr val="000000"/>
              </a:solidFill>
              <a:effectLst/>
              <a:uFillTx/>
              <a:sym typeface="Open Sans Regular"/>
            </a:endParaRPr>
          </a:p>
          <a:p>
            <a:endParaRPr kumimoji="0" lang="es-ES" sz="2200" i="0" u="none" strike="noStrike" cap="none" spc="0" normalizeH="0" baseline="0" dirty="0">
              <a:ln>
                <a:noFill/>
              </a:ln>
              <a:solidFill>
                <a:schemeClr val="bg1">
                  <a:lumMod val="50000"/>
                </a:schemeClr>
              </a:solidFill>
              <a:effectLst/>
              <a:uFillTx/>
              <a:sym typeface="Open Sans Regular"/>
            </a:endParaRPr>
          </a:p>
        </p:txBody>
      </p:sp>
      <p:sp>
        <p:nvSpPr>
          <p:cNvPr id="8" name="TextBox 7">
            <a:extLst>
              <a:ext uri="{FF2B5EF4-FFF2-40B4-BE49-F238E27FC236}">
                <a16:creationId xmlns:a16="http://schemas.microsoft.com/office/drawing/2014/main" id="{8D86C402-96D2-4D6B-923F-9AC41257A547}"/>
              </a:ext>
            </a:extLst>
          </p:cNvPr>
          <p:cNvSpPr txBox="1"/>
          <p:nvPr/>
        </p:nvSpPr>
        <p:spPr>
          <a:xfrm>
            <a:off x="9748644" y="4275671"/>
            <a:ext cx="2966224" cy="281102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2200" b="1" dirty="0">
                <a:solidFill>
                  <a:srgbClr val="000000"/>
                </a:solidFill>
              </a:rPr>
              <a:t>Contextualisation</a:t>
            </a:r>
            <a:r>
              <a:rPr lang="fr-FR" sz="2200" dirty="0">
                <a:solidFill>
                  <a:srgbClr val="000000"/>
                </a:solidFill>
              </a:rPr>
              <a:t> des standards et </a:t>
            </a:r>
            <a:r>
              <a:rPr lang="fr-FR" sz="2200" b="1" dirty="0">
                <a:solidFill>
                  <a:srgbClr val="000000"/>
                </a:solidFill>
              </a:rPr>
              <a:t>mobilisation communautaire</a:t>
            </a:r>
          </a:p>
          <a:p>
            <a:endParaRPr lang="fr-FR" sz="2200" b="1" dirty="0">
              <a:solidFill>
                <a:srgbClr val="000000"/>
              </a:solidFill>
            </a:endParaRPr>
          </a:p>
          <a:p>
            <a:endParaRPr kumimoji="0" lang="fr-FR" sz="2200" b="1" i="0" u="none" strike="noStrike" cap="none" spc="0" normalizeH="0" baseline="0" dirty="0">
              <a:ln>
                <a:noFill/>
              </a:ln>
              <a:solidFill>
                <a:srgbClr val="000000"/>
              </a:solidFill>
              <a:effectLst/>
              <a:uFillTx/>
              <a:sym typeface="Open Sans Regular"/>
            </a:endParaRPr>
          </a:p>
          <a:p>
            <a:endParaRPr lang="fr-FR" sz="2200" b="1" dirty="0">
              <a:solidFill>
                <a:srgbClr val="000000"/>
              </a:solidFill>
            </a:endParaRPr>
          </a:p>
          <a:p>
            <a:endParaRPr kumimoji="0" lang="es-ES" sz="2200" b="1" i="0" u="none" strike="noStrike" cap="none" spc="0" normalizeH="0" baseline="0" dirty="0">
              <a:ln>
                <a:noFill/>
              </a:ln>
              <a:solidFill>
                <a:schemeClr val="bg1">
                  <a:lumMod val="50000"/>
                </a:schemeClr>
              </a:solidFill>
              <a:effectLst/>
              <a:uFillTx/>
              <a:sym typeface="Open Sans Regular"/>
            </a:endParaRPr>
          </a:p>
        </p:txBody>
      </p:sp>
      <p:grpSp>
        <p:nvGrpSpPr>
          <p:cNvPr id="9" name="Group 8">
            <a:extLst>
              <a:ext uri="{FF2B5EF4-FFF2-40B4-BE49-F238E27FC236}">
                <a16:creationId xmlns:a16="http://schemas.microsoft.com/office/drawing/2014/main" id="{1733F266-6180-4AD2-8ADE-031417058A7E}"/>
              </a:ext>
            </a:extLst>
          </p:cNvPr>
          <p:cNvGrpSpPr/>
          <p:nvPr/>
        </p:nvGrpSpPr>
        <p:grpSpPr>
          <a:xfrm>
            <a:off x="378507" y="8455819"/>
            <a:ext cx="1871065" cy="900454"/>
            <a:chOff x="378507" y="8455819"/>
            <a:chExt cx="1871065" cy="900454"/>
          </a:xfrm>
        </p:grpSpPr>
        <p:sp>
          <p:nvSpPr>
            <p:cNvPr id="10" name="Rectangle 9">
              <a:extLst>
                <a:ext uri="{FF2B5EF4-FFF2-40B4-BE49-F238E27FC236}">
                  <a16:creationId xmlns:a16="http://schemas.microsoft.com/office/drawing/2014/main" id="{DA534180-B9DD-49D6-9C75-9A3AEDFA9E9D}"/>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1" name="Graphic 10">
              <a:extLst>
                <a:ext uri="{FF2B5EF4-FFF2-40B4-BE49-F238E27FC236}">
                  <a16:creationId xmlns:a16="http://schemas.microsoft.com/office/drawing/2014/main" id="{258B720A-13A0-4558-BBE0-C3E4E4DA42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8507" y="8477553"/>
              <a:ext cx="1871065" cy="878719"/>
            </a:xfrm>
            <a:prstGeom prst="rect">
              <a:avLst/>
            </a:prstGeom>
            <a:effectLst/>
          </p:spPr>
        </p:pic>
      </p:grpSp>
      <p:pic>
        <p:nvPicPr>
          <p:cNvPr id="12" name="Picture 11">
            <a:extLst>
              <a:ext uri="{FF2B5EF4-FFF2-40B4-BE49-F238E27FC236}">
                <a16:creationId xmlns:a16="http://schemas.microsoft.com/office/drawing/2014/main" id="{C01D0D0A-DF5D-45CA-A83A-A664984A5533}"/>
              </a:ext>
            </a:extLst>
          </p:cNvPr>
          <p:cNvPicPr>
            <a:picLocks noChangeAspect="1"/>
          </p:cNvPicPr>
          <p:nvPr/>
        </p:nvPicPr>
        <p:blipFill rotWithShape="1">
          <a:blip r:embed="rId3"/>
          <a:srcRect b="70657"/>
          <a:stretch/>
        </p:blipFill>
        <p:spPr>
          <a:xfrm>
            <a:off x="92923" y="2833002"/>
            <a:ext cx="12806049" cy="1387695"/>
          </a:xfrm>
          <a:prstGeom prst="rect">
            <a:avLst/>
          </a:prstGeom>
        </p:spPr>
      </p:pic>
    </p:spTree>
    <p:extLst>
      <p:ext uri="{BB962C8B-B14F-4D97-AF65-F5344CB8AC3E}">
        <p14:creationId xmlns:p14="http://schemas.microsoft.com/office/powerpoint/2010/main" val="599291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9" name="Rectangle 8">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869696" y="971952"/>
            <a:ext cx="11265408" cy="7685837"/>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2" name="Picture 1" descr="Sphere Draft 2 comments and input - FINAL.xlsx  -  Read-Only - Excel">
            <a:extLst>
              <a:ext uri="{FF2B5EF4-FFF2-40B4-BE49-F238E27FC236}">
                <a16:creationId xmlns:a16="http://schemas.microsoft.com/office/drawing/2014/main" id="{CCF9CDFB-CCDF-46BC-B577-256F2AF816C6}"/>
              </a:ext>
            </a:extLst>
          </p:cNvPr>
          <p:cNvPicPr>
            <a:picLocks noChangeAspect="1"/>
          </p:cNvPicPr>
          <p:nvPr/>
        </p:nvPicPr>
        <p:blipFill rotWithShape="1">
          <a:blip r:embed="rId3">
            <a:extLst>
              <a:ext uri="{28A0092B-C50C-407E-A947-70E740481C1C}">
                <a14:useLocalDpi xmlns:a14="http://schemas.microsoft.com/office/drawing/2010/main" val="0"/>
              </a:ext>
            </a:extLst>
          </a:blip>
          <a:srcRect l="12681" t="9170" r="3414" b="-2"/>
          <a:stretch/>
        </p:blipFill>
        <p:spPr>
          <a:xfrm rot="21480000">
            <a:off x="1224533" y="2210239"/>
            <a:ext cx="10577416" cy="6154685"/>
          </a:xfrm>
          <a:prstGeom prst="rect">
            <a:avLst/>
          </a:prstGeom>
        </p:spPr>
      </p:pic>
      <p:sp>
        <p:nvSpPr>
          <p:cNvPr id="5" name="Title 1">
            <a:extLst>
              <a:ext uri="{FF2B5EF4-FFF2-40B4-BE49-F238E27FC236}">
                <a16:creationId xmlns:a16="http://schemas.microsoft.com/office/drawing/2014/main" id="{761B4FAB-6C31-4341-9EC3-4B39F96909BF}"/>
              </a:ext>
            </a:extLst>
          </p:cNvPr>
          <p:cNvSpPr txBox="1">
            <a:spLocks/>
          </p:cNvSpPr>
          <p:nvPr/>
        </p:nvSpPr>
        <p:spPr>
          <a:xfrm rot="21480000">
            <a:off x="326031" y="1028820"/>
            <a:ext cx="6221796" cy="1391719"/>
          </a:xfrm>
          <a:prstGeom prst="rect">
            <a:avLst/>
          </a:prstGeom>
        </p:spPr>
        <p:txBody>
          <a:bodyPr vert="horz" lIns="91440" tIns="45720" rIns="91440" bIns="45720" rtlCol="0" anchor="ctr">
            <a:normAutofit fontScale="92500" lnSpcReduction="100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rtl="0" hangingPunct="1">
              <a:lnSpc>
                <a:spcPct val="90000"/>
              </a:lnSpc>
              <a:spcBef>
                <a:spcPct val="0"/>
              </a:spcBef>
            </a:pPr>
            <a:endParaRPr lang="fr" sz="3600" b="0"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defTabSz="914400" rtl="0" hangingPunct="1">
              <a:lnSpc>
                <a:spcPct val="90000"/>
              </a:lnSpc>
              <a:spcBef>
                <a:spcPct val="0"/>
              </a:spcBef>
            </a:pPr>
            <a:r>
              <a:rPr lang="fr" sz="3600" b="0"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Commentaires sur la </a:t>
            </a:r>
            <a:r>
              <a:rPr lang="fr" sz="36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RÉVISION DU MANUEL :</a:t>
            </a:r>
            <a:endParaRPr lang="fr" sz="3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defTabSz="914400" rtl="0" hangingPunct="1">
              <a:lnSpc>
                <a:spcPct val="90000"/>
              </a:lnSpc>
              <a:spcBef>
                <a:spcPct val="0"/>
              </a:spcBef>
            </a:pPr>
            <a:endParaRPr lang="fr" sz="3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D7D71D81-6138-4FAC-A3FE-BD512ED592B9}"/>
              </a:ext>
            </a:extLst>
          </p:cNvPr>
          <p:cNvSpPr txBox="1"/>
          <p:nvPr/>
        </p:nvSpPr>
        <p:spPr>
          <a:xfrm rot="21480000">
            <a:off x="6000267" y="1147681"/>
            <a:ext cx="6597232" cy="1015663"/>
          </a:xfrm>
          <a:prstGeom prst="rect">
            <a:avLst/>
          </a:prstGeom>
          <a:noFill/>
        </p:spPr>
        <p:txBody>
          <a:bodyPr wrap="square" rtlCol="0">
            <a:spAutoFit/>
          </a:bodyPr>
          <a:lstStyle/>
          <a:p>
            <a:pPr algn="l" defTabSz="1300460" rtl="0" hangingPunct="1"/>
            <a:r>
              <a:rPr lang="fr" sz="2000" b="1" i="0" u="none" kern="1200" baseline="0" dirty="0">
                <a:solidFill>
                  <a:srgbClr val="000000"/>
                </a:solidFill>
                <a:latin typeface="Calibri" panose="020F0502020204030204"/>
                <a:ea typeface="+mn-ea"/>
                <a:cs typeface="+mn-cs"/>
              </a:rPr>
              <a:t>1</a:t>
            </a:r>
            <a:r>
              <a:rPr lang="fr" sz="2000" b="1" i="0" u="none" kern="1200" baseline="30000" dirty="0">
                <a:solidFill>
                  <a:srgbClr val="000000"/>
                </a:solidFill>
                <a:latin typeface="Calibri" panose="020F0502020204030204"/>
                <a:ea typeface="+mn-ea"/>
                <a:cs typeface="+mn-cs"/>
              </a:rPr>
              <a:t>ère</a:t>
            </a:r>
            <a:r>
              <a:rPr lang="fr" sz="2000" b="1" i="0" u="none" kern="1200" baseline="0" dirty="0">
                <a:solidFill>
                  <a:srgbClr val="000000"/>
                </a:solidFill>
                <a:latin typeface="Calibri" panose="020F0502020204030204"/>
                <a:ea typeface="+mn-ea"/>
                <a:cs typeface="+mn-cs"/>
              </a:rPr>
              <a:t> ébauche : 2 576 commentaires de 141 organisations</a:t>
            </a:r>
          </a:p>
          <a:p>
            <a:pPr algn="l" defTabSz="1300460" rtl="0" hangingPunct="1"/>
            <a:r>
              <a:rPr lang="fr" sz="2000" b="1" i="0" u="none" kern="1200" baseline="0" dirty="0">
                <a:solidFill>
                  <a:srgbClr val="000000"/>
                </a:solidFill>
                <a:latin typeface="Calibri" panose="020F0502020204030204"/>
                <a:ea typeface="+mn-ea"/>
                <a:cs typeface="+mn-cs"/>
              </a:rPr>
              <a:t>2</a:t>
            </a:r>
            <a:r>
              <a:rPr lang="fr" sz="2000" b="1" i="0" u="none" kern="1200" baseline="30000" dirty="0">
                <a:solidFill>
                  <a:srgbClr val="000000"/>
                </a:solidFill>
                <a:latin typeface="Calibri" panose="020F0502020204030204"/>
                <a:ea typeface="+mn-ea"/>
                <a:cs typeface="+mn-cs"/>
              </a:rPr>
              <a:t>ème </a:t>
            </a:r>
            <a:r>
              <a:rPr lang="fr" sz="2000" b="1" i="0" u="none" kern="1200" baseline="0" dirty="0">
                <a:solidFill>
                  <a:srgbClr val="000000"/>
                </a:solidFill>
                <a:latin typeface="Calibri" panose="020F0502020204030204"/>
                <a:ea typeface="+mn-ea"/>
                <a:cs typeface="+mn-cs"/>
              </a:rPr>
              <a:t>ébauche : 1 914 commentaires de 93 organisations</a:t>
            </a:r>
          </a:p>
          <a:p>
            <a:pPr algn="l" defTabSz="1300460" rtl="0" hangingPunct="1"/>
            <a:endParaRPr lang="fr" sz="2000" kern="1200" dirty="0">
              <a:solidFill>
                <a:srgbClr val="000000"/>
              </a:solidFill>
              <a:latin typeface="Calibri" panose="020F0502020204030204"/>
              <a:ea typeface="+mn-ea"/>
              <a:cs typeface="+mn-cs"/>
            </a:endParaRPr>
          </a:p>
        </p:txBody>
      </p:sp>
    </p:spTree>
    <p:extLst>
      <p:ext uri="{BB962C8B-B14F-4D97-AF65-F5344CB8AC3E}">
        <p14:creationId xmlns:p14="http://schemas.microsoft.com/office/powerpoint/2010/main" val="2931662333"/>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rtl="0"/>
            <a:r>
              <a:rPr lang="fr" sz="3600" b="0" i="0" u="none" baseline="0"/>
              <a:t>Discussion :</a:t>
            </a:r>
            <a:br>
              <a:rPr lang="fr" sz="3600"/>
            </a:br>
            <a:r>
              <a:rPr lang="fr" b="0" i="0" u="none" cap="all" baseline="0">
                <a:latin typeface="Open Sans Bold" panose="020B0806030504020204" pitchFamily="34" charset="0"/>
                <a:ea typeface="Open Sans Bold" panose="020B0806030504020204" pitchFamily="34" charset="0"/>
                <a:cs typeface="Open Sans Bold" panose="020B0806030504020204" pitchFamily="34" charset="0"/>
              </a:rPr>
              <a:t>CONSULTATIONS ET COMMENTAIRES SUR LA RÉVISION DU MANUEL</a:t>
            </a:r>
          </a:p>
        </p:txBody>
      </p:sp>
      <p:sp>
        <p:nvSpPr>
          <p:cNvPr id="126" name="Body"/>
          <p:cNvSpPr txBox="1">
            <a:spLocks noGrp="1"/>
          </p:cNvSpPr>
          <p:nvPr>
            <p:ph type="body" sz="half" idx="1"/>
          </p:nvPr>
        </p:nvSpPr>
        <p:spPr>
          <a:xfrm>
            <a:off x="1023257" y="3381827"/>
            <a:ext cx="10464800" cy="4659086"/>
          </a:xfrm>
          <a:prstGeom prst="rect">
            <a:avLst/>
          </a:prstGeom>
        </p:spPr>
        <p:txBody>
          <a:bodyPr>
            <a:normAutofit lnSpcReduction="10000"/>
          </a:bodyPr>
          <a:lstStyle/>
          <a:p>
            <a:pPr marL="285750" indent="-285750" algn="l" rtl="0">
              <a:buFont typeface="Arial" panose="020B0604020202020204" pitchFamily="34" charset="0"/>
              <a:buChar char="•"/>
            </a:pPr>
            <a:r>
              <a:rPr lang="fr" sz="3600" b="0" i="0" u="none" baseline="0"/>
              <a:t>Avez-vous organisé ou participé à une consultation pour la révision ?</a:t>
            </a:r>
          </a:p>
          <a:p>
            <a:pPr marL="285750" indent="-285750" algn="l" rtl="0">
              <a:buFont typeface="Arial" panose="020B0604020202020204" pitchFamily="34" charset="0"/>
              <a:buChar char="•"/>
            </a:pPr>
            <a:r>
              <a:rPr lang="fr" sz="3600" b="0" i="0" u="none" baseline="0"/>
              <a:t>Quelles thématiques avez-vous abordé ?</a:t>
            </a:r>
          </a:p>
          <a:p>
            <a:pPr marL="285750" indent="-285750" algn="l" rtl="0">
              <a:buFont typeface="Arial" panose="020B0604020202020204" pitchFamily="34" charset="0"/>
              <a:buChar char="•"/>
            </a:pPr>
            <a:r>
              <a:rPr lang="fr" sz="3600" b="0" i="0" u="none" baseline="0"/>
              <a:t>Avez-vous transmis des commentaires, individuels ou de groupe ?</a:t>
            </a:r>
          </a:p>
          <a:p>
            <a:pPr marL="285750" indent="-285750" algn="l" rtl="0">
              <a:buFont typeface="Arial" panose="020B0604020202020204" pitchFamily="34" charset="0"/>
              <a:buChar char="•"/>
            </a:pPr>
            <a:r>
              <a:rPr lang="fr" sz="3600" b="0" i="0" u="none" baseline="0"/>
              <a:t>Comment pouvons-nous continuer à en parler d’ici à la prochaine révision ?</a:t>
            </a: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ma14="http://schemas.microsoft.com/office/mac/drawingml/2011/main" xmlns="" val="1"/>
            </a:ext>
          </a:extLst>
        </p:spPr>
        <p:txBody>
          <a:bodyPr/>
          <a:lstStyle>
            <a:lvl1pPr>
              <a:defRPr>
                <a:solidFill>
                  <a:srgbClr val="FFFFFF"/>
                </a:solidFill>
              </a:defRPr>
            </a:lvl1pPr>
          </a:lstStyle>
          <a:p>
            <a:pPr algn="l" rtl="0"/>
            <a:fld id="{86CB4B4D-7CA3-9044-876B-883B54F8677D}" type="slidenum">
              <a:t>16</a:t>
            </a:fld>
            <a:endParaRPr dirty="0"/>
          </a:p>
        </p:txBody>
      </p:sp>
    </p:spTree>
    <p:extLst>
      <p:ext uri="{BB962C8B-B14F-4D97-AF65-F5344CB8AC3E}">
        <p14:creationId xmlns:p14="http://schemas.microsoft.com/office/powerpoint/2010/main" val="154364758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32C9AA0-8FD8-4BA2-8516-A43EE06FE31B}"/>
              </a:ext>
            </a:extLst>
          </p:cNvPr>
          <p:cNvPicPr>
            <a:picLocks noChangeAspect="1"/>
          </p:cNvPicPr>
          <p:nvPr/>
        </p:nvPicPr>
        <p:blipFill rotWithShape="1">
          <a:blip r:embed="rId3"/>
          <a:srcRect l="8909" r="-1"/>
          <a:stretch/>
        </p:blipFill>
        <p:spPr>
          <a:xfrm>
            <a:off x="0" y="0"/>
            <a:ext cx="5509604" cy="9753590"/>
          </a:xfrm>
          <a:prstGeom prst="rect">
            <a:avLst/>
          </a:prstGeom>
        </p:spPr>
      </p:pic>
      <p:sp>
        <p:nvSpPr>
          <p:cNvPr id="11" name="Slide Number">
            <a:extLst>
              <a:ext uri="{FF2B5EF4-FFF2-40B4-BE49-F238E27FC236}">
                <a16:creationId xmlns:a16="http://schemas.microsoft.com/office/drawing/2014/main" id="{D1FDC8E1-D7D5-4469-9114-0403024AEE35}"/>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17</a:t>
            </a:fld>
            <a:endParaRPr lang="fr" dirty="0">
              <a:solidFill>
                <a:schemeClr val="tx2"/>
              </a:solidFill>
            </a:endParaRPr>
          </a:p>
        </p:txBody>
      </p:sp>
      <p:sp>
        <p:nvSpPr>
          <p:cNvPr id="12" name="Title">
            <a:extLst>
              <a:ext uri="{FF2B5EF4-FFF2-40B4-BE49-F238E27FC236}">
                <a16:creationId xmlns:a16="http://schemas.microsoft.com/office/drawing/2014/main" id="{5B38890B-986D-44D7-AA97-4EC5586BD4F9}"/>
              </a:ext>
            </a:extLst>
          </p:cNvPr>
          <p:cNvSpPr txBox="1">
            <a:spLocks noGrp="1"/>
          </p:cNvSpPr>
          <p:nvPr>
            <p:ph type="title"/>
          </p:nvPr>
        </p:nvSpPr>
        <p:spPr>
          <a:xfrm>
            <a:off x="4490361" y="957354"/>
            <a:ext cx="8425543" cy="1979235"/>
          </a:xfrm>
          <a:prstGeom prst="rect">
            <a:avLst/>
          </a:prstGeom>
        </p:spPr>
        <p:txBody>
          <a:bodyPr>
            <a:normAutofit fontScale="90000"/>
          </a:bodyPr>
          <a:lstStyle/>
          <a:p>
            <a:pPr algn="l" rtl="0"/>
            <a:r>
              <a:rPr lang="fr" b="0" i="0" u="none" baseline="0" dirty="0">
                <a:solidFill>
                  <a:srgbClr val="000000"/>
                </a:solidFill>
              </a:rPr>
              <a:t>MODIFICATIONS </a:t>
            </a:r>
            <a:r>
              <a:rPr lang="fr" b="1" i="0" u="none" baseline="0"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t>structurelles</a:t>
            </a:r>
            <a:br>
              <a:rPr lang="fr"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br>
            <a:r>
              <a:rPr lang="fr"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t>   </a:t>
            </a:r>
            <a:r>
              <a:rPr lang="fr" b="0" i="0" u="none" baseline="0" dirty="0">
                <a:solidFill>
                  <a:srgbClr val="000000"/>
                </a:solidFill>
              </a:rPr>
              <a:t>apportées au manuel :</a:t>
            </a:r>
            <a:br>
              <a:rPr lang="fr" b="1" dirty="0">
                <a:solidFill>
                  <a:srgbClr val="000000"/>
                </a:solidFill>
              </a:rPr>
            </a:br>
            <a:endParaRPr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3" name="Body">
            <a:extLst>
              <a:ext uri="{FF2B5EF4-FFF2-40B4-BE49-F238E27FC236}">
                <a16:creationId xmlns:a16="http://schemas.microsoft.com/office/drawing/2014/main" id="{A755C962-26F2-4A13-A88E-AC01A1CA6B12}"/>
              </a:ext>
            </a:extLst>
          </p:cNvPr>
          <p:cNvSpPr txBox="1">
            <a:spLocks noGrp="1"/>
          </p:cNvSpPr>
          <p:nvPr>
            <p:ph type="body" sz="half" idx="1"/>
          </p:nvPr>
        </p:nvSpPr>
        <p:spPr>
          <a:xfrm>
            <a:off x="4686300" y="2667535"/>
            <a:ext cx="7527471" cy="5782198"/>
          </a:xfrm>
          <a:prstGeom prst="rect">
            <a:avLst/>
          </a:prstGeom>
        </p:spPr>
        <p:txBody>
          <a:bodyPr vert="horz" lIns="91440" tIns="45720" rIns="91440" bIns="45720" rtlCol="0">
            <a:normAutofit fontScale="92500" lnSpcReduction="20000"/>
          </a:bodyPr>
          <a:lstStyle/>
          <a:p>
            <a:pPr marL="73152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ea typeface="+mn-ea"/>
                <a:cs typeface="+mn-cs"/>
              </a:rPr>
              <a:t>Les standards sont davantage orientés sur les résultats. </a:t>
            </a:r>
          </a:p>
          <a:p>
            <a:pPr marL="91440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ea typeface="+mn-ea"/>
                <a:cs typeface="+mn-cs"/>
              </a:rPr>
              <a:t>Les actions clés sont accompagnées de sous-actions.</a:t>
            </a:r>
          </a:p>
          <a:p>
            <a:pPr marL="109728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ea typeface="+mn-ea"/>
                <a:cs typeface="+mn-cs"/>
              </a:rPr>
              <a:t>Les notes d’orientation sont plus concises.</a:t>
            </a:r>
          </a:p>
          <a:p>
            <a:pPr marL="100584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ea typeface="+mn-ea"/>
                <a:cs typeface="+mn-cs"/>
              </a:rPr>
              <a:t>Les indicateurs ont été reformulés.</a:t>
            </a:r>
          </a:p>
          <a:p>
            <a:pPr marL="82296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rPr>
              <a:t>Les chapitres de base sont mieux intégrés dans les chapitres techniques.</a:t>
            </a:r>
          </a:p>
          <a:p>
            <a:pPr marL="27432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rPr>
              <a:t>La structure générale reste globalement </a:t>
            </a:r>
            <a:r>
              <a:rPr lang="fr" sz="3600" b="0" i="1" u="none" kern="1200" baseline="0" dirty="0">
                <a:solidFill>
                  <a:srgbClr val="000000"/>
                </a:solidFill>
                <a:latin typeface="Open Sans Regular"/>
              </a:rPr>
              <a:t>inchangée</a:t>
            </a:r>
            <a:r>
              <a:rPr lang="fr" sz="3600" b="0" i="0" u="none" kern="1200" baseline="0" dirty="0">
                <a:solidFill>
                  <a:srgbClr val="000000"/>
                </a:solidFill>
                <a:latin typeface="Open Sans Regular"/>
              </a:rPr>
              <a:t>.</a:t>
            </a:r>
          </a:p>
        </p:txBody>
      </p:sp>
    </p:spTree>
    <p:extLst>
      <p:ext uri="{BB962C8B-B14F-4D97-AF65-F5344CB8AC3E}">
        <p14:creationId xmlns:p14="http://schemas.microsoft.com/office/powerpoint/2010/main" val="170990188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3E827D-D3D3-4680-8217-0C99CEA7FE92}"/>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5154916" y="2347976"/>
            <a:ext cx="7560767" cy="4960583"/>
          </a:xfrm>
          <a:prstGeom prst="rect">
            <a:avLst/>
          </a:prstGeom>
        </p:spPr>
      </p:pic>
      <p:sp>
        <p:nvSpPr>
          <p:cNvPr id="121" name="Title"/>
          <p:cNvSpPr txBox="1">
            <a:spLocks noGrp="1"/>
          </p:cNvSpPr>
          <p:nvPr>
            <p:ph type="title"/>
          </p:nvPr>
        </p:nvSpPr>
        <p:spPr>
          <a:xfrm>
            <a:off x="1245183" y="976888"/>
            <a:ext cx="10464800" cy="1130300"/>
          </a:xfrm>
          <a:prstGeom prst="rect">
            <a:avLst/>
          </a:prstGeom>
        </p:spPr>
        <p:txBody>
          <a:bodyPr>
            <a:normAutofit/>
          </a:bodyPr>
          <a:lstStyle/>
          <a:p>
            <a:pPr algn="l" rtl="0"/>
            <a:r>
              <a:rPr lang="fr" b="1" i="0" u="none" baseline="0" dirty="0">
                <a:solidFill>
                  <a:srgbClr val="000000"/>
                </a:solidFill>
              </a:rPr>
              <a:t>Chapitres de base</a:t>
            </a:r>
            <a:endParaRPr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2" name="Body"/>
          <p:cNvSpPr txBox="1">
            <a:spLocks noGrp="1"/>
          </p:cNvSpPr>
          <p:nvPr>
            <p:ph type="body" sz="half" idx="1"/>
          </p:nvPr>
        </p:nvSpPr>
        <p:spPr>
          <a:xfrm>
            <a:off x="986972" y="1275387"/>
            <a:ext cx="9985828" cy="7105762"/>
          </a:xfrm>
          <a:prstGeom prst="rect">
            <a:avLst/>
          </a:prstGeom>
        </p:spPr>
        <p:txBody>
          <a:bodyPr>
            <a:normAutofit lnSpcReduction="10000"/>
          </a:bodyPr>
          <a:lstStyle/>
          <a:p>
            <a:pPr algn="l" rtl="0"/>
            <a:endParaRPr lang="fr" sz="4300" b="1" u="sng" dirty="0">
              <a:solidFill>
                <a:srgbClr val="000000"/>
              </a:solidFill>
              <a:latin typeface="Open Sans Regular"/>
            </a:endParaRPr>
          </a:p>
          <a:p>
            <a:pPr marL="285750" indent="-285750" algn="l" rtl="0">
              <a:buFont typeface="Arial" panose="020B0604020202020204" pitchFamily="34" charset="0"/>
              <a:buChar char="•"/>
            </a:pPr>
            <a:r>
              <a:rPr lang="fr" sz="3900" b="1" i="0" u="none" baseline="0" dirty="0">
                <a:solidFill>
                  <a:srgbClr val="000000"/>
                </a:solidFill>
                <a:latin typeface="Open Sans Regular"/>
              </a:rPr>
              <a:t>Qu’est-ce que Sphère ?</a:t>
            </a:r>
            <a:br>
              <a:rPr lang="fr" sz="3900" b="1" i="0" u="none" baseline="0" dirty="0">
                <a:solidFill>
                  <a:srgbClr val="000000"/>
                </a:solidFill>
                <a:latin typeface="Open Sans Regular"/>
              </a:rPr>
            </a:br>
            <a:r>
              <a:rPr lang="fr" sz="2600" b="0" i="0" u="none" baseline="0" dirty="0">
                <a:solidFill>
                  <a:srgbClr val="000000"/>
                </a:solidFill>
              </a:rPr>
              <a:t>révisé</a:t>
            </a:r>
            <a:endParaRPr lang="fr" sz="2600" b="1" dirty="0">
              <a:solidFill>
                <a:srgbClr val="000000"/>
              </a:solidFill>
              <a:latin typeface="Open Sans Regular"/>
            </a:endParaRPr>
          </a:p>
          <a:p>
            <a:pPr marL="285750" indent="-285750" algn="l" rtl="0">
              <a:buFont typeface="Arial" panose="020B0604020202020204" pitchFamily="34" charset="0"/>
              <a:buChar char="•"/>
            </a:pPr>
            <a:r>
              <a:rPr lang="fr" sz="3900" b="1" i="0" u="none" baseline="0" dirty="0">
                <a:solidFill>
                  <a:srgbClr val="000000"/>
                </a:solidFill>
                <a:latin typeface="Open Sans Regular"/>
              </a:rPr>
              <a:t>Charte humanitaire</a:t>
            </a:r>
            <a:br>
              <a:rPr lang="fr" sz="3900" b="1" dirty="0">
                <a:solidFill>
                  <a:srgbClr val="000000"/>
                </a:solidFill>
                <a:latin typeface="Open Sans Regular"/>
              </a:rPr>
            </a:br>
            <a:r>
              <a:rPr lang="fr" sz="2600" b="0" i="0" u="none" baseline="0" dirty="0">
                <a:solidFill>
                  <a:srgbClr val="000000"/>
                </a:solidFill>
              </a:rPr>
              <a:t>révisée et </a:t>
            </a:r>
            <a:r>
              <a:rPr lang="fr" sz="2600" b="0" i="1" u="none" baseline="0" dirty="0">
                <a:solidFill>
                  <a:srgbClr val="000000"/>
                </a:solidFill>
              </a:rPr>
              <a:t>inchangée</a:t>
            </a:r>
          </a:p>
          <a:p>
            <a:pPr marL="285750" indent="-285750" algn="l" rtl="0">
              <a:buFont typeface="Arial" panose="020B0604020202020204" pitchFamily="34" charset="0"/>
              <a:buChar char="•"/>
            </a:pPr>
            <a:r>
              <a:rPr lang="en-US" sz="3900" b="1" i="0" u="none" baseline="0" dirty="0">
                <a:solidFill>
                  <a:srgbClr val="000000"/>
                </a:solidFill>
                <a:latin typeface="Open Sans Regular"/>
              </a:rPr>
              <a:t>P</a:t>
            </a:r>
            <a:r>
              <a:rPr lang="fr" sz="3900" b="1" i="0" u="none" baseline="0" dirty="0">
                <a:solidFill>
                  <a:srgbClr val="000000"/>
                </a:solidFill>
                <a:latin typeface="Open Sans Regular"/>
              </a:rPr>
              <a:t>rincipes de</a:t>
            </a:r>
            <a:br>
              <a:rPr lang="fr" sz="3900" b="1" i="0" u="none" baseline="0" dirty="0">
                <a:solidFill>
                  <a:srgbClr val="000000"/>
                </a:solidFill>
                <a:latin typeface="Open Sans Regular"/>
              </a:rPr>
            </a:br>
            <a:r>
              <a:rPr lang="fr" sz="3900" b="1" i="0" u="none" baseline="0" dirty="0">
                <a:solidFill>
                  <a:srgbClr val="000000"/>
                </a:solidFill>
                <a:latin typeface="Open Sans Regular"/>
              </a:rPr>
              <a:t>protection</a:t>
            </a:r>
            <a:br>
              <a:rPr lang="fr" sz="3900" b="1" dirty="0">
                <a:solidFill>
                  <a:srgbClr val="000000"/>
                </a:solidFill>
                <a:latin typeface="Open Sans Regular"/>
              </a:rPr>
            </a:br>
            <a:r>
              <a:rPr lang="fr" sz="2600" b="0" i="0" u="none" baseline="0" dirty="0">
                <a:solidFill>
                  <a:srgbClr val="000000"/>
                </a:solidFill>
              </a:rPr>
              <a:t>révisés</a:t>
            </a:r>
          </a:p>
          <a:p>
            <a:pPr marL="285750" indent="-285750" algn="l" rtl="0">
              <a:buFont typeface="Arial" panose="020B0604020202020204" pitchFamily="34" charset="0"/>
              <a:buChar char="•"/>
            </a:pPr>
            <a:r>
              <a:rPr lang="fr" sz="3900" b="1" i="0" u="none" baseline="0" dirty="0">
                <a:solidFill>
                  <a:srgbClr val="000000"/>
                </a:solidFill>
                <a:latin typeface="Open Sans Regular"/>
              </a:rPr>
              <a:t>Norme </a:t>
            </a:r>
            <a:br>
              <a:rPr lang="fr" sz="3900" b="1" dirty="0">
                <a:solidFill>
                  <a:srgbClr val="000000"/>
                </a:solidFill>
                <a:latin typeface="Open Sans Regular"/>
              </a:rPr>
            </a:br>
            <a:r>
              <a:rPr lang="fr" sz="3900" b="1" i="0" u="none" baseline="0" dirty="0">
                <a:solidFill>
                  <a:srgbClr val="000000"/>
                </a:solidFill>
                <a:latin typeface="Open Sans Regular"/>
              </a:rPr>
              <a:t>humanitaire </a:t>
            </a:r>
            <a:br>
              <a:rPr lang="fr" sz="3900" b="1" dirty="0">
                <a:solidFill>
                  <a:srgbClr val="000000"/>
                </a:solidFill>
                <a:latin typeface="Open Sans Regular"/>
              </a:rPr>
            </a:br>
            <a:r>
              <a:rPr lang="fr" sz="3900" b="1" i="0" u="none" baseline="0" dirty="0">
                <a:solidFill>
                  <a:srgbClr val="000000"/>
                </a:solidFill>
                <a:latin typeface="Open Sans Regular"/>
              </a:rPr>
              <a:t>fondamentale</a:t>
            </a:r>
            <a:br>
              <a:rPr lang="fr" sz="2600" dirty="0">
                <a:solidFill>
                  <a:srgbClr val="000000"/>
                </a:solidFill>
                <a:latin typeface="Open Sans Regular"/>
              </a:rPr>
            </a:br>
            <a:r>
              <a:rPr lang="fr" sz="2600" b="0" i="0" u="none" baseline="0" dirty="0">
                <a:solidFill>
                  <a:srgbClr val="000000"/>
                </a:solidFill>
              </a:rPr>
              <a:t>partiellement révisée, remplace les standards essentiels</a:t>
            </a:r>
          </a:p>
          <a:p>
            <a:pPr marL="365760" lvl="4" algn="l" rtl="0"/>
            <a:endParaRPr lang="fr" dirty="0">
              <a:solidFill>
                <a:srgbClr val="000000"/>
              </a:solidFill>
            </a:endParaRPr>
          </a:p>
          <a:p>
            <a:pPr marL="365760" lvl="4" algn="l" rtl="0"/>
            <a:endParaRPr lang="fr" dirty="0">
              <a:solidFill>
                <a:srgbClr val="000000"/>
              </a:solidFill>
            </a:endParaRPr>
          </a:p>
        </p:txBody>
      </p:sp>
      <p:sp>
        <p:nvSpPr>
          <p:cNvPr id="123" name="Slide Number"/>
          <p:cNvSpPr txBox="1">
            <a:spLocks noGrp="1"/>
          </p:cNvSpPr>
          <p:nvPr>
            <p:ph type="sldNum" sz="quarter" idx="4294967295"/>
          </p:nvPr>
        </p:nvSpPr>
        <p:spPr>
          <a:xfrm>
            <a:off x="11816857" y="8809566"/>
            <a:ext cx="307777" cy="318036"/>
          </a:xfrm>
          <a:prstGeom prst="rect">
            <a:avLst/>
          </a:prstGeom>
          <a:extLst>
            <a:ext uri="{C572A759-6A51-4108-AA02-DFA0A04FC94B}">
              <ma14:wrappingTextBoxFlag xmlns="" xmlns:ma14="http://schemas.microsoft.com/office/mac/drawingml/2011/main" val="1"/>
            </a:ext>
          </a:extLst>
        </p:spPr>
        <p:txBody>
          <a:bodyPr/>
          <a:lstStyle/>
          <a:p>
            <a:pPr algn="l" rtl="0"/>
            <a:fld id="{86CB4B4D-7CA3-9044-876B-883B54F8677D}" type="slidenum">
              <a:rPr>
                <a:solidFill>
                  <a:schemeClr val="tx2"/>
                </a:solidFill>
              </a:rPr>
              <a:t>18</a:t>
            </a:fld>
            <a:endParaRPr dirty="0">
              <a:solidFill>
                <a:schemeClr val="tx2"/>
              </a:solidFill>
            </a:endParaRPr>
          </a:p>
        </p:txBody>
      </p:sp>
      <p:grpSp>
        <p:nvGrpSpPr>
          <p:cNvPr id="6" name="Group 5">
            <a:extLst>
              <a:ext uri="{FF2B5EF4-FFF2-40B4-BE49-F238E27FC236}">
                <a16:creationId xmlns:a16="http://schemas.microsoft.com/office/drawing/2014/main" id="{8474E3D6-19D9-440D-96C7-9EC6562B467F}"/>
              </a:ext>
            </a:extLst>
          </p:cNvPr>
          <p:cNvGrpSpPr/>
          <p:nvPr/>
        </p:nvGrpSpPr>
        <p:grpSpPr>
          <a:xfrm>
            <a:off x="378507" y="8455819"/>
            <a:ext cx="1871065" cy="900454"/>
            <a:chOff x="378507" y="8455819"/>
            <a:chExt cx="1871065" cy="900454"/>
          </a:xfrm>
        </p:grpSpPr>
        <p:sp>
          <p:nvSpPr>
            <p:cNvPr id="7" name="Rectangle 6">
              <a:extLst>
                <a:ext uri="{FF2B5EF4-FFF2-40B4-BE49-F238E27FC236}">
                  <a16:creationId xmlns:a16="http://schemas.microsoft.com/office/drawing/2014/main" id="{258BA058-5552-4D8E-B39D-E38C2DD092CE}"/>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8" name="Graphic 7">
              <a:extLst>
                <a:ext uri="{FF2B5EF4-FFF2-40B4-BE49-F238E27FC236}">
                  <a16:creationId xmlns:a16="http://schemas.microsoft.com/office/drawing/2014/main" id="{F84CC3B5-7A4A-4B16-96E1-1BBA129B31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330210713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42237B"/>
        </a:solidFill>
        <a:effectLst/>
      </p:bgPr>
    </p:bg>
    <p:spTree>
      <p:nvGrpSpPr>
        <p:cNvPr id="1" name=""/>
        <p:cNvGrpSpPr/>
        <p:nvPr/>
      </p:nvGrpSpPr>
      <p:grpSpPr>
        <a:xfrm>
          <a:off x="0" y="0"/>
          <a:ext cx="0" cy="0"/>
          <a:chOff x="0" y="0"/>
          <a:chExt cx="0" cy="0"/>
        </a:xfrm>
      </p:grpSpPr>
      <p:sp>
        <p:nvSpPr>
          <p:cNvPr id="17" name="Freeform: Shape 13">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584300" cy="97536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58D44E42-C462-4105-BC86-FE75B4E3C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425764" cy="97536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9BF615D1-DCC3-44DD-990B-6DE81B7F6F5A}"/>
              </a:ext>
            </a:extLst>
          </p:cNvPr>
          <p:cNvSpPr>
            <a:spLocks noGrp="1"/>
          </p:cNvSpPr>
          <p:nvPr>
            <p:ph type="body" sz="half" idx="1"/>
          </p:nvPr>
        </p:nvSpPr>
        <p:spPr>
          <a:xfrm>
            <a:off x="4557484" y="2972940"/>
            <a:ext cx="8009618" cy="6231384"/>
          </a:xfrm>
        </p:spPr>
        <p:txBody>
          <a:bodyPr vert="horz" lIns="91440" tIns="45720" rIns="91440" bIns="45720" rtlCol="0" anchor="t">
            <a:normAutofit fontScale="85000" lnSpcReduction="20000"/>
          </a:bodyPr>
          <a:lstStyle/>
          <a:p>
            <a:pPr marL="2377440" indent="-228600" algn="l" defTabSz="914400" rtl="0">
              <a:lnSpc>
                <a:spcPct val="90000"/>
              </a:lnSpc>
              <a:buFont typeface="Arial" panose="020B0604020202020204" pitchFamily="34" charset="0"/>
              <a:buChar char="•"/>
            </a:pP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Deux sections : </a:t>
            </a:r>
            <a:r>
              <a:rPr lang="fr" sz="2800" b="1"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Le manuel </a:t>
            </a:r>
            <a:r>
              <a:rPr lang="fr" sz="280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et</a:t>
            </a:r>
            <a:r>
              <a:rPr lang="fr" sz="2800" b="1"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 Utiliser les standards dans le contexte</a:t>
            </a:r>
          </a:p>
          <a:p>
            <a:pPr marL="2194560" indent="-228600" algn="l" defTabSz="914400" rtl="0">
              <a:lnSpc>
                <a:spcPct val="90000"/>
              </a:lnSpc>
              <a:buFont typeface="Arial" panose="020B0604020202020204" pitchFamily="34" charset="0"/>
              <a:buChar char="•"/>
            </a:pP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Nouveau diagramme : </a:t>
            </a:r>
            <a:r>
              <a:rPr lang="fr" sz="2800" b="1"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Comprendre le contexte pour mettre en œuvre les standards</a:t>
            </a: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 (illustration)</a:t>
            </a:r>
          </a:p>
          <a:p>
            <a:pPr marL="1920240" indent="-228600" algn="l" defTabSz="914400" rtl="0">
              <a:lnSpc>
                <a:spcPct val="90000"/>
              </a:lnSpc>
              <a:buFont typeface="Arial" panose="020B0604020202020204" pitchFamily="34" charset="0"/>
              <a:buChar char="•"/>
            </a:pP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Nouveau tableau de ventilation des données</a:t>
            </a:r>
            <a:endParaRPr lang="fr"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1737360" indent="-228600" algn="l" defTabSz="914400" rtl="0">
              <a:lnSpc>
                <a:spcPct val="90000"/>
              </a:lnSpc>
              <a:buFont typeface="Arial" panose="020B0604020202020204" pitchFamily="34" charset="0"/>
              <a:buChar char="•"/>
            </a:pP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Des sections sur le </a:t>
            </a:r>
            <a:r>
              <a:rPr lang="fr" sz="2800" b="1"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cycle des programmes</a:t>
            </a: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fr" sz="2800" b="1"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les vulnérabilités et les capacités </a:t>
            </a: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et </a:t>
            </a:r>
            <a:r>
              <a:rPr lang="fr" sz="2800" b="1"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les cadres opérationnels</a:t>
            </a:r>
          </a:p>
          <a:p>
            <a:pPr marL="1188720" indent="-228600" algn="l" defTabSz="914400" rtl="0">
              <a:lnSpc>
                <a:spcPct val="90000"/>
              </a:lnSpc>
              <a:buFont typeface="Arial" panose="020B0604020202020204" pitchFamily="34" charset="0"/>
              <a:buChar char="•"/>
            </a:pP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Une nouvelle annexe : </a:t>
            </a:r>
            <a:br>
              <a:rPr lang="fr"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fr" sz="2800" b="1"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Fourniture de l’aide par l’intermédiaire des marchés</a:t>
            </a:r>
          </a:p>
          <a:p>
            <a:pPr marL="640080" indent="-228600" algn="l" defTabSz="914400" rtl="0">
              <a:lnSpc>
                <a:spcPct val="90000"/>
              </a:lnSpc>
              <a:buFont typeface="Arial" panose="020B0604020202020204" pitchFamily="34" charset="0"/>
              <a:buChar char="•"/>
            </a:pP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Un accent porté sur la </a:t>
            </a:r>
            <a:r>
              <a:rPr lang="fr" sz="2800" b="1"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mobilisation communautaire</a:t>
            </a:r>
          </a:p>
          <a:p>
            <a:pPr marL="274320" indent="-228600" algn="l" defTabSz="914400" rtl="0">
              <a:lnSpc>
                <a:spcPct val="90000"/>
              </a:lnSpc>
              <a:buFont typeface="Arial" panose="020B0604020202020204" pitchFamily="34" charset="0"/>
              <a:buChar char="•"/>
            </a:pPr>
            <a:r>
              <a:rPr lang="fr" sz="2800" b="0"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Résumé inclus du </a:t>
            </a:r>
            <a:r>
              <a:rPr lang="fr" sz="2800" b="1" i="0" u="none" kern="1200" baseline="0" dirty="0">
                <a:solidFill>
                  <a:schemeClr val="bg1"/>
                </a:solidFill>
                <a:latin typeface="Open Sans" panose="020B0606030504020204" pitchFamily="34" charset="0"/>
                <a:ea typeface="Open Sans" panose="020B0606030504020204" pitchFamily="34" charset="0"/>
                <a:cs typeface="Open Sans" panose="020B0606030504020204" pitchFamily="34" charset="0"/>
              </a:rPr>
              <a:t>Code de conduite</a:t>
            </a:r>
          </a:p>
        </p:txBody>
      </p:sp>
      <p:sp>
        <p:nvSpPr>
          <p:cNvPr id="10" name="Title">
            <a:extLst>
              <a:ext uri="{FF2B5EF4-FFF2-40B4-BE49-F238E27FC236}">
                <a16:creationId xmlns:a16="http://schemas.microsoft.com/office/drawing/2014/main" id="{5F0C0E6E-37FF-46A7-8B9B-8B506CDDE3DA}"/>
              </a:ext>
            </a:extLst>
          </p:cNvPr>
          <p:cNvSpPr txBox="1">
            <a:spLocks noGrp="1"/>
          </p:cNvSpPr>
          <p:nvPr>
            <p:ph type="title"/>
          </p:nvPr>
        </p:nvSpPr>
        <p:spPr>
          <a:xfrm>
            <a:off x="7032392" y="650879"/>
            <a:ext cx="5338762" cy="2157413"/>
          </a:xfrm>
          <a:prstGeom prst="rect">
            <a:avLst/>
          </a:prstGeom>
        </p:spPr>
        <p:txBody>
          <a:bodyPr>
            <a:normAutofit fontScale="90000"/>
          </a:bodyPr>
          <a:lstStyle/>
          <a:p>
            <a:pPr algn="l" rtl="0"/>
            <a:br>
              <a:rPr lang="fr" dirty="0">
                <a:solidFill>
                  <a:schemeClr val="bg1"/>
                </a:solidFill>
              </a:rPr>
            </a:br>
            <a:r>
              <a:rPr lang="fr" b="1" i="0" u="none" baseline="0" dirty="0">
                <a:solidFill>
                  <a:schemeClr val="bg1"/>
                </a:solidFill>
              </a:rPr>
              <a:t>Qu’est-ce que Sphère ? </a:t>
            </a:r>
            <a:endParaRPr dirty="0">
              <a:solidFill>
                <a:schemeClr val="bg1"/>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1" name="Slide Number">
            <a:extLst>
              <a:ext uri="{FF2B5EF4-FFF2-40B4-BE49-F238E27FC236}">
                <a16:creationId xmlns:a16="http://schemas.microsoft.com/office/drawing/2014/main" id="{CF9F84A3-20D0-47B5-8225-6D21FB0386A5}"/>
              </a:ext>
            </a:extLst>
          </p:cNvPr>
          <p:cNvSpPr txBox="1">
            <a:spLocks/>
          </p:cNvSpPr>
          <p:nvPr/>
        </p:nvSpPr>
        <p:spPr>
          <a:xfrm>
            <a:off x="11805138"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spcAft>
                <a:spcPts val="600"/>
              </a:spcAft>
            </a:pPr>
            <a:fld id="{86CB4B4D-7CA3-9044-876B-883B54F8677D}" type="slidenum">
              <a:rPr>
                <a:solidFill>
                  <a:srgbClr val="625D6A"/>
                </a:solidFill>
              </a:rPr>
              <a:pPr>
                <a:spcAft>
                  <a:spcPts val="600"/>
                </a:spcAft>
              </a:pPr>
              <a:t>19</a:t>
            </a:fld>
            <a:endParaRPr lang="fr">
              <a:solidFill>
                <a:srgbClr val="625D6A"/>
              </a:solidFill>
            </a:endParaRPr>
          </a:p>
        </p:txBody>
      </p:sp>
      <p:pic>
        <p:nvPicPr>
          <p:cNvPr id="2" name="Picture 1">
            <a:extLst>
              <a:ext uri="{FF2B5EF4-FFF2-40B4-BE49-F238E27FC236}">
                <a16:creationId xmlns:a16="http://schemas.microsoft.com/office/drawing/2014/main" id="{D9A0F386-4129-4BB0-86BC-7F5A22189216}"/>
              </a:ext>
            </a:extLst>
          </p:cNvPr>
          <p:cNvPicPr>
            <a:picLocks noChangeAspect="1"/>
          </p:cNvPicPr>
          <p:nvPr/>
        </p:nvPicPr>
        <p:blipFill>
          <a:blip r:embed="rId3"/>
          <a:stretch>
            <a:fillRect/>
          </a:stretch>
        </p:blipFill>
        <p:spPr>
          <a:xfrm>
            <a:off x="157655" y="138532"/>
            <a:ext cx="4483371" cy="7305256"/>
          </a:xfrm>
          <a:prstGeom prst="rect">
            <a:avLst/>
          </a:prstGeom>
        </p:spPr>
      </p:pic>
      <p:grpSp>
        <p:nvGrpSpPr>
          <p:cNvPr id="8" name="Group 7">
            <a:extLst>
              <a:ext uri="{FF2B5EF4-FFF2-40B4-BE49-F238E27FC236}">
                <a16:creationId xmlns:a16="http://schemas.microsoft.com/office/drawing/2014/main" id="{B8C1387E-10A9-4038-9B56-536F14DD8464}"/>
              </a:ext>
            </a:extLst>
          </p:cNvPr>
          <p:cNvGrpSpPr/>
          <p:nvPr/>
        </p:nvGrpSpPr>
        <p:grpSpPr>
          <a:xfrm>
            <a:off x="378507" y="8455819"/>
            <a:ext cx="1871065" cy="900454"/>
            <a:chOff x="378507" y="8455819"/>
            <a:chExt cx="1871065" cy="900454"/>
          </a:xfrm>
        </p:grpSpPr>
        <p:sp>
          <p:nvSpPr>
            <p:cNvPr id="9" name="Rectangle 8">
              <a:extLst>
                <a:ext uri="{FF2B5EF4-FFF2-40B4-BE49-F238E27FC236}">
                  <a16:creationId xmlns:a16="http://schemas.microsoft.com/office/drawing/2014/main" id="{09EE5EC0-6B73-4457-A924-699F50FB5C97}"/>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6556AB0D-2268-4B40-A5B5-50C7AD036BE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20745852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E510DF-2835-40BD-AB71-FB8D128CB5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4096" y="2900581"/>
            <a:ext cx="2731008" cy="3943693"/>
          </a:xfrm>
          <a:prstGeom prst="rect">
            <a:avLst/>
          </a:prstGeom>
          <a:ln>
            <a:solidFill>
              <a:srgbClr val="57B642"/>
            </a:solidFill>
          </a:ln>
        </p:spPr>
      </p:pic>
      <p:cxnSp>
        <p:nvCxnSpPr>
          <p:cNvPr id="12" name="Straight Connector 11">
            <a:extLst>
              <a:ext uri="{FF2B5EF4-FFF2-40B4-BE49-F238E27FC236}">
                <a16:creationId xmlns:a16="http://schemas.microsoft.com/office/drawing/2014/main" id="{50DA1EB8-87CF-4588-A1FD-4756F9A28F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24084"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DFDBE90-7624-484A-8815-E120ED1F79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0746" y="2900580"/>
            <a:ext cx="2731008" cy="3943693"/>
          </a:xfrm>
          <a:prstGeom prst="rect">
            <a:avLst/>
          </a:prstGeom>
          <a:ln>
            <a:solidFill>
              <a:srgbClr val="FC7C2B"/>
            </a:solidFill>
          </a:ln>
        </p:spPr>
      </p:pic>
      <p:cxnSp>
        <p:nvCxnSpPr>
          <p:cNvPr id="14" name="Straight Connector 13">
            <a:extLst>
              <a:ext uri="{FF2B5EF4-FFF2-40B4-BE49-F238E27FC236}">
                <a16:creationId xmlns:a16="http://schemas.microsoft.com/office/drawing/2014/main" id="{D7A4E378-EA57-47B9-B1EB-58B998F6CF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77434"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0603B65-A56A-4147-B967-C77EF735DAFB}"/>
              </a:ext>
            </a:extLst>
          </p:cNvPr>
          <p:cNvPicPr>
            <a:picLocks noChangeAspect="1"/>
          </p:cNvPicPr>
          <p:nvPr/>
        </p:nvPicPr>
        <p:blipFill>
          <a:blip r:embed="rId5"/>
          <a:stretch>
            <a:fillRect/>
          </a:stretch>
        </p:blipFill>
        <p:spPr>
          <a:xfrm>
            <a:off x="9734904" y="2935544"/>
            <a:ext cx="2731008" cy="3873770"/>
          </a:xfrm>
          <a:prstGeom prst="rect">
            <a:avLst/>
          </a:prstGeom>
          <a:ln>
            <a:solidFill>
              <a:srgbClr val="372981"/>
            </a:solidFill>
          </a:ln>
        </p:spPr>
      </p:pic>
      <p:cxnSp>
        <p:nvCxnSpPr>
          <p:cNvPr id="16" name="Straight Connector 15">
            <a:extLst>
              <a:ext uri="{FF2B5EF4-FFF2-40B4-BE49-F238E27FC236}">
                <a16:creationId xmlns:a16="http://schemas.microsoft.com/office/drawing/2014/main" id="{D2B31ED6-76F0-425A-9A41-C947AEF9C1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53728"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4" name="Picture 3" descr="http://d4rri9bdfuube.cloudfront.net/assets/images/book/large/9780/8559/9780855984625.jpg">
            <a:extLst>
              <a:ext uri="{FF2B5EF4-FFF2-40B4-BE49-F238E27FC236}">
                <a16:creationId xmlns:a16="http://schemas.microsoft.com/office/drawing/2014/main" id="{6DDB5403-C73F-4B92-A851-0DDCE9F97CFA}"/>
              </a:ext>
            </a:extLst>
          </p:cNvPr>
          <p:cNvPicPr>
            <a:picLocks noChangeArrowheads="1"/>
          </p:cNvPicPr>
          <p:nvPr/>
        </p:nvPicPr>
        <p:blipFill rotWithShape="1">
          <a:blip r:embed="rId6">
            <a:extLst>
              <a:ext uri="{28A0092B-C50C-407E-A947-70E740481C1C}">
                <a14:useLocalDpi xmlns:a14="http://schemas.microsoft.com/office/drawing/2010/main" val="0"/>
              </a:ext>
            </a:extLst>
          </a:blip>
          <a:srcRect l="14970" r="14631" b="7703"/>
          <a:stretch/>
        </p:blipFill>
        <p:spPr bwMode="auto">
          <a:xfrm>
            <a:off x="539862" y="2960871"/>
            <a:ext cx="2731008" cy="3850003"/>
          </a:xfrm>
          <a:prstGeom prst="rect">
            <a:avLst/>
          </a:prstGeom>
          <a:noFill/>
          <a:ln>
            <a:solidFill>
              <a:srgbClr val="040845"/>
            </a:solidFill>
          </a:ln>
          <a:extLst>
            <a:ext uri="{909E8E84-426E-40DD-AFC4-6F175D3DCCD1}">
              <a14:hiddenFill xmlns:a14="http://schemas.microsoft.com/office/drawing/2010/main">
                <a:solidFill>
                  <a:srgbClr val="FFFFFF"/>
                </a:solidFill>
              </a14:hiddenFill>
            </a:ext>
          </a:extLst>
        </p:spPr>
      </p:pic>
      <p:sp>
        <p:nvSpPr>
          <p:cNvPr id="13" name="Slide Number">
            <a:extLst>
              <a:ext uri="{FF2B5EF4-FFF2-40B4-BE49-F238E27FC236}">
                <a16:creationId xmlns:a16="http://schemas.microsoft.com/office/drawing/2014/main" id="{FF6AE1E7-5DF2-42C3-A64B-FB124BCC2604}"/>
              </a:ext>
            </a:extLst>
          </p:cNvPr>
          <p:cNvSpPr txBox="1">
            <a:spLocks/>
          </p:cNvSpPr>
          <p:nvPr/>
        </p:nvSpPr>
        <p:spPr>
          <a:xfrm>
            <a:off x="11816857" y="8809566"/>
            <a:ext cx="20518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2</a:t>
            </a:fld>
            <a:endParaRPr lang="fr" dirty="0">
              <a:solidFill>
                <a:schemeClr val="tx2"/>
              </a:solidFill>
            </a:endParaRPr>
          </a:p>
        </p:txBody>
      </p:sp>
      <p:grpSp>
        <p:nvGrpSpPr>
          <p:cNvPr id="10" name="Group 9">
            <a:extLst>
              <a:ext uri="{FF2B5EF4-FFF2-40B4-BE49-F238E27FC236}">
                <a16:creationId xmlns:a16="http://schemas.microsoft.com/office/drawing/2014/main" id="{75EFE37D-B17D-40E8-AD40-4BD46C14B7C8}"/>
              </a:ext>
            </a:extLst>
          </p:cNvPr>
          <p:cNvGrpSpPr/>
          <p:nvPr/>
        </p:nvGrpSpPr>
        <p:grpSpPr>
          <a:xfrm>
            <a:off x="378507" y="8455819"/>
            <a:ext cx="1871065" cy="900454"/>
            <a:chOff x="378507" y="8455819"/>
            <a:chExt cx="1871065" cy="900454"/>
          </a:xfrm>
        </p:grpSpPr>
        <p:sp>
          <p:nvSpPr>
            <p:cNvPr id="9" name="Rectangle 8">
              <a:extLst>
                <a:ext uri="{FF2B5EF4-FFF2-40B4-BE49-F238E27FC236}">
                  <a16:creationId xmlns:a16="http://schemas.microsoft.com/office/drawing/2014/main" id="{960D289D-6B0B-4658-9138-BEBAF554A056}"/>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8" name="Graphic 7">
              <a:extLst>
                <a:ext uri="{FF2B5EF4-FFF2-40B4-BE49-F238E27FC236}">
                  <a16:creationId xmlns:a16="http://schemas.microsoft.com/office/drawing/2014/main" id="{0C9EDFCE-65AF-4463-8AA4-FFF42C117A8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48202035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62939"/>
            <a:ext cx="6900057" cy="8427720"/>
          </a:xfrm>
          <a:prstGeom prst="rect">
            <a:avLst/>
          </a:prstGeom>
          <a:gradFill>
            <a:gsLst>
              <a:gs pos="0">
                <a:srgbClr val="773CBE"/>
              </a:gs>
              <a:gs pos="25000">
                <a:srgbClr val="11AD8D"/>
              </a:gs>
              <a:gs pos="94000">
                <a:srgbClr val="773CBE"/>
              </a:gs>
              <a:gs pos="100000">
                <a:srgbClr val="36288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sz="1350"/>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r="13200"/>
          <a:stretch/>
        </p:blipFill>
        <p:spPr>
          <a:xfrm>
            <a:off x="0" y="662939"/>
            <a:ext cx="13004800" cy="8427720"/>
          </a:xfrm>
          <a:prstGeom prst="rect">
            <a:avLst/>
          </a:prstGeom>
        </p:spPr>
      </p:pic>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7162"/>
            <a:ext cx="6144984" cy="6637184"/>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fr" sz="1350"/>
          </a:p>
        </p:txBody>
      </p:sp>
      <p:pic>
        <p:nvPicPr>
          <p:cNvPr id="4" name="Picture 3">
            <a:extLst>
              <a:ext uri="{FF2B5EF4-FFF2-40B4-BE49-F238E27FC236}">
                <a16:creationId xmlns:a16="http://schemas.microsoft.com/office/drawing/2014/main" id="{6F94F894-4FA4-4E2F-8C47-322A3D60C96C}"/>
              </a:ext>
            </a:extLst>
          </p:cNvPr>
          <p:cNvPicPr>
            <a:picLocks noChangeAspect="1"/>
          </p:cNvPicPr>
          <p:nvPr/>
        </p:nvPicPr>
        <p:blipFill rotWithShape="1">
          <a:blip r:embed="rId3">
            <a:alphaModFix/>
            <a:extLst/>
          </a:blip>
          <a:srcRect l="4928" r="4308" b="2"/>
          <a:stretch/>
        </p:blipFill>
        <p:spPr>
          <a:xfrm>
            <a:off x="-101581" y="1892691"/>
            <a:ext cx="5945395" cy="6222773"/>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Text Placeholder 2">
            <a:extLst>
              <a:ext uri="{FF2B5EF4-FFF2-40B4-BE49-F238E27FC236}">
                <a16:creationId xmlns:a16="http://schemas.microsoft.com/office/drawing/2014/main" id="{373B8D2F-5EA1-4E71-A36B-073AE77E18BB}"/>
              </a:ext>
            </a:extLst>
          </p:cNvPr>
          <p:cNvSpPr>
            <a:spLocks noGrp="1"/>
          </p:cNvSpPr>
          <p:nvPr>
            <p:ph type="body" sz="half" idx="1"/>
          </p:nvPr>
        </p:nvSpPr>
        <p:spPr>
          <a:xfrm>
            <a:off x="6859818" y="2051429"/>
            <a:ext cx="5309417" cy="6637184"/>
          </a:xfrm>
        </p:spPr>
        <p:txBody>
          <a:bodyPr vert="horz" lIns="91440" tIns="45720" rIns="91440" bIns="45720" rtlCol="0" anchor="ctr">
            <a:normAutofit/>
          </a:bodyPr>
          <a:lstStyle/>
          <a:p>
            <a:pPr marL="442913" lvl="0" indent="-228600" algn="l" defTabSz="914400" rtl="0">
              <a:lnSpc>
                <a:spcPct val="90000"/>
              </a:lnSpc>
              <a:buFont typeface="Arial" panose="020B0604020202020204" pitchFamily="34" charset="0"/>
              <a:buChar char="•"/>
            </a:pPr>
            <a:endParaRPr lang="fr" sz="2800" kern="1200" dirty="0">
              <a:solidFill>
                <a:srgbClr val="000000"/>
              </a:solidFill>
            </a:endParaRPr>
          </a:p>
          <a:p>
            <a:pPr marL="285750" lvl="0" indent="-285750" algn="l" rtl="0">
              <a:buFont typeface="Arial" panose="020B0604020202020204" pitchFamily="34" charset="0"/>
              <a:buChar char="•"/>
            </a:pPr>
            <a:r>
              <a:rPr lang="en-US" sz="3200" b="1" i="0" u="none" baseline="0" dirty="0">
                <a:solidFill>
                  <a:srgbClr val="000000"/>
                </a:solidFill>
              </a:rPr>
              <a:t>Revue</a:t>
            </a:r>
            <a:endParaRPr lang="fr" sz="3200" dirty="0">
              <a:solidFill>
                <a:srgbClr val="000000"/>
              </a:solidFill>
            </a:endParaRPr>
          </a:p>
          <a:p>
            <a:pPr marL="285750" indent="-285750" algn="l" rtl="0">
              <a:buFont typeface="Arial" panose="020B0604020202020204" pitchFamily="34" charset="0"/>
              <a:buChar char="•"/>
            </a:pPr>
            <a:r>
              <a:rPr lang="fr" sz="3200" b="0" i="1" u="none" baseline="0" dirty="0">
                <a:solidFill>
                  <a:srgbClr val="000000"/>
                </a:solidFill>
              </a:rPr>
              <a:t>Aucune modification :</a:t>
            </a:r>
            <a:r>
              <a:rPr lang="fr" sz="3200" b="0" i="0" u="none" baseline="0" dirty="0">
                <a:solidFill>
                  <a:srgbClr val="000000"/>
                </a:solidFill>
              </a:rPr>
              <a:t> </a:t>
            </a:r>
            <a:r>
              <a:rPr lang="fr" sz="3200" b="1" i="0" u="none" baseline="0" dirty="0">
                <a:solidFill>
                  <a:srgbClr val="000000"/>
                </a:solidFill>
              </a:rPr>
              <a:t>Toujours valide</a:t>
            </a:r>
            <a:r>
              <a:rPr lang="fr" sz="3200" b="0" i="0" u="none" baseline="0" dirty="0">
                <a:solidFill>
                  <a:srgbClr val="000000"/>
                </a:solidFill>
              </a:rPr>
              <a:t> et pertinente suite aux révisions de 2010 et 2011</a:t>
            </a:r>
          </a:p>
          <a:p>
            <a:pPr marL="285750" lvl="0" indent="-285750" algn="l" rtl="0">
              <a:buFont typeface="Arial" panose="020B0604020202020204" pitchFamily="34" charset="0"/>
              <a:buChar char="•"/>
            </a:pPr>
            <a:r>
              <a:rPr lang="fr" sz="3200" b="0" i="0" u="none" baseline="0" dirty="0">
                <a:solidFill>
                  <a:srgbClr val="000000"/>
                </a:solidFill>
              </a:rPr>
              <a:t>Mise à jour de la section sur les Ressources (Annexe 1 :</a:t>
            </a:r>
            <a:br>
              <a:rPr lang="fr" sz="3200" b="0" i="0" u="none" baseline="0" dirty="0">
                <a:solidFill>
                  <a:srgbClr val="000000"/>
                </a:solidFill>
              </a:rPr>
            </a:br>
            <a:r>
              <a:rPr lang="en-US" sz="3200" b="1" dirty="0">
                <a:solidFill>
                  <a:srgbClr val="000000"/>
                </a:solidFill>
              </a:rPr>
              <a:t>Le </a:t>
            </a:r>
            <a:r>
              <a:rPr lang="fr" sz="3200" b="1" i="0" u="none" baseline="0" dirty="0">
                <a:solidFill>
                  <a:srgbClr val="000000"/>
                </a:solidFill>
              </a:rPr>
              <a:t>Fondement juridique de Sphère</a:t>
            </a:r>
            <a:r>
              <a:rPr lang="fr" sz="3200" b="0" i="0" u="none" baseline="0" dirty="0">
                <a:solidFill>
                  <a:srgbClr val="000000"/>
                </a:solidFill>
              </a:rPr>
              <a:t>)</a:t>
            </a:r>
            <a:endParaRPr lang="fr" sz="2800" kern="1200" dirty="0">
              <a:solidFill>
                <a:srgbClr val="000000"/>
              </a:solidFill>
              <a:latin typeface="+mn-lt"/>
              <a:ea typeface="+mn-ea"/>
              <a:cs typeface="+mn-cs"/>
            </a:endParaRPr>
          </a:p>
        </p:txBody>
      </p:sp>
      <p:sp>
        <p:nvSpPr>
          <p:cNvPr id="8" name="Title">
            <a:extLst>
              <a:ext uri="{FF2B5EF4-FFF2-40B4-BE49-F238E27FC236}">
                <a16:creationId xmlns:a16="http://schemas.microsoft.com/office/drawing/2014/main" id="{6E9734D2-4C1B-48E6-AE82-33C1A0AD1144}"/>
              </a:ext>
            </a:extLst>
          </p:cNvPr>
          <p:cNvSpPr txBox="1">
            <a:spLocks noGrp="1"/>
          </p:cNvSpPr>
          <p:nvPr>
            <p:ph type="title"/>
          </p:nvPr>
        </p:nvSpPr>
        <p:spPr>
          <a:xfrm>
            <a:off x="7157934" y="1194179"/>
            <a:ext cx="4663952" cy="1714500"/>
          </a:xfrm>
          <a:prstGeom prst="rect">
            <a:avLst/>
          </a:prstGeom>
        </p:spPr>
        <p:txBody>
          <a:bodyPr>
            <a:noAutofit/>
          </a:bodyPr>
          <a:lstStyle/>
          <a:p>
            <a:pPr algn="l" rtl="0"/>
            <a:r>
              <a:rPr lang="fr" b="1" i="0" u="none" baseline="0" dirty="0">
                <a:solidFill>
                  <a:srgbClr val="000000"/>
                </a:solidFill>
              </a:rPr>
              <a:t>La Charte humanitaire</a:t>
            </a:r>
            <a:endParaRPr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5" name="Rectangle 4">
            <a:extLst>
              <a:ext uri="{FF2B5EF4-FFF2-40B4-BE49-F238E27FC236}">
                <a16:creationId xmlns:a16="http://schemas.microsoft.com/office/drawing/2014/main" id="{993B7CA2-5E29-498D-A138-64ED3DFD19FF}"/>
              </a:ext>
            </a:extLst>
          </p:cNvPr>
          <p:cNvSpPr/>
          <p:nvPr/>
        </p:nvSpPr>
        <p:spPr>
          <a:xfrm>
            <a:off x="246743" y="8737600"/>
            <a:ext cx="1277257" cy="856343"/>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fr"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5" name="Graphic 14">
            <a:extLst>
              <a:ext uri="{FF2B5EF4-FFF2-40B4-BE49-F238E27FC236}">
                <a16:creationId xmlns:a16="http://schemas.microsoft.com/office/drawing/2014/main" id="{1DE79EF0-D7A0-4041-A290-00244E44F55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8507" y="8477553"/>
            <a:ext cx="1871065" cy="878719"/>
          </a:xfrm>
          <a:prstGeom prst="rect">
            <a:avLst/>
          </a:prstGeom>
          <a:effectLst/>
        </p:spPr>
      </p:pic>
    </p:spTree>
    <p:extLst>
      <p:ext uri="{BB962C8B-B14F-4D97-AF65-F5344CB8AC3E}">
        <p14:creationId xmlns:p14="http://schemas.microsoft.com/office/powerpoint/2010/main" val="160242068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FA7526-185D-40EB-8596-55FDD66EAD0C}"/>
              </a:ext>
            </a:extLst>
          </p:cNvPr>
          <p:cNvPicPr>
            <a:picLocks noChangeAspect="1"/>
          </p:cNvPicPr>
          <p:nvPr/>
        </p:nvPicPr>
        <p:blipFill rotWithShape="1">
          <a:blip r:embed="rId3">
            <a:clrChange>
              <a:clrFrom>
                <a:srgbClr val="FFFFFF"/>
              </a:clrFrom>
              <a:clrTo>
                <a:srgbClr val="FFFFFF">
                  <a:alpha val="0"/>
                </a:srgbClr>
              </a:clrTo>
            </a:clrChange>
            <a:alphaModFix amt="10000"/>
          </a:blip>
          <a:srcRect l="7522" t="17008" r="7522" b="17008"/>
          <a:stretch/>
        </p:blipFill>
        <p:spPr>
          <a:xfrm>
            <a:off x="-1" y="-1"/>
            <a:ext cx="13004801" cy="9753601"/>
          </a:xfrm>
          <a:prstGeom prst="rect">
            <a:avLst/>
          </a:prstGeom>
          <a:ln>
            <a:noFill/>
          </a:ln>
          <a:effectLst>
            <a:outerShdw blurRad="149987" dist="250190" dir="8460000" algn="ctr">
              <a:srgbClr val="000000">
                <a:alpha val="28000"/>
              </a:srgbClr>
            </a:outerShdw>
            <a:softEdge rad="0"/>
          </a:effectLst>
          <a:scene3d>
            <a:camera prst="orthographicFront">
              <a:rot lat="0" lon="0" rev="0"/>
            </a:camera>
            <a:lightRig rig="contrasting" dir="t">
              <a:rot lat="0" lon="0" rev="1500000"/>
            </a:lightRig>
          </a:scene3d>
          <a:sp3d prstMaterial="metal">
            <a:bevelT w="88900" h="88900"/>
          </a:sp3d>
        </p:spPr>
      </p:pic>
      <p:sp>
        <p:nvSpPr>
          <p:cNvPr id="3" name="Text Placeholder 2">
            <a:extLst>
              <a:ext uri="{FF2B5EF4-FFF2-40B4-BE49-F238E27FC236}">
                <a16:creationId xmlns:a16="http://schemas.microsoft.com/office/drawing/2014/main" id="{ABBD5114-7C68-4B8F-BF4D-35D827C93898}"/>
              </a:ext>
            </a:extLst>
          </p:cNvPr>
          <p:cNvSpPr>
            <a:spLocks noGrp="1"/>
          </p:cNvSpPr>
          <p:nvPr>
            <p:ph type="body" sz="half" idx="1"/>
          </p:nvPr>
        </p:nvSpPr>
        <p:spPr>
          <a:xfrm>
            <a:off x="4455885" y="636284"/>
            <a:ext cx="7474857" cy="8344732"/>
          </a:xfrm>
        </p:spPr>
        <p:txBody>
          <a:bodyPr>
            <a:normAutofit fontScale="92500" lnSpcReduction="10000"/>
          </a:bodyPr>
          <a:lstStyle/>
          <a:p>
            <a:pPr marL="285750" lvl="0" indent="-285750" algn="l" rtl="0">
              <a:buFont typeface="Arial" panose="020B0604020202020204" pitchFamily="34" charset="0"/>
              <a:buChar char="•"/>
            </a:pPr>
            <a:r>
              <a:rPr lang="fr" sz="3200" b="1" i="0" u="none" baseline="0" dirty="0">
                <a:solidFill>
                  <a:srgbClr val="000000"/>
                </a:solidFill>
              </a:rPr>
              <a:t>Les quatre principes</a:t>
            </a:r>
            <a:r>
              <a:rPr lang="fr" sz="3200" b="0" i="0" u="none" baseline="0" dirty="0">
                <a:solidFill>
                  <a:srgbClr val="000000"/>
                </a:solidFill>
              </a:rPr>
              <a:t> </a:t>
            </a:r>
            <a:r>
              <a:rPr lang="fr" sz="3200" b="0" i="1" u="none" baseline="0" dirty="0">
                <a:solidFill>
                  <a:srgbClr val="000000"/>
                </a:solidFill>
              </a:rPr>
              <a:t>ont été conservés</a:t>
            </a:r>
          </a:p>
          <a:p>
            <a:pPr marL="285750" lvl="0" indent="-285750" algn="l" rtl="0">
              <a:buFont typeface="Arial" panose="020B0604020202020204" pitchFamily="34" charset="0"/>
              <a:buChar char="•"/>
            </a:pPr>
            <a:r>
              <a:rPr lang="fr" sz="3200" b="1" i="0" u="none" baseline="0" dirty="0">
                <a:solidFill>
                  <a:srgbClr val="000000"/>
                </a:solidFill>
              </a:rPr>
              <a:t>Ré-alignement conceptuel</a:t>
            </a:r>
            <a:r>
              <a:rPr lang="fr" sz="3200" b="0" i="0" u="none" baseline="0" dirty="0">
                <a:solidFill>
                  <a:srgbClr val="000000"/>
                </a:solidFill>
              </a:rPr>
              <a:t> :</a:t>
            </a:r>
          </a:p>
          <a:p>
            <a:pPr marL="998533" lvl="1" indent="-457200" algn="l" rtl="0">
              <a:buFont typeface="+mj-lt"/>
              <a:buAutoNum type="arabicPeriod"/>
            </a:pPr>
            <a:r>
              <a:rPr lang="fr" sz="2800" b="0" i="0" u="none" baseline="0" dirty="0">
                <a:solidFill>
                  <a:srgbClr val="000000"/>
                </a:solidFill>
              </a:rPr>
              <a:t>« Ne pas nuire par nos interventions » a été élargi à la prévention plus générale des dommages</a:t>
            </a:r>
          </a:p>
          <a:p>
            <a:pPr marL="998533" lvl="1" indent="-457200" algn="l" rtl="0">
              <a:buFont typeface="+mj-lt"/>
              <a:buAutoNum type="arabicPeriod"/>
            </a:pPr>
            <a:r>
              <a:rPr lang="fr" sz="2800" b="0" i="0" u="none" baseline="0" dirty="0">
                <a:solidFill>
                  <a:srgbClr val="000000"/>
                </a:solidFill>
              </a:rPr>
              <a:t>L’accès impartial inclut le déni d’accès délibéré et la discrimination dans l’accès</a:t>
            </a:r>
          </a:p>
          <a:p>
            <a:pPr marL="998533" lvl="1" indent="-457200" algn="l" rtl="0">
              <a:buFont typeface="+mj-lt"/>
              <a:buAutoNum type="arabicPeriod"/>
            </a:pPr>
            <a:r>
              <a:rPr lang="fr" sz="2800" b="0" i="0" u="none" baseline="0" dirty="0">
                <a:solidFill>
                  <a:srgbClr val="000000"/>
                </a:solidFill>
              </a:rPr>
              <a:t>Le soutien au relèvement suite aux violations</a:t>
            </a:r>
          </a:p>
          <a:p>
            <a:pPr marL="998533" lvl="1" indent="-457200" algn="l" rtl="0">
              <a:buFont typeface="+mj-lt"/>
              <a:buAutoNum type="arabicPeriod"/>
            </a:pPr>
            <a:r>
              <a:rPr lang="fr" sz="2800" b="0" i="0" u="none" baseline="0" dirty="0">
                <a:solidFill>
                  <a:srgbClr val="000000"/>
                </a:solidFill>
              </a:rPr>
              <a:t>La réparation juridique et le renforcement de la protection de l’environnement</a:t>
            </a:r>
          </a:p>
          <a:p>
            <a:pPr marL="285750" lvl="0" indent="-285750" algn="l" rtl="0">
              <a:buFont typeface="Arial" panose="020B0604020202020204" pitchFamily="34" charset="0"/>
              <a:buChar char="•"/>
            </a:pPr>
            <a:r>
              <a:rPr lang="fr" sz="3200" b="1" i="0" u="none" baseline="0" dirty="0">
                <a:solidFill>
                  <a:srgbClr val="000000"/>
                </a:solidFill>
              </a:rPr>
              <a:t>Un langage simplifié </a:t>
            </a:r>
            <a:r>
              <a:rPr lang="fr" sz="3200" b="0" i="0" u="none" baseline="0" dirty="0">
                <a:solidFill>
                  <a:srgbClr val="000000"/>
                </a:solidFill>
              </a:rPr>
              <a:t>et des exemples diversifiés de praticien·ne·s généralistes</a:t>
            </a:r>
          </a:p>
          <a:p>
            <a:pPr marL="285750" lvl="0" indent="-285750" algn="l" rtl="0">
              <a:buFont typeface="Arial" panose="020B0604020202020204" pitchFamily="34" charset="0"/>
              <a:buChar char="•"/>
            </a:pPr>
            <a:r>
              <a:rPr lang="fr" sz="3200" b="0" i="0" u="none" baseline="0" dirty="0">
                <a:solidFill>
                  <a:srgbClr val="000000"/>
                </a:solidFill>
              </a:rPr>
              <a:t>Un courte annexe sur les</a:t>
            </a:r>
            <a:br>
              <a:rPr lang="fr" sz="3200" dirty="0">
                <a:solidFill>
                  <a:srgbClr val="000000"/>
                </a:solidFill>
              </a:rPr>
            </a:br>
            <a:r>
              <a:rPr lang="fr" sz="3200" b="1" i="0" u="none" baseline="0" dirty="0">
                <a:solidFill>
                  <a:srgbClr val="000000"/>
                </a:solidFill>
              </a:rPr>
              <a:t>Standards professionnels pour les activités de protection </a:t>
            </a:r>
            <a:r>
              <a:rPr lang="fr" sz="3200" dirty="0">
                <a:solidFill>
                  <a:srgbClr val="000000"/>
                </a:solidFill>
              </a:rPr>
              <a:t>du CICR</a:t>
            </a:r>
          </a:p>
          <a:p>
            <a:endParaRPr lang="fr" sz="2400" dirty="0">
              <a:solidFill>
                <a:srgbClr val="000000"/>
              </a:solidFill>
            </a:endParaRPr>
          </a:p>
        </p:txBody>
      </p:sp>
      <p:sp>
        <p:nvSpPr>
          <p:cNvPr id="5" name="Title">
            <a:extLst>
              <a:ext uri="{FF2B5EF4-FFF2-40B4-BE49-F238E27FC236}">
                <a16:creationId xmlns:a16="http://schemas.microsoft.com/office/drawing/2014/main" id="{AE67DD04-EA48-4E63-AABA-53334211AECF}"/>
              </a:ext>
            </a:extLst>
          </p:cNvPr>
          <p:cNvSpPr txBox="1">
            <a:spLocks/>
          </p:cNvSpPr>
          <p:nvPr/>
        </p:nvSpPr>
        <p:spPr>
          <a:xfrm>
            <a:off x="887762" y="698880"/>
            <a:ext cx="3568123" cy="35175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lnSpcReduction="100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rtl="0" hangingPunct="1"/>
            <a:r>
              <a:rPr lang="fr" b="1" i="0" u="none" baseline="0" dirty="0">
                <a:solidFill>
                  <a:srgbClr val="000000"/>
                </a:solidFill>
              </a:rPr>
              <a:t>Les principes</a:t>
            </a:r>
          </a:p>
          <a:p>
            <a:pPr algn="l" rtl="0" hangingPunct="1"/>
            <a:r>
              <a:rPr lang="fr" b="1" i="0" u="none" baseline="0" dirty="0">
                <a:solidFill>
                  <a:srgbClr val="000000"/>
                </a:solidFill>
              </a:rPr>
              <a:t>de protection</a:t>
            </a:r>
            <a:br>
              <a:rPr lang="fr" b="1" dirty="0">
                <a:solidFill>
                  <a:srgbClr val="000000"/>
                </a:solidFill>
              </a:rPr>
            </a:br>
            <a:endParaRPr lang="fr"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6" name="Slide Number">
            <a:extLst>
              <a:ext uri="{FF2B5EF4-FFF2-40B4-BE49-F238E27FC236}">
                <a16:creationId xmlns:a16="http://schemas.microsoft.com/office/drawing/2014/main" id="{9D591955-D3AE-4C5F-A95D-C3C2E3967886}"/>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21</a:t>
            </a:fld>
            <a:endParaRPr lang="fr" dirty="0">
              <a:solidFill>
                <a:schemeClr val="tx2"/>
              </a:solidFill>
            </a:endParaRPr>
          </a:p>
        </p:txBody>
      </p:sp>
      <p:grpSp>
        <p:nvGrpSpPr>
          <p:cNvPr id="7" name="Group 6">
            <a:extLst>
              <a:ext uri="{FF2B5EF4-FFF2-40B4-BE49-F238E27FC236}">
                <a16:creationId xmlns:a16="http://schemas.microsoft.com/office/drawing/2014/main" id="{2CFC652E-14A0-4BBB-AE2D-D8655FDA777D}"/>
              </a:ext>
            </a:extLst>
          </p:cNvPr>
          <p:cNvGrpSpPr/>
          <p:nvPr/>
        </p:nvGrpSpPr>
        <p:grpSpPr>
          <a:xfrm>
            <a:off x="378507" y="8455819"/>
            <a:ext cx="1871065" cy="900454"/>
            <a:chOff x="378507" y="8455819"/>
            <a:chExt cx="1871065" cy="900454"/>
          </a:xfrm>
        </p:grpSpPr>
        <p:sp>
          <p:nvSpPr>
            <p:cNvPr id="8" name="Rectangle 7">
              <a:extLst>
                <a:ext uri="{FF2B5EF4-FFF2-40B4-BE49-F238E27FC236}">
                  <a16:creationId xmlns:a16="http://schemas.microsoft.com/office/drawing/2014/main" id="{C50D0E55-8EF5-4977-A3E2-9A2DEC01DA79}"/>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9" name="Graphic 8">
              <a:extLst>
                <a:ext uri="{FF2B5EF4-FFF2-40B4-BE49-F238E27FC236}">
                  <a16:creationId xmlns:a16="http://schemas.microsoft.com/office/drawing/2014/main" id="{3F17EED0-66AD-45DB-9B62-E629639CD14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327228736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871D52E-6AB6-4061-98FA-73B4561E8B78}"/>
              </a:ext>
            </a:extLst>
          </p:cNvPr>
          <p:cNvPicPr>
            <a:picLocks noChangeAspect="1"/>
          </p:cNvPicPr>
          <p:nvPr/>
        </p:nvPicPr>
        <p:blipFill rotWithShape="1">
          <a:blip r:embed="rId3"/>
          <a:srcRect r="10421"/>
          <a:stretch/>
        </p:blipFill>
        <p:spPr>
          <a:xfrm>
            <a:off x="6402392" y="1272117"/>
            <a:ext cx="6602408" cy="7270752"/>
          </a:xfrm>
          <a:prstGeom prst="rect">
            <a:avLst/>
          </a:prstGeom>
        </p:spPr>
      </p:pic>
      <p:sp>
        <p:nvSpPr>
          <p:cNvPr id="3" name="Text Placeholder 2">
            <a:extLst>
              <a:ext uri="{FF2B5EF4-FFF2-40B4-BE49-F238E27FC236}">
                <a16:creationId xmlns:a16="http://schemas.microsoft.com/office/drawing/2014/main" id="{9D63CF38-41B6-4B93-AD09-F22C1EADA3E2}"/>
              </a:ext>
            </a:extLst>
          </p:cNvPr>
          <p:cNvSpPr>
            <a:spLocks noGrp="1"/>
          </p:cNvSpPr>
          <p:nvPr>
            <p:ph type="body" sz="half" idx="1"/>
          </p:nvPr>
        </p:nvSpPr>
        <p:spPr>
          <a:xfrm>
            <a:off x="532536" y="1981202"/>
            <a:ext cx="6163232" cy="6864649"/>
          </a:xfrm>
        </p:spPr>
        <p:txBody>
          <a:bodyPr vert="horz" lIns="91440" tIns="45720" rIns="91440" bIns="45720" rtlCol="0">
            <a:normAutofit lnSpcReduction="10000"/>
          </a:bodyPr>
          <a:lstStyle/>
          <a:p>
            <a:pPr marL="442913" lvl="0" indent="-228600" algn="l" defTabSz="914400" rtl="0">
              <a:lnSpc>
                <a:spcPct val="90000"/>
              </a:lnSpc>
              <a:buFont typeface="Arial" panose="020B0604020202020204" pitchFamily="34" charset="0"/>
              <a:buChar char="•"/>
            </a:pPr>
            <a:endParaRPr lang="fr" sz="2400" kern="1200" dirty="0">
              <a:solidFill>
                <a:srgbClr val="000000"/>
              </a:solidFill>
            </a:endParaRPr>
          </a:p>
          <a:p>
            <a:pPr marL="285750" lvl="0" indent="-228600" algn="l" defTabSz="914400" rtl="0">
              <a:lnSpc>
                <a:spcPct val="90000"/>
              </a:lnSpc>
              <a:spcBef>
                <a:spcPts val="0"/>
              </a:spcBef>
              <a:spcAft>
                <a:spcPts val="1200"/>
              </a:spcAft>
              <a:buFont typeface="Arial" panose="020B0604020202020204" pitchFamily="34" charset="0"/>
              <a:buChar char="•"/>
            </a:pPr>
            <a:r>
              <a:rPr lang="fr" sz="2800" b="0" i="0" u="none" kern="1200" baseline="0" dirty="0">
                <a:solidFill>
                  <a:srgbClr val="000000"/>
                </a:solidFill>
              </a:rPr>
              <a:t>Texte d’origine </a:t>
            </a:r>
            <a:r>
              <a:rPr lang="fr" sz="2800" b="0" i="1" u="none" kern="1200" baseline="0" dirty="0">
                <a:solidFill>
                  <a:srgbClr val="000000"/>
                </a:solidFill>
              </a:rPr>
              <a:t>conservé</a:t>
            </a:r>
            <a:r>
              <a:rPr lang="fr" sz="2800" b="0" i="0" u="none" kern="1200" baseline="0" dirty="0">
                <a:solidFill>
                  <a:srgbClr val="000000"/>
                </a:solidFill>
              </a:rPr>
              <a:t> pour ce qui est des engagements (même fleur que celle de la CHS)</a:t>
            </a:r>
          </a:p>
          <a:p>
            <a:pPr marL="285750" lvl="0" indent="-228600" algn="l" defTabSz="914400" rtl="0">
              <a:lnSpc>
                <a:spcPct val="90000"/>
              </a:lnSpc>
              <a:spcBef>
                <a:spcPts val="0"/>
              </a:spcBef>
              <a:spcAft>
                <a:spcPts val="1200"/>
              </a:spcAft>
              <a:buFont typeface="Arial" panose="020B0604020202020204" pitchFamily="34" charset="0"/>
              <a:buChar char="•"/>
            </a:pPr>
            <a:r>
              <a:rPr lang="fr" sz="2800" b="0" i="0" u="none" kern="1200" baseline="0" dirty="0">
                <a:solidFill>
                  <a:srgbClr val="000000"/>
                </a:solidFill>
              </a:rPr>
              <a:t>Les indicateurs de performance ont été légèrement mis à jour</a:t>
            </a:r>
          </a:p>
          <a:p>
            <a:pPr marL="285750" lvl="0" indent="-228600" algn="l" defTabSz="914400" rtl="0">
              <a:lnSpc>
                <a:spcPct val="90000"/>
              </a:lnSpc>
              <a:spcBef>
                <a:spcPts val="0"/>
              </a:spcBef>
              <a:spcAft>
                <a:spcPts val="1200"/>
              </a:spcAft>
              <a:buFont typeface="Arial" panose="020B0604020202020204" pitchFamily="34" charset="0"/>
              <a:buChar char="•"/>
            </a:pPr>
            <a:r>
              <a:rPr lang="fr" sz="2800" b="0" i="0" u="none" kern="1200" baseline="0" dirty="0">
                <a:solidFill>
                  <a:srgbClr val="000000"/>
                </a:solidFill>
              </a:rPr>
              <a:t>Certains ajouts ont été effectués dans les notes d’orientations et les sous-actions, dont :</a:t>
            </a:r>
          </a:p>
          <a:p>
            <a:pPr marL="548640" lvl="1" indent="-228600" algn="l" defTabSz="914400" rtl="0">
              <a:lnSpc>
                <a:spcPct val="90000"/>
              </a:lnSpc>
              <a:spcBef>
                <a:spcPts val="0"/>
              </a:spcBef>
              <a:spcAft>
                <a:spcPts val="1200"/>
              </a:spcAft>
              <a:buFont typeface="Arial" panose="020B0604020202020204" pitchFamily="34" charset="0"/>
              <a:buChar char="•"/>
            </a:pPr>
            <a:r>
              <a:rPr lang="fr" sz="2800" b="0" i="0" u="none" kern="1200" baseline="0" dirty="0">
                <a:solidFill>
                  <a:srgbClr val="000000"/>
                </a:solidFill>
              </a:rPr>
              <a:t>davantage de références aux </a:t>
            </a:r>
            <a:br>
              <a:rPr lang="fr" sz="2800" kern="1200" dirty="0">
                <a:solidFill>
                  <a:srgbClr val="000000"/>
                </a:solidFill>
              </a:rPr>
            </a:br>
            <a:r>
              <a:rPr lang="fr" sz="2800" b="0" i="0" u="none" kern="1200" baseline="0" dirty="0">
                <a:solidFill>
                  <a:srgbClr val="000000"/>
                </a:solidFill>
              </a:rPr>
              <a:t>gouvernements, à la coordination civilo-militaire, à l’entraide communautaire</a:t>
            </a:r>
            <a:r>
              <a:rPr lang="fr" sz="2800" kern="1200" dirty="0">
                <a:solidFill>
                  <a:srgbClr val="000000"/>
                </a:solidFill>
              </a:rPr>
              <a:t> </a:t>
            </a:r>
            <a:r>
              <a:rPr lang="fr" sz="2800" b="0" i="0" u="none" kern="1200" baseline="0" dirty="0">
                <a:solidFill>
                  <a:srgbClr val="000000"/>
                </a:solidFill>
              </a:rPr>
              <a:t>et aux considérations environnementales ; et </a:t>
            </a:r>
          </a:p>
          <a:p>
            <a:pPr marL="548640" lvl="1" indent="-228600" algn="l" defTabSz="914400" rtl="0">
              <a:lnSpc>
                <a:spcPct val="90000"/>
              </a:lnSpc>
              <a:spcBef>
                <a:spcPts val="0"/>
              </a:spcBef>
              <a:spcAft>
                <a:spcPts val="1200"/>
              </a:spcAft>
              <a:buFont typeface="Arial" panose="020B0604020202020204" pitchFamily="34" charset="0"/>
              <a:buChar char="•"/>
            </a:pPr>
            <a:r>
              <a:rPr lang="fr" sz="2800" b="0" i="0" u="none" kern="1200" baseline="0" dirty="0">
                <a:solidFill>
                  <a:srgbClr val="000000"/>
                </a:solidFill>
              </a:rPr>
              <a:t>l’ajout précoce d’un texte sur le harcèlement et les abus sexuels.</a:t>
            </a:r>
            <a:endParaRPr lang="fr" sz="2400" kern="1200" dirty="0">
              <a:solidFill>
                <a:srgbClr val="000000"/>
              </a:solidFill>
            </a:endParaRPr>
          </a:p>
          <a:p>
            <a:pPr indent="-228600" algn="l" defTabSz="914400" rtl="0">
              <a:lnSpc>
                <a:spcPct val="90000"/>
              </a:lnSpc>
              <a:buFont typeface="Arial" panose="020B0604020202020204" pitchFamily="34" charset="0"/>
              <a:buChar char="•"/>
            </a:pPr>
            <a:endParaRPr lang="fr" sz="2800" kern="1200" dirty="0">
              <a:solidFill>
                <a:srgbClr val="000000"/>
              </a:solidFill>
              <a:latin typeface="+mn-lt"/>
              <a:ea typeface="+mn-ea"/>
              <a:cs typeface="+mn-cs"/>
            </a:endParaRPr>
          </a:p>
        </p:txBody>
      </p:sp>
      <p:sp>
        <p:nvSpPr>
          <p:cNvPr id="5" name="Title">
            <a:extLst>
              <a:ext uri="{FF2B5EF4-FFF2-40B4-BE49-F238E27FC236}">
                <a16:creationId xmlns:a16="http://schemas.microsoft.com/office/drawing/2014/main" id="{B7F7F8ED-1024-42DF-ACAA-811364E82046}"/>
              </a:ext>
            </a:extLst>
          </p:cNvPr>
          <p:cNvSpPr txBox="1">
            <a:spLocks/>
          </p:cNvSpPr>
          <p:nvPr/>
        </p:nvSpPr>
        <p:spPr>
          <a:xfrm>
            <a:off x="844217" y="648561"/>
            <a:ext cx="7341138" cy="30095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rtl="0" hangingPunct="1"/>
            <a:r>
              <a:rPr lang="fr" b="1" i="0" u="none" baseline="0" dirty="0">
                <a:solidFill>
                  <a:srgbClr val="000000"/>
                </a:solidFill>
              </a:rPr>
              <a:t>La Norme humanitaire fondamentale</a:t>
            </a:r>
            <a:endParaRPr lang="fr"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6" name="Slide Number">
            <a:extLst>
              <a:ext uri="{FF2B5EF4-FFF2-40B4-BE49-F238E27FC236}">
                <a16:creationId xmlns:a16="http://schemas.microsoft.com/office/drawing/2014/main" id="{7A844267-CAAA-4872-94D6-829EF8A3EA05}"/>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22</a:t>
            </a:fld>
            <a:endParaRPr lang="fr" dirty="0">
              <a:solidFill>
                <a:schemeClr val="tx2"/>
              </a:solidFill>
            </a:endParaRPr>
          </a:p>
        </p:txBody>
      </p:sp>
      <p:grpSp>
        <p:nvGrpSpPr>
          <p:cNvPr id="10" name="Group 9">
            <a:extLst>
              <a:ext uri="{FF2B5EF4-FFF2-40B4-BE49-F238E27FC236}">
                <a16:creationId xmlns:a16="http://schemas.microsoft.com/office/drawing/2014/main" id="{49122232-1138-47AE-AC46-62D868EC12B9}"/>
              </a:ext>
            </a:extLst>
          </p:cNvPr>
          <p:cNvGrpSpPr/>
          <p:nvPr/>
        </p:nvGrpSpPr>
        <p:grpSpPr>
          <a:xfrm>
            <a:off x="378507" y="8455819"/>
            <a:ext cx="1871065" cy="900454"/>
            <a:chOff x="378507" y="8455819"/>
            <a:chExt cx="1871065" cy="900454"/>
          </a:xfrm>
        </p:grpSpPr>
        <p:sp>
          <p:nvSpPr>
            <p:cNvPr id="11" name="Rectangle 10">
              <a:extLst>
                <a:ext uri="{FF2B5EF4-FFF2-40B4-BE49-F238E27FC236}">
                  <a16:creationId xmlns:a16="http://schemas.microsoft.com/office/drawing/2014/main" id="{0E54CE2A-6013-4091-A252-6E8D1B347759}"/>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9E40B8AB-DAB9-49F2-92F0-2DE9A6BA0F0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141606386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hidden="1">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543655" y="431773"/>
            <a:ext cx="6117963" cy="8386479"/>
          </a:xfrm>
          <a:prstGeom prst="rect">
            <a:avLst/>
          </a:prstGeom>
          <a:solidFill>
            <a:srgbClr val="E5EEED"/>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p>
        </p:txBody>
      </p:sp>
      <p:pic>
        <p:nvPicPr>
          <p:cNvPr id="4" name="Picture 3" descr="A close up of a device&#10;&#10;Description automatically generated">
            <a:extLst>
              <a:ext uri="{FF2B5EF4-FFF2-40B4-BE49-F238E27FC236}">
                <a16:creationId xmlns:a16="http://schemas.microsoft.com/office/drawing/2014/main" id="{0F670923-6D46-43D3-99E9-F7120B408EC2}"/>
              </a:ext>
            </a:extLst>
          </p:cNvPr>
          <p:cNvPicPr>
            <a:picLocks noChangeAspect="1"/>
          </p:cNvPicPr>
          <p:nvPr/>
        </p:nvPicPr>
        <p:blipFill>
          <a:blip r:embed="rId2">
            <a:extLst/>
          </a:blip>
          <a:stretch>
            <a:fillRect/>
          </a:stretch>
        </p:blipFill>
        <p:spPr>
          <a:xfrm>
            <a:off x="576264" y="2450134"/>
            <a:ext cx="4076798" cy="4853331"/>
          </a:xfrm>
          <a:prstGeom prst="rect">
            <a:avLst/>
          </a:prstGeom>
        </p:spPr>
      </p:pic>
      <p:sp>
        <p:nvSpPr>
          <p:cNvPr id="3" name="Text Placeholder 2">
            <a:extLst>
              <a:ext uri="{FF2B5EF4-FFF2-40B4-BE49-F238E27FC236}">
                <a16:creationId xmlns:a16="http://schemas.microsoft.com/office/drawing/2014/main" id="{4CB19036-0102-4B0E-977A-C9E1A0FC3ABE}"/>
              </a:ext>
            </a:extLst>
          </p:cNvPr>
          <p:cNvSpPr>
            <a:spLocks noGrp="1"/>
          </p:cNvSpPr>
          <p:nvPr>
            <p:ph type="body" sz="half" idx="1"/>
          </p:nvPr>
        </p:nvSpPr>
        <p:spPr>
          <a:xfrm>
            <a:off x="4942114" y="1240971"/>
            <a:ext cx="7661747" cy="7786913"/>
          </a:xfrm>
        </p:spPr>
        <p:txBody>
          <a:bodyPr vert="horz" lIns="91440" tIns="45720" rIns="91440" bIns="45720" rtlCol="0">
            <a:normAutofit lnSpcReduction="10000"/>
          </a:bodyPr>
          <a:lstStyle/>
          <a:p>
            <a:pPr marL="285750" indent="-285750" algn="l" rtl="0">
              <a:buFont typeface="Arial" panose="020B0604020202020204" pitchFamily="34" charset="0"/>
              <a:buChar char="•"/>
            </a:pPr>
            <a:r>
              <a:rPr lang="fr" sz="2800" b="0" i="0" u="none" baseline="0" dirty="0">
                <a:solidFill>
                  <a:srgbClr val="000000"/>
                </a:solidFill>
              </a:rPr>
              <a:t>Un accent plus fort sur la </a:t>
            </a:r>
            <a:r>
              <a:rPr lang="fr" sz="2800" b="1" i="0" u="none" baseline="0" dirty="0">
                <a:solidFill>
                  <a:srgbClr val="000000"/>
                </a:solidFill>
              </a:rPr>
              <a:t>mobilisation communautaire</a:t>
            </a:r>
            <a:r>
              <a:rPr lang="fr" sz="2800" b="0" i="0" u="none" baseline="0" dirty="0">
                <a:solidFill>
                  <a:srgbClr val="000000"/>
                </a:solidFill>
              </a:rPr>
              <a:t>, dont un nouveau diagramme dans le chapitre d’introduction</a:t>
            </a:r>
          </a:p>
          <a:p>
            <a:pPr marL="285750" lvl="0" indent="-285750" algn="l" rtl="0">
              <a:buFont typeface="Arial" panose="020B0604020202020204" pitchFamily="34" charset="0"/>
              <a:buChar char="•"/>
            </a:pPr>
            <a:r>
              <a:rPr lang="fr" sz="2800" b="0" i="0" u="none" baseline="0" dirty="0">
                <a:solidFill>
                  <a:srgbClr val="000000"/>
                </a:solidFill>
              </a:rPr>
              <a:t>Le standard sur la qualité des programmes en général a été supprimé, et est désormais intégré tout au long du chapitre</a:t>
            </a:r>
          </a:p>
          <a:p>
            <a:pPr marL="285750" lvl="0" indent="-285750" algn="l" rtl="0">
              <a:buFont typeface="Arial" panose="020B0604020202020204" pitchFamily="34" charset="0"/>
              <a:buChar char="•"/>
            </a:pPr>
            <a:r>
              <a:rPr lang="fr" sz="2800" b="0" i="0" u="none" baseline="0" dirty="0">
                <a:solidFill>
                  <a:srgbClr val="000000"/>
                </a:solidFill>
              </a:rPr>
              <a:t>Le standard sur le </a:t>
            </a:r>
            <a:r>
              <a:rPr lang="fr" sz="2800" b="1" dirty="0">
                <a:solidFill>
                  <a:srgbClr val="000000"/>
                </a:solidFill>
              </a:rPr>
              <a:t>drainage</a:t>
            </a:r>
            <a:r>
              <a:rPr lang="fr" sz="2800" b="0" i="0" u="none" baseline="0" dirty="0">
                <a:solidFill>
                  <a:srgbClr val="000000"/>
                </a:solidFill>
              </a:rPr>
              <a:t> a été supprimé. Ce thème est désormais abordé dans les deux chapitres WASH et Abris et hébergement</a:t>
            </a:r>
          </a:p>
          <a:p>
            <a:pPr marL="285750" lvl="0" indent="-285750" algn="l" rtl="0">
              <a:buFont typeface="Arial" panose="020B0604020202020204" pitchFamily="34" charset="0"/>
              <a:buChar char="•"/>
            </a:pPr>
            <a:r>
              <a:rPr lang="fr" sz="2800" b="0" i="0" u="none" baseline="0" dirty="0">
                <a:solidFill>
                  <a:srgbClr val="000000"/>
                </a:solidFill>
              </a:rPr>
              <a:t>Nouvelle section/Nouveau standard : </a:t>
            </a:r>
            <a:r>
              <a:rPr lang="fr" sz="2800" b="1" i="0" u="none" baseline="0" dirty="0">
                <a:solidFill>
                  <a:srgbClr val="000000"/>
                </a:solidFill>
              </a:rPr>
              <a:t>WASH et les structures de soins</a:t>
            </a:r>
          </a:p>
          <a:p>
            <a:pPr marL="640080" lvl="1" indent="-342900" algn="l" rtl="0">
              <a:spcBef>
                <a:spcPts val="0"/>
              </a:spcBef>
              <a:buFont typeface="Arial" panose="020B0604020202020204" pitchFamily="34" charset="0"/>
              <a:buChar char="•"/>
            </a:pPr>
            <a:r>
              <a:rPr lang="fr" sz="2800" b="0" i="0" u="none" baseline="0" dirty="0">
                <a:solidFill>
                  <a:srgbClr val="000000"/>
                </a:solidFill>
              </a:rPr>
              <a:t>Leçons tirées de l’intervention face à </a:t>
            </a:r>
            <a:r>
              <a:rPr lang="fr" sz="2800" dirty="0">
                <a:solidFill>
                  <a:srgbClr val="000000"/>
                </a:solidFill>
              </a:rPr>
              <a:t>É</a:t>
            </a:r>
            <a:r>
              <a:rPr lang="fr" sz="2800" b="0" i="0" u="none" baseline="0" dirty="0">
                <a:solidFill>
                  <a:srgbClr val="000000"/>
                </a:solidFill>
              </a:rPr>
              <a:t>bola</a:t>
            </a:r>
          </a:p>
          <a:p>
            <a:pPr marL="640080" lvl="1" indent="-342900" algn="l" rtl="0">
              <a:spcBef>
                <a:spcPts val="0"/>
              </a:spcBef>
              <a:buFont typeface="Arial" panose="020B0604020202020204" pitchFamily="34" charset="0"/>
              <a:buChar char="•"/>
            </a:pPr>
            <a:r>
              <a:rPr lang="fr" sz="2800" b="0" i="0" u="none" baseline="0" dirty="0">
                <a:solidFill>
                  <a:srgbClr val="000000"/>
                </a:solidFill>
              </a:rPr>
              <a:t>Inclut les interventions communautaires et la prévention et le contrôle des infections (PCI) dans les établissements</a:t>
            </a:r>
          </a:p>
          <a:p>
            <a:pPr marL="640080" lvl="1" indent="-342900" algn="l" rtl="0">
              <a:spcBef>
                <a:spcPts val="0"/>
              </a:spcBef>
              <a:buFont typeface="Arial" panose="020B0604020202020204" pitchFamily="34" charset="0"/>
              <a:buChar char="•"/>
            </a:pPr>
            <a:r>
              <a:rPr lang="fr" sz="2800" b="0" i="0" u="none" baseline="0" dirty="0">
                <a:solidFill>
                  <a:srgbClr val="000000"/>
                </a:solidFill>
              </a:rPr>
              <a:t>Nouveau diagramme (illustration)</a:t>
            </a:r>
            <a:endParaRPr lang="fr" sz="2800" kern="1200" dirty="0">
              <a:solidFill>
                <a:srgbClr val="000000"/>
              </a:solidFill>
              <a:latin typeface="+mn-lt"/>
              <a:ea typeface="+mn-ea"/>
              <a:cs typeface="+mn-cs"/>
            </a:endParaRPr>
          </a:p>
        </p:txBody>
      </p:sp>
      <p:sp>
        <p:nvSpPr>
          <p:cNvPr id="6" name="Slide Number">
            <a:extLst>
              <a:ext uri="{FF2B5EF4-FFF2-40B4-BE49-F238E27FC236}">
                <a16:creationId xmlns:a16="http://schemas.microsoft.com/office/drawing/2014/main" id="{2A5EEC6D-BB33-420E-9C7F-445347937BAD}"/>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23</a:t>
            </a:fld>
            <a:endParaRPr lang="fr" dirty="0">
              <a:solidFill>
                <a:schemeClr val="tx2"/>
              </a:solidFill>
            </a:endParaRPr>
          </a:p>
        </p:txBody>
      </p:sp>
      <p:sp>
        <p:nvSpPr>
          <p:cNvPr id="7" name="Title">
            <a:extLst>
              <a:ext uri="{FF2B5EF4-FFF2-40B4-BE49-F238E27FC236}">
                <a16:creationId xmlns:a16="http://schemas.microsoft.com/office/drawing/2014/main" id="{FB3270AB-48C5-46E0-9AA0-1296A338B82A}"/>
              </a:ext>
            </a:extLst>
          </p:cNvPr>
          <p:cNvSpPr txBox="1">
            <a:spLocks/>
          </p:cNvSpPr>
          <p:nvPr/>
        </p:nvSpPr>
        <p:spPr>
          <a:xfrm>
            <a:off x="5241340" y="450789"/>
            <a:ext cx="3314831" cy="92977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rtl="0" hangingPunct="1"/>
            <a:r>
              <a:rPr lang="fr" b="1" i="0" u="none" baseline="0" dirty="0">
                <a:solidFill>
                  <a:srgbClr val="000000"/>
                </a:solidFill>
              </a:rPr>
              <a:t>WASH</a:t>
            </a:r>
            <a:endParaRPr lang="fr"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grpSp>
        <p:nvGrpSpPr>
          <p:cNvPr id="8" name="Group 7">
            <a:extLst>
              <a:ext uri="{FF2B5EF4-FFF2-40B4-BE49-F238E27FC236}">
                <a16:creationId xmlns:a16="http://schemas.microsoft.com/office/drawing/2014/main" id="{6633E540-8CFB-4875-B9CA-36AEC547B831}"/>
              </a:ext>
            </a:extLst>
          </p:cNvPr>
          <p:cNvGrpSpPr/>
          <p:nvPr/>
        </p:nvGrpSpPr>
        <p:grpSpPr>
          <a:xfrm>
            <a:off x="378507" y="8455819"/>
            <a:ext cx="1871065" cy="900454"/>
            <a:chOff x="378507" y="8455819"/>
            <a:chExt cx="1871065" cy="900454"/>
          </a:xfrm>
        </p:grpSpPr>
        <p:sp>
          <p:nvSpPr>
            <p:cNvPr id="10" name="Rectangle 9">
              <a:extLst>
                <a:ext uri="{FF2B5EF4-FFF2-40B4-BE49-F238E27FC236}">
                  <a16:creationId xmlns:a16="http://schemas.microsoft.com/office/drawing/2014/main" id="{9C9A841C-0AB7-4C36-B77B-782C276E45CD}"/>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1" name="Graphic 10">
              <a:extLst>
                <a:ext uri="{FF2B5EF4-FFF2-40B4-BE49-F238E27FC236}">
                  <a16:creationId xmlns:a16="http://schemas.microsoft.com/office/drawing/2014/main" id="{0D3858D1-D29D-49D8-908D-E215C915A75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167590186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70E7A6B-0155-4B37-B40A-A562C05593DC}"/>
              </a:ext>
            </a:extLst>
          </p:cNvPr>
          <p:cNvSpPr>
            <a:spLocks noGrp="1"/>
          </p:cNvSpPr>
          <p:nvPr>
            <p:ph type="body" sz="half" idx="1"/>
          </p:nvPr>
        </p:nvSpPr>
        <p:spPr>
          <a:xfrm>
            <a:off x="1193800" y="3940632"/>
            <a:ext cx="10617200" cy="4760079"/>
          </a:xfrm>
        </p:spPr>
        <p:txBody>
          <a:bodyPr>
            <a:normAutofit fontScale="92500" lnSpcReduction="10000"/>
          </a:bodyPr>
          <a:lstStyle/>
          <a:p>
            <a:pPr marL="274320" lvl="0" indent="-228600" algn="l" defTabSz="914400" rtl="0">
              <a:lnSpc>
                <a:spcPct val="90000"/>
              </a:lnSpc>
              <a:buFont typeface="Arial" panose="020B0604020202020204" pitchFamily="34" charset="0"/>
              <a:buChar char="•"/>
            </a:pPr>
            <a:r>
              <a:rPr lang="fr" sz="3200" b="0" i="0" u="none" kern="1200" baseline="0" dirty="0">
                <a:solidFill>
                  <a:srgbClr val="000000"/>
                </a:solidFill>
              </a:rPr>
              <a:t>Une structure légèrement </a:t>
            </a:r>
            <a:r>
              <a:rPr lang="fr" sz="3200" b="1" i="0" u="none" kern="1200" baseline="0" dirty="0">
                <a:solidFill>
                  <a:srgbClr val="000000"/>
                </a:solidFill>
              </a:rPr>
              <a:t>simplifiée</a:t>
            </a:r>
            <a:r>
              <a:rPr lang="fr" sz="3200" b="0" i="0" u="none" kern="1200" baseline="0" dirty="0">
                <a:solidFill>
                  <a:srgbClr val="000000"/>
                </a:solidFill>
              </a:rPr>
              <a:t> qui permet de souligner les liens entre les évaluations, analyses et programmations complémentaires en sécurité alimentaire et nutrition.</a:t>
            </a:r>
          </a:p>
          <a:p>
            <a:pPr marL="274320" lvl="0" indent="-228600" algn="l" defTabSz="914400" rtl="0">
              <a:lnSpc>
                <a:spcPct val="90000"/>
              </a:lnSpc>
              <a:buFont typeface="Arial" panose="020B0604020202020204" pitchFamily="34" charset="0"/>
              <a:buChar char="•"/>
            </a:pPr>
            <a:r>
              <a:rPr lang="fr" sz="3200" kern="1200" dirty="0">
                <a:solidFill>
                  <a:srgbClr val="000000"/>
                </a:solidFill>
              </a:rPr>
              <a:t>Les standards relatifs aux </a:t>
            </a:r>
            <a:r>
              <a:rPr lang="fr" sz="3200" b="0" i="0" u="none" kern="1200" baseline="0" dirty="0">
                <a:solidFill>
                  <a:srgbClr val="000000"/>
                </a:solidFill>
              </a:rPr>
              <a:t>espèces et coupons, à la gestion de la chaîne d’approvisionnement et aux marchés ont été retirés de ce chapitre, et remplacés par une nouvelle annexe dans la section Qu’est-ce que Sphère et intégrés dans l’ensemble du manuel.</a:t>
            </a:r>
          </a:p>
          <a:p>
            <a:pPr marL="274320" lvl="0" indent="-228600" algn="l" defTabSz="914400" rtl="0">
              <a:lnSpc>
                <a:spcPct val="90000"/>
              </a:lnSpc>
              <a:buFont typeface="Arial" panose="020B0604020202020204" pitchFamily="34" charset="0"/>
              <a:buChar char="•"/>
            </a:pPr>
            <a:r>
              <a:rPr lang="fr" sz="3200" kern="1200" dirty="0">
                <a:solidFill>
                  <a:srgbClr val="000000"/>
                </a:solidFill>
              </a:rPr>
              <a:t>La section sur les </a:t>
            </a:r>
            <a:r>
              <a:rPr lang="fr" sz="3200" b="1" i="0" u="none" kern="1200" baseline="0" dirty="0">
                <a:solidFill>
                  <a:srgbClr val="000000"/>
                </a:solidFill>
              </a:rPr>
              <a:t>évaluations</a:t>
            </a:r>
            <a:r>
              <a:rPr lang="fr" sz="3200" b="0" i="0" u="none" kern="1200" baseline="0" dirty="0">
                <a:solidFill>
                  <a:srgbClr val="000000"/>
                </a:solidFill>
              </a:rPr>
              <a:t> comprenant deux standards distincts sur l’évaluation (</a:t>
            </a:r>
            <a:r>
              <a:rPr lang="fr" sz="3200" b="0" i="1" u="none" kern="1200" baseline="0" dirty="0">
                <a:solidFill>
                  <a:srgbClr val="000000"/>
                </a:solidFill>
              </a:rPr>
              <a:t>conservée)</a:t>
            </a:r>
          </a:p>
        </p:txBody>
      </p:sp>
      <p:pic>
        <p:nvPicPr>
          <p:cNvPr id="6" name="Picture 5">
            <a:extLst>
              <a:ext uri="{FF2B5EF4-FFF2-40B4-BE49-F238E27FC236}">
                <a16:creationId xmlns:a16="http://schemas.microsoft.com/office/drawing/2014/main" id="{5A6403BC-D917-4F14-B720-F07D0B1FF039}"/>
              </a:ext>
            </a:extLst>
          </p:cNvPr>
          <p:cNvPicPr>
            <a:picLocks noChangeAspect="1"/>
          </p:cNvPicPr>
          <p:nvPr/>
        </p:nvPicPr>
        <p:blipFill>
          <a:blip r:embed="rId2"/>
          <a:stretch>
            <a:fillRect/>
          </a:stretch>
        </p:blipFill>
        <p:spPr>
          <a:xfrm>
            <a:off x="1319894" y="583241"/>
            <a:ext cx="2951333" cy="292020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7" name="Title">
            <a:extLst>
              <a:ext uri="{FF2B5EF4-FFF2-40B4-BE49-F238E27FC236}">
                <a16:creationId xmlns:a16="http://schemas.microsoft.com/office/drawing/2014/main" id="{DB96490A-C5B1-4B87-A8A4-EF6F951D3DC4}"/>
              </a:ext>
            </a:extLst>
          </p:cNvPr>
          <p:cNvSpPr txBox="1">
            <a:spLocks/>
          </p:cNvSpPr>
          <p:nvPr/>
        </p:nvSpPr>
        <p:spPr>
          <a:xfrm>
            <a:off x="4601029" y="1257753"/>
            <a:ext cx="5675086" cy="159607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00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rtl="0" hangingPunct="1"/>
            <a:r>
              <a:rPr lang="fr" b="1" i="0" u="none" baseline="0" dirty="0">
                <a:solidFill>
                  <a:srgbClr val="000000"/>
                </a:solidFill>
              </a:rPr>
              <a:t>Sécurité alimentaire et nutrition</a:t>
            </a:r>
            <a:endParaRPr lang="fr"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5" name="Slide Number">
            <a:extLst>
              <a:ext uri="{FF2B5EF4-FFF2-40B4-BE49-F238E27FC236}">
                <a16:creationId xmlns:a16="http://schemas.microsoft.com/office/drawing/2014/main" id="{734F2309-678F-4999-A511-E9C95F93F919}"/>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24</a:t>
            </a:fld>
            <a:endParaRPr lang="fr" dirty="0">
              <a:solidFill>
                <a:schemeClr val="tx2"/>
              </a:solidFill>
            </a:endParaRPr>
          </a:p>
        </p:txBody>
      </p:sp>
      <p:grpSp>
        <p:nvGrpSpPr>
          <p:cNvPr id="8" name="Group 7">
            <a:extLst>
              <a:ext uri="{FF2B5EF4-FFF2-40B4-BE49-F238E27FC236}">
                <a16:creationId xmlns:a16="http://schemas.microsoft.com/office/drawing/2014/main" id="{12D653B6-C1F7-467D-807F-08386CF47E7D}"/>
              </a:ext>
            </a:extLst>
          </p:cNvPr>
          <p:cNvGrpSpPr/>
          <p:nvPr/>
        </p:nvGrpSpPr>
        <p:grpSpPr>
          <a:xfrm>
            <a:off x="378507" y="8455819"/>
            <a:ext cx="1871065" cy="900454"/>
            <a:chOff x="378507" y="8455819"/>
            <a:chExt cx="1871065" cy="900454"/>
          </a:xfrm>
        </p:grpSpPr>
        <p:sp>
          <p:nvSpPr>
            <p:cNvPr id="9" name="Rectangle 8">
              <a:extLst>
                <a:ext uri="{FF2B5EF4-FFF2-40B4-BE49-F238E27FC236}">
                  <a16:creationId xmlns:a16="http://schemas.microsoft.com/office/drawing/2014/main" id="{B3774C51-FDEC-4767-B458-289FE18C0CD4}"/>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0" name="Graphic 9">
              <a:extLst>
                <a:ext uri="{FF2B5EF4-FFF2-40B4-BE49-F238E27FC236}">
                  <a16:creationId xmlns:a16="http://schemas.microsoft.com/office/drawing/2014/main" id="{79A32733-0C8B-47B5-A07E-62E98DF65C6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3016532311"/>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772A60-3F8B-4F7D-B49D-FEB9A12F7853}"/>
              </a:ext>
            </a:extLst>
          </p:cNvPr>
          <p:cNvSpPr>
            <a:spLocks noGrp="1"/>
          </p:cNvSpPr>
          <p:nvPr>
            <p:ph type="body" sz="half" idx="1"/>
          </p:nvPr>
        </p:nvSpPr>
        <p:spPr>
          <a:xfrm>
            <a:off x="668060" y="1280701"/>
            <a:ext cx="11569245" cy="4575494"/>
          </a:xfrm>
        </p:spPr>
        <p:txBody>
          <a:bodyPr>
            <a:normAutofit fontScale="92500"/>
          </a:bodyPr>
          <a:lstStyle/>
          <a:p>
            <a:pPr marL="442913" lvl="0" indent="-228600" algn="l" defTabSz="914400" rtl="0">
              <a:lnSpc>
                <a:spcPct val="90000"/>
              </a:lnSpc>
              <a:buFont typeface="Arial" panose="020B0604020202020204" pitchFamily="34" charset="0"/>
              <a:buChar char="•"/>
            </a:pPr>
            <a:endParaRPr lang="fr" sz="1900" kern="1200" dirty="0">
              <a:solidFill>
                <a:srgbClr val="000000"/>
              </a:solidFill>
            </a:endParaRPr>
          </a:p>
          <a:p>
            <a:pPr marL="285750" lvl="0" indent="-285750" algn="l" rtl="0">
              <a:buFont typeface="Arial" panose="020B0604020202020204" pitchFamily="34" charset="0"/>
              <a:buChar char="•"/>
            </a:pPr>
            <a:r>
              <a:rPr lang="fr" sz="2900" dirty="0">
                <a:solidFill>
                  <a:srgbClr val="000000"/>
                </a:solidFill>
              </a:rPr>
              <a:t>Une</a:t>
            </a:r>
            <a:r>
              <a:rPr lang="fr" sz="2900" b="0" i="0" u="none" baseline="0" dirty="0">
                <a:solidFill>
                  <a:srgbClr val="000000"/>
                </a:solidFill>
              </a:rPr>
              <a:t> </a:t>
            </a:r>
            <a:r>
              <a:rPr lang="fr" sz="2900" b="1" dirty="0">
                <a:solidFill>
                  <a:srgbClr val="000000"/>
                </a:solidFill>
              </a:rPr>
              <a:t>structure simplifiée </a:t>
            </a:r>
            <a:r>
              <a:rPr lang="fr" sz="2900" b="0" i="0" u="none" baseline="0" dirty="0">
                <a:solidFill>
                  <a:srgbClr val="000000"/>
                </a:solidFill>
              </a:rPr>
              <a:t>avec 7 standards, sans sous-sections</a:t>
            </a:r>
            <a:endParaRPr lang="fr" sz="2900" b="1" dirty="0">
              <a:solidFill>
                <a:srgbClr val="000000"/>
              </a:solidFill>
            </a:endParaRPr>
          </a:p>
          <a:p>
            <a:pPr marL="285750" lvl="0" indent="-285750" algn="l" rtl="0">
              <a:buFont typeface="Arial" panose="020B0604020202020204" pitchFamily="34" charset="0"/>
              <a:buChar char="•"/>
            </a:pPr>
            <a:r>
              <a:rPr lang="fr" sz="2900" b="0" i="0" u="none" baseline="0" dirty="0">
                <a:solidFill>
                  <a:srgbClr val="000000"/>
                </a:solidFill>
              </a:rPr>
              <a:t>Tous les standards relatifs aux articles non alimentaires de 2011 ont été intégrés en un seul standard sur les </a:t>
            </a:r>
            <a:r>
              <a:rPr lang="fr" sz="2900" b="1" i="0" u="none" baseline="0" dirty="0">
                <a:solidFill>
                  <a:srgbClr val="000000"/>
                </a:solidFill>
              </a:rPr>
              <a:t>articles ménagers</a:t>
            </a:r>
          </a:p>
          <a:p>
            <a:pPr marL="285750" lvl="0" indent="-285750" algn="l" rtl="0">
              <a:buFont typeface="Arial" panose="020B0604020202020204" pitchFamily="34" charset="0"/>
              <a:buChar char="•"/>
            </a:pPr>
            <a:r>
              <a:rPr lang="fr" sz="2900" b="0" i="0" u="none" baseline="0" dirty="0">
                <a:solidFill>
                  <a:srgbClr val="000000"/>
                </a:solidFill>
              </a:rPr>
              <a:t>Un nouveau standard sur la </a:t>
            </a:r>
            <a:r>
              <a:rPr lang="fr" sz="2900" b="1" i="0" u="none" baseline="0" dirty="0">
                <a:solidFill>
                  <a:srgbClr val="000000"/>
                </a:solidFill>
              </a:rPr>
              <a:t>sécurité de l’occupation</a:t>
            </a:r>
            <a:r>
              <a:rPr lang="fr" sz="2900" b="0" i="0" u="none" baseline="0" dirty="0">
                <a:solidFill>
                  <a:srgbClr val="000000"/>
                </a:solidFill>
              </a:rPr>
              <a:t> a été inclus.</a:t>
            </a:r>
          </a:p>
          <a:p>
            <a:pPr marL="640080" lvl="1" indent="-285750" algn="l" rtl="0">
              <a:spcBef>
                <a:spcPts val="600"/>
              </a:spcBef>
              <a:buFont typeface="Arial" panose="020B0604020202020204" pitchFamily="34" charset="0"/>
              <a:buChar char="•"/>
            </a:pPr>
            <a:r>
              <a:rPr lang="fr" sz="2900" b="0" i="0" u="none" baseline="0" dirty="0">
                <a:solidFill>
                  <a:srgbClr val="000000"/>
                </a:solidFill>
              </a:rPr>
              <a:t>présenté sous forme d’actions et de notes d’orientation dans l’édition 2011</a:t>
            </a:r>
          </a:p>
          <a:p>
            <a:pPr marL="640080" lvl="1" indent="-285750" algn="l" rtl="0">
              <a:spcBef>
                <a:spcPts val="600"/>
              </a:spcBef>
              <a:buFont typeface="Arial" panose="020B0604020202020204" pitchFamily="34" charset="0"/>
              <a:buChar char="•"/>
            </a:pPr>
            <a:r>
              <a:rPr lang="fr" sz="2900" b="0" i="0" u="none" baseline="0" dirty="0">
                <a:solidFill>
                  <a:srgbClr val="000000"/>
                </a:solidFill>
              </a:rPr>
              <a:t>reflète l’importance croissante des solutions d’abris en dehors des camps</a:t>
            </a:r>
            <a:endParaRPr lang="fr" sz="1900" kern="1200" dirty="0">
              <a:solidFill>
                <a:srgbClr val="000000"/>
              </a:solidFill>
            </a:endParaRPr>
          </a:p>
          <a:p>
            <a:endParaRPr lang="fr" dirty="0">
              <a:solidFill>
                <a:srgbClr val="000000"/>
              </a:solidFill>
            </a:endParaRPr>
          </a:p>
        </p:txBody>
      </p:sp>
      <p:grpSp>
        <p:nvGrpSpPr>
          <p:cNvPr id="13" name="Group 12">
            <a:extLst>
              <a:ext uri="{FF2B5EF4-FFF2-40B4-BE49-F238E27FC236}">
                <a16:creationId xmlns:a16="http://schemas.microsoft.com/office/drawing/2014/main" id="{5E0D500A-15C0-4102-867C-71FED30734BE}"/>
              </a:ext>
            </a:extLst>
          </p:cNvPr>
          <p:cNvGrpSpPr/>
          <p:nvPr/>
        </p:nvGrpSpPr>
        <p:grpSpPr>
          <a:xfrm>
            <a:off x="967534" y="5942831"/>
            <a:ext cx="11069731" cy="1647321"/>
            <a:chOff x="803200" y="4492097"/>
            <a:chExt cx="11069731" cy="1647321"/>
          </a:xfrm>
        </p:grpSpPr>
        <p:sp>
          <p:nvSpPr>
            <p:cNvPr id="5" name="Rectangle: Rounded Corners 4">
              <a:extLst>
                <a:ext uri="{FF2B5EF4-FFF2-40B4-BE49-F238E27FC236}">
                  <a16:creationId xmlns:a16="http://schemas.microsoft.com/office/drawing/2014/main" id="{25F9220C-7724-4181-8965-895D46940FFE}"/>
                </a:ext>
              </a:extLst>
            </p:cNvPr>
            <p:cNvSpPr/>
            <p:nvPr/>
          </p:nvSpPr>
          <p:spPr>
            <a:xfrm>
              <a:off x="803200" y="4493498"/>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fr" sz="14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Planification</a:t>
              </a:r>
              <a:endParaRPr kumimoji="0" lang="fr" sz="1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Rounded Corners 5">
              <a:extLst>
                <a:ext uri="{FF2B5EF4-FFF2-40B4-BE49-F238E27FC236}">
                  <a16:creationId xmlns:a16="http://schemas.microsoft.com/office/drawing/2014/main" id="{537088CD-91EE-4663-8572-FD94B20D8F68}"/>
                </a:ext>
              </a:extLst>
            </p:cNvPr>
            <p:cNvSpPr/>
            <p:nvPr/>
          </p:nvSpPr>
          <p:spPr>
            <a:xfrm>
              <a:off x="4004039" y="4492097"/>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Espace de vie</a:t>
              </a:r>
            </a:p>
          </p:txBody>
        </p:sp>
        <p:sp>
          <p:nvSpPr>
            <p:cNvPr id="7" name="Rectangle: Rounded Corners 6">
              <a:extLst>
                <a:ext uri="{FF2B5EF4-FFF2-40B4-BE49-F238E27FC236}">
                  <a16:creationId xmlns:a16="http://schemas.microsoft.com/office/drawing/2014/main" id="{DB2F3FFD-5962-4032-AACB-D986B30EC7AF}"/>
                </a:ext>
              </a:extLst>
            </p:cNvPr>
            <p:cNvSpPr/>
            <p:nvPr/>
          </p:nvSpPr>
          <p:spPr>
            <a:xfrm>
              <a:off x="2402576" y="4492097"/>
              <a:ext cx="1533296"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Lieu et planification de l’hébergement</a:t>
              </a:r>
            </a:p>
          </p:txBody>
        </p:sp>
        <p:sp>
          <p:nvSpPr>
            <p:cNvPr id="8" name="Rectangle: Rounded Corners 7">
              <a:extLst>
                <a:ext uri="{FF2B5EF4-FFF2-40B4-BE49-F238E27FC236}">
                  <a16:creationId xmlns:a16="http://schemas.microsoft.com/office/drawing/2014/main" id="{496FB97C-B47A-43ED-B019-B1D2206FA6B7}"/>
                </a:ext>
              </a:extLst>
            </p:cNvPr>
            <p:cNvSpPr/>
            <p:nvPr/>
          </p:nvSpPr>
          <p:spPr>
            <a:xfrm>
              <a:off x="7206965"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Assistance technique</a:t>
              </a:r>
            </a:p>
          </p:txBody>
        </p:sp>
        <p:sp>
          <p:nvSpPr>
            <p:cNvPr id="9" name="Rectangle: Rounded Corners 8">
              <a:extLst>
                <a:ext uri="{FF2B5EF4-FFF2-40B4-BE49-F238E27FC236}">
                  <a16:creationId xmlns:a16="http://schemas.microsoft.com/office/drawing/2014/main" id="{24C891AB-86E7-41F7-A40C-CBF820F055A5}"/>
                </a:ext>
              </a:extLst>
            </p:cNvPr>
            <p:cNvSpPr/>
            <p:nvPr/>
          </p:nvSpPr>
          <p:spPr>
            <a:xfrm>
              <a:off x="8808428"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Sécurité de l’occupation</a:t>
              </a:r>
            </a:p>
          </p:txBody>
        </p:sp>
        <p:sp>
          <p:nvSpPr>
            <p:cNvPr id="10" name="Rectangle: Rounded Corners 9">
              <a:extLst>
                <a:ext uri="{FF2B5EF4-FFF2-40B4-BE49-F238E27FC236}">
                  <a16:creationId xmlns:a16="http://schemas.microsoft.com/office/drawing/2014/main" id="{DBB4B374-9969-4725-BAAE-6D62B129D736}"/>
                </a:ext>
              </a:extLst>
            </p:cNvPr>
            <p:cNvSpPr/>
            <p:nvPr/>
          </p:nvSpPr>
          <p:spPr>
            <a:xfrm>
              <a:off x="10409891"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Pérennité environnementale</a:t>
              </a:r>
            </a:p>
          </p:txBody>
        </p:sp>
        <p:sp>
          <p:nvSpPr>
            <p:cNvPr id="11" name="Rectangle: Rounded Corners 10">
              <a:extLst>
                <a:ext uri="{FF2B5EF4-FFF2-40B4-BE49-F238E27FC236}">
                  <a16:creationId xmlns:a16="http://schemas.microsoft.com/office/drawing/2014/main" id="{BC1F93E4-12EB-4FA6-9A1F-04C06D17B9C2}"/>
                </a:ext>
              </a:extLst>
            </p:cNvPr>
            <p:cNvSpPr/>
            <p:nvPr/>
          </p:nvSpPr>
          <p:spPr>
            <a:xfrm>
              <a:off x="5605502"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Articles ménagers</a:t>
              </a:r>
            </a:p>
          </p:txBody>
        </p:sp>
      </p:grpSp>
      <p:sp>
        <p:nvSpPr>
          <p:cNvPr id="14" name="Slide Number">
            <a:extLst>
              <a:ext uri="{FF2B5EF4-FFF2-40B4-BE49-F238E27FC236}">
                <a16:creationId xmlns:a16="http://schemas.microsoft.com/office/drawing/2014/main" id="{FCEC5C07-7A71-4B24-9773-BFF07EBA63FA}"/>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25</a:t>
            </a:fld>
            <a:endParaRPr lang="fr" dirty="0">
              <a:solidFill>
                <a:schemeClr val="tx2"/>
              </a:solidFill>
            </a:endParaRPr>
          </a:p>
        </p:txBody>
      </p:sp>
      <p:sp>
        <p:nvSpPr>
          <p:cNvPr id="15" name="Title">
            <a:extLst>
              <a:ext uri="{FF2B5EF4-FFF2-40B4-BE49-F238E27FC236}">
                <a16:creationId xmlns:a16="http://schemas.microsoft.com/office/drawing/2014/main" id="{CB27F69D-508D-49B6-9A70-10610B85D8C6}"/>
              </a:ext>
            </a:extLst>
          </p:cNvPr>
          <p:cNvSpPr txBox="1">
            <a:spLocks/>
          </p:cNvSpPr>
          <p:nvPr/>
        </p:nvSpPr>
        <p:spPr>
          <a:xfrm>
            <a:off x="967534" y="948666"/>
            <a:ext cx="8061003" cy="113074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rtl="0" hangingPunct="1"/>
            <a:r>
              <a:rPr lang="fr" b="1" i="0" u="none" baseline="0" dirty="0">
                <a:solidFill>
                  <a:srgbClr val="000000"/>
                </a:solidFill>
              </a:rPr>
              <a:t>Abris et </a:t>
            </a:r>
            <a:r>
              <a:rPr lang="en-US" b="1" i="0" u="none" baseline="0" dirty="0">
                <a:solidFill>
                  <a:srgbClr val="000000"/>
                </a:solidFill>
              </a:rPr>
              <a:t>habitat</a:t>
            </a:r>
            <a:endParaRPr lang="fr"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6" name="TextBox 15">
            <a:extLst>
              <a:ext uri="{FF2B5EF4-FFF2-40B4-BE49-F238E27FC236}">
                <a16:creationId xmlns:a16="http://schemas.microsoft.com/office/drawing/2014/main" id="{B66EE209-B688-42C1-BD6F-4A8B1C14F207}"/>
              </a:ext>
            </a:extLst>
          </p:cNvPr>
          <p:cNvSpPr txBox="1"/>
          <p:nvPr/>
        </p:nvSpPr>
        <p:spPr>
          <a:xfrm>
            <a:off x="967535" y="7684016"/>
            <a:ext cx="6265342" cy="379591"/>
          </a:xfrm>
          <a:prstGeom prst="rect">
            <a:avLst/>
          </a:prstGeom>
          <a:gradFill flip="none" rotWithShape="1">
            <a:gsLst>
              <a:gs pos="0">
                <a:srgbClr val="773CBE"/>
              </a:gs>
              <a:gs pos="100000">
                <a:schemeClr val="bg1"/>
              </a:gs>
            </a:gsLst>
            <a:lin ang="0" scaled="1"/>
            <a:tileRect/>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0"/>
            <a:r>
              <a:rPr lang="fr" b="1" i="0" u="none" baseline="0" dirty="0">
                <a:solidFill>
                  <a:schemeClr val="bg1"/>
                </a:solidFill>
              </a:rPr>
              <a:t>Vue d’ensemble</a:t>
            </a:r>
            <a:r>
              <a:rPr lang="fr" b="1" i="0" u="none" baseline="0" dirty="0">
                <a:solidFill>
                  <a:srgbClr val="2E1F13"/>
                </a:solidFill>
              </a:rPr>
              <a:t>                       </a:t>
            </a:r>
            <a:r>
              <a:rPr kumimoji="0" lang="fr" sz="1800" b="1" i="0" u="none" strike="noStrike" cap="none" spc="0" normalizeH="0" baseline="0" dirty="0">
                <a:ln>
                  <a:noFill/>
                </a:ln>
                <a:solidFill>
                  <a:srgbClr val="2E1F13"/>
                </a:solidFill>
                <a:effectLst/>
                <a:uFillTx/>
                <a:latin typeface="Open Sans Regular"/>
                <a:ea typeface="Open Sans Regular"/>
                <a:cs typeface="Open Sans Regular"/>
                <a:sym typeface="Wingdings" panose="05000000000000000000" pitchFamily="2" charset="2"/>
              </a:rPr>
              <a:t> </a:t>
            </a:r>
            <a:r>
              <a:rPr lang="fr" b="1" i="0" u="none" baseline="0" dirty="0">
                <a:solidFill>
                  <a:srgbClr val="2E1F13"/>
                </a:solidFill>
              </a:rPr>
              <a:t>                   </a:t>
            </a:r>
            <a:r>
              <a:rPr kumimoji="0" lang="fr" sz="1800" b="1" i="0" u="none" strike="noStrike" cap="none" spc="0" normalizeH="0" baseline="0" dirty="0">
                <a:ln>
                  <a:noFill/>
                </a:ln>
                <a:solidFill>
                  <a:srgbClr val="2E1F13"/>
                </a:solidFill>
                <a:effectLst/>
                <a:uFillTx/>
                <a:latin typeface="Open Sans Regular"/>
                <a:ea typeface="Open Sans Regular"/>
                <a:cs typeface="Open Sans Regular"/>
                <a:sym typeface="Wingdings" panose="05000000000000000000" pitchFamily="2" charset="2"/>
              </a:rPr>
              <a:t> Détaillée</a:t>
            </a:r>
            <a:endParaRPr kumimoji="0" lang="fr" sz="1800" b="1" i="0" u="none" strike="noStrike" cap="none" spc="0" normalizeH="0" baseline="0" dirty="0">
              <a:ln>
                <a:noFill/>
              </a:ln>
              <a:solidFill>
                <a:srgbClr val="2E1F13"/>
              </a:solidFill>
              <a:effectLst/>
              <a:uFillTx/>
              <a:latin typeface="Open Sans Regular"/>
              <a:ea typeface="Open Sans Regular"/>
              <a:cs typeface="Open Sans Regular"/>
              <a:sym typeface="Open Sans Regular"/>
            </a:endParaRPr>
          </a:p>
        </p:txBody>
      </p:sp>
      <p:cxnSp>
        <p:nvCxnSpPr>
          <p:cNvPr id="4" name="Straight Connector 3">
            <a:extLst>
              <a:ext uri="{FF2B5EF4-FFF2-40B4-BE49-F238E27FC236}">
                <a16:creationId xmlns:a16="http://schemas.microsoft.com/office/drawing/2014/main" id="{8E107BC2-0CD4-4418-B619-5BEFF77C03B2}"/>
              </a:ext>
            </a:extLst>
          </p:cNvPr>
          <p:cNvCxnSpPr/>
          <p:nvPr/>
        </p:nvCxnSpPr>
        <p:spPr>
          <a:xfrm>
            <a:off x="7298189" y="7662245"/>
            <a:ext cx="0" cy="379591"/>
          </a:xfrm>
          <a:prstGeom prst="line">
            <a:avLst/>
          </a:prstGeom>
          <a:noFill/>
          <a:ln w="127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cxnSp>
      <p:sp>
        <p:nvSpPr>
          <p:cNvPr id="17" name="TextBox 16">
            <a:extLst>
              <a:ext uri="{FF2B5EF4-FFF2-40B4-BE49-F238E27FC236}">
                <a16:creationId xmlns:a16="http://schemas.microsoft.com/office/drawing/2014/main" id="{03AAD0CD-C9EB-4427-927A-31932753B0E7}"/>
              </a:ext>
            </a:extLst>
          </p:cNvPr>
          <p:cNvSpPr txBox="1"/>
          <p:nvPr/>
        </p:nvSpPr>
        <p:spPr>
          <a:xfrm>
            <a:off x="7464971" y="7686476"/>
            <a:ext cx="4567673" cy="37959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0"/>
            <a:r>
              <a:rPr lang="fr" b="1" i="0" u="none" baseline="0" dirty="0">
                <a:solidFill>
                  <a:srgbClr val="000000"/>
                </a:solidFill>
              </a:rPr>
              <a:t>Éléments se chevauchant</a:t>
            </a:r>
            <a:endParaRPr kumimoji="0" lang="fr" sz="1800" b="1" i="0" u="none" strike="noStrike" cap="none" spc="0" normalizeH="0" baseline="0" dirty="0">
              <a:ln>
                <a:noFill/>
              </a:ln>
              <a:solidFill>
                <a:srgbClr val="000000"/>
              </a:solidFill>
              <a:effectLst/>
              <a:uFillTx/>
              <a:sym typeface="Open Sans Regular"/>
            </a:endParaRPr>
          </a:p>
        </p:txBody>
      </p:sp>
      <p:grpSp>
        <p:nvGrpSpPr>
          <p:cNvPr id="18" name="Group 17">
            <a:extLst>
              <a:ext uri="{FF2B5EF4-FFF2-40B4-BE49-F238E27FC236}">
                <a16:creationId xmlns:a16="http://schemas.microsoft.com/office/drawing/2014/main" id="{20B5F914-0257-4F21-A903-3FC1AE34E131}"/>
              </a:ext>
            </a:extLst>
          </p:cNvPr>
          <p:cNvGrpSpPr/>
          <p:nvPr/>
        </p:nvGrpSpPr>
        <p:grpSpPr>
          <a:xfrm>
            <a:off x="378507" y="8455819"/>
            <a:ext cx="1871065" cy="900454"/>
            <a:chOff x="378507" y="8455819"/>
            <a:chExt cx="1871065" cy="900454"/>
          </a:xfrm>
        </p:grpSpPr>
        <p:sp>
          <p:nvSpPr>
            <p:cNvPr id="19" name="Rectangle 18">
              <a:extLst>
                <a:ext uri="{FF2B5EF4-FFF2-40B4-BE49-F238E27FC236}">
                  <a16:creationId xmlns:a16="http://schemas.microsoft.com/office/drawing/2014/main" id="{021A2FFA-7095-4ADD-8803-2241B372749B}"/>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20" name="Graphic 19">
              <a:extLst>
                <a:ext uri="{FF2B5EF4-FFF2-40B4-BE49-F238E27FC236}">
                  <a16:creationId xmlns:a16="http://schemas.microsoft.com/office/drawing/2014/main" id="{68EA9DAE-A361-4592-A755-958012CD151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46384227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398180-3382-48C4-9D15-E3DC70FC030F}"/>
              </a:ext>
            </a:extLst>
          </p:cNvPr>
          <p:cNvPicPr>
            <a:picLocks noChangeAspect="1"/>
          </p:cNvPicPr>
          <p:nvPr/>
        </p:nvPicPr>
        <p:blipFill rotWithShape="1">
          <a:blip r:embed="rId2">
            <a:alphaModFix/>
            <a:extLst/>
          </a:blip>
          <a:srcRect l="11333" r="1" b="1"/>
          <a:stretch/>
        </p:blipFill>
        <p:spPr>
          <a:xfrm>
            <a:off x="-21751" y="1"/>
            <a:ext cx="13004780" cy="9753599"/>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8815066" y="8975826"/>
            <a:ext cx="3722174"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rtl="0"/>
            <a:r>
              <a:rPr lang="fr" b="0" i="0" u="none" baseline="0">
                <a:solidFill>
                  <a:schemeClr val="bg1"/>
                </a:solidFill>
              </a:rPr>
              <a:t>Arie Kievit/Croix-Rouge néerlandaise</a:t>
            </a:r>
            <a:endParaRPr lang="fr" dirty="0">
              <a:solidFill>
                <a:schemeClr val="bg1"/>
              </a:solidFill>
            </a:endParaRPr>
          </a:p>
        </p:txBody>
      </p:sp>
      <p:sp>
        <p:nvSpPr>
          <p:cNvPr id="13" name="Rectangle 12">
            <a:extLst>
              <a:ext uri="{FF2B5EF4-FFF2-40B4-BE49-F238E27FC236}">
                <a16:creationId xmlns:a16="http://schemas.microsoft.com/office/drawing/2014/main" id="{1FAB0BAD-9E3F-4B9A-AF9A-FB3AC65D09B6}"/>
              </a:ext>
            </a:extLst>
          </p:cNvPr>
          <p:cNvSpPr/>
          <p:nvPr/>
        </p:nvSpPr>
        <p:spPr>
          <a:xfrm>
            <a:off x="478971" y="436650"/>
            <a:ext cx="12058269" cy="8262125"/>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fr"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9" name="Body">
            <a:extLst>
              <a:ext uri="{FF2B5EF4-FFF2-40B4-BE49-F238E27FC236}">
                <a16:creationId xmlns:a16="http://schemas.microsoft.com/office/drawing/2014/main" id="{1AE532F6-48EE-4A16-9D57-42AC5BBA47C1}"/>
              </a:ext>
            </a:extLst>
          </p:cNvPr>
          <p:cNvSpPr txBox="1">
            <a:spLocks noGrp="1"/>
          </p:cNvSpPr>
          <p:nvPr>
            <p:ph type="body" sz="half" idx="1"/>
          </p:nvPr>
        </p:nvSpPr>
        <p:spPr>
          <a:xfrm>
            <a:off x="870857" y="696688"/>
            <a:ext cx="11179630" cy="7893232"/>
          </a:xfrm>
          <a:prstGeom prst="rect">
            <a:avLst/>
          </a:prstGeom>
        </p:spPr>
        <p:txBody>
          <a:bodyPr vert="horz" lIns="91440" tIns="45720" rIns="91440" bIns="45720" rtlCol="0" anchor="ctr">
            <a:normAutofit fontScale="92500" lnSpcReduction="20000"/>
          </a:bodyPr>
          <a:lstStyle/>
          <a:p>
            <a:pPr marL="2743200" lvl="0" indent="-228600" algn="l" defTabSz="914400" rtl="0">
              <a:lnSpc>
                <a:spcPct val="90000"/>
              </a:lnSpc>
              <a:buFont typeface="Arial" panose="020B0604020202020204" pitchFamily="34" charset="0"/>
              <a:buChar char="•"/>
            </a:pPr>
            <a:r>
              <a:rPr lang="fr" sz="3200" b="0" i="0" u="none" kern="1200" baseline="0" dirty="0">
                <a:solidFill>
                  <a:srgbClr val="000000"/>
                </a:solidFill>
              </a:rPr>
              <a:t>Titre de chapitre simplifié</a:t>
            </a:r>
          </a:p>
          <a:p>
            <a:pPr marL="285750" indent="-228600" algn="l" defTabSz="914400" rtl="0">
              <a:lnSpc>
                <a:spcPct val="90000"/>
              </a:lnSpc>
              <a:buFont typeface="Arial" panose="020B0604020202020204" pitchFamily="34" charset="0"/>
              <a:buChar char="•"/>
            </a:pPr>
            <a:r>
              <a:rPr lang="fr" sz="3200" b="0" i="0" u="none" kern="1200" baseline="0" dirty="0">
                <a:solidFill>
                  <a:srgbClr val="000000"/>
                </a:solidFill>
              </a:rPr>
              <a:t>Nouvelle section dans l’introduction : </a:t>
            </a:r>
            <a:br>
              <a:rPr lang="fr" sz="3200" kern="1200" dirty="0">
                <a:solidFill>
                  <a:srgbClr val="000000"/>
                </a:solidFill>
              </a:rPr>
            </a:br>
            <a:r>
              <a:rPr lang="fr" sz="3200" b="1" i="0" u="none" kern="1200" baseline="0" dirty="0">
                <a:solidFill>
                  <a:srgbClr val="000000"/>
                </a:solidFill>
              </a:rPr>
              <a:t>Considérations spéciales pour la protection des soins de santé</a:t>
            </a:r>
            <a:endParaRPr lang="fr" sz="3200" kern="1200" dirty="0">
              <a:solidFill>
                <a:srgbClr val="000000"/>
              </a:solidFill>
            </a:endParaRPr>
          </a:p>
          <a:p>
            <a:pPr marL="285750" indent="-228600" algn="l" defTabSz="914400" rtl="0">
              <a:lnSpc>
                <a:spcPct val="90000"/>
              </a:lnSpc>
              <a:buFont typeface="Arial" panose="020B0604020202020204" pitchFamily="34" charset="0"/>
              <a:buChar char="•"/>
            </a:pPr>
            <a:r>
              <a:rPr lang="fr" sz="3200" b="0" i="0" u="none" kern="1200" baseline="0" dirty="0">
                <a:solidFill>
                  <a:srgbClr val="000000"/>
                </a:solidFill>
              </a:rPr>
              <a:t>Systèmes de santé : le standard de 2011 sur le leadership et la coordination a été supprimé, son contenu réintégré dans le texte</a:t>
            </a:r>
          </a:p>
          <a:p>
            <a:pPr marL="285750" lvl="1" indent="-228600" algn="l" defTabSz="914400" rtl="0">
              <a:lnSpc>
                <a:spcPct val="90000"/>
              </a:lnSpc>
              <a:buFont typeface="Arial" panose="020B0604020202020204" pitchFamily="34" charset="0"/>
              <a:buChar char="•"/>
            </a:pPr>
            <a:r>
              <a:rPr lang="fr" sz="3200" b="0" i="0" u="none" kern="1200" baseline="0" dirty="0">
                <a:solidFill>
                  <a:srgbClr val="000000"/>
                </a:solidFill>
              </a:rPr>
              <a:t>Le standard de 2011 sur le classement des services de santé selon leur priorité a été supprimé, son contenu réintégré dans le texte</a:t>
            </a:r>
          </a:p>
          <a:p>
            <a:pPr marL="285750" lvl="1" indent="-228600" algn="l" defTabSz="914400" rtl="0">
              <a:lnSpc>
                <a:spcPct val="90000"/>
              </a:lnSpc>
              <a:buFont typeface="Arial" panose="020B0604020202020204" pitchFamily="34" charset="0"/>
              <a:buChar char="•"/>
            </a:pPr>
            <a:r>
              <a:rPr lang="fr" sz="3200" b="0" i="0" u="none" kern="1200" baseline="0" dirty="0">
                <a:solidFill>
                  <a:srgbClr val="000000"/>
                </a:solidFill>
              </a:rPr>
              <a:t>La section sur la santé sexuelle et reproductive a été restructurée en 3 standards, dont une introduction mise à jour et un nouveau standard : </a:t>
            </a:r>
            <a:br>
              <a:rPr lang="fr" sz="3200" kern="1200" dirty="0">
                <a:solidFill>
                  <a:srgbClr val="000000"/>
                </a:solidFill>
              </a:rPr>
            </a:br>
            <a:r>
              <a:rPr lang="fr" sz="3200" b="1" kern="1200" dirty="0">
                <a:solidFill>
                  <a:srgbClr val="000000"/>
                </a:solidFill>
              </a:rPr>
              <a:t>V</a:t>
            </a:r>
            <a:r>
              <a:rPr lang="fr" sz="3200" b="1" i="0" u="none" kern="1200" baseline="0" dirty="0">
                <a:solidFill>
                  <a:srgbClr val="000000"/>
                </a:solidFill>
              </a:rPr>
              <a:t>iolence sexuelle et prise en charge clinique du viol</a:t>
            </a:r>
          </a:p>
          <a:p>
            <a:pPr marL="285750" lvl="1" indent="-228600" algn="l" defTabSz="914400" rtl="0">
              <a:lnSpc>
                <a:spcPct val="90000"/>
              </a:lnSpc>
              <a:buFont typeface="Arial" panose="020B0604020202020204" pitchFamily="34" charset="0"/>
              <a:buChar char="•"/>
            </a:pPr>
            <a:r>
              <a:rPr lang="fr" sz="3200" b="0" i="0" u="none" kern="1200" baseline="0" dirty="0">
                <a:solidFill>
                  <a:srgbClr val="000000"/>
                </a:solidFill>
              </a:rPr>
              <a:t>Nouveau standard : </a:t>
            </a:r>
            <a:r>
              <a:rPr lang="fr" sz="3200" b="1" i="0" u="none" kern="1200" baseline="0" dirty="0">
                <a:solidFill>
                  <a:srgbClr val="000000"/>
                </a:solidFill>
              </a:rPr>
              <a:t>Soins palliatifs</a:t>
            </a:r>
            <a:r>
              <a:rPr lang="fr" sz="3200" b="0" i="0" u="none" kern="1200" baseline="0" dirty="0">
                <a:solidFill>
                  <a:srgbClr val="000000"/>
                </a:solidFill>
              </a:rPr>
              <a:t>, reflète le vieillissement de la population et les situations de crises prolongées.</a:t>
            </a:r>
            <a:br>
              <a:rPr lang="fr" sz="3200" b="0" i="0" u="none" kern="1200" baseline="0" dirty="0">
                <a:solidFill>
                  <a:srgbClr val="000000"/>
                </a:solidFill>
              </a:rPr>
            </a:br>
            <a:r>
              <a:rPr lang="fr" sz="3200" b="0" i="0" u="none" kern="1200" baseline="0" dirty="0">
                <a:solidFill>
                  <a:srgbClr val="000000"/>
                </a:solidFill>
              </a:rPr>
              <a:t>(La section sur les maladies non transmissibles était nouvelle en 2011.)</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1156563" y="244519"/>
            <a:ext cx="2326860" cy="2003494"/>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rtl="0" hangingPunct="1">
              <a:lnSpc>
                <a:spcPct val="90000"/>
              </a:lnSpc>
              <a:spcBef>
                <a:spcPct val="0"/>
              </a:spcBef>
            </a:pPr>
            <a:r>
              <a:rPr lang="fr" sz="4000" b="0" i="0" u="none" kern="1200" baseline="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Santé</a:t>
            </a:r>
            <a:endParaRPr lang="fr"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3291675911"/>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8" name="Picture 4" descr="Image result for target icon png">
            <a:extLst>
              <a:ext uri="{FF2B5EF4-FFF2-40B4-BE49-F238E27FC236}">
                <a16:creationId xmlns:a16="http://schemas.microsoft.com/office/drawing/2014/main" id="{555C4E17-B7B6-43C8-A89A-A83BC9AD79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819" y="5927082"/>
            <a:ext cx="1791412" cy="17914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rogress icon png">
            <a:extLst>
              <a:ext uri="{FF2B5EF4-FFF2-40B4-BE49-F238E27FC236}">
                <a16:creationId xmlns:a16="http://schemas.microsoft.com/office/drawing/2014/main" id="{092C9FA2-6120-419C-BB19-F8F6C59B709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819" y="4015505"/>
            <a:ext cx="1791412" cy="179141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tick in circle icon png">
            <a:extLst>
              <a:ext uri="{FF2B5EF4-FFF2-40B4-BE49-F238E27FC236}">
                <a16:creationId xmlns:a16="http://schemas.microsoft.com/office/drawing/2014/main" id="{68A1AA62-3A36-4014-82DE-E3D92A9F5F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055" y="2106164"/>
            <a:ext cx="1789176" cy="178917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a:extLst>
              <a:ext uri="{FF2B5EF4-FFF2-40B4-BE49-F238E27FC236}">
                <a16:creationId xmlns:a16="http://schemas.microsoft.com/office/drawing/2014/main" id="{9F698A4B-0065-403E-8F77-6C5FFF6C617C}"/>
              </a:ext>
            </a:extLst>
          </p:cNvPr>
          <p:cNvSpPr txBox="1">
            <a:spLocks/>
          </p:cNvSpPr>
          <p:nvPr/>
        </p:nvSpPr>
        <p:spPr>
          <a:xfrm>
            <a:off x="833819" y="895987"/>
            <a:ext cx="9934874" cy="109001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rtl="0" hangingPunct="1"/>
            <a:r>
              <a:rPr lang="fr" b="1" i="0" u="none" baseline="0">
                <a:solidFill>
                  <a:srgbClr val="773CBE"/>
                </a:solidFill>
              </a:rPr>
              <a:t>Indicateurs</a:t>
            </a:r>
            <a:endParaRPr lang="fr" dirty="0">
              <a:solidFill>
                <a:srgbClr val="372981"/>
              </a:solidFill>
              <a:latin typeface="Open Sans Bold" panose="020B0806030504020204" pitchFamily="34" charset="0"/>
              <a:ea typeface="Open Sans Bold" panose="020B0806030504020204" pitchFamily="34" charset="0"/>
              <a:cs typeface="Open Sans Bold" panose="020B0806030504020204" pitchFamily="34" charset="0"/>
            </a:endParaRPr>
          </a:p>
        </p:txBody>
      </p:sp>
      <p:graphicFrame>
        <p:nvGraphicFramePr>
          <p:cNvPr id="4" name="Table 3">
            <a:extLst>
              <a:ext uri="{FF2B5EF4-FFF2-40B4-BE49-F238E27FC236}">
                <a16:creationId xmlns:a16="http://schemas.microsoft.com/office/drawing/2014/main" id="{DAAF9210-0B30-45CB-B509-EAF1100DCEFF}"/>
              </a:ext>
            </a:extLst>
          </p:cNvPr>
          <p:cNvGraphicFramePr>
            <a:graphicFrameLocks noGrp="1"/>
          </p:cNvGraphicFramePr>
          <p:nvPr>
            <p:extLst>
              <p:ext uri="{D42A27DB-BD31-4B8C-83A1-F6EECF244321}">
                <p14:modId xmlns:p14="http://schemas.microsoft.com/office/powerpoint/2010/main" val="3606087718"/>
              </p:ext>
            </p:extLst>
          </p:nvPr>
        </p:nvGraphicFramePr>
        <p:xfrm>
          <a:off x="2755177" y="1942875"/>
          <a:ext cx="9768839" cy="5944606"/>
        </p:xfrm>
        <a:graphic>
          <a:graphicData uri="http://schemas.openxmlformats.org/drawingml/2006/table">
            <a:tbl>
              <a:tblPr firstRow="1" bandRow="1">
                <a:tableStyleId>{5940675A-B579-460E-94D1-54222C63F5DA}</a:tableStyleId>
              </a:tblPr>
              <a:tblGrid>
                <a:gridCol w="2994825">
                  <a:extLst>
                    <a:ext uri="{9D8B030D-6E8A-4147-A177-3AD203B41FA5}">
                      <a16:colId xmlns:a16="http://schemas.microsoft.com/office/drawing/2014/main" val="3215493912"/>
                    </a:ext>
                  </a:extLst>
                </a:gridCol>
                <a:gridCol w="6774014">
                  <a:extLst>
                    <a:ext uri="{9D8B030D-6E8A-4147-A177-3AD203B41FA5}">
                      <a16:colId xmlns:a16="http://schemas.microsoft.com/office/drawing/2014/main" val="1056698888"/>
                    </a:ext>
                  </a:extLst>
                </a:gridCol>
              </a:tblGrid>
              <a:tr h="1829806">
                <a:tc>
                  <a:txBody>
                    <a:bodyPr/>
                    <a:lstStyle/>
                    <a:p>
                      <a:pPr algn="ctr" rtl="0"/>
                      <a:r>
                        <a:rPr lang="fr" sz="4400" b="1" i="0" u="none" baseline="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Processus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0">
                        <a:spcBef>
                          <a:spcPts val="600"/>
                        </a:spcBef>
                      </a:pPr>
                      <a:r>
                        <a:rPr lang="fr" sz="2400" b="1" i="0" u="none" baseline="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Oui / Non</a:t>
                      </a:r>
                    </a:p>
                    <a:p>
                      <a:pPr rtl="0">
                        <a:spcBef>
                          <a:spcPts val="600"/>
                        </a:spcBef>
                      </a:pPr>
                      <a:r>
                        <a:rPr lang="fr" sz="2200" b="0" i="0" u="none" baseline="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 Il n’y a pas de matières fécales humaines dans l’environnement dans lequel vit, apprend, et travaille la population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73918325"/>
                  </a:ext>
                </a:extLst>
              </a:tr>
              <a:tr h="1952718">
                <a:tc>
                  <a:txBody>
                    <a:bodyPr/>
                    <a:lstStyle/>
                    <a:p>
                      <a:pPr algn="ctr" rtl="0"/>
                      <a:r>
                        <a:rPr lang="fr" sz="4400" b="1" i="0" u="none" baseline="0" noProof="0">
                          <a:solidFill>
                            <a:srgbClr val="000000"/>
                          </a:solidFill>
                          <a:latin typeface="Open Sans" panose="020B0606030504020204" pitchFamily="34" charset="0"/>
                          <a:ea typeface="Open Sans" panose="020B0606030504020204" pitchFamily="34" charset="0"/>
                          <a:cs typeface="Open Sans" panose="020B0606030504020204" pitchFamily="34" charset="0"/>
                        </a:rPr>
                        <a:t>Progrès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0">
                        <a:spcBef>
                          <a:spcPts val="600"/>
                        </a:spcBef>
                      </a:pPr>
                      <a:r>
                        <a:rPr lang="fr" sz="2400" b="1" i="0" u="none" baseline="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Définir une référence et mesurer les progrès accomplis</a:t>
                      </a:r>
                    </a:p>
                    <a:p>
                      <a:pPr rtl="0">
                        <a:spcBef>
                          <a:spcPts val="600"/>
                        </a:spcBef>
                      </a:pPr>
                      <a:r>
                        <a:rPr lang="fr" sz="2200" b="0" i="0" u="none" baseline="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 Pourcentage de femmes et d’adolescentes satisfaites des possibilités de gestion de l’hygiène menstruelle dans les toilettes qu’elles utilisent régulièrement »</a:t>
                      </a:r>
                      <a:endParaRPr lang="fr" sz="2200" noProof="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22490298"/>
                  </a:ext>
                </a:extLst>
              </a:tr>
              <a:tr h="1683154">
                <a:tc>
                  <a:txBody>
                    <a:bodyPr/>
                    <a:lstStyle/>
                    <a:p>
                      <a:pPr algn="ctr" rtl="0"/>
                      <a:r>
                        <a:rPr lang="fr" sz="4400" b="1" i="0" u="none" baseline="0" noProof="0">
                          <a:solidFill>
                            <a:srgbClr val="000000"/>
                          </a:solidFill>
                          <a:latin typeface="Open Sans" panose="020B0606030504020204" pitchFamily="34" charset="0"/>
                          <a:ea typeface="Open Sans" panose="020B0606030504020204" pitchFamily="34" charset="0"/>
                          <a:cs typeface="Open Sans" panose="020B0606030504020204" pitchFamily="34" charset="0"/>
                        </a:rPr>
                        <a:t>Objectifs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584200" rtl="0" eaLnBrk="1" fontAlgn="auto" latinLnBrk="0" hangingPunct="1">
                        <a:lnSpc>
                          <a:spcPct val="100000"/>
                        </a:lnSpc>
                        <a:spcBef>
                          <a:spcPts val="600"/>
                        </a:spcBef>
                        <a:spcAft>
                          <a:spcPts val="0"/>
                        </a:spcAft>
                        <a:buClrTx/>
                        <a:buSzTx/>
                        <a:buFontTx/>
                        <a:buNone/>
                        <a:tabLst/>
                        <a:defRPr/>
                      </a:pPr>
                      <a:r>
                        <a:rPr lang="fr" sz="2400" b="1" i="0" u="none" strike="noStrike" cap="none" spc="0" baseline="0" noProof="0" dirty="0">
                          <a:ln>
                            <a:noFill/>
                          </a:ln>
                          <a:solidFill>
                            <a:srgbClr val="000000"/>
                          </a:solidFill>
                          <a:uFillTx/>
                          <a:latin typeface="Open Sans" panose="020B0606030504020204" pitchFamily="34" charset="0"/>
                          <a:ea typeface="Open Sans" panose="020B0606030504020204" pitchFamily="34" charset="0"/>
                          <a:cs typeface="Open Sans" panose="020B0606030504020204" pitchFamily="34" charset="0"/>
                          <a:sym typeface="Open Sans Bold"/>
                        </a:rPr>
                        <a:t>Cible(s) chiffrée(s) déclarée(s)</a:t>
                      </a:r>
                    </a:p>
                    <a:p>
                      <a:pPr marL="0" marR="0" lvl="0" indent="0" algn="l" defTabSz="584200" rtl="0" eaLnBrk="1" fontAlgn="auto" latinLnBrk="0" hangingPunct="1">
                        <a:lnSpc>
                          <a:spcPct val="100000"/>
                        </a:lnSpc>
                        <a:spcBef>
                          <a:spcPts val="600"/>
                        </a:spcBef>
                        <a:spcAft>
                          <a:spcPts val="0"/>
                        </a:spcAft>
                        <a:buClrTx/>
                        <a:buSzTx/>
                        <a:buFontTx/>
                        <a:buNone/>
                        <a:tabLst/>
                        <a:defRPr/>
                      </a:pPr>
                      <a:r>
                        <a:rPr lang="fr" sz="2200" b="0" i="0" u="none" strike="noStrike" cap="none" spc="0" baseline="0" noProof="0" dirty="0">
                          <a:ln>
                            <a:noFill/>
                          </a:ln>
                          <a:solidFill>
                            <a:srgbClr val="000000"/>
                          </a:solidFill>
                          <a:uFillTx/>
                          <a:latin typeface="Open Sans" panose="020B0606030504020204" pitchFamily="34" charset="0"/>
                          <a:ea typeface="Open Sans" panose="020B0606030504020204" pitchFamily="34" charset="0"/>
                          <a:cs typeface="Open Sans" panose="020B0606030504020204" pitchFamily="34" charset="0"/>
                          <a:sym typeface="Open Sans Bold"/>
                        </a:rPr>
                        <a:t>« Pourcentage de cas de malnutrition aiguë modérée (MAM) ayant accès aux services de traitement (couverture): &gt;50 % rural, &gt;70 % urbain, &gt;90% camps formels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7880873"/>
                  </a:ext>
                </a:extLst>
              </a:tr>
            </a:tbl>
          </a:graphicData>
        </a:graphic>
      </p:graphicFrame>
      <p:sp>
        <p:nvSpPr>
          <p:cNvPr id="10" name="Slide Number">
            <a:extLst>
              <a:ext uri="{FF2B5EF4-FFF2-40B4-BE49-F238E27FC236}">
                <a16:creationId xmlns:a16="http://schemas.microsoft.com/office/drawing/2014/main" id="{B5C0F5F0-0F24-499F-83A0-D36D0B356704}"/>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27</a:t>
            </a:fld>
            <a:endParaRPr lang="fr" dirty="0">
              <a:solidFill>
                <a:schemeClr val="tx2"/>
              </a:solidFill>
            </a:endParaRPr>
          </a:p>
        </p:txBody>
      </p:sp>
      <p:grpSp>
        <p:nvGrpSpPr>
          <p:cNvPr id="9" name="Group 8">
            <a:extLst>
              <a:ext uri="{FF2B5EF4-FFF2-40B4-BE49-F238E27FC236}">
                <a16:creationId xmlns:a16="http://schemas.microsoft.com/office/drawing/2014/main" id="{01765CE5-4832-41B7-B431-BDD93F0359F9}"/>
              </a:ext>
            </a:extLst>
          </p:cNvPr>
          <p:cNvGrpSpPr/>
          <p:nvPr/>
        </p:nvGrpSpPr>
        <p:grpSpPr>
          <a:xfrm>
            <a:off x="378507" y="8455819"/>
            <a:ext cx="1871065" cy="900454"/>
            <a:chOff x="378507" y="8455819"/>
            <a:chExt cx="1871065" cy="900454"/>
          </a:xfrm>
        </p:grpSpPr>
        <p:sp>
          <p:nvSpPr>
            <p:cNvPr id="11" name="Rectangle 10">
              <a:extLst>
                <a:ext uri="{FF2B5EF4-FFF2-40B4-BE49-F238E27FC236}">
                  <a16:creationId xmlns:a16="http://schemas.microsoft.com/office/drawing/2014/main" id="{F0DE79AF-BCB5-49A1-BB26-780C585C95D9}"/>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0E28E99B-00F5-4792-ACC6-FFD6AA2EE05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367042298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C74C5E1-1A5C-4DFD-BB3B-6A5F2A98C6F4}"/>
              </a:ext>
            </a:extLst>
          </p:cNvPr>
          <p:cNvPicPr>
            <a:picLocks noChangeAspect="1"/>
          </p:cNvPicPr>
          <p:nvPr/>
        </p:nvPicPr>
        <p:blipFill rotWithShape="1">
          <a:blip r:embed="rId3"/>
          <a:srcRect l="8909" r="-1"/>
          <a:stretch/>
        </p:blipFill>
        <p:spPr>
          <a:xfrm>
            <a:off x="0" y="0"/>
            <a:ext cx="5509604" cy="9753590"/>
          </a:xfrm>
          <a:prstGeom prst="rect">
            <a:avLst/>
          </a:prstGeom>
        </p:spPr>
      </p:pic>
      <p:sp>
        <p:nvSpPr>
          <p:cNvPr id="11" name="Slide Number">
            <a:extLst>
              <a:ext uri="{FF2B5EF4-FFF2-40B4-BE49-F238E27FC236}">
                <a16:creationId xmlns:a16="http://schemas.microsoft.com/office/drawing/2014/main" id="{D1FDC8E1-D7D5-4469-9114-0403024AEE35}"/>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28</a:t>
            </a:fld>
            <a:endParaRPr lang="fr" dirty="0">
              <a:solidFill>
                <a:schemeClr val="tx2"/>
              </a:solidFill>
            </a:endParaRPr>
          </a:p>
        </p:txBody>
      </p:sp>
      <p:sp>
        <p:nvSpPr>
          <p:cNvPr id="13" name="Body">
            <a:extLst>
              <a:ext uri="{FF2B5EF4-FFF2-40B4-BE49-F238E27FC236}">
                <a16:creationId xmlns:a16="http://schemas.microsoft.com/office/drawing/2014/main" id="{A755C962-26F2-4A13-A88E-AC01A1CA6B12}"/>
              </a:ext>
            </a:extLst>
          </p:cNvPr>
          <p:cNvSpPr txBox="1">
            <a:spLocks noGrp="1"/>
          </p:cNvSpPr>
          <p:nvPr>
            <p:ph type="body" sz="half" idx="1"/>
          </p:nvPr>
        </p:nvSpPr>
        <p:spPr>
          <a:xfrm>
            <a:off x="5181597" y="2371122"/>
            <a:ext cx="7032477" cy="6069234"/>
          </a:xfrm>
          <a:prstGeom prst="rect">
            <a:avLst/>
          </a:prstGeom>
        </p:spPr>
        <p:txBody>
          <a:bodyPr vert="horz" lIns="91440" tIns="45720" rIns="91440" bIns="45720" rtlCol="0">
            <a:normAutofit fontScale="92500"/>
          </a:bodyPr>
          <a:lstStyle/>
          <a:p>
            <a:pPr marL="617220" indent="-571500" algn="l" defTabSz="914400" rtl="0">
              <a:lnSpc>
                <a:spcPct val="90000"/>
              </a:lnSpc>
              <a:buFont typeface="Wingdings" panose="05000000000000000000" pitchFamily="2" charset="2"/>
              <a:buChar char="ü"/>
            </a:pPr>
            <a:r>
              <a:rPr lang="fr" sz="4000" b="1" i="0" u="none" kern="1200" baseline="0" dirty="0">
                <a:solidFill>
                  <a:srgbClr val="000000"/>
                </a:solidFill>
                <a:latin typeface="Open Sans Regular"/>
                <a:ea typeface="+mn-ea"/>
                <a:cs typeface="+mn-cs"/>
              </a:rPr>
              <a:t>Accent porté sur les personnes</a:t>
            </a:r>
            <a:r>
              <a:rPr lang="fr" sz="4000" b="0" i="0" u="none" kern="1200" baseline="0" dirty="0">
                <a:solidFill>
                  <a:srgbClr val="000000"/>
                </a:solidFill>
                <a:latin typeface="Open Sans Regular"/>
                <a:ea typeface="+mn-ea"/>
                <a:cs typeface="+mn-cs"/>
              </a:rPr>
              <a:t>, la mobilisation communautaire et le soutien aux actions locales</a:t>
            </a:r>
          </a:p>
          <a:p>
            <a:pPr marL="1074420" indent="-571500" algn="l" defTabSz="914400" rtl="0">
              <a:lnSpc>
                <a:spcPct val="90000"/>
              </a:lnSpc>
              <a:buFont typeface="Wingdings" panose="05000000000000000000" pitchFamily="2" charset="2"/>
              <a:buChar char="ü"/>
            </a:pPr>
            <a:r>
              <a:rPr lang="fr" sz="4000" b="0" i="0" u="none" kern="1200" baseline="0" dirty="0">
                <a:solidFill>
                  <a:srgbClr val="000000"/>
                </a:solidFill>
                <a:latin typeface="Open Sans Regular"/>
                <a:ea typeface="+mn-ea"/>
                <a:cs typeface="+mn-cs"/>
              </a:rPr>
              <a:t>Forte attention à</a:t>
            </a:r>
            <a:r>
              <a:rPr lang="fr" sz="4000" b="0" i="0" u="none" kern="1200" dirty="0">
                <a:solidFill>
                  <a:srgbClr val="000000"/>
                </a:solidFill>
                <a:latin typeface="Open Sans Regular"/>
                <a:ea typeface="+mn-ea"/>
                <a:cs typeface="+mn-cs"/>
              </a:rPr>
              <a:t> </a:t>
            </a:r>
            <a:br>
              <a:rPr lang="fr" sz="4000" b="1" kern="1200" dirty="0">
                <a:solidFill>
                  <a:srgbClr val="000000"/>
                </a:solidFill>
                <a:latin typeface="Open Sans Regular"/>
                <a:ea typeface="+mn-ea"/>
                <a:cs typeface="+mn-cs"/>
              </a:rPr>
            </a:br>
            <a:r>
              <a:rPr lang="fr" sz="4000" kern="1200" dirty="0">
                <a:solidFill>
                  <a:srgbClr val="000000"/>
                </a:solidFill>
                <a:latin typeface="Open Sans Regular"/>
                <a:ea typeface="+mn-ea"/>
                <a:cs typeface="+mn-cs"/>
              </a:rPr>
              <a:t>l’</a:t>
            </a:r>
            <a:r>
              <a:rPr lang="fr" sz="4000" b="1" i="0" u="none" kern="1200" baseline="0" dirty="0">
                <a:solidFill>
                  <a:srgbClr val="000000"/>
                </a:solidFill>
                <a:latin typeface="Open Sans Regular"/>
                <a:ea typeface="+mn-ea"/>
                <a:cs typeface="+mn-cs"/>
              </a:rPr>
              <a:t>utilisation en contexte</a:t>
            </a:r>
            <a:endParaRPr lang="fr" sz="4000" kern="1200" dirty="0">
              <a:solidFill>
                <a:srgbClr val="000000"/>
              </a:solidFill>
              <a:latin typeface="Open Sans Regular"/>
              <a:ea typeface="+mn-ea"/>
              <a:cs typeface="+mn-cs"/>
            </a:endParaRPr>
          </a:p>
          <a:p>
            <a:pPr marL="1074420" indent="-571500" algn="l" defTabSz="914400" rtl="0">
              <a:lnSpc>
                <a:spcPct val="90000"/>
              </a:lnSpc>
              <a:buFont typeface="Wingdings" panose="05000000000000000000" pitchFamily="2" charset="2"/>
              <a:buChar char="ü"/>
            </a:pPr>
            <a:r>
              <a:rPr lang="fr" sz="4000" b="1" i="0" u="none" kern="1200" baseline="0" dirty="0">
                <a:solidFill>
                  <a:srgbClr val="000000"/>
                </a:solidFill>
                <a:latin typeface="Open Sans Regular"/>
                <a:ea typeface="+mn-ea"/>
                <a:cs typeface="+mn-cs"/>
              </a:rPr>
              <a:t>Simplification</a:t>
            </a:r>
            <a:r>
              <a:rPr lang="fr" sz="4000" b="0" i="0" u="none" kern="1200" baseline="0" dirty="0">
                <a:solidFill>
                  <a:srgbClr val="000000"/>
                </a:solidFill>
                <a:latin typeface="Open Sans Regular"/>
                <a:ea typeface="+mn-ea"/>
                <a:cs typeface="+mn-cs"/>
              </a:rPr>
              <a:t> de la langue et de la présentation</a:t>
            </a:r>
          </a:p>
          <a:p>
            <a:pPr marL="617220" indent="-571500" algn="l" defTabSz="914400" rtl="0">
              <a:lnSpc>
                <a:spcPct val="90000"/>
              </a:lnSpc>
              <a:buFont typeface="Wingdings" panose="05000000000000000000" pitchFamily="2" charset="2"/>
              <a:buChar char="ü"/>
            </a:pPr>
            <a:r>
              <a:rPr lang="fr" sz="4000" b="0" i="0" u="none" kern="1200" baseline="0" dirty="0">
                <a:solidFill>
                  <a:srgbClr val="000000"/>
                </a:solidFill>
                <a:latin typeface="Open Sans Regular"/>
                <a:ea typeface="+mn-ea"/>
                <a:cs typeface="+mn-cs"/>
              </a:rPr>
              <a:t>Des </a:t>
            </a:r>
            <a:r>
              <a:rPr lang="fr" sz="4000" b="1" i="0" u="none" kern="1200" baseline="0" dirty="0">
                <a:solidFill>
                  <a:srgbClr val="000000"/>
                </a:solidFill>
                <a:latin typeface="Open Sans Regular"/>
                <a:ea typeface="+mn-ea"/>
                <a:cs typeface="+mn-cs"/>
              </a:rPr>
              <a:t>décisions</a:t>
            </a:r>
            <a:r>
              <a:rPr lang="fr" sz="4000" b="0" i="0" u="none" kern="1200" baseline="0" dirty="0">
                <a:solidFill>
                  <a:srgbClr val="000000"/>
                </a:solidFill>
                <a:latin typeface="Open Sans Regular"/>
                <a:ea typeface="+mn-ea"/>
                <a:cs typeface="+mn-cs"/>
              </a:rPr>
              <a:t> suivies et documentées</a:t>
            </a:r>
            <a:endParaRPr lang="fr" sz="4000" kern="1200" dirty="0">
              <a:solidFill>
                <a:srgbClr val="000000"/>
              </a:solidFill>
              <a:latin typeface="Open Sans Regular"/>
              <a:ea typeface="+mn-ea"/>
              <a:cs typeface="+mn-cs"/>
            </a:endParaRPr>
          </a:p>
        </p:txBody>
      </p:sp>
      <p:sp>
        <p:nvSpPr>
          <p:cNvPr id="8" name="Title">
            <a:extLst>
              <a:ext uri="{FF2B5EF4-FFF2-40B4-BE49-F238E27FC236}">
                <a16:creationId xmlns:a16="http://schemas.microsoft.com/office/drawing/2014/main" id="{A5FD8013-93C1-47D0-A244-F4D0A61529AE}"/>
              </a:ext>
            </a:extLst>
          </p:cNvPr>
          <p:cNvSpPr txBox="1">
            <a:spLocks noGrp="1"/>
          </p:cNvSpPr>
          <p:nvPr>
            <p:ph type="title"/>
          </p:nvPr>
        </p:nvSpPr>
        <p:spPr>
          <a:xfrm>
            <a:off x="4876804" y="1313244"/>
            <a:ext cx="6509658" cy="1057878"/>
          </a:xfrm>
          <a:prstGeom prst="rect">
            <a:avLst/>
          </a:prstGeom>
        </p:spPr>
        <p:txBody>
          <a:bodyPr>
            <a:normAutofit/>
          </a:bodyPr>
          <a:lstStyle/>
          <a:p>
            <a:pPr algn="l" rtl="0"/>
            <a:r>
              <a:rPr lang="fr" b="1" i="0" u="none" baseline="0" dirty="0">
                <a:solidFill>
                  <a:srgbClr val="000000"/>
                </a:solidFill>
              </a:rPr>
              <a:t>Où nous en sommes</a:t>
            </a:r>
            <a:endParaRPr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249486316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rtl="0"/>
            <a:r>
              <a:rPr lang="fr" sz="3600" b="0" i="0" u="none" baseline="0"/>
              <a:t>Discussion :</a:t>
            </a:r>
            <a:br>
              <a:rPr lang="fr" sz="3600"/>
            </a:br>
            <a:r>
              <a:rPr lang="fr" b="0" i="0" u="none" cap="all" baseline="0">
                <a:latin typeface="Open Sans Bold" panose="020B0806030504020204" pitchFamily="34" charset="0"/>
                <a:ea typeface="Open Sans Bold" panose="020B0806030504020204" pitchFamily="34" charset="0"/>
                <a:cs typeface="Open Sans Bold" panose="020B0806030504020204" pitchFamily="34" charset="0"/>
              </a:rPr>
              <a:t>MODIFICATIONS APPORTÉES AU MANUEL</a:t>
            </a:r>
            <a:endParaRPr cap="all" dirty="0">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lvl1pPr>
              <a:defRPr>
                <a:solidFill>
                  <a:srgbClr val="FFFFFF"/>
                </a:solidFill>
              </a:defRPr>
            </a:lvl1pPr>
          </a:lstStyle>
          <a:p>
            <a:pPr algn="l" rtl="0"/>
            <a:fld id="{86CB4B4D-7CA3-9044-876B-883B54F8677D}" type="slidenum">
              <a:t>29</a:t>
            </a:fld>
            <a:endParaRPr dirty="0"/>
          </a:p>
        </p:txBody>
      </p:sp>
      <p:sp>
        <p:nvSpPr>
          <p:cNvPr id="7" name="Body">
            <a:extLst>
              <a:ext uri="{FF2B5EF4-FFF2-40B4-BE49-F238E27FC236}">
                <a16:creationId xmlns:a16="http://schemas.microsoft.com/office/drawing/2014/main" id="{47F71A68-4172-4923-8CC8-C71BC9046C99}"/>
              </a:ext>
            </a:extLst>
          </p:cNvPr>
          <p:cNvSpPr txBox="1">
            <a:spLocks/>
          </p:cNvSpPr>
          <p:nvPr/>
        </p:nvSpPr>
        <p:spPr>
          <a:xfrm>
            <a:off x="1023257" y="3243944"/>
            <a:ext cx="10464800" cy="443481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85750" indent="-285750" algn="l" rtl="0" hangingPunct="1">
              <a:buFont typeface="Arial" panose="020B0604020202020204" pitchFamily="34" charset="0"/>
              <a:buChar char="•"/>
            </a:pPr>
            <a:r>
              <a:rPr lang="fr" sz="3600" b="0" i="0" u="none" baseline="0"/>
              <a:t>Quelles modifications apportées dans l’édition 2018 auront le plus d’impact sur votre travail et la manière dont vous vous servez du manuel ?</a:t>
            </a:r>
          </a:p>
          <a:p>
            <a:pPr marL="285750" indent="-285750" algn="l" rtl="0" hangingPunct="1">
              <a:buFont typeface="Arial" panose="020B0604020202020204" pitchFamily="34" charset="0"/>
              <a:buChar char="•"/>
            </a:pPr>
            <a:r>
              <a:rPr lang="fr" sz="3600" b="0" i="0" u="none" baseline="0"/>
              <a:t>Quel nouveau contenu vous attendez-vous à voir dans la </a:t>
            </a:r>
            <a:r>
              <a:rPr lang="fr" sz="3600" b="0" i="1" u="none" baseline="0"/>
              <a:t>prochaine</a:t>
            </a:r>
            <a:r>
              <a:rPr lang="fr" sz="3600" b="0" i="0" u="none" baseline="0"/>
              <a:t> édition du manuel ?</a:t>
            </a:r>
          </a:p>
          <a:p>
            <a:pPr marL="285750" indent="-285750" algn="l" rtl="0" hangingPunct="1">
              <a:buFont typeface="Arial" panose="020B0604020202020204" pitchFamily="34" charset="0"/>
              <a:buChar char="•"/>
            </a:pPr>
            <a:endParaRPr lang="fr" sz="3600" dirty="0"/>
          </a:p>
        </p:txBody>
      </p:sp>
    </p:spTree>
    <p:extLst>
      <p:ext uri="{BB962C8B-B14F-4D97-AF65-F5344CB8AC3E}">
        <p14:creationId xmlns:p14="http://schemas.microsoft.com/office/powerpoint/2010/main" val="30929667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5E6302E-82F6-4264-AAF1-609CC8A42AC4}"/>
              </a:ext>
            </a:extLst>
          </p:cNvPr>
          <p:cNvGrpSpPr/>
          <p:nvPr/>
        </p:nvGrpSpPr>
        <p:grpSpPr>
          <a:xfrm>
            <a:off x="378507" y="8455819"/>
            <a:ext cx="1871065" cy="900454"/>
            <a:chOff x="378507" y="8455819"/>
            <a:chExt cx="1871065" cy="900454"/>
          </a:xfrm>
        </p:grpSpPr>
        <p:sp>
          <p:nvSpPr>
            <p:cNvPr id="11" name="Rectangle 10">
              <a:extLst>
                <a:ext uri="{FF2B5EF4-FFF2-40B4-BE49-F238E27FC236}">
                  <a16:creationId xmlns:a16="http://schemas.microsoft.com/office/drawing/2014/main" id="{C00A2746-793F-4A81-999B-B660CA54883E}"/>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E7362AF7-69EC-4B58-A405-F13BF3FD560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8507" y="8477553"/>
              <a:ext cx="1871065" cy="878719"/>
            </a:xfrm>
            <a:prstGeom prst="rect">
              <a:avLst/>
            </a:prstGeom>
            <a:effectLst/>
          </p:spPr>
        </p:pic>
      </p:grpSp>
      <p:pic>
        <p:nvPicPr>
          <p:cNvPr id="1028" name="Picture 4" descr="Related image">
            <a:extLst>
              <a:ext uri="{FF2B5EF4-FFF2-40B4-BE49-F238E27FC236}">
                <a16:creationId xmlns:a16="http://schemas.microsoft.com/office/drawing/2014/main" id="{93D8E5B1-A854-4E4E-AF12-58307E15783C}"/>
              </a:ext>
            </a:extLst>
          </p:cNvPr>
          <p:cNvPicPr>
            <a:picLocks noChangeAspect="1" noChangeArrowheads="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36009" y="2022003"/>
            <a:ext cx="2137637" cy="2137637"/>
          </a:xfrm>
          <a:prstGeom prst="rect">
            <a:avLst/>
          </a:prstGeom>
          <a:noFill/>
          <a:extLst>
            <a:ext uri="{909E8E84-426E-40DD-AFC4-6F175D3DCCD1}">
              <a14:hiddenFill xmlns:a14="http://schemas.microsoft.com/office/drawing/2010/main">
                <a:solidFill>
                  <a:srgbClr val="FFFFFF"/>
                </a:solidFill>
              </a14:hiddenFill>
            </a:ext>
          </a:extLst>
        </p:spPr>
      </p:pic>
      <p:sp>
        <p:nvSpPr>
          <p:cNvPr id="85" name="Rectangle 84">
            <a:extLst>
              <a:ext uri="{FF2B5EF4-FFF2-40B4-BE49-F238E27FC236}">
                <a16:creationId xmlns:a16="http://schemas.microsoft.com/office/drawing/2014/main" id="{E4B7C1DD-857C-4D03-AAB3-C5C95BD51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59341" y="456783"/>
            <a:ext cx="8000887" cy="8386479"/>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p>
        </p:txBody>
      </p:sp>
      <p:sp>
        <p:nvSpPr>
          <p:cNvPr id="2" name="Title 1">
            <a:extLst>
              <a:ext uri="{FF2B5EF4-FFF2-40B4-BE49-F238E27FC236}">
                <a16:creationId xmlns:a16="http://schemas.microsoft.com/office/drawing/2014/main" id="{A6B87B56-5F78-4A43-9221-E8A407A12FB7}"/>
              </a:ext>
            </a:extLst>
          </p:cNvPr>
          <p:cNvSpPr>
            <a:spLocks noGrp="1"/>
          </p:cNvSpPr>
          <p:nvPr>
            <p:ph type="title"/>
          </p:nvPr>
        </p:nvSpPr>
        <p:spPr>
          <a:xfrm>
            <a:off x="712992" y="557948"/>
            <a:ext cx="7405592" cy="1359083"/>
          </a:xfrm>
        </p:spPr>
        <p:txBody>
          <a:bodyPr vert="horz" lIns="91440" tIns="45720" rIns="91440" bIns="45720" rtlCol="0" anchor="ctr">
            <a:normAutofit fontScale="90000"/>
          </a:bodyPr>
          <a:lstStyle/>
          <a:p>
            <a:pPr algn="l" defTabSz="914400" rtl="0">
              <a:lnSpc>
                <a:spcPct val="90000"/>
              </a:lnSpc>
              <a:spcBef>
                <a:spcPct val="0"/>
              </a:spcBef>
            </a:pPr>
            <a:r>
              <a:rPr lang="fr" sz="5000" b="0" i="0" u="none" kern="1200" baseline="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Objectifs d’apprentissage</a:t>
            </a:r>
          </a:p>
        </p:txBody>
      </p:sp>
      <p:pic>
        <p:nvPicPr>
          <p:cNvPr id="1034" name="Picture 10" descr="Image result for comprehension icon">
            <a:extLst>
              <a:ext uri="{FF2B5EF4-FFF2-40B4-BE49-F238E27FC236}">
                <a16:creationId xmlns:a16="http://schemas.microsoft.com/office/drawing/2014/main" id="{756B9092-B7B2-49AC-9E6C-D0B71C084151}"/>
              </a:ext>
            </a:extLst>
          </p:cNvPr>
          <p:cNvPicPr>
            <a:picLocks noChangeAspect="1" noChangeArrowheads="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20132" y="4876800"/>
            <a:ext cx="2155813" cy="215581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97F04A41-ED0F-44AC-983E-F158156FA31D}"/>
              </a:ext>
            </a:extLst>
          </p:cNvPr>
          <p:cNvSpPr>
            <a:spLocks noGrp="1"/>
          </p:cNvSpPr>
          <p:nvPr>
            <p:ph type="body" sz="half" idx="1"/>
          </p:nvPr>
        </p:nvSpPr>
        <p:spPr>
          <a:xfrm>
            <a:off x="712992" y="1808176"/>
            <a:ext cx="7216414" cy="6843195"/>
          </a:xfrm>
        </p:spPr>
        <p:txBody>
          <a:bodyPr vert="horz" lIns="91440" tIns="45720" rIns="91440" bIns="45720" rtlCol="0">
            <a:normAutofit fontScale="92500" lnSpcReduction="10000"/>
          </a:bodyPr>
          <a:lstStyle/>
          <a:p>
            <a:pPr algn="l" defTabSz="914400" rtl="0">
              <a:lnSpc>
                <a:spcPct val="90000"/>
              </a:lnSpc>
            </a:pP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À la fin de la séance, vous serez en mesure d’</a:t>
            </a:r>
            <a:r>
              <a:rPr lang="fr" sz="2800" b="1" i="0" u="none" kern="1200" baseline="0" dirty="0">
                <a:solidFill>
                  <a:srgbClr val="00459D"/>
                </a:solidFill>
                <a:latin typeface="Open Sans" panose="020B0606030504020204" pitchFamily="34" charset="0"/>
                <a:ea typeface="Open Sans" panose="020B0606030504020204" pitchFamily="34" charset="0"/>
                <a:cs typeface="Open Sans" panose="020B0606030504020204" pitchFamily="34" charset="0"/>
              </a:rPr>
              <a:t>identifier</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p>
          <a:p>
            <a:pPr marL="285750" indent="-228600" algn="l" defTabSz="914400" rtl="0">
              <a:lnSpc>
                <a:spcPct val="90000"/>
              </a:lnSpc>
              <a:buFont typeface="Arial" panose="020B0604020202020204" pitchFamily="34" charset="0"/>
              <a:buChar char="•"/>
            </a:pP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les défis propres au secteur, qui sont devenus les </a:t>
            </a:r>
            <a:r>
              <a:rPr lang="fr" sz="2800" b="1"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moteurs</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de la révision du manuel ;</a:t>
            </a:r>
          </a:p>
          <a:p>
            <a:pPr marL="285750" indent="-228600" algn="l" defTabSz="914400" rtl="0">
              <a:lnSpc>
                <a:spcPct val="90000"/>
              </a:lnSpc>
              <a:buFont typeface="Arial" panose="020B0604020202020204" pitchFamily="34" charset="0"/>
              <a:buChar char="•"/>
            </a:pP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l’approche et les résultats du</a:t>
            </a:r>
            <a:b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fr" sz="2800" b="1"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processus de révision</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p>
          <a:p>
            <a:pPr marL="285750" indent="-228600" algn="l" defTabSz="914400" rtl="0">
              <a:lnSpc>
                <a:spcPct val="90000"/>
              </a:lnSpc>
              <a:buFont typeface="Arial" panose="020B0604020202020204" pitchFamily="34" charset="0"/>
              <a:buChar char="•"/>
            </a:pP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les principales </a:t>
            </a:r>
            <a:r>
              <a:rPr lang="fr" sz="2800" b="1"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modifications</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effectuées entre les éditions de 2011 et 2018 ;</a:t>
            </a:r>
          </a:p>
          <a:p>
            <a:pPr marL="285750" indent="-228600" algn="l" defTabSz="914400" rtl="0">
              <a:lnSpc>
                <a:spcPct val="90000"/>
              </a:lnSpc>
              <a:buFont typeface="Arial" panose="020B0604020202020204" pitchFamily="34" charset="0"/>
              <a:buChar char="•"/>
            </a:pP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la manière dont Sphère </a:t>
            </a:r>
            <a:r>
              <a:rPr lang="fr" sz="2800" b="1"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a évolué</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et les </a:t>
            </a:r>
            <a:br>
              <a:rPr lang="fr"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fr" sz="2800" b="1"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nouveaux</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fr" sz="2800" b="1"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produits</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proposés ;</a:t>
            </a:r>
          </a:p>
          <a:p>
            <a:pPr marL="57150" lvl="0" algn="l" defTabSz="914400" rtl="0"/>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et vous serez en mesure d’</a:t>
            </a:r>
            <a:r>
              <a:rPr lang="fr" sz="2800" b="1" i="0" u="none" kern="1200" baseline="0" dirty="0">
                <a:solidFill>
                  <a:srgbClr val="B54500"/>
                </a:solidFill>
                <a:latin typeface="Open Sans" panose="020B0606030504020204" pitchFamily="34" charset="0"/>
                <a:ea typeface="Open Sans" panose="020B0606030504020204" pitchFamily="34" charset="0"/>
                <a:cs typeface="Open Sans" panose="020B0606030504020204" pitchFamily="34" charset="0"/>
              </a:rPr>
              <a:t>appréhender</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p>
          <a:p>
            <a:pPr marL="285750" lvl="0" indent="-228600" algn="l" defTabSz="914400">
              <a:lnSpc>
                <a:spcPct val="90000"/>
              </a:lnSpc>
              <a:buFont typeface="Arial" panose="020B0604020202020204" pitchFamily="34" charset="0"/>
              <a:buChar char="•"/>
            </a:pP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la mesure dans laquelle l’édition 2018 est </a:t>
            </a:r>
            <a:br>
              <a:rPr lang="fr"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fr" sz="2800" b="1"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adaptée aux contextes actuels</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 dans lesquels </a:t>
            </a:r>
            <a:r>
              <a:rPr lang="fr"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travaillent ses </a:t>
            </a:r>
            <a:r>
              <a:rPr lang="fr" sz="2800" b="0" i="0" u="none" kern="1200"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utilisateurs et utilisatrices.</a:t>
            </a:r>
          </a:p>
        </p:txBody>
      </p:sp>
      <p:sp>
        <p:nvSpPr>
          <p:cNvPr id="4" name="Slide Number">
            <a:extLst>
              <a:ext uri="{FF2B5EF4-FFF2-40B4-BE49-F238E27FC236}">
                <a16:creationId xmlns:a16="http://schemas.microsoft.com/office/drawing/2014/main" id="{E0F462C1-C267-405F-9FDA-952C98788669}"/>
              </a:ext>
            </a:extLst>
          </p:cNvPr>
          <p:cNvSpPr txBox="1">
            <a:spLocks/>
          </p:cNvSpPr>
          <p:nvPr/>
        </p:nvSpPr>
        <p:spPr>
          <a:xfrm>
            <a:off x="11805138" y="8809566"/>
            <a:ext cx="20518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spcAft>
                <a:spcPts val="600"/>
              </a:spcAft>
            </a:pPr>
            <a:fld id="{86CB4B4D-7CA3-9044-876B-883B54F8677D}" type="slidenum">
              <a:rPr>
                <a:solidFill>
                  <a:schemeClr val="tx2"/>
                </a:solidFill>
              </a:rPr>
              <a:pPr>
                <a:spcAft>
                  <a:spcPts val="600"/>
                </a:spcAft>
              </a:pPr>
              <a:t>3</a:t>
            </a:fld>
            <a:endParaRPr lang="fr" dirty="0">
              <a:solidFill>
                <a:schemeClr val="tx2"/>
              </a:solidFill>
            </a:endParaRPr>
          </a:p>
        </p:txBody>
      </p:sp>
      <p:sp>
        <p:nvSpPr>
          <p:cNvPr id="7" name="Rectangle 6">
            <a:extLst>
              <a:ext uri="{FF2B5EF4-FFF2-40B4-BE49-F238E27FC236}">
                <a16:creationId xmlns:a16="http://schemas.microsoft.com/office/drawing/2014/main" id="{7E4F4C63-A8DF-4341-89B4-7E1150BCC886}"/>
              </a:ext>
            </a:extLst>
          </p:cNvPr>
          <p:cNvSpPr/>
          <p:nvPr/>
        </p:nvSpPr>
        <p:spPr>
          <a:xfrm>
            <a:off x="8724768" y="4256610"/>
            <a:ext cx="3746539" cy="523220"/>
          </a:xfrm>
          <a:prstGeom prst="rect">
            <a:avLst/>
          </a:prstGeom>
          <a:noFill/>
        </p:spPr>
        <p:txBody>
          <a:bodyPr wrap="square" lIns="91440" tIns="45720" rIns="91440" bIns="45720">
            <a:spAutoFit/>
          </a:bodyPr>
          <a:lstStyle/>
          <a:p>
            <a:pPr algn="ctr" rtl="0"/>
            <a:r>
              <a:rPr lang="fr" sz="2800" b="0" i="0" u="none" cap="none" spc="0" baseline="0">
                <a:ln w="0"/>
                <a:solidFill>
                  <a:srgbClr val="0048A3"/>
                </a:solidFill>
                <a:effectLst>
                  <a:outerShdw blurRad="38100" dist="25400" dir="5400000" algn="ctr" rotWithShape="0">
                    <a:srgbClr val="6E747A">
                      <a:alpha val="43000"/>
                    </a:srgbClr>
                  </a:outerShdw>
                </a:effectLst>
              </a:rPr>
              <a:t>Connaissances</a:t>
            </a:r>
          </a:p>
        </p:txBody>
      </p:sp>
      <p:sp>
        <p:nvSpPr>
          <p:cNvPr id="17" name="Rectangle 16">
            <a:extLst>
              <a:ext uri="{FF2B5EF4-FFF2-40B4-BE49-F238E27FC236}">
                <a16:creationId xmlns:a16="http://schemas.microsoft.com/office/drawing/2014/main" id="{47A7B1E8-7200-4248-BB95-832706B3F656}"/>
              </a:ext>
            </a:extLst>
          </p:cNvPr>
          <p:cNvSpPr/>
          <p:nvPr/>
        </p:nvSpPr>
        <p:spPr>
          <a:xfrm>
            <a:off x="8731557" y="7032613"/>
            <a:ext cx="3746539" cy="523220"/>
          </a:xfrm>
          <a:prstGeom prst="rect">
            <a:avLst/>
          </a:prstGeom>
          <a:noFill/>
        </p:spPr>
        <p:txBody>
          <a:bodyPr wrap="square" lIns="91440" tIns="45720" rIns="91440" bIns="45720">
            <a:spAutoFit/>
          </a:bodyPr>
          <a:lstStyle/>
          <a:p>
            <a:pPr algn="ctr" rtl="0"/>
            <a:r>
              <a:rPr lang="fr" sz="2800" b="0" i="0" u="none" cap="none" spc="0" baseline="0" dirty="0">
                <a:ln w="0"/>
                <a:solidFill>
                  <a:srgbClr val="B54500"/>
                </a:solidFill>
                <a:effectLst>
                  <a:outerShdw blurRad="38100" dist="25400" dir="5400000" algn="ctr" rotWithShape="0">
                    <a:srgbClr val="6E747A">
                      <a:alpha val="43000"/>
                    </a:srgbClr>
                  </a:outerShdw>
                </a:effectLst>
              </a:rPr>
              <a:t>Compréhension</a:t>
            </a:r>
          </a:p>
        </p:txBody>
      </p:sp>
    </p:spTree>
    <p:extLst>
      <p:ext uri="{BB962C8B-B14F-4D97-AF65-F5344CB8AC3E}">
        <p14:creationId xmlns:p14="http://schemas.microsoft.com/office/powerpoint/2010/main" val="233457244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5AC30E9-F592-4BB5-A170-313FFE8835D1}"/>
              </a:ext>
            </a:extLst>
          </p:cNvPr>
          <p:cNvPicPr>
            <a:picLocks noChangeAspect="1"/>
          </p:cNvPicPr>
          <p:nvPr/>
        </p:nvPicPr>
        <p:blipFill rotWithShape="1">
          <a:blip r:embed="rId3"/>
          <a:srcRect r="85471"/>
          <a:stretch/>
        </p:blipFill>
        <p:spPr>
          <a:xfrm>
            <a:off x="1846060" y="786511"/>
            <a:ext cx="1576535" cy="1600545"/>
          </a:xfrm>
          <a:prstGeom prst="rect">
            <a:avLst/>
          </a:prstGeom>
        </p:spPr>
      </p:pic>
      <p:sp>
        <p:nvSpPr>
          <p:cNvPr id="13" name="Rectangle 12">
            <a:extLst>
              <a:ext uri="{FF2B5EF4-FFF2-40B4-BE49-F238E27FC236}">
                <a16:creationId xmlns:a16="http://schemas.microsoft.com/office/drawing/2014/main" id="{72257994-BD97-4691-8B89-198A6D2BAB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995212"/>
            <a:ext cx="13004800" cy="275838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p>
        </p:txBody>
      </p:sp>
      <p:sp>
        <p:nvSpPr>
          <p:cNvPr id="2" name="Title 1">
            <a:extLst>
              <a:ext uri="{FF2B5EF4-FFF2-40B4-BE49-F238E27FC236}">
                <a16:creationId xmlns:a16="http://schemas.microsoft.com/office/drawing/2014/main" id="{4BBDFD4E-DA57-4993-A1B9-8D119F77994C}"/>
              </a:ext>
            </a:extLst>
          </p:cNvPr>
          <p:cNvSpPr>
            <a:spLocks noGrp="1"/>
          </p:cNvSpPr>
          <p:nvPr>
            <p:ph type="title"/>
          </p:nvPr>
        </p:nvSpPr>
        <p:spPr>
          <a:xfrm>
            <a:off x="2433484" y="6441721"/>
            <a:ext cx="8920330" cy="1149250"/>
          </a:xfrm>
          <a:solidFill>
            <a:srgbClr val="FFFFFF"/>
          </a:solidFill>
          <a:ln w="38100">
            <a:solidFill>
              <a:srgbClr val="404040"/>
            </a:solidFill>
            <a:miter lim="800000"/>
          </a:ln>
        </p:spPr>
        <p:txBody>
          <a:bodyPr vert="horz" lIns="91440" tIns="45720" rIns="91440" bIns="45720" rtlCol="0" anchor="ctr">
            <a:normAutofit/>
          </a:bodyPr>
          <a:lstStyle/>
          <a:p>
            <a:pPr defTabSz="914400" rtl="0">
              <a:lnSpc>
                <a:spcPct val="110000"/>
              </a:lnSpc>
              <a:spcBef>
                <a:spcPts val="400"/>
              </a:spcBef>
            </a:pPr>
            <a:r>
              <a:rPr lang="fr" sz="5700" b="0" i="0" u="none" baseline="0" dirty="0">
                <a:solidFill>
                  <a:srgbClr val="000000"/>
                </a:solidFill>
                <a:latin typeface="Open Sans regular"/>
              </a:rPr>
              <a:t>UNE </a:t>
            </a:r>
            <a:r>
              <a:rPr lang="fr" sz="5700" b="1" i="0" u="none" baseline="0" dirty="0">
                <a:solidFill>
                  <a:srgbClr val="000000"/>
                </a:solidFill>
                <a:latin typeface="Open Sans regular"/>
              </a:rPr>
              <a:t>NOUVELLE</a:t>
            </a:r>
            <a:r>
              <a:rPr lang="fr" sz="5700" b="0" i="0" u="none" baseline="0" dirty="0">
                <a:solidFill>
                  <a:srgbClr val="000000"/>
                </a:solidFill>
                <a:latin typeface="Open Sans regular"/>
              </a:rPr>
              <a:t> IDENTITÉ</a:t>
            </a:r>
            <a:endParaRPr lang="fr" sz="5700" kern="1200" dirty="0">
              <a:solidFill>
                <a:srgbClr val="000000"/>
              </a:solidFill>
              <a:latin typeface="+mj-lt"/>
              <a:ea typeface="+mj-ea"/>
              <a:cs typeface="+mj-cs"/>
            </a:endParaRPr>
          </a:p>
        </p:txBody>
      </p:sp>
      <p:sp>
        <p:nvSpPr>
          <p:cNvPr id="9" name="TextBox 8">
            <a:extLst>
              <a:ext uri="{FF2B5EF4-FFF2-40B4-BE49-F238E27FC236}">
                <a16:creationId xmlns:a16="http://schemas.microsoft.com/office/drawing/2014/main" id="{F6C756B4-1D43-4BB2-B728-79528B9CF9AD}"/>
              </a:ext>
            </a:extLst>
          </p:cNvPr>
          <p:cNvSpPr txBox="1"/>
          <p:nvPr/>
        </p:nvSpPr>
        <p:spPr>
          <a:xfrm>
            <a:off x="595055" y="2279279"/>
            <a:ext cx="4078543"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0"/>
            <a:r>
              <a:rPr lang="fr" sz="2000" b="1" i="0" u="none" baseline="0" dirty="0">
                <a:solidFill>
                  <a:srgbClr val="000000"/>
                </a:solidFill>
              </a:rPr>
              <a:t>Découvrir les standards Sphère</a:t>
            </a:r>
            <a:endParaRPr lang="fr" sz="2000" dirty="0">
              <a:solidFill>
                <a:srgbClr val="000000"/>
              </a:solidFill>
            </a:endParaRPr>
          </a:p>
          <a:p>
            <a:r>
              <a:rPr lang="fr" sz="2000" dirty="0">
                <a:solidFill>
                  <a:srgbClr val="000000"/>
                </a:solidFill>
              </a:rPr>
              <a:t>Sphère dispose d’une large bibliothèque de supports et d’outils à votre disposition, vous permettant de renforcer vos connaissances et votre compréhension des standards humanitaires.</a:t>
            </a:r>
            <a:endParaRPr kumimoji="0" lang="fr" sz="2000" b="0" i="0" u="none" strike="noStrike" cap="none" spc="0" normalizeH="0" baseline="0" dirty="0">
              <a:ln>
                <a:noFill/>
              </a:ln>
              <a:solidFill>
                <a:srgbClr val="000000"/>
              </a:solidFill>
              <a:effectLst/>
              <a:uFillTx/>
              <a:sym typeface="Open Sans Regular"/>
            </a:endParaRPr>
          </a:p>
        </p:txBody>
      </p:sp>
      <p:sp>
        <p:nvSpPr>
          <p:cNvPr id="17" name="TextBox 16">
            <a:extLst>
              <a:ext uri="{FF2B5EF4-FFF2-40B4-BE49-F238E27FC236}">
                <a16:creationId xmlns:a16="http://schemas.microsoft.com/office/drawing/2014/main" id="{35E1DC66-5ECE-4CE6-9D53-7703CF7DFD4C}"/>
              </a:ext>
            </a:extLst>
          </p:cNvPr>
          <p:cNvSpPr txBox="1"/>
          <p:nvPr/>
        </p:nvSpPr>
        <p:spPr>
          <a:xfrm>
            <a:off x="4463129" y="4672203"/>
            <a:ext cx="4078543"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2000" b="1" dirty="0">
                <a:solidFill>
                  <a:srgbClr val="000000"/>
                </a:solidFill>
              </a:rPr>
              <a:t>Mettre en pratique les standards</a:t>
            </a:r>
            <a:endParaRPr lang="fr" sz="2000" dirty="0">
              <a:solidFill>
                <a:srgbClr val="000000"/>
              </a:solidFill>
            </a:endParaRPr>
          </a:p>
          <a:p>
            <a:r>
              <a:rPr lang="fr-FR" sz="2000" dirty="0">
                <a:solidFill>
                  <a:srgbClr val="000000"/>
                </a:solidFill>
              </a:rPr>
              <a:t>Sphère renforce vos actions de plaidoyer en faveur d’améliorations sur le terrain.</a:t>
            </a:r>
            <a:endParaRPr lang="fr" sz="2000" b="0" i="0" u="none" baseline="0" dirty="0">
              <a:solidFill>
                <a:srgbClr val="000000"/>
              </a:solidFill>
            </a:endParaRPr>
          </a:p>
        </p:txBody>
      </p:sp>
      <p:sp>
        <p:nvSpPr>
          <p:cNvPr id="21" name="TextBox 20">
            <a:extLst>
              <a:ext uri="{FF2B5EF4-FFF2-40B4-BE49-F238E27FC236}">
                <a16:creationId xmlns:a16="http://schemas.microsoft.com/office/drawing/2014/main" id="{0FA2AB7E-C0B8-43DA-82E4-7F3603CFCF93}"/>
              </a:ext>
            </a:extLst>
          </p:cNvPr>
          <p:cNvSpPr txBox="1"/>
          <p:nvPr/>
        </p:nvSpPr>
        <p:spPr>
          <a:xfrm>
            <a:off x="8331200" y="2344075"/>
            <a:ext cx="4078543"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0"/>
            <a:r>
              <a:rPr lang="fr" sz="2000" b="1" i="0" u="none" baseline="0" dirty="0">
                <a:solidFill>
                  <a:srgbClr val="000000"/>
                </a:solidFill>
              </a:rPr>
              <a:t>Partage</a:t>
            </a:r>
            <a:r>
              <a:rPr lang="en-US" sz="2000" b="1" i="0" u="none" baseline="0" dirty="0">
                <a:solidFill>
                  <a:srgbClr val="000000"/>
                </a:solidFill>
              </a:rPr>
              <a:t>r</a:t>
            </a:r>
            <a:r>
              <a:rPr lang="fr" sz="2000" b="1" i="0" u="none" baseline="0" dirty="0">
                <a:solidFill>
                  <a:srgbClr val="000000"/>
                </a:solidFill>
              </a:rPr>
              <a:t> votre expérience</a:t>
            </a:r>
            <a:endParaRPr lang="fr" sz="2000" dirty="0">
              <a:solidFill>
                <a:srgbClr val="000000"/>
              </a:solidFill>
            </a:endParaRPr>
          </a:p>
          <a:p>
            <a:r>
              <a:rPr lang="fr-FR" sz="2000" dirty="0">
                <a:solidFill>
                  <a:srgbClr val="000000"/>
                </a:solidFill>
              </a:rPr>
              <a:t>Rejoignez une communauté internationale dynamique et engagée à améliorer la qualité et la redevabilité dans l’ensemble du secteur humanitaire.</a:t>
            </a:r>
            <a:endParaRPr lang="fr" sz="2000" b="0" i="0" u="none" baseline="0" dirty="0">
              <a:solidFill>
                <a:srgbClr val="000000"/>
              </a:solidFill>
            </a:endParaRPr>
          </a:p>
        </p:txBody>
      </p:sp>
      <p:pic>
        <p:nvPicPr>
          <p:cNvPr id="22" name="Picture 21">
            <a:extLst>
              <a:ext uri="{FF2B5EF4-FFF2-40B4-BE49-F238E27FC236}">
                <a16:creationId xmlns:a16="http://schemas.microsoft.com/office/drawing/2014/main" id="{9D45BFE0-AA26-4EAC-934C-578AA5E1D2D9}"/>
              </a:ext>
            </a:extLst>
          </p:cNvPr>
          <p:cNvPicPr>
            <a:picLocks noChangeAspect="1"/>
          </p:cNvPicPr>
          <p:nvPr/>
        </p:nvPicPr>
        <p:blipFill rotWithShape="1">
          <a:blip r:embed="rId3"/>
          <a:srcRect l="81876"/>
          <a:stretch/>
        </p:blipFill>
        <p:spPr>
          <a:xfrm>
            <a:off x="9387128" y="786511"/>
            <a:ext cx="1966686" cy="1600545"/>
          </a:xfrm>
          <a:prstGeom prst="rect">
            <a:avLst/>
          </a:prstGeom>
        </p:spPr>
      </p:pic>
      <p:pic>
        <p:nvPicPr>
          <p:cNvPr id="23" name="Picture 22">
            <a:extLst>
              <a:ext uri="{FF2B5EF4-FFF2-40B4-BE49-F238E27FC236}">
                <a16:creationId xmlns:a16="http://schemas.microsoft.com/office/drawing/2014/main" id="{0B793858-6322-450E-9B33-D462C59B7D9B}"/>
              </a:ext>
            </a:extLst>
          </p:cNvPr>
          <p:cNvPicPr>
            <a:picLocks noChangeAspect="1"/>
          </p:cNvPicPr>
          <p:nvPr/>
        </p:nvPicPr>
        <p:blipFill rotWithShape="1">
          <a:blip r:embed="rId3"/>
          <a:srcRect l="43153" r="44809"/>
          <a:stretch/>
        </p:blipFill>
        <p:spPr>
          <a:xfrm>
            <a:off x="5849257" y="2941026"/>
            <a:ext cx="1306286" cy="1600545"/>
          </a:xfrm>
          <a:prstGeom prst="rect">
            <a:avLst/>
          </a:prstGeom>
        </p:spPr>
      </p:pic>
      <p:sp>
        <p:nvSpPr>
          <p:cNvPr id="24" name="Title 1">
            <a:extLst>
              <a:ext uri="{FF2B5EF4-FFF2-40B4-BE49-F238E27FC236}">
                <a16:creationId xmlns:a16="http://schemas.microsoft.com/office/drawing/2014/main" id="{2DE29112-1C75-4240-803D-4425099F81AC}"/>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rtl="0" hangingPunct="1"/>
            <a:r>
              <a:rPr lang="fr" sz="3200" b="0" i="0" u="sng" baseline="0" dirty="0">
                <a:solidFill>
                  <a:schemeClr val="accent1">
                    <a:lumMod val="20000"/>
                    <a:lumOff val="80000"/>
                  </a:schemeClr>
                </a:solidFill>
                <a:latin typeface="Open Sans regular"/>
              </a:rPr>
              <a:t>spherestandards.org</a:t>
            </a:r>
            <a:endParaRPr lang="fr" sz="3200" u="sng" dirty="0">
              <a:solidFill>
                <a:schemeClr val="accent1">
                  <a:lumMod val="20000"/>
                  <a:lumOff val="80000"/>
                </a:schemeClr>
              </a:solidFill>
              <a:latin typeface="Open Sans regular"/>
            </a:endParaRPr>
          </a:p>
        </p:txBody>
      </p:sp>
      <p:pic>
        <p:nvPicPr>
          <p:cNvPr id="3" name="Picture 2">
            <a:extLst>
              <a:ext uri="{FF2B5EF4-FFF2-40B4-BE49-F238E27FC236}">
                <a16:creationId xmlns:a16="http://schemas.microsoft.com/office/drawing/2014/main" id="{860F04C3-5FA8-4C92-B8E5-9A81AA3B79FC}"/>
              </a:ext>
            </a:extLst>
          </p:cNvPr>
          <p:cNvPicPr>
            <a:picLocks noChangeAspect="1"/>
          </p:cNvPicPr>
          <p:nvPr/>
        </p:nvPicPr>
        <p:blipFill>
          <a:blip r:embed="rId4"/>
          <a:stretch>
            <a:fillRect/>
          </a:stretch>
        </p:blipFill>
        <p:spPr>
          <a:xfrm>
            <a:off x="1567864" y="813964"/>
            <a:ext cx="2132923" cy="1479484"/>
          </a:xfrm>
          <a:prstGeom prst="rect">
            <a:avLst/>
          </a:prstGeom>
        </p:spPr>
      </p:pic>
      <p:pic>
        <p:nvPicPr>
          <p:cNvPr id="4" name="Picture 3">
            <a:extLst>
              <a:ext uri="{FF2B5EF4-FFF2-40B4-BE49-F238E27FC236}">
                <a16:creationId xmlns:a16="http://schemas.microsoft.com/office/drawing/2014/main" id="{49F45159-6A37-4AC8-9654-446A3AB16C0D}"/>
              </a:ext>
            </a:extLst>
          </p:cNvPr>
          <p:cNvPicPr>
            <a:picLocks noChangeAspect="1"/>
          </p:cNvPicPr>
          <p:nvPr/>
        </p:nvPicPr>
        <p:blipFill>
          <a:blip r:embed="rId5"/>
          <a:stretch>
            <a:fillRect/>
          </a:stretch>
        </p:blipFill>
        <p:spPr>
          <a:xfrm>
            <a:off x="5682121" y="2941026"/>
            <a:ext cx="1640558" cy="1600544"/>
          </a:xfrm>
          <a:prstGeom prst="rect">
            <a:avLst/>
          </a:prstGeom>
        </p:spPr>
      </p:pic>
      <p:pic>
        <p:nvPicPr>
          <p:cNvPr id="5" name="Picture 4">
            <a:extLst>
              <a:ext uri="{FF2B5EF4-FFF2-40B4-BE49-F238E27FC236}">
                <a16:creationId xmlns:a16="http://schemas.microsoft.com/office/drawing/2014/main" id="{2B5F37F2-4DFA-456A-A445-721BBA20CAC0}"/>
              </a:ext>
            </a:extLst>
          </p:cNvPr>
          <p:cNvPicPr>
            <a:picLocks noChangeAspect="1"/>
          </p:cNvPicPr>
          <p:nvPr/>
        </p:nvPicPr>
        <p:blipFill>
          <a:blip r:embed="rId6"/>
          <a:stretch>
            <a:fillRect/>
          </a:stretch>
        </p:blipFill>
        <p:spPr>
          <a:xfrm>
            <a:off x="9321374" y="761153"/>
            <a:ext cx="2098193" cy="1600545"/>
          </a:xfrm>
          <a:prstGeom prst="rect">
            <a:avLst/>
          </a:prstGeom>
        </p:spPr>
      </p:pic>
    </p:spTree>
    <p:extLst>
      <p:ext uri="{BB962C8B-B14F-4D97-AF65-F5344CB8AC3E}">
        <p14:creationId xmlns:p14="http://schemas.microsoft.com/office/powerpoint/2010/main" val="3768884233"/>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DEC9A87-A291-4434-AAE1-FB12C228A47E}"/>
              </a:ext>
            </a:extLst>
          </p:cNvPr>
          <p:cNvGrpSpPr/>
          <p:nvPr/>
        </p:nvGrpSpPr>
        <p:grpSpPr>
          <a:xfrm>
            <a:off x="378507" y="8455819"/>
            <a:ext cx="1871065" cy="900454"/>
            <a:chOff x="378507" y="8455819"/>
            <a:chExt cx="1871065" cy="900454"/>
          </a:xfrm>
        </p:grpSpPr>
        <p:sp>
          <p:nvSpPr>
            <p:cNvPr id="12" name="Rectangle 11">
              <a:extLst>
                <a:ext uri="{FF2B5EF4-FFF2-40B4-BE49-F238E27FC236}">
                  <a16:creationId xmlns:a16="http://schemas.microsoft.com/office/drawing/2014/main" id="{DB770F54-31B9-4A96-866C-1D99FDE5C230}"/>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3" name="Graphic 12">
              <a:extLst>
                <a:ext uri="{FF2B5EF4-FFF2-40B4-BE49-F238E27FC236}">
                  <a16:creationId xmlns:a16="http://schemas.microsoft.com/office/drawing/2014/main" id="{EFA6D378-4DEF-4477-85FE-26DAB493FE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8507" y="8477553"/>
              <a:ext cx="1871065" cy="878719"/>
            </a:xfrm>
            <a:prstGeom prst="rect">
              <a:avLst/>
            </a:prstGeom>
            <a:effectLst/>
          </p:spPr>
        </p:pic>
      </p:grpSp>
      <p:sp>
        <p:nvSpPr>
          <p:cNvPr id="2" name="Title 1">
            <a:extLst>
              <a:ext uri="{FF2B5EF4-FFF2-40B4-BE49-F238E27FC236}">
                <a16:creationId xmlns:a16="http://schemas.microsoft.com/office/drawing/2014/main" id="{D8BA1F8F-474C-496F-8930-B048E159DD00}"/>
              </a:ext>
            </a:extLst>
          </p:cNvPr>
          <p:cNvSpPr>
            <a:spLocks noGrp="1"/>
          </p:cNvSpPr>
          <p:nvPr>
            <p:ph type="title"/>
          </p:nvPr>
        </p:nvSpPr>
        <p:spPr>
          <a:xfrm>
            <a:off x="342180" y="693973"/>
            <a:ext cx="12724581" cy="912505"/>
          </a:xfrm>
        </p:spPr>
        <p:txBody>
          <a:bodyPr/>
          <a:lstStyle/>
          <a:p>
            <a:pPr algn="l" rtl="0"/>
            <a:r>
              <a:rPr lang="fr" b="0" i="0" u="none" baseline="0" dirty="0">
                <a:solidFill>
                  <a:srgbClr val="000000"/>
                </a:solidFill>
                <a:latin typeface="Open Sans regular"/>
              </a:rPr>
              <a:t>UNE </a:t>
            </a:r>
            <a:r>
              <a:rPr lang="fr" b="1" i="0" u="none" baseline="0" dirty="0">
                <a:solidFill>
                  <a:srgbClr val="000000"/>
                </a:solidFill>
                <a:latin typeface="Open Sans regular"/>
              </a:rPr>
              <a:t>NOUVELLE</a:t>
            </a:r>
            <a:r>
              <a:rPr lang="fr" b="0" i="0" u="none" baseline="0" dirty="0">
                <a:solidFill>
                  <a:srgbClr val="000000"/>
                </a:solidFill>
                <a:latin typeface="Open Sans regular"/>
              </a:rPr>
              <a:t> MANIÈRE D’ACCÉDER AU MANUEL</a:t>
            </a:r>
            <a:endParaRPr lang="fr" dirty="0">
              <a:solidFill>
                <a:srgbClr val="000000"/>
              </a:solidFill>
              <a:latin typeface="Open Sans regular"/>
            </a:endParaRPr>
          </a:p>
        </p:txBody>
      </p:sp>
      <p:sp>
        <p:nvSpPr>
          <p:cNvPr id="5" name="Content Placeholder 2">
            <a:extLst>
              <a:ext uri="{FF2B5EF4-FFF2-40B4-BE49-F238E27FC236}">
                <a16:creationId xmlns:a16="http://schemas.microsoft.com/office/drawing/2014/main" id="{C7BFA83C-9241-4DB7-96F1-F07DFF34417E}"/>
              </a:ext>
            </a:extLst>
          </p:cNvPr>
          <p:cNvSpPr txBox="1">
            <a:spLocks/>
          </p:cNvSpPr>
          <p:nvPr/>
        </p:nvSpPr>
        <p:spPr>
          <a:xfrm>
            <a:off x="650243" y="1823891"/>
            <a:ext cx="8122282" cy="2695036"/>
          </a:xfrm>
          <a:prstGeom prst="rect">
            <a:avLst/>
          </a:prstGeom>
        </p:spPr>
        <p:txBody>
          <a:bodyPr vert="horz" lIns="130048" tIns="65024" rIns="130048" bIns="65024" rtlCol="0">
            <a:noAutofit/>
          </a:bodyPr>
          <a:lstStyle>
            <a:lvl1pPr marL="0" indent="0" algn="l" defTabSz="457200" rtl="0" eaLnBrk="1" latinLnBrk="0" hangingPunct="1">
              <a:spcBef>
                <a:spcPct val="20000"/>
              </a:spcBef>
              <a:buClr>
                <a:schemeClr val="tx2"/>
              </a:buClr>
              <a:buFontTx/>
              <a:buNone/>
              <a:defRPr sz="1800" b="1"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18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16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650230" rtl="0">
              <a:buClrTx/>
              <a:defRPr/>
            </a:pPr>
            <a:r>
              <a:rPr lang="fr" sz="2844" b="1" i="0" u="none" baseline="0" dirty="0">
                <a:latin typeface="Open Sans" panose="020B0606030504020204" pitchFamily="34" charset="0"/>
                <a:ea typeface="Open Sans" panose="020B0606030504020204" pitchFamily="34" charset="0"/>
                <a:cs typeface="Open Sans" panose="020B0606030504020204" pitchFamily="34" charset="0"/>
              </a:rPr>
              <a:t>Le manuel interactif</a:t>
            </a:r>
          </a:p>
          <a:p>
            <a:pPr marL="406394" indent="-406394" algn="l" defTabSz="650230" rtl="0">
              <a:buClrTx/>
              <a:buFont typeface="Arial" panose="020B0604020202020204" pitchFamily="34" charset="0"/>
              <a:buChar char="•"/>
              <a:defRPr/>
            </a:pPr>
            <a:r>
              <a:rPr lang="fr" sz="2400" b="1" i="0" u="none" baseline="0" dirty="0">
                <a:latin typeface="Open Sans" panose="020B0606030504020204" pitchFamily="34" charset="0"/>
                <a:ea typeface="Open Sans" panose="020B0606030504020204" pitchFamily="34" charset="0"/>
                <a:cs typeface="Open Sans" panose="020B0606030504020204" pitchFamily="34" charset="0"/>
              </a:rPr>
              <a:t>Lancé le 6 november</a:t>
            </a:r>
            <a:r>
              <a:rPr lang="fr" sz="2400" b="0" i="0" u="none" baseline="0" dirty="0">
                <a:latin typeface="Open Sans" panose="020B0606030504020204" pitchFamily="34" charset="0"/>
                <a:ea typeface="Open Sans" panose="020B0606030504020204" pitchFamily="34" charset="0"/>
                <a:cs typeface="Open Sans" panose="020B0606030504020204" pitchFamily="34" charset="0"/>
              </a:rPr>
              <a:t>, il permet un accès en ligne à la version anglaise de l’édition 2018 du manuel Sphère.</a:t>
            </a:r>
          </a:p>
          <a:p>
            <a:pPr marL="406394" indent="-406394" algn="l" defTabSz="650230" rtl="0">
              <a:buClrTx/>
              <a:buFont typeface="Arial" panose="020B0604020202020204" pitchFamily="34" charset="0"/>
              <a:buChar char="•"/>
              <a:defRPr/>
            </a:pPr>
            <a:r>
              <a:rPr lang="fr" sz="2400" b="0" i="0" u="none" baseline="0" dirty="0">
                <a:latin typeface="Open Sans" panose="020B0606030504020204" pitchFamily="34" charset="0"/>
                <a:ea typeface="Open Sans" panose="020B0606030504020204" pitchFamily="34" charset="0"/>
                <a:cs typeface="Open Sans" panose="020B0606030504020204" pitchFamily="34" charset="0"/>
              </a:rPr>
              <a:t>Un système de gestion de contenu (CMS) </a:t>
            </a:r>
            <a:r>
              <a:rPr lang="fr" sz="2400" dirty="0">
                <a:latin typeface="Open Sans" panose="020B0606030504020204" pitchFamily="34" charset="0"/>
                <a:ea typeface="Open Sans" panose="020B0606030504020204" pitchFamily="34" charset="0"/>
                <a:cs typeface="Open Sans" panose="020B0606030504020204" pitchFamily="34" charset="0"/>
              </a:rPr>
              <a:t>moderne</a:t>
            </a:r>
            <a:r>
              <a:rPr lang="fr" sz="2400" b="0" i="0" u="none" baseline="0" dirty="0">
                <a:latin typeface="Open Sans" panose="020B0606030504020204" pitchFamily="34" charset="0"/>
                <a:ea typeface="Open Sans" panose="020B0606030504020204" pitchFamily="34" charset="0"/>
                <a:cs typeface="Open Sans" panose="020B0606030504020204" pitchFamily="34" charset="0"/>
              </a:rPr>
              <a:t> et évolutif</a:t>
            </a:r>
          </a:p>
          <a:p>
            <a:pPr marL="406394" indent="-406394" algn="l" defTabSz="650230" rtl="0">
              <a:buClrTx/>
              <a:buFont typeface="Arial" panose="020B0604020202020204" pitchFamily="34" charset="0"/>
              <a:buChar char="•"/>
              <a:defRPr/>
            </a:pPr>
            <a:r>
              <a:rPr lang="fr" sz="2400" b="0" i="0" u="none" baseline="0" dirty="0">
                <a:latin typeface="Open Sans" panose="020B0606030504020204" pitchFamily="34" charset="0"/>
                <a:ea typeface="Open Sans" panose="020B0606030504020204" pitchFamily="34" charset="0"/>
                <a:cs typeface="Open Sans" panose="020B0606030504020204" pitchFamily="34" charset="0"/>
              </a:rPr>
              <a:t>Un design </a:t>
            </a:r>
            <a:r>
              <a:rPr lang="fr" sz="2400" b="1" i="0" u="none" baseline="0" dirty="0">
                <a:latin typeface="Open Sans" panose="020B0606030504020204" pitchFamily="34" charset="0"/>
                <a:ea typeface="Open Sans" panose="020B0606030504020204" pitchFamily="34" charset="0"/>
                <a:cs typeface="Open Sans" panose="020B0606030504020204" pitchFamily="34" charset="0"/>
              </a:rPr>
              <a:t>adapté</a:t>
            </a:r>
            <a:r>
              <a:rPr lang="fr" sz="2400" b="0" i="0" u="none" baseline="0" dirty="0">
                <a:latin typeface="Open Sans" panose="020B0606030504020204" pitchFamily="34" charset="0"/>
                <a:ea typeface="Open Sans" panose="020B0606030504020204" pitchFamily="34" charset="0"/>
                <a:cs typeface="Open Sans" panose="020B0606030504020204" pitchFamily="34" charset="0"/>
              </a:rPr>
              <a:t> à tous les écrans</a:t>
            </a:r>
          </a:p>
          <a:p>
            <a:pPr marL="1176285" lvl="1" indent="-406394" algn="l" defTabSz="650230" rtl="0">
              <a:spcBef>
                <a:spcPts val="1422"/>
              </a:spcBef>
              <a:buClrTx/>
              <a:buFont typeface="Arial" panose="020B0604020202020204" pitchFamily="34" charset="0"/>
              <a:buChar char="•"/>
              <a:defRPr/>
            </a:pPr>
            <a:endParaRPr lang="fr" sz="2276" dirty="0">
              <a:latin typeface="Open Sans" panose="020B0606030504020204" pitchFamily="34" charset="0"/>
              <a:ea typeface="Open Sans" panose="020B0606030504020204" pitchFamily="34" charset="0"/>
              <a:cs typeface="Open Sans" panose="020B0606030504020204" pitchFamily="34" charset="0"/>
            </a:endParaRPr>
          </a:p>
          <a:p>
            <a:pPr marL="406394" indent="-406394" algn="l" defTabSz="650230" rtl="0">
              <a:buClrTx/>
              <a:buFont typeface="Arial" panose="020B0604020202020204" pitchFamily="34" charset="0"/>
              <a:buChar char="•"/>
              <a:defRPr/>
            </a:pPr>
            <a:endParaRPr lang="fr" sz="2276" b="0" dirty="0">
              <a:latin typeface="Open Sans" panose="020B0606030504020204" pitchFamily="34" charset="0"/>
              <a:ea typeface="Open Sans" panose="020B0606030504020204" pitchFamily="34" charset="0"/>
              <a:cs typeface="Open Sans" panose="020B0606030504020204" pitchFamily="34" charset="0"/>
            </a:endParaRPr>
          </a:p>
          <a:p>
            <a:pPr marL="406394" indent="-406394" algn="l" defTabSz="650230" rtl="0">
              <a:buClrTx/>
              <a:buFont typeface="Arial" panose="020B0604020202020204" pitchFamily="34" charset="0"/>
              <a:buChar char="•"/>
              <a:defRPr/>
            </a:pPr>
            <a:endParaRPr lang="fr" sz="2276" b="0" dirty="0">
              <a:latin typeface="Open Sans" panose="020B0606030504020204" pitchFamily="34" charset="0"/>
              <a:ea typeface="Open Sans" panose="020B0606030504020204" pitchFamily="34" charset="0"/>
              <a:cs typeface="Open Sans" panose="020B0606030504020204" pitchFamily="34" charset="0"/>
            </a:endParaRPr>
          </a:p>
          <a:p>
            <a:pPr marL="406394" indent="-406394" algn="l" defTabSz="650230" rtl="0">
              <a:buClrTx/>
              <a:buFont typeface="Arial" panose="020B0604020202020204" pitchFamily="34" charset="0"/>
              <a:buChar char="•"/>
              <a:defRPr/>
            </a:pPr>
            <a:endParaRPr lang="fr" sz="2276" b="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Content Placeholder 2">
            <a:extLst>
              <a:ext uri="{FF2B5EF4-FFF2-40B4-BE49-F238E27FC236}">
                <a16:creationId xmlns:a16="http://schemas.microsoft.com/office/drawing/2014/main" id="{9F34EA61-8CA2-46CE-9948-1090FF361DED}"/>
              </a:ext>
            </a:extLst>
          </p:cNvPr>
          <p:cNvSpPr txBox="1">
            <a:spLocks/>
          </p:cNvSpPr>
          <p:nvPr/>
        </p:nvSpPr>
        <p:spPr>
          <a:xfrm>
            <a:off x="650239" y="4724629"/>
            <a:ext cx="7665086" cy="3474120"/>
          </a:xfrm>
          <a:prstGeom prst="rect">
            <a:avLst/>
          </a:prstGeom>
        </p:spPr>
        <p:txBody>
          <a:bodyPr vert="horz" lIns="130048" tIns="65024" rIns="130048" bIns="65024" rtlCol="0">
            <a:noAutofit/>
          </a:bodyPr>
          <a:lstStyle>
            <a:lvl1pPr marL="0" indent="0" algn="l" defTabSz="457200" rtl="0" eaLnBrk="1" latinLnBrk="0" hangingPunct="1">
              <a:spcBef>
                <a:spcPct val="20000"/>
              </a:spcBef>
              <a:buClr>
                <a:schemeClr val="tx2"/>
              </a:buClr>
              <a:buFontTx/>
              <a:buNone/>
              <a:defRPr sz="1800" b="1"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18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16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650230" rtl="0">
              <a:buClrTx/>
              <a:defRPr/>
            </a:pPr>
            <a:r>
              <a:rPr lang="fr" sz="2276" b="1" i="0" u="none" baseline="0" dirty="0">
                <a:latin typeface="Open Sans" panose="020B0606030504020204" pitchFamily="34" charset="0"/>
                <a:ea typeface="Open Sans" panose="020B0606030504020204" pitchFamily="34" charset="0"/>
                <a:cs typeface="Open Sans" panose="020B0606030504020204" pitchFamily="34" charset="0"/>
              </a:rPr>
              <a:t>Améliorations pour 2019</a:t>
            </a:r>
          </a:p>
          <a:p>
            <a:pPr marL="406394" indent="-406394" algn="l" defTabSz="650230" rtl="0">
              <a:buClrTx/>
              <a:buFont typeface="Arial" panose="020B0604020202020204" pitchFamily="34" charset="0"/>
              <a:buChar char="•"/>
              <a:defRPr/>
            </a:pPr>
            <a:r>
              <a:rPr lang="fr" sz="2400" b="1" i="0" u="none" baseline="0" dirty="0">
                <a:latin typeface="Open Sans" panose="020B0606030504020204" pitchFamily="34" charset="0"/>
                <a:ea typeface="Open Sans" panose="020B0606030504020204" pitchFamily="34" charset="0"/>
                <a:cs typeface="Open Sans" panose="020B0606030504020204" pitchFamily="34" charset="0"/>
              </a:rPr>
              <a:t>Des informations pour soutenir votre travail </a:t>
            </a:r>
            <a:endParaRPr lang="fr" sz="2400" b="0" dirty="0">
              <a:latin typeface="Open Sans" panose="020B0606030504020204" pitchFamily="34" charset="0"/>
              <a:ea typeface="Open Sans" panose="020B0606030504020204" pitchFamily="34" charset="0"/>
              <a:cs typeface="Open Sans" panose="020B0606030504020204" pitchFamily="34" charset="0"/>
            </a:endParaRPr>
          </a:p>
          <a:p>
            <a:pPr marL="406394" indent="-406394" algn="l" defTabSz="650230" rtl="0">
              <a:buClrTx/>
              <a:buFont typeface="Arial" panose="020B0604020202020204" pitchFamily="34" charset="0"/>
              <a:buChar char="•"/>
              <a:defRPr/>
            </a:pPr>
            <a:r>
              <a:rPr lang="fr" sz="2400" b="1" i="0" u="none" baseline="0" dirty="0">
                <a:latin typeface="Open Sans" panose="020B0606030504020204" pitchFamily="34" charset="0"/>
                <a:ea typeface="Open Sans" panose="020B0606030504020204" pitchFamily="34" charset="0"/>
                <a:cs typeface="Open Sans" panose="020B0606030504020204" pitchFamily="34" charset="0"/>
              </a:rPr>
              <a:t>Des commentaires des utilisateurs et utilisatrices</a:t>
            </a:r>
            <a:endParaRPr lang="fr" sz="2400" b="0" dirty="0">
              <a:latin typeface="Open Sans" panose="020B0606030504020204" pitchFamily="34" charset="0"/>
              <a:ea typeface="Open Sans" panose="020B0606030504020204" pitchFamily="34" charset="0"/>
              <a:cs typeface="Open Sans" panose="020B0606030504020204" pitchFamily="34" charset="0"/>
            </a:endParaRPr>
          </a:p>
          <a:p>
            <a:pPr marL="406394" lvl="1" indent="-406394" algn="l" defTabSz="650230" rtl="0">
              <a:spcBef>
                <a:spcPct val="20000"/>
              </a:spcBef>
              <a:buClrTx/>
              <a:buFont typeface="Arial" panose="020B0604020202020204" pitchFamily="34" charset="0"/>
              <a:buChar char="•"/>
              <a:defRPr/>
            </a:pPr>
            <a:r>
              <a:rPr lang="fr" sz="2400" b="1" i="0" u="none" baseline="0" dirty="0">
                <a:latin typeface="Open Sans" panose="020B0606030504020204" pitchFamily="34" charset="0"/>
                <a:ea typeface="Open Sans" panose="020B0606030504020204" pitchFamily="34" charset="0"/>
                <a:cs typeface="Open Sans" panose="020B0606030504020204" pitchFamily="34" charset="0"/>
              </a:rPr>
              <a:t>Plusieurs manuels </a:t>
            </a:r>
            <a:r>
              <a:rPr lang="fr" sz="2400" b="0" i="0" u="none" baseline="0" dirty="0">
                <a:latin typeface="Open Sans" panose="020B0606030504020204" pitchFamily="34" charset="0"/>
                <a:ea typeface="Open Sans" panose="020B0606030504020204" pitchFamily="34" charset="0"/>
                <a:cs typeface="Open Sans" panose="020B0606030504020204" pitchFamily="34" charset="0"/>
              </a:rPr>
              <a:t>(membres du HSP) en </a:t>
            </a:r>
            <a:r>
              <a:rPr lang="fr" sz="2400" b="1" dirty="0">
                <a:latin typeface="Open Sans" panose="020B0606030504020204" pitchFamily="34" charset="0"/>
                <a:ea typeface="Open Sans" panose="020B0606030504020204" pitchFamily="34" charset="0"/>
                <a:cs typeface="Open Sans" panose="020B0606030504020204" pitchFamily="34" charset="0"/>
              </a:rPr>
              <a:t>plusieurs langues </a:t>
            </a:r>
            <a:r>
              <a:rPr lang="fr" sz="2400" b="0" i="0" u="none" baseline="0" dirty="0">
                <a:latin typeface="Open Sans" panose="020B0606030504020204" pitchFamily="34" charset="0"/>
                <a:ea typeface="Open Sans" panose="020B0606030504020204" pitchFamily="34" charset="0"/>
                <a:cs typeface="Open Sans" panose="020B0606030504020204" pitchFamily="34" charset="0"/>
              </a:rPr>
              <a:t>(plus de 4)</a:t>
            </a:r>
          </a:p>
          <a:p>
            <a:pPr marL="406394" lvl="1" indent="-406394" algn="l" defTabSz="650230" rtl="0">
              <a:spcBef>
                <a:spcPct val="20000"/>
              </a:spcBef>
              <a:buClrTx/>
              <a:buFont typeface="Arial" panose="020B0604020202020204" pitchFamily="34" charset="0"/>
              <a:buChar char="•"/>
              <a:defRPr/>
            </a:pPr>
            <a:r>
              <a:rPr lang="fr" sz="2400" b="0" i="0" u="none" baseline="0" dirty="0">
                <a:latin typeface="Open Sans" panose="020B0606030504020204" pitchFamily="34" charset="0"/>
                <a:ea typeface="Open Sans" panose="020B0606030504020204" pitchFamily="34" charset="0"/>
                <a:cs typeface="Open Sans" panose="020B0606030504020204" pitchFamily="34" charset="0"/>
              </a:rPr>
              <a:t>Une </a:t>
            </a:r>
            <a:r>
              <a:rPr lang="fr" sz="2400" b="1" i="0" u="none" baseline="0" dirty="0">
                <a:latin typeface="Open Sans" panose="020B0606030504020204" pitchFamily="34" charset="0"/>
                <a:ea typeface="Open Sans" panose="020B0606030504020204" pitchFamily="34" charset="0"/>
                <a:cs typeface="Open Sans" panose="020B0606030504020204" pitchFamily="34" charset="0"/>
              </a:rPr>
              <a:t>intégration</a:t>
            </a:r>
            <a:r>
              <a:rPr lang="fr" sz="2400" b="0" i="0" u="none" baseline="0" dirty="0">
                <a:latin typeface="Open Sans" panose="020B0606030504020204" pitchFamily="34" charset="0"/>
                <a:ea typeface="Open Sans" panose="020B0606030504020204" pitchFamily="34" charset="0"/>
                <a:cs typeface="Open Sans" panose="020B0606030504020204" pitchFamily="34" charset="0"/>
              </a:rPr>
              <a:t> avec les systèmes 		</a:t>
            </a:r>
            <a:r>
              <a:rPr lang="fr" sz="2400" b="0" i="0" u="none" dirty="0">
                <a:latin typeface="Open Sans" panose="020B0606030504020204" pitchFamily="34" charset="0"/>
                <a:ea typeface="Open Sans" panose="020B0606030504020204" pitchFamily="34" charset="0"/>
                <a:cs typeface="Open Sans" panose="020B0606030504020204" pitchFamily="34" charset="0"/>
              </a:rPr>
              <a:t>       </a:t>
            </a:r>
            <a:r>
              <a:rPr lang="fr" sz="2400" b="0" i="0" u="none" baseline="0" dirty="0">
                <a:latin typeface="Open Sans" panose="020B0606030504020204" pitchFamily="34" charset="0"/>
                <a:ea typeface="Open Sans" panose="020B0606030504020204" pitchFamily="34" charset="0"/>
                <a:cs typeface="Open Sans" panose="020B0606030504020204" pitchFamily="34" charset="0"/>
              </a:rPr>
              <a:t>de Sphère et de tiers</a:t>
            </a:r>
          </a:p>
          <a:p>
            <a:pPr marL="406394" lvl="1" indent="-406394" algn="l" defTabSz="650230" rtl="0">
              <a:spcBef>
                <a:spcPct val="20000"/>
              </a:spcBef>
              <a:buClrTx/>
              <a:buFont typeface="Arial" panose="020B0604020202020204" pitchFamily="34" charset="0"/>
              <a:buChar char="•"/>
              <a:defRPr/>
            </a:pPr>
            <a:r>
              <a:rPr lang="fr" sz="2400" b="0" i="0" u="none" baseline="0" dirty="0">
                <a:latin typeface="Open Sans" panose="020B0606030504020204" pitchFamily="34" charset="0"/>
                <a:ea typeface="Open Sans" panose="020B0606030504020204" pitchFamily="34" charset="0"/>
                <a:cs typeface="Open Sans" panose="020B0606030504020204" pitchFamily="34" charset="0"/>
              </a:rPr>
              <a:t>Interface de programmation avancée (</a:t>
            </a:r>
            <a:r>
              <a:rPr lang="fr" sz="2400" b="1" i="0" u="none" baseline="0" dirty="0">
                <a:latin typeface="Open Sans" panose="020B0606030504020204" pitchFamily="34" charset="0"/>
                <a:ea typeface="Open Sans" panose="020B0606030504020204" pitchFamily="34" charset="0"/>
                <a:cs typeface="Open Sans" panose="020B0606030504020204" pitchFamily="34" charset="0"/>
              </a:rPr>
              <a:t>API</a:t>
            </a:r>
            <a:r>
              <a:rPr lang="fr" sz="2400" b="0" i="0" u="none" baseline="0" dirty="0">
                <a:latin typeface="Open Sans" panose="020B0606030504020204" pitchFamily="34" charset="0"/>
                <a:ea typeface="Open Sans" panose="020B0606030504020204" pitchFamily="34" charset="0"/>
                <a:cs typeface="Open Sans" panose="020B0606030504020204" pitchFamily="34" charset="0"/>
              </a:rPr>
              <a:t>)</a:t>
            </a:r>
          </a:p>
          <a:p>
            <a:pPr marL="1176285" lvl="1" indent="-406394" algn="l" defTabSz="650230" rtl="0">
              <a:spcBef>
                <a:spcPts val="1422"/>
              </a:spcBef>
              <a:buClrTx/>
              <a:buFont typeface="Arial" panose="020B0604020202020204" pitchFamily="34" charset="0"/>
              <a:buChar char="•"/>
              <a:defRPr/>
            </a:pPr>
            <a:endParaRPr lang="fr" sz="2276" dirty="0">
              <a:latin typeface="Open Sans" panose="020B0606030504020204" pitchFamily="34" charset="0"/>
              <a:ea typeface="Open Sans" panose="020B0606030504020204" pitchFamily="34" charset="0"/>
              <a:cs typeface="Open Sans" panose="020B0606030504020204" pitchFamily="34" charset="0"/>
            </a:endParaRPr>
          </a:p>
          <a:p>
            <a:pPr marL="406394" indent="-406394" algn="l" defTabSz="650230" rtl="0">
              <a:buClrTx/>
              <a:buFont typeface="Arial" panose="020B0604020202020204" pitchFamily="34" charset="0"/>
              <a:buChar char="•"/>
              <a:defRPr/>
            </a:pPr>
            <a:endParaRPr lang="fr" sz="2276" b="0" dirty="0">
              <a:latin typeface="Open Sans" panose="020B0606030504020204" pitchFamily="34" charset="0"/>
              <a:ea typeface="Open Sans" panose="020B0606030504020204" pitchFamily="34" charset="0"/>
              <a:cs typeface="Open Sans" panose="020B0606030504020204" pitchFamily="34" charset="0"/>
            </a:endParaRPr>
          </a:p>
          <a:p>
            <a:pPr marL="406394" indent="-406394" algn="l" defTabSz="650230" rtl="0">
              <a:buClrTx/>
              <a:buFont typeface="Arial" panose="020B0604020202020204" pitchFamily="34" charset="0"/>
              <a:buChar char="•"/>
              <a:defRPr/>
            </a:pPr>
            <a:endParaRPr lang="fr" sz="2276" b="0" dirty="0">
              <a:latin typeface="Open Sans" panose="020B0606030504020204" pitchFamily="34" charset="0"/>
              <a:ea typeface="Open Sans" panose="020B0606030504020204" pitchFamily="34" charset="0"/>
              <a:cs typeface="Open Sans" panose="020B0606030504020204" pitchFamily="34" charset="0"/>
            </a:endParaRPr>
          </a:p>
          <a:p>
            <a:pPr marL="406394" indent="-406394" algn="l" defTabSz="650230" rtl="0">
              <a:buClrTx/>
              <a:buFont typeface="Arial" panose="020B0604020202020204" pitchFamily="34" charset="0"/>
              <a:buChar char="•"/>
              <a:defRPr/>
            </a:pPr>
            <a:endParaRPr lang="fr" sz="2276" b="0" dirty="0">
              <a:latin typeface="Open Sans" panose="020B0606030504020204" pitchFamily="34" charset="0"/>
              <a:ea typeface="Open Sans" panose="020B0606030504020204" pitchFamily="34" charset="0"/>
              <a:cs typeface="Open Sans" panose="020B0606030504020204" pitchFamily="34" charset="0"/>
            </a:endParaRPr>
          </a:p>
        </p:txBody>
      </p:sp>
      <p:pic>
        <p:nvPicPr>
          <p:cNvPr id="9" name="Picture 8">
            <a:extLst>
              <a:ext uri="{FF2B5EF4-FFF2-40B4-BE49-F238E27FC236}">
                <a16:creationId xmlns:a16="http://schemas.microsoft.com/office/drawing/2014/main" id="{BD974630-B799-4B43-B2F8-AB562D020FEC}"/>
              </a:ext>
            </a:extLst>
          </p:cNvPr>
          <p:cNvPicPr>
            <a:picLocks noChangeAspect="1"/>
          </p:cNvPicPr>
          <p:nvPr/>
        </p:nvPicPr>
        <p:blipFill>
          <a:blip r:embed="rId5"/>
          <a:stretch>
            <a:fillRect/>
          </a:stretch>
        </p:blipFill>
        <p:spPr>
          <a:xfrm>
            <a:off x="8137326" y="1606478"/>
            <a:ext cx="3759135" cy="662819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Title 1">
            <a:extLst>
              <a:ext uri="{FF2B5EF4-FFF2-40B4-BE49-F238E27FC236}">
                <a16:creationId xmlns:a16="http://schemas.microsoft.com/office/drawing/2014/main" id="{584B2DD8-F229-454E-A9FF-F3755557D257}"/>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rtl="0" hangingPunct="1"/>
            <a:r>
              <a:rPr lang="fr" sz="3200" b="0" i="0" u="sng" baseline="0">
                <a:solidFill>
                  <a:schemeClr val="accent1"/>
                </a:solidFill>
                <a:latin typeface="Open Sans regular"/>
              </a:rPr>
              <a:t>handbook.spherestandards.org</a:t>
            </a:r>
            <a:endParaRPr lang="fr" sz="3200" u="sng" dirty="0">
              <a:solidFill>
                <a:schemeClr val="accent1"/>
              </a:solidFill>
              <a:latin typeface="Open Sans regular"/>
            </a:endParaRPr>
          </a:p>
        </p:txBody>
      </p:sp>
      <p:sp>
        <p:nvSpPr>
          <p:cNvPr id="11" name="Slide Number">
            <a:extLst>
              <a:ext uri="{FF2B5EF4-FFF2-40B4-BE49-F238E27FC236}">
                <a16:creationId xmlns:a16="http://schemas.microsoft.com/office/drawing/2014/main" id="{C3A27E12-1286-44D6-AB3A-EBF86736E300}"/>
              </a:ext>
            </a:extLst>
          </p:cNvPr>
          <p:cNvSpPr txBox="1">
            <a:spLocks/>
          </p:cNvSpPr>
          <p:nvPr/>
        </p:nvSpPr>
        <p:spPr>
          <a:xfrm>
            <a:off x="11796190"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31</a:t>
            </a:fld>
            <a:endParaRPr lang="fr" dirty="0">
              <a:solidFill>
                <a:schemeClr val="tx2"/>
              </a:solidFill>
            </a:endParaRPr>
          </a:p>
        </p:txBody>
      </p:sp>
    </p:spTree>
    <p:extLst>
      <p:ext uri="{BB962C8B-B14F-4D97-AF65-F5344CB8AC3E}">
        <p14:creationId xmlns:p14="http://schemas.microsoft.com/office/powerpoint/2010/main" val="3009429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E6DEF2D-E9D3-43FB-B8C5-19F6EFCB3084}"/>
              </a:ext>
            </a:extLst>
          </p:cNvPr>
          <p:cNvSpPr/>
          <p:nvPr/>
        </p:nvSpPr>
        <p:spPr>
          <a:xfrm>
            <a:off x="0" y="429649"/>
            <a:ext cx="5271803" cy="1428868"/>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fr"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9" name="Rectangle 8" hidden="1">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p>
        </p:txBody>
      </p:sp>
      <p:pic>
        <p:nvPicPr>
          <p:cNvPr id="4" name="Picture 3">
            <a:extLst>
              <a:ext uri="{FF2B5EF4-FFF2-40B4-BE49-F238E27FC236}">
                <a16:creationId xmlns:a16="http://schemas.microsoft.com/office/drawing/2014/main" id="{03108FB3-4D3A-4266-8848-462839FFFE33}"/>
              </a:ext>
            </a:extLst>
          </p:cNvPr>
          <p:cNvPicPr>
            <a:picLocks noChangeAspect="1"/>
          </p:cNvPicPr>
          <p:nvPr/>
        </p:nvPicPr>
        <p:blipFill rotWithShape="1">
          <a:blip r:embed="rId3">
            <a:alphaModFix/>
            <a:extLst/>
          </a:blip>
          <a:srcRect l="17" t="-1" r="21" b="-1"/>
          <a:stretch/>
        </p:blipFill>
        <p:spPr>
          <a:xfrm>
            <a:off x="5271803" y="740133"/>
            <a:ext cx="6982307" cy="3510086"/>
          </a:xfrm>
          <a:prstGeom prst="rect">
            <a:avLst/>
          </a:prstGeom>
        </p:spPr>
      </p:pic>
      <p:sp>
        <p:nvSpPr>
          <p:cNvPr id="2" name="Title 1">
            <a:extLst>
              <a:ext uri="{FF2B5EF4-FFF2-40B4-BE49-F238E27FC236}">
                <a16:creationId xmlns:a16="http://schemas.microsoft.com/office/drawing/2014/main" id="{828C8E35-8CC8-43A5-951B-830D2AEE53D3}"/>
              </a:ext>
            </a:extLst>
          </p:cNvPr>
          <p:cNvSpPr>
            <a:spLocks noGrp="1"/>
          </p:cNvSpPr>
          <p:nvPr>
            <p:ph type="title"/>
          </p:nvPr>
        </p:nvSpPr>
        <p:spPr>
          <a:xfrm>
            <a:off x="561883" y="1813338"/>
            <a:ext cx="3978941" cy="5721863"/>
          </a:xfrm>
        </p:spPr>
        <p:txBody>
          <a:bodyPr vert="horz" lIns="91440" tIns="45720" rIns="91440" bIns="45720" rtlCol="0" anchor="ctr">
            <a:normAutofit/>
          </a:bodyPr>
          <a:lstStyle/>
          <a:p>
            <a:pPr algn="r" defTabSz="914400" rtl="0">
              <a:lnSpc>
                <a:spcPct val="90000"/>
              </a:lnSpc>
              <a:spcBef>
                <a:spcPct val="0"/>
              </a:spcBef>
            </a:pPr>
            <a:r>
              <a:rPr lang="fr" sz="4800" b="0" i="0" u="none" baseline="0" dirty="0">
                <a:solidFill>
                  <a:srgbClr val="000000"/>
                </a:solidFill>
                <a:latin typeface="Open Sans regular"/>
              </a:rPr>
              <a:t>UN </a:t>
            </a:r>
            <a:r>
              <a:rPr lang="fr" sz="4800" b="1" i="0" u="none" baseline="0" dirty="0">
                <a:solidFill>
                  <a:srgbClr val="000000"/>
                </a:solidFill>
                <a:latin typeface="Open Sans regular"/>
              </a:rPr>
              <a:t>NOUVEAU</a:t>
            </a:r>
            <a:r>
              <a:rPr lang="fr" sz="4800" b="0" i="0" u="none" baseline="0" dirty="0">
                <a:solidFill>
                  <a:srgbClr val="000000"/>
                </a:solidFill>
                <a:latin typeface="Open Sans regular"/>
              </a:rPr>
              <a:t> COURS EN LIGNE </a:t>
            </a:r>
            <a:br>
              <a:rPr lang="fr" sz="5400" dirty="0">
                <a:solidFill>
                  <a:srgbClr val="000000"/>
                </a:solidFill>
                <a:latin typeface="Open Sans regular"/>
              </a:rPr>
            </a:br>
            <a:r>
              <a:rPr lang="fr" sz="48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Comment devenir </a:t>
            </a:r>
            <a:br>
              <a:rPr lang="fr" sz="4800" b="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fr" sz="4800" b="1" i="0" u="none" baseline="0" dirty="0">
                <a:solidFill>
                  <a:srgbClr val="000000"/>
                </a:solidFill>
                <a:latin typeface="Open Sans" panose="020B0606030504020204" pitchFamily="34" charset="0"/>
                <a:ea typeface="Open Sans" panose="020B0606030504020204" pitchFamily="34" charset="0"/>
                <a:cs typeface="Open Sans" panose="020B0606030504020204" pitchFamily="34" charset="0"/>
              </a:rPr>
              <a:t>promoteur de Sphère</a:t>
            </a:r>
            <a:endParaRPr lang="fr" sz="5000" b="1" kern="1200" dirty="0">
              <a:solidFill>
                <a:srgbClr val="000000"/>
              </a:solidFill>
              <a:latin typeface="+mj-lt"/>
              <a:ea typeface="+mj-ea"/>
              <a:cs typeface="+mj-cs"/>
            </a:endParaRPr>
          </a:p>
        </p:txBody>
      </p:sp>
      <p:cxnSp>
        <p:nvCxnSpPr>
          <p:cNvPr id="14" name="Straight Connector 10">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3596" y="3251200"/>
            <a:ext cx="0" cy="325120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3C250A-632B-4D63-9C14-E55AD5376A38}"/>
              </a:ext>
            </a:extLst>
          </p:cNvPr>
          <p:cNvSpPr>
            <a:spLocks noGrp="1"/>
          </p:cNvSpPr>
          <p:nvPr>
            <p:ph idx="1"/>
          </p:nvPr>
        </p:nvSpPr>
        <p:spPr>
          <a:xfrm>
            <a:off x="5161934" y="4051752"/>
            <a:ext cx="7256207" cy="4384843"/>
          </a:xfrm>
        </p:spPr>
        <p:txBody>
          <a:bodyPr vert="horz" lIns="91440" tIns="45720" rIns="91440" bIns="45720" rtlCol="0" anchor="ctr">
            <a:normAutofit/>
          </a:bodyPr>
          <a:lstStyle/>
          <a:p>
            <a:pPr marL="0" indent="0" algn="l" defTabSz="914400" rtl="0">
              <a:lnSpc>
                <a:spcPct val="90000"/>
              </a:lnSpc>
              <a:buNone/>
            </a:pPr>
            <a:r>
              <a:rPr lang="fr" sz="2800" b="0" i="0" u="none" baseline="0" dirty="0">
                <a:latin typeface="Open Sans" panose="020B0606030504020204" pitchFamily="34" charset="0"/>
                <a:ea typeface="Open Sans" panose="020B0606030504020204" pitchFamily="34" charset="0"/>
                <a:cs typeface="Open Sans" panose="020B0606030504020204" pitchFamily="34" charset="0"/>
              </a:rPr>
              <a:t>Découvrez comment promouvoir Sphère au sein de votre réseau et comment en faire bénéficier les personnes touchées par une crise auxquelles vous venez en aide.</a:t>
            </a:r>
          </a:p>
          <a:p>
            <a:pPr marL="0" indent="0" algn="l" defTabSz="914400" rtl="0">
              <a:lnSpc>
                <a:spcPct val="90000"/>
              </a:lnSpc>
              <a:buNone/>
            </a:pPr>
            <a:r>
              <a:rPr lang="fr" sz="2800" b="0" i="0" u="none" baseline="0" dirty="0">
                <a:latin typeface="Open Sans" panose="020B0606030504020204" pitchFamily="34" charset="0"/>
                <a:ea typeface="Open Sans" panose="020B0606030504020204" pitchFamily="34" charset="0"/>
                <a:cs typeface="Open Sans" panose="020B0606030504020204" pitchFamily="34" charset="0"/>
              </a:rPr>
              <a:t>Toute personne peut promouvoir Sphère par ses propres actions et en encourageant les responsables des décisions à passer à l’action.</a:t>
            </a:r>
            <a:endParaRPr lang="fr" sz="2800" kern="1200" dirty="0">
              <a:latin typeface="+mn-lt"/>
              <a:ea typeface="+mn-ea"/>
              <a:cs typeface="+mn-cs"/>
            </a:endParaRPr>
          </a:p>
        </p:txBody>
      </p:sp>
      <p:sp>
        <p:nvSpPr>
          <p:cNvPr id="15" name="Title 1">
            <a:extLst>
              <a:ext uri="{FF2B5EF4-FFF2-40B4-BE49-F238E27FC236}">
                <a16:creationId xmlns:a16="http://schemas.microsoft.com/office/drawing/2014/main" id="{4B3D26D7-CBC6-4BD5-83F5-7CDFC54BE253}"/>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rtl="0" hangingPunct="1"/>
            <a:r>
              <a:rPr lang="fr" sz="2800" b="0" i="0" u="sng" baseline="0" dirty="0">
                <a:solidFill>
                  <a:schemeClr val="accent1"/>
                </a:solidFill>
                <a:latin typeface="Open Sans regular"/>
              </a:rPr>
              <a:t>learning.spherestandards.org</a:t>
            </a:r>
            <a:endParaRPr lang="fr" sz="2800" u="sng" dirty="0">
              <a:solidFill>
                <a:schemeClr val="accent1"/>
              </a:solidFill>
              <a:latin typeface="Open Sans regular"/>
            </a:endParaRPr>
          </a:p>
        </p:txBody>
      </p:sp>
      <p:sp>
        <p:nvSpPr>
          <p:cNvPr id="11" name="Slide Number">
            <a:extLst>
              <a:ext uri="{FF2B5EF4-FFF2-40B4-BE49-F238E27FC236}">
                <a16:creationId xmlns:a16="http://schemas.microsoft.com/office/drawing/2014/main" id="{51821D89-30ED-4870-91B5-A268F5F59412}"/>
              </a:ext>
            </a:extLst>
          </p:cNvPr>
          <p:cNvSpPr txBox="1">
            <a:spLocks/>
          </p:cNvSpPr>
          <p:nvPr/>
        </p:nvSpPr>
        <p:spPr>
          <a:xfrm>
            <a:off x="11796190"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fld id="{86CB4B4D-7CA3-9044-876B-883B54F8677D}" type="slidenum">
              <a:rPr>
                <a:solidFill>
                  <a:schemeClr val="tx2"/>
                </a:solidFill>
              </a:rPr>
              <a:pPr/>
              <a:t>32</a:t>
            </a:fld>
            <a:endParaRPr lang="fr" dirty="0">
              <a:solidFill>
                <a:schemeClr val="tx2"/>
              </a:solidFill>
            </a:endParaRPr>
          </a:p>
        </p:txBody>
      </p:sp>
      <p:grpSp>
        <p:nvGrpSpPr>
          <p:cNvPr id="10" name="Group 9">
            <a:extLst>
              <a:ext uri="{FF2B5EF4-FFF2-40B4-BE49-F238E27FC236}">
                <a16:creationId xmlns:a16="http://schemas.microsoft.com/office/drawing/2014/main" id="{3F7B68C5-0ABC-4559-BC1D-6886EBFE0D71}"/>
              </a:ext>
            </a:extLst>
          </p:cNvPr>
          <p:cNvGrpSpPr/>
          <p:nvPr/>
        </p:nvGrpSpPr>
        <p:grpSpPr>
          <a:xfrm>
            <a:off x="378507" y="8455819"/>
            <a:ext cx="1871065" cy="900454"/>
            <a:chOff x="378507" y="8455819"/>
            <a:chExt cx="1871065" cy="900454"/>
          </a:xfrm>
        </p:grpSpPr>
        <p:sp>
          <p:nvSpPr>
            <p:cNvPr id="12" name="Rectangle 11">
              <a:extLst>
                <a:ext uri="{FF2B5EF4-FFF2-40B4-BE49-F238E27FC236}">
                  <a16:creationId xmlns:a16="http://schemas.microsoft.com/office/drawing/2014/main" id="{BA50B808-8323-425D-95D2-D4E45FB0F006}"/>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3" name="Graphic 12">
              <a:extLst>
                <a:ext uri="{FF2B5EF4-FFF2-40B4-BE49-F238E27FC236}">
                  <a16:creationId xmlns:a16="http://schemas.microsoft.com/office/drawing/2014/main" id="{B0B6105F-7844-462D-92ED-3E9CC10477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3153126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rtl="0"/>
            <a:r>
              <a:rPr lang="fr" sz="3600" b="0" i="0" u="none" baseline="0"/>
              <a:t>Discussion 4 :</a:t>
            </a:r>
            <a:br>
              <a:rPr lang="fr" sz="3600"/>
            </a:br>
            <a:r>
              <a:rPr lang="fr" b="0" i="0" u="none" cap="all" baseline="0">
                <a:latin typeface="Open Sans Bold" panose="020B0806030504020204" pitchFamily="34" charset="0"/>
                <a:ea typeface="Open Sans Bold" panose="020B0806030504020204" pitchFamily="34" charset="0"/>
                <a:cs typeface="Open Sans Bold" panose="020B0806030504020204" pitchFamily="34" charset="0"/>
              </a:rPr>
              <a:t>L’ÉVOLUTION DE SPHÈRE ET DE SES PRODUITS</a:t>
            </a:r>
            <a:endParaRPr cap="all" dirty="0">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lvl1pPr>
              <a:defRPr>
                <a:solidFill>
                  <a:srgbClr val="FFFFFF"/>
                </a:solidFill>
              </a:defRPr>
            </a:lvl1pPr>
          </a:lstStyle>
          <a:p>
            <a:pPr algn="l" rtl="0"/>
            <a:fld id="{86CB4B4D-7CA3-9044-876B-883B54F8677D}" type="slidenum">
              <a:t>33</a:t>
            </a:fld>
            <a:endParaRPr dirty="0"/>
          </a:p>
        </p:txBody>
      </p:sp>
      <p:sp>
        <p:nvSpPr>
          <p:cNvPr id="7" name="Body">
            <a:extLst>
              <a:ext uri="{FF2B5EF4-FFF2-40B4-BE49-F238E27FC236}">
                <a16:creationId xmlns:a16="http://schemas.microsoft.com/office/drawing/2014/main" id="{0AE358B3-8451-4CBE-8C29-018AB3F7DEE4}"/>
              </a:ext>
            </a:extLst>
          </p:cNvPr>
          <p:cNvSpPr txBox="1">
            <a:spLocks/>
          </p:cNvSpPr>
          <p:nvPr/>
        </p:nvSpPr>
        <p:spPr>
          <a:xfrm>
            <a:off x="994229" y="3032080"/>
            <a:ext cx="10464800" cy="420147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85750" indent="-285750" algn="l" rtl="0" hangingPunct="1">
              <a:buFont typeface="Arial" panose="020B0604020202020204" pitchFamily="34" charset="0"/>
              <a:buChar char="•"/>
            </a:pPr>
            <a:r>
              <a:rPr lang="fr" sz="3600" b="0" i="0" u="none" baseline="0" dirty="0"/>
              <a:t>Comment Sphère peut-elle vous aider à APPRENDRE ?</a:t>
            </a:r>
          </a:p>
          <a:p>
            <a:pPr marL="285750" indent="-285750" algn="l" rtl="0" hangingPunct="1">
              <a:buFont typeface="Arial" panose="020B0604020202020204" pitchFamily="34" charset="0"/>
              <a:buChar char="•"/>
            </a:pPr>
            <a:r>
              <a:rPr lang="fr" sz="3600" b="0" i="0" u="none" baseline="0" dirty="0"/>
              <a:t>Comment Sphère peut-elle vous aider à AGIR ?</a:t>
            </a:r>
          </a:p>
          <a:p>
            <a:pPr marL="285750" indent="-285750" algn="l" rtl="0" hangingPunct="1">
              <a:buFont typeface="Arial" panose="020B0604020202020204" pitchFamily="34" charset="0"/>
              <a:buChar char="•"/>
            </a:pPr>
            <a:r>
              <a:rPr lang="fr" sz="3600" b="0" i="0" u="none" baseline="0" dirty="0"/>
              <a:t>Comment Sphère peut-elle vous aider à ÉCHANGER ?</a:t>
            </a:r>
          </a:p>
          <a:p>
            <a:pPr marL="285750" indent="-285750" algn="l" rtl="0" hangingPunct="1">
              <a:buFont typeface="Arial" panose="020B0604020202020204" pitchFamily="34" charset="0"/>
              <a:buChar char="•"/>
            </a:pPr>
            <a:r>
              <a:rPr lang="fr" sz="3600" b="0" i="0" u="none" baseline="0" dirty="0"/>
              <a:t>Quelles sont vos modalités d’accès au manuel ?</a:t>
            </a:r>
          </a:p>
          <a:p>
            <a:pPr marL="285750" indent="-285750" algn="l" rtl="0" hangingPunct="1">
              <a:buFont typeface="Arial" panose="020B0604020202020204" pitchFamily="34" charset="0"/>
              <a:buChar char="•"/>
            </a:pPr>
            <a:r>
              <a:rPr lang="fr" sz="3600" b="0" i="0" u="none" baseline="0" dirty="0"/>
              <a:t>Comment aiderez-vous Sphère à continuer d’évoluer et de relever les défis de l’avenir ? </a:t>
            </a:r>
          </a:p>
          <a:p>
            <a:pPr marL="285750" indent="-285750" algn="l" rtl="0" hangingPunct="1">
              <a:buFont typeface="Arial" panose="020B0604020202020204" pitchFamily="34" charset="0"/>
              <a:buChar char="•"/>
            </a:pPr>
            <a:endParaRPr lang="fr" sz="4400" dirty="0"/>
          </a:p>
        </p:txBody>
      </p:sp>
    </p:spTree>
    <p:extLst>
      <p:ext uri="{BB962C8B-B14F-4D97-AF65-F5344CB8AC3E}">
        <p14:creationId xmlns:p14="http://schemas.microsoft.com/office/powerpoint/2010/main" val="2024040494"/>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 name="Slide Number"/>
          <p:cNvSpPr txBox="1">
            <a:spLocks noGrp="1"/>
          </p:cNvSpPr>
          <p:nvPr>
            <p:ph type="sldNum" sz="quarter" idx="4294967295"/>
          </p:nvPr>
        </p:nvSpPr>
        <p:spPr>
          <a:xfrm>
            <a:off x="11796190" y="8809566"/>
            <a:ext cx="307777" cy="318036"/>
          </a:xfrm>
          <a:prstGeom prst="rect">
            <a:avLst/>
          </a:prstGeom>
          <a:extLst>
            <a:ext uri="{C572A759-6A51-4108-AA02-DFA0A04FC94B}">
              <ma14:wrappingTextBoxFlag xmlns="" xmlns:ma14="http://schemas.microsoft.com/office/mac/drawingml/2011/main" val="1"/>
            </a:ext>
          </a:extLst>
        </p:spPr>
        <p:txBody>
          <a:bodyPr/>
          <a:lstStyle/>
          <a:p>
            <a:pPr algn="l" rtl="0"/>
            <a:fld id="{86CB4B4D-7CA3-9044-876B-883B54F8677D}" type="slidenum">
              <a:rPr>
                <a:solidFill>
                  <a:schemeClr val="tx2"/>
                </a:solidFill>
              </a:rPr>
              <a:t>34</a:t>
            </a:fld>
            <a:endParaRPr dirty="0">
              <a:solidFill>
                <a:schemeClr val="tx2"/>
              </a:solidFill>
            </a:endParaRPr>
          </a:p>
        </p:txBody>
      </p:sp>
      <p:grpSp>
        <p:nvGrpSpPr>
          <p:cNvPr id="3" name="Group 2">
            <a:extLst>
              <a:ext uri="{FF2B5EF4-FFF2-40B4-BE49-F238E27FC236}">
                <a16:creationId xmlns:a16="http://schemas.microsoft.com/office/drawing/2014/main" id="{8E2E69F6-EB21-4E35-98DA-F3892C13F729}"/>
              </a:ext>
            </a:extLst>
          </p:cNvPr>
          <p:cNvGrpSpPr/>
          <p:nvPr/>
        </p:nvGrpSpPr>
        <p:grpSpPr>
          <a:xfrm>
            <a:off x="378507" y="8455819"/>
            <a:ext cx="1871065" cy="900454"/>
            <a:chOff x="378507" y="8455819"/>
            <a:chExt cx="1871065" cy="900454"/>
          </a:xfrm>
        </p:grpSpPr>
        <p:sp>
          <p:nvSpPr>
            <p:cNvPr id="4" name="Rectangle 3">
              <a:extLst>
                <a:ext uri="{FF2B5EF4-FFF2-40B4-BE49-F238E27FC236}">
                  <a16:creationId xmlns:a16="http://schemas.microsoft.com/office/drawing/2014/main" id="{079FBF02-8CC9-4805-B14B-6C971CF2B4CE}"/>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5" name="Graphic 4">
              <a:extLst>
                <a:ext uri="{FF2B5EF4-FFF2-40B4-BE49-F238E27FC236}">
                  <a16:creationId xmlns:a16="http://schemas.microsoft.com/office/drawing/2014/main" id="{15933520-0B6F-480A-9CE6-38FC2AACFB5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8507" y="8477553"/>
              <a:ext cx="1871065" cy="878719"/>
            </a:xfrm>
            <a:prstGeom prst="rect">
              <a:avLst/>
            </a:prstGeom>
            <a:effectLst/>
          </p:spPr>
        </p:pic>
      </p:gr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8102AF-78D3-40CE-B85A-EFE89B085F4E}"/>
              </a:ext>
            </a:extLst>
          </p:cNvPr>
          <p:cNvPicPr>
            <a:picLocks noChangeAspect="1"/>
          </p:cNvPicPr>
          <p:nvPr/>
        </p:nvPicPr>
        <p:blipFill>
          <a:blip r:embed="rId3"/>
          <a:stretch>
            <a:fillRect/>
          </a:stretch>
        </p:blipFill>
        <p:spPr>
          <a:xfrm>
            <a:off x="2249572" y="565439"/>
            <a:ext cx="8862928" cy="8665150"/>
          </a:xfrm>
          <a:prstGeom prst="rect">
            <a:avLst/>
          </a:prstGeom>
        </p:spPr>
      </p:pic>
      <p:sp>
        <p:nvSpPr>
          <p:cNvPr id="5" name="Rectangle 4">
            <a:extLst>
              <a:ext uri="{FF2B5EF4-FFF2-40B4-BE49-F238E27FC236}">
                <a16:creationId xmlns:a16="http://schemas.microsoft.com/office/drawing/2014/main" id="{6495543E-0BCB-4A64-8456-1A7093F161EF}"/>
              </a:ext>
            </a:extLst>
          </p:cNvPr>
          <p:cNvSpPr/>
          <p:nvPr/>
        </p:nvSpPr>
        <p:spPr>
          <a:xfrm>
            <a:off x="849673" y="1360320"/>
            <a:ext cx="3561348" cy="705853"/>
          </a:xfrm>
          <a:prstGeom prst="rect">
            <a:avLst/>
          </a:prstGeom>
          <a:solidFill>
            <a:schemeClr val="bg1"/>
          </a:solidFill>
          <a:ln w="25400" cap="flat">
            <a:solidFill>
              <a:schemeClr val="bg1"/>
            </a:solidFill>
            <a:prstDash val="solid"/>
            <a:round/>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fr"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Slide Number">
            <a:extLst>
              <a:ext uri="{FF2B5EF4-FFF2-40B4-BE49-F238E27FC236}">
                <a16:creationId xmlns:a16="http://schemas.microsoft.com/office/drawing/2014/main" id="{FDAC2B4A-F224-4C06-8B75-7E08275F64EE}"/>
              </a:ext>
            </a:extLst>
          </p:cNvPr>
          <p:cNvSpPr txBox="1">
            <a:spLocks/>
          </p:cNvSpPr>
          <p:nvPr/>
        </p:nvSpPr>
        <p:spPr>
          <a:xfrm>
            <a:off x="11805138" y="8809566"/>
            <a:ext cx="20518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lgn="l" rtl="0">
              <a:spcAft>
                <a:spcPts val="600"/>
              </a:spcAft>
            </a:pPr>
            <a:fld id="{86CB4B4D-7CA3-9044-876B-883B54F8677D}" type="slidenum">
              <a:rPr>
                <a:solidFill>
                  <a:schemeClr val="tx2"/>
                </a:solidFill>
              </a:rPr>
              <a:pPr>
                <a:spcAft>
                  <a:spcPts val="600"/>
                </a:spcAft>
              </a:pPr>
              <a:t>4</a:t>
            </a:fld>
            <a:endParaRPr lang="fr" dirty="0">
              <a:solidFill>
                <a:schemeClr val="tx2"/>
              </a:solidFill>
            </a:endParaRPr>
          </a:p>
        </p:txBody>
      </p:sp>
      <p:sp>
        <p:nvSpPr>
          <p:cNvPr id="7" name="Title">
            <a:extLst>
              <a:ext uri="{FF2B5EF4-FFF2-40B4-BE49-F238E27FC236}">
                <a16:creationId xmlns:a16="http://schemas.microsoft.com/office/drawing/2014/main" id="{553F06E1-0BD0-45D7-B165-D343A7B06D6B}"/>
              </a:ext>
            </a:extLst>
          </p:cNvPr>
          <p:cNvSpPr txBox="1">
            <a:spLocks noGrp="1"/>
          </p:cNvSpPr>
          <p:nvPr>
            <p:ph type="title"/>
          </p:nvPr>
        </p:nvSpPr>
        <p:spPr>
          <a:xfrm>
            <a:off x="616012" y="565439"/>
            <a:ext cx="4507640" cy="2117952"/>
          </a:xfrm>
          <a:prstGeom prst="rect">
            <a:avLst/>
          </a:prstGeom>
        </p:spPr>
        <p:txBody>
          <a:bodyPr vert="horz" lIns="91440" tIns="45720" rIns="91440" bIns="45720" rtlCol="0" anchor="ctr">
            <a:normAutofit/>
          </a:bodyPr>
          <a:lstStyle/>
          <a:p>
            <a:pPr algn="l" defTabSz="914400" rtl="0">
              <a:lnSpc>
                <a:spcPct val="90000"/>
              </a:lnSpc>
              <a:spcBef>
                <a:spcPct val="0"/>
              </a:spcBef>
            </a:pPr>
            <a:r>
              <a:rPr lang="fr" sz="3600" b="0" i="0" u="none" kern="1200" baseline="0" dirty="0">
                <a:solidFill>
                  <a:srgbClr val="000000"/>
                </a:solidFill>
              </a:rPr>
              <a:t>Les défis d’aujourd’hui et les moteurs de la révision</a:t>
            </a:r>
            <a:endParaRPr lang="fr" sz="4300" b="1"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grpSp>
        <p:nvGrpSpPr>
          <p:cNvPr id="8" name="Group 7">
            <a:extLst>
              <a:ext uri="{FF2B5EF4-FFF2-40B4-BE49-F238E27FC236}">
                <a16:creationId xmlns:a16="http://schemas.microsoft.com/office/drawing/2014/main" id="{DB2C920C-13F4-48BF-A6FA-BA22B2A4B83C}"/>
              </a:ext>
            </a:extLst>
          </p:cNvPr>
          <p:cNvGrpSpPr/>
          <p:nvPr/>
        </p:nvGrpSpPr>
        <p:grpSpPr>
          <a:xfrm>
            <a:off x="378507" y="8455819"/>
            <a:ext cx="1871065" cy="900454"/>
            <a:chOff x="378507" y="8455819"/>
            <a:chExt cx="1871065" cy="900454"/>
          </a:xfrm>
        </p:grpSpPr>
        <p:sp>
          <p:nvSpPr>
            <p:cNvPr id="9" name="Rectangle 8">
              <a:extLst>
                <a:ext uri="{FF2B5EF4-FFF2-40B4-BE49-F238E27FC236}">
                  <a16:creationId xmlns:a16="http://schemas.microsoft.com/office/drawing/2014/main" id="{CB0D35A2-9728-4E15-AAFD-DFCA05161696}"/>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0" name="Graphic 9">
              <a:extLst>
                <a:ext uri="{FF2B5EF4-FFF2-40B4-BE49-F238E27FC236}">
                  <a16:creationId xmlns:a16="http://schemas.microsoft.com/office/drawing/2014/main" id="{E832BCDB-9E57-4339-879F-DF36C9032F0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8507" y="8477553"/>
              <a:ext cx="1871065" cy="878719"/>
            </a:xfrm>
            <a:prstGeom prst="rect">
              <a:avLst/>
            </a:prstGeom>
            <a:effectLst/>
          </p:spPr>
        </p:pic>
      </p:grpSp>
    </p:spTree>
    <p:extLst>
      <p:ext uri="{BB962C8B-B14F-4D97-AF65-F5344CB8AC3E}">
        <p14:creationId xmlns:p14="http://schemas.microsoft.com/office/powerpoint/2010/main" val="75959149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63A978-26FB-4E1C-8FBF-864BE51339B4}"/>
              </a:ext>
            </a:extLst>
          </p:cNvPr>
          <p:cNvPicPr>
            <a:picLocks noChangeAspect="1"/>
          </p:cNvPicPr>
          <p:nvPr/>
        </p:nvPicPr>
        <p:blipFill rotWithShape="1">
          <a:blip r:embed="rId3"/>
          <a:srcRect t="4558" r="24243" b="4534"/>
          <a:stretch/>
        </p:blipFill>
        <p:spPr>
          <a:xfrm>
            <a:off x="40228" y="0"/>
            <a:ext cx="13004780" cy="9753590"/>
          </a:xfrm>
          <a:prstGeom prst="rect">
            <a:avLst/>
          </a:prstGeom>
        </p:spPr>
      </p:pic>
      <p:sp>
        <p:nvSpPr>
          <p:cNvPr id="128" name="Rectangle 127">
            <a:extLst>
              <a:ext uri="{FF2B5EF4-FFF2-40B4-BE49-F238E27FC236}">
                <a16:creationId xmlns:a16="http://schemas.microsoft.com/office/drawing/2014/main" id="{724CD679-7405-4CD3-A92A-9469F279A5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59342" y="456783"/>
            <a:ext cx="6117963" cy="8386479"/>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p>
        </p:txBody>
      </p:sp>
      <p:sp>
        <p:nvSpPr>
          <p:cNvPr id="122" name="Body"/>
          <p:cNvSpPr txBox="1">
            <a:spLocks noGrp="1"/>
          </p:cNvSpPr>
          <p:nvPr>
            <p:ph type="body" sz="half" idx="1"/>
          </p:nvPr>
        </p:nvSpPr>
        <p:spPr>
          <a:xfrm>
            <a:off x="485293" y="2521743"/>
            <a:ext cx="5840361" cy="6359619"/>
          </a:xfrm>
          <a:prstGeom prst="rect">
            <a:avLst/>
          </a:prstGeom>
        </p:spPr>
        <p:txBody>
          <a:bodyPr vert="horz" lIns="91440" tIns="45720" rIns="91440" bIns="45720" rtlCol="0">
            <a:normAutofit fontScale="92500" lnSpcReduction="10000"/>
          </a:bodyPr>
          <a:lstStyle/>
          <a:p>
            <a:pPr marL="274320" indent="-228600" algn="l" defTabSz="914400" rtl="0">
              <a:lnSpc>
                <a:spcPct val="90000"/>
              </a:lnSpc>
              <a:buFont typeface="Arial" panose="020B0604020202020204" pitchFamily="34" charset="0"/>
              <a:buChar char="•"/>
            </a:pPr>
            <a:r>
              <a:rPr lang="fr" sz="3200" b="1" i="0" u="none" kern="1200" baseline="0" dirty="0">
                <a:solidFill>
                  <a:srgbClr val="000000"/>
                </a:solidFill>
                <a:latin typeface="Open Sans Regular"/>
                <a:ea typeface="+mn-ea"/>
                <a:cs typeface="+mn-cs"/>
              </a:rPr>
              <a:t>Le conflit syrien et la crise des réfugié·e·s</a:t>
            </a:r>
          </a:p>
          <a:p>
            <a:pPr marL="274320" algn="l" defTabSz="914400" rtl="0">
              <a:lnSpc>
                <a:spcPct val="90000"/>
              </a:lnSpc>
            </a:pPr>
            <a:r>
              <a:rPr lang="fr" sz="3200" b="0" i="0" u="none" kern="1200" baseline="0" dirty="0">
                <a:solidFill>
                  <a:srgbClr val="000000"/>
                </a:solidFill>
                <a:latin typeface="Open Sans Regular"/>
                <a:ea typeface="+mn-ea"/>
                <a:cs typeface="+mn-cs"/>
                <a:sym typeface="Wingdings" panose="05000000000000000000" pitchFamily="2" charset="2"/>
              </a:rPr>
              <a:t>Problèmes relatifs à l’accès, au renforcement des capacités, aux déplacements prolongés, à la sécurité des personnes civiles et des travailleur·euse·s de l’aide humanitaire, etc.</a:t>
            </a:r>
          </a:p>
          <a:p>
            <a:pPr marL="274320" algn="l" defTabSz="914400" rtl="0">
              <a:lnSpc>
                <a:spcPct val="90000"/>
              </a:lnSpc>
            </a:pPr>
            <a:r>
              <a:rPr lang="fr" sz="3200" b="0" i="0" u="none" kern="1200" baseline="0" dirty="0">
                <a:solidFill>
                  <a:srgbClr val="000000"/>
                </a:solidFill>
                <a:latin typeface="Open Sans Regular"/>
                <a:ea typeface="+mn-ea"/>
                <a:cs typeface="+mn-cs"/>
                <a:sym typeface="Wingdings" panose="05000000000000000000" pitchFamily="2" charset="2"/>
              </a:rPr>
              <a:t> par ex. Abris et </a:t>
            </a:r>
            <a:r>
              <a:rPr lang="en-US" sz="3200" b="0" i="0" u="none" kern="1200" baseline="0" dirty="0">
                <a:solidFill>
                  <a:srgbClr val="000000"/>
                </a:solidFill>
                <a:latin typeface="Open Sans Regular"/>
                <a:ea typeface="+mn-ea"/>
                <a:cs typeface="+mn-cs"/>
                <a:sym typeface="Wingdings" panose="05000000000000000000" pitchFamily="2" charset="2"/>
              </a:rPr>
              <a:t>habitat</a:t>
            </a:r>
            <a:endParaRPr lang="fr" sz="3200" kern="1200" dirty="0">
              <a:solidFill>
                <a:srgbClr val="000000"/>
              </a:solidFill>
              <a:latin typeface="Open Sans Regular"/>
              <a:ea typeface="+mn-ea"/>
              <a:cs typeface="+mn-cs"/>
            </a:endParaRPr>
          </a:p>
          <a:p>
            <a:pPr marL="274320" indent="-228600" algn="l" defTabSz="914400" rtl="0">
              <a:lnSpc>
                <a:spcPct val="90000"/>
              </a:lnSpc>
              <a:spcBef>
                <a:spcPts val="3600"/>
              </a:spcBef>
              <a:buFont typeface="Arial" panose="020B0604020202020204" pitchFamily="34" charset="0"/>
              <a:buChar char="•"/>
            </a:pPr>
            <a:r>
              <a:rPr lang="fr" sz="3200" b="1" i="0" u="none" kern="1200" baseline="0" dirty="0">
                <a:solidFill>
                  <a:srgbClr val="000000"/>
                </a:solidFill>
                <a:latin typeface="Open Sans Regular"/>
                <a:ea typeface="+mn-ea"/>
                <a:cs typeface="+mn-cs"/>
              </a:rPr>
              <a:t>Flambées épidémiques du virus à Ébola, de choléra et de peste</a:t>
            </a:r>
          </a:p>
          <a:p>
            <a:pPr marL="274320" algn="l" defTabSz="914400" rtl="0">
              <a:lnSpc>
                <a:spcPct val="90000"/>
              </a:lnSpc>
            </a:pPr>
            <a:r>
              <a:rPr lang="fr" sz="3200" b="0" i="0" u="none" kern="1200" baseline="0" dirty="0">
                <a:solidFill>
                  <a:srgbClr val="000000"/>
                </a:solidFill>
                <a:latin typeface="Open Sans Regular"/>
                <a:ea typeface="+mn-ea"/>
                <a:cs typeface="+mn-cs"/>
                <a:sym typeface="Wingdings" panose="05000000000000000000" pitchFamily="2" charset="2"/>
              </a:rPr>
              <a:t> par ex. WASH</a:t>
            </a:r>
            <a:endParaRPr lang="fr" sz="3200" kern="1200" dirty="0">
              <a:solidFill>
                <a:srgbClr val="000000"/>
              </a:solidFill>
              <a:latin typeface="Open Sans Regular"/>
              <a:ea typeface="+mn-ea"/>
              <a:cs typeface="+mn-cs"/>
            </a:endParaRPr>
          </a:p>
        </p:txBody>
      </p:sp>
      <p:sp>
        <p:nvSpPr>
          <p:cNvPr id="8" name="TextBox 7">
            <a:extLst>
              <a:ext uri="{FF2B5EF4-FFF2-40B4-BE49-F238E27FC236}">
                <a16:creationId xmlns:a16="http://schemas.microsoft.com/office/drawing/2014/main" id="{A2EC8ACE-4C8C-4DC3-B2A7-5409AEAA5640}"/>
              </a:ext>
            </a:extLst>
          </p:cNvPr>
          <p:cNvSpPr txBox="1"/>
          <p:nvPr/>
        </p:nvSpPr>
        <p:spPr>
          <a:xfrm>
            <a:off x="10716228" y="8975826"/>
            <a:ext cx="182101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rtl="0"/>
            <a:r>
              <a:rPr lang="fr" b="0" i="0" u="none" baseline="0">
                <a:solidFill>
                  <a:schemeClr val="bg1"/>
                </a:solidFill>
              </a:rPr>
              <a:t>Ben Parker/IRIN</a:t>
            </a:r>
          </a:p>
        </p:txBody>
      </p:sp>
      <p:sp>
        <p:nvSpPr>
          <p:cNvPr id="11" name="Title">
            <a:extLst>
              <a:ext uri="{FF2B5EF4-FFF2-40B4-BE49-F238E27FC236}">
                <a16:creationId xmlns:a16="http://schemas.microsoft.com/office/drawing/2014/main" id="{0024AFAD-F448-4C10-BF3C-BA29410813CA}"/>
              </a:ext>
            </a:extLst>
          </p:cNvPr>
          <p:cNvSpPr txBox="1">
            <a:spLocks/>
          </p:cNvSpPr>
          <p:nvPr/>
        </p:nvSpPr>
        <p:spPr>
          <a:xfrm>
            <a:off x="746508" y="752499"/>
            <a:ext cx="5840361" cy="1573305"/>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rtl="0" hangingPunct="1">
              <a:lnSpc>
                <a:spcPct val="90000"/>
              </a:lnSpc>
              <a:spcBef>
                <a:spcPct val="0"/>
              </a:spcBef>
            </a:pPr>
            <a:r>
              <a:rPr lang="fr" sz="4000" b="0" i="0" u="none" kern="1200" baseline="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Apprentissage et nouvelles données probantes</a:t>
            </a:r>
          </a:p>
        </p:txBody>
      </p:sp>
    </p:spTree>
    <p:extLst>
      <p:ext uri="{BB962C8B-B14F-4D97-AF65-F5344CB8AC3E}">
        <p14:creationId xmlns:p14="http://schemas.microsoft.com/office/powerpoint/2010/main" val="21077950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B79CCDD7-623E-4069-ACF0-BCF44099D8D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8507" y="8477553"/>
            <a:ext cx="1871065" cy="878719"/>
          </a:xfrm>
          <a:prstGeom prst="rect">
            <a:avLst/>
          </a:prstGeom>
          <a:effectLst/>
        </p:spPr>
      </p:pic>
      <p:cxnSp>
        <p:nvCxnSpPr>
          <p:cNvPr id="128" name="Straight Arrow Connector 127" hidden="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9008" y="3294549"/>
            <a:ext cx="48768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2" name="Body"/>
          <p:cNvSpPr txBox="1">
            <a:spLocks noGrp="1"/>
          </p:cNvSpPr>
          <p:nvPr>
            <p:ph type="body" sz="half" idx="1"/>
          </p:nvPr>
        </p:nvSpPr>
        <p:spPr>
          <a:xfrm>
            <a:off x="481298" y="2990856"/>
            <a:ext cx="5919502" cy="5989426"/>
          </a:xfrm>
          <a:prstGeom prst="rect">
            <a:avLst/>
          </a:prstGeom>
        </p:spPr>
        <p:txBody>
          <a:bodyPr vert="horz" lIns="91440" tIns="45720" rIns="91440" bIns="45720" rtlCol="0">
            <a:normAutofit fontScale="92500" lnSpcReduction="20000"/>
          </a:bodyPr>
          <a:lstStyle/>
          <a:p>
            <a:pPr marL="274320" indent="-228600" algn="l" defTabSz="914400" rtl="0">
              <a:lnSpc>
                <a:spcPct val="90000"/>
              </a:lnSpc>
              <a:buFont typeface="Arial" panose="020B0604020202020204" pitchFamily="34" charset="0"/>
              <a:buChar char="•"/>
            </a:pPr>
            <a:r>
              <a:rPr lang="fr" sz="3300" b="0" i="0" u="none" kern="1200" baseline="0" dirty="0">
                <a:solidFill>
                  <a:srgbClr val="000000"/>
                </a:solidFill>
                <a:latin typeface="Open Sans Regular"/>
                <a:ea typeface="+mn-ea"/>
                <a:cs typeface="+mn-cs"/>
              </a:rPr>
              <a:t>Crises prolongées,</a:t>
            </a:r>
            <a:br>
              <a:rPr lang="fr" sz="3300" b="0" i="0" u="none" kern="1200" baseline="0" dirty="0">
                <a:solidFill>
                  <a:srgbClr val="000000"/>
                </a:solidFill>
                <a:latin typeface="Open Sans Regular"/>
                <a:ea typeface="+mn-ea"/>
                <a:cs typeface="+mn-cs"/>
              </a:rPr>
            </a:br>
            <a:r>
              <a:rPr lang="fr" sz="3300" b="0" i="0" u="none" kern="1200" baseline="0" dirty="0">
                <a:solidFill>
                  <a:srgbClr val="000000"/>
                </a:solidFill>
                <a:latin typeface="Open Sans Regular"/>
                <a:ea typeface="+mn-ea"/>
                <a:cs typeface="+mn-cs"/>
              </a:rPr>
              <a:t>complexes et chroniques</a:t>
            </a:r>
          </a:p>
          <a:p>
            <a:pPr marL="274320" indent="-228600" algn="l" defTabSz="914400" rtl="0">
              <a:lnSpc>
                <a:spcPct val="90000"/>
              </a:lnSpc>
              <a:buFont typeface="Arial" panose="020B0604020202020204" pitchFamily="34" charset="0"/>
              <a:buChar char="•"/>
            </a:pPr>
            <a:r>
              <a:rPr lang="fr" sz="3300" b="0" i="0" u="none" kern="1200" baseline="0" dirty="0">
                <a:solidFill>
                  <a:srgbClr val="000000"/>
                </a:solidFill>
                <a:latin typeface="Open Sans Regular"/>
                <a:ea typeface="+mn-ea"/>
                <a:cs typeface="+mn-cs"/>
              </a:rPr>
              <a:t>Environnements urbains / ruraux et hébergements communaux</a:t>
            </a:r>
          </a:p>
          <a:p>
            <a:pPr marL="274320" indent="-228600" algn="l" defTabSz="914400" rtl="0">
              <a:lnSpc>
                <a:spcPct val="90000"/>
              </a:lnSpc>
              <a:buFont typeface="Arial" panose="020B0604020202020204" pitchFamily="34" charset="0"/>
              <a:buChar char="•"/>
            </a:pPr>
            <a:r>
              <a:rPr lang="fr" sz="3300" b="0" i="0" u="none" kern="1200" baseline="0" dirty="0">
                <a:solidFill>
                  <a:srgbClr val="000000"/>
                </a:solidFill>
                <a:latin typeface="Open Sans Regular"/>
                <a:ea typeface="+mn-ea"/>
                <a:cs typeface="+mn-cs"/>
              </a:rPr>
              <a:t>Environnements comptant une diversité d’acteurs et actrices opérationnel·le·s de plus en plus grande</a:t>
            </a:r>
          </a:p>
          <a:p>
            <a:pPr marL="274320" indent="-228600" algn="l" defTabSz="914400" rtl="0">
              <a:lnSpc>
                <a:spcPct val="90000"/>
              </a:lnSpc>
              <a:buFont typeface="Arial" panose="020B0604020202020204" pitchFamily="34" charset="0"/>
              <a:buChar char="•"/>
            </a:pPr>
            <a:endParaRPr lang="fr" sz="3300" kern="1200" dirty="0">
              <a:solidFill>
                <a:srgbClr val="000000"/>
              </a:solidFill>
              <a:latin typeface="Open Sans Regular"/>
              <a:ea typeface="+mn-ea"/>
              <a:cs typeface="+mn-cs"/>
            </a:endParaRPr>
          </a:p>
          <a:p>
            <a:pPr marL="274320" indent="-228600" algn="l" defTabSz="914400" rtl="0">
              <a:lnSpc>
                <a:spcPct val="90000"/>
              </a:lnSpc>
              <a:buFont typeface="Arial" panose="020B0604020202020204" pitchFamily="34" charset="0"/>
              <a:buChar char="•"/>
            </a:pPr>
            <a:r>
              <a:rPr lang="fr" sz="3300" b="0" i="0" u="none" kern="1200" baseline="0" dirty="0">
                <a:solidFill>
                  <a:srgbClr val="000000"/>
                </a:solidFill>
                <a:latin typeface="Open Sans Regular"/>
                <a:ea typeface="+mn-ea"/>
                <a:cs typeface="+mn-cs"/>
              </a:rPr>
              <a:t>Changements climatiques et impact environnemental des interventions humanitaires</a:t>
            </a:r>
          </a:p>
        </p:txBody>
      </p:sp>
      <p:pic>
        <p:nvPicPr>
          <p:cNvPr id="6" name="Picture 5">
            <a:extLst>
              <a:ext uri="{FF2B5EF4-FFF2-40B4-BE49-F238E27FC236}">
                <a16:creationId xmlns:a16="http://schemas.microsoft.com/office/drawing/2014/main" id="{7C4D8727-F4F1-46D8-964E-03D0A1F82F99}"/>
              </a:ext>
            </a:extLst>
          </p:cNvPr>
          <p:cNvPicPr>
            <a:picLocks noChangeAspect="1"/>
          </p:cNvPicPr>
          <p:nvPr/>
        </p:nvPicPr>
        <p:blipFill rotWithShape="1">
          <a:blip r:embed="rId5"/>
          <a:srcRect l="27870" r="26044" b="-1"/>
          <a:stretch/>
        </p:blipFill>
        <p:spPr>
          <a:xfrm>
            <a:off x="6270772" y="10"/>
            <a:ext cx="6734026" cy="9753585"/>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2" name="TextBox 11">
            <a:extLst>
              <a:ext uri="{FF2B5EF4-FFF2-40B4-BE49-F238E27FC236}">
                <a16:creationId xmlns:a16="http://schemas.microsoft.com/office/drawing/2014/main" id="{15C54100-CB6D-4FC9-906B-56F49954AE1A}"/>
              </a:ext>
            </a:extLst>
          </p:cNvPr>
          <p:cNvSpPr txBox="1"/>
          <p:nvPr/>
        </p:nvSpPr>
        <p:spPr>
          <a:xfrm>
            <a:off x="8397792" y="158042"/>
            <a:ext cx="4105291"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rtl="0"/>
            <a:r>
              <a:rPr lang="fr" b="0" i="0" u="none" baseline="0" dirty="0">
                <a:solidFill>
                  <a:srgbClr val="000000"/>
                </a:solidFill>
              </a:rPr>
              <a:t>Benjamin Suomela/Croix-Rouge finlandaise</a:t>
            </a:r>
          </a:p>
        </p:txBody>
      </p:sp>
      <p:sp>
        <p:nvSpPr>
          <p:cNvPr id="15" name="Title">
            <a:extLst>
              <a:ext uri="{FF2B5EF4-FFF2-40B4-BE49-F238E27FC236}">
                <a16:creationId xmlns:a16="http://schemas.microsoft.com/office/drawing/2014/main" id="{B7A463FC-BA7B-4B58-96ED-FF97AA29274D}"/>
              </a:ext>
            </a:extLst>
          </p:cNvPr>
          <p:cNvSpPr txBox="1">
            <a:spLocks/>
          </p:cNvSpPr>
          <p:nvPr/>
        </p:nvSpPr>
        <p:spPr>
          <a:xfrm>
            <a:off x="699008" y="962790"/>
            <a:ext cx="5193792" cy="1365546"/>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rtl="0" hangingPunct="1">
              <a:lnSpc>
                <a:spcPct val="90000"/>
              </a:lnSpc>
              <a:spcBef>
                <a:spcPct val="0"/>
              </a:spcBef>
            </a:pPr>
            <a:r>
              <a:rPr lang="fr" sz="4000" b="0" i="0" u="none" kern="1200" baseline="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Des contextes opérationnels en mutation</a:t>
            </a:r>
          </a:p>
        </p:txBody>
      </p:sp>
      <p:cxnSp>
        <p:nvCxnSpPr>
          <p:cNvPr id="10" name="Straight Connector 9">
            <a:extLst>
              <a:ext uri="{FF2B5EF4-FFF2-40B4-BE49-F238E27FC236}">
                <a16:creationId xmlns:a16="http://schemas.microsoft.com/office/drawing/2014/main" id="{F2BE1B20-B369-4C5A-9E9A-75E194743BFE}"/>
              </a:ext>
            </a:extLst>
          </p:cNvPr>
          <p:cNvCxnSpPr>
            <a:cxnSpLocks/>
          </p:cNvCxnSpPr>
          <p:nvPr/>
        </p:nvCxnSpPr>
        <p:spPr>
          <a:xfrm>
            <a:off x="723301" y="6890072"/>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67AE11F-06C5-4E9D-A2FF-52C4763AF311}"/>
              </a:ext>
            </a:extLst>
          </p:cNvPr>
          <p:cNvCxnSpPr>
            <a:cxnSpLocks/>
          </p:cNvCxnSpPr>
          <p:nvPr/>
        </p:nvCxnSpPr>
        <p:spPr>
          <a:xfrm>
            <a:off x="723301" y="2636127"/>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A close up of a computer&#10;&#10;Description generated with high confidence">
            <a:extLst>
              <a:ext uri="{FF2B5EF4-FFF2-40B4-BE49-F238E27FC236}">
                <a16:creationId xmlns:a16="http://schemas.microsoft.com/office/drawing/2014/main" id="{6C395F0F-77DA-42E3-AA2B-E519D5BF0430}"/>
              </a:ext>
            </a:extLst>
          </p:cNvPr>
          <p:cNvPicPr>
            <a:picLocks noChangeAspect="1"/>
          </p:cNvPicPr>
          <p:nvPr/>
        </p:nvPicPr>
        <p:blipFill rotWithShape="1">
          <a:blip r:embed="rId3">
            <a:extLst/>
          </a:blip>
          <a:srcRect l="17000"/>
          <a:stretch/>
        </p:blipFill>
        <p:spPr>
          <a:xfrm>
            <a:off x="4982" y="7459"/>
            <a:ext cx="12994836" cy="9746141"/>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10716228" y="8975826"/>
            <a:ext cx="182101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rtl="0"/>
            <a:r>
              <a:rPr lang="fr" b="0" i="0" u="none" baseline="0">
                <a:solidFill>
                  <a:schemeClr val="bg1"/>
                </a:solidFill>
              </a:rPr>
              <a:t>Ben Parker/IRIN</a:t>
            </a:r>
          </a:p>
        </p:txBody>
      </p:sp>
      <p:sp>
        <p:nvSpPr>
          <p:cNvPr id="13" name="Rectangle 12">
            <a:extLst>
              <a:ext uri="{FF2B5EF4-FFF2-40B4-BE49-F238E27FC236}">
                <a16:creationId xmlns:a16="http://schemas.microsoft.com/office/drawing/2014/main" id="{1FAB0BAD-9E3F-4B9A-AF9A-FB3AC65D09B6}"/>
              </a:ext>
            </a:extLst>
          </p:cNvPr>
          <p:cNvSpPr/>
          <p:nvPr/>
        </p:nvSpPr>
        <p:spPr>
          <a:xfrm>
            <a:off x="6419277" y="456782"/>
            <a:ext cx="6117963" cy="8386479"/>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fr"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Body">
            <a:extLst>
              <a:ext uri="{FF2B5EF4-FFF2-40B4-BE49-F238E27FC236}">
                <a16:creationId xmlns:a16="http://schemas.microsoft.com/office/drawing/2014/main" id="{2B2C2FFB-5366-4C78-98C4-719C0E51D1F0}"/>
              </a:ext>
            </a:extLst>
          </p:cNvPr>
          <p:cNvSpPr txBox="1">
            <a:spLocks/>
          </p:cNvSpPr>
          <p:nvPr/>
        </p:nvSpPr>
        <p:spPr>
          <a:xfrm>
            <a:off x="6717362" y="3321801"/>
            <a:ext cx="5550468" cy="5273559"/>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t">
            <a:norm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algn="l" defTabSz="914400" rtl="0" hangingPunct="1">
              <a:lnSpc>
                <a:spcPct val="90000"/>
              </a:lnSpc>
            </a:pPr>
            <a:r>
              <a:rPr lang="fr" sz="3600" b="0" i="0" u="none" kern="1200" baseline="0" dirty="0">
                <a:solidFill>
                  <a:srgbClr val="000000"/>
                </a:solidFill>
                <a:latin typeface="Open Sans Regular"/>
                <a:ea typeface="+mn-ea"/>
                <a:cs typeface="+mn-cs"/>
              </a:rPr>
              <a:t>Programmes reposant sur les marchés, dont les transferts monétaires et autres options d’assistance</a:t>
            </a:r>
          </a:p>
          <a:p>
            <a:pPr marL="548640" algn="l" defTabSz="914400" rtl="0" hangingPunct="1">
              <a:lnSpc>
                <a:spcPct val="90000"/>
              </a:lnSpc>
            </a:pPr>
            <a:r>
              <a:rPr lang="fr" sz="3600" b="0" i="0" u="none" kern="1200" baseline="0" dirty="0">
                <a:solidFill>
                  <a:srgbClr val="000000"/>
                </a:solidFill>
                <a:latin typeface="Open Sans Regular"/>
                <a:ea typeface="+mn-ea"/>
                <a:cs typeface="+mn-cs"/>
                <a:sym typeface="Wingdings" panose="05000000000000000000" pitchFamily="2" charset="2"/>
              </a:rPr>
              <a:t> </a:t>
            </a:r>
            <a:r>
              <a:rPr lang="fr" sz="3600" b="0" i="0" u="none" kern="1200" baseline="0" dirty="0">
                <a:solidFill>
                  <a:srgbClr val="000000"/>
                </a:solidFill>
                <a:latin typeface="Open Sans Regular"/>
                <a:ea typeface="+mn-ea"/>
                <a:cs typeface="+mn-cs"/>
              </a:rPr>
              <a:t>Conséquences pour la protection, la redevabilité et le suivi de la qualtié</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6822577" y="1152079"/>
            <a:ext cx="5193792" cy="2003494"/>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rtl="0" hangingPunct="1">
              <a:lnSpc>
                <a:spcPct val="90000"/>
              </a:lnSpc>
              <a:spcBef>
                <a:spcPct val="0"/>
              </a:spcBef>
            </a:pPr>
            <a:r>
              <a:rPr lang="fr" sz="4000" b="0" i="0" u="none" kern="1200" baseline="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Profondes réorientations de la prestation d’aide</a:t>
            </a:r>
            <a:endParaRPr lang="fr"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299856435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699008" y="526118"/>
            <a:ext cx="5193792" cy="2286700"/>
          </a:xfrm>
          <a:prstGeom prst="rect">
            <a:avLst/>
          </a:prstGeom>
        </p:spPr>
        <p:txBody>
          <a:bodyPr vert="horz" lIns="91440" tIns="45720" rIns="91440" bIns="45720" rtlCol="0" anchor="ctr">
            <a:noAutofit/>
          </a:bodyPr>
          <a:lstStyle/>
          <a:p>
            <a:pPr algn="l" defTabSz="914400" rtl="0">
              <a:lnSpc>
                <a:spcPct val="90000"/>
              </a:lnSpc>
              <a:spcBef>
                <a:spcPct val="0"/>
              </a:spcBef>
            </a:pPr>
            <a:r>
              <a:rPr lang="fr" sz="4000" b="0" i="0" u="none" kern="1200" baseline="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Engagement et redevabilité envers les communautés</a:t>
            </a:r>
          </a:p>
        </p:txBody>
      </p:sp>
      <p:cxnSp>
        <p:nvCxnSpPr>
          <p:cNvPr id="138" name="Straight Arrow Connector 137" hidden="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9008" y="3294549"/>
            <a:ext cx="48768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2" name="Body"/>
          <p:cNvSpPr txBox="1">
            <a:spLocks noGrp="1"/>
          </p:cNvSpPr>
          <p:nvPr>
            <p:ph type="body" sz="half" idx="1"/>
          </p:nvPr>
        </p:nvSpPr>
        <p:spPr>
          <a:xfrm>
            <a:off x="472131" y="3224902"/>
            <a:ext cx="5987663" cy="5595244"/>
          </a:xfrm>
          <a:prstGeom prst="rect">
            <a:avLst/>
          </a:prstGeom>
        </p:spPr>
        <p:txBody>
          <a:bodyPr vert="horz" lIns="91440" tIns="45720" rIns="91440" bIns="45720" rtlCol="0">
            <a:normAutofit fontScale="92500" lnSpcReduction="10000"/>
          </a:bodyPr>
          <a:lstStyle/>
          <a:p>
            <a:pPr marL="27432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ea typeface="+mn-ea"/>
                <a:cs typeface="+mn-cs"/>
              </a:rPr>
              <a:t>Une attention renouvelée</a:t>
            </a:r>
            <a:br>
              <a:rPr lang="fr" sz="3600" b="0" i="0" u="none" kern="1200" baseline="0" dirty="0">
                <a:solidFill>
                  <a:srgbClr val="000000"/>
                </a:solidFill>
                <a:latin typeface="Open Sans Regular"/>
                <a:ea typeface="+mn-ea"/>
                <a:cs typeface="+mn-cs"/>
              </a:rPr>
            </a:br>
            <a:r>
              <a:rPr lang="fr" sz="3600" b="0" i="0" u="none" kern="1200" baseline="0" dirty="0">
                <a:solidFill>
                  <a:srgbClr val="000000"/>
                </a:solidFill>
                <a:latin typeface="Open Sans Regular"/>
                <a:ea typeface="+mn-ea"/>
                <a:cs typeface="+mn-cs"/>
              </a:rPr>
              <a:t>à la redevabilité grâce à de nouveaux apprentissages</a:t>
            </a:r>
          </a:p>
          <a:p>
            <a:pPr marL="27432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ea typeface="+mn-ea"/>
                <a:cs typeface="+mn-cs"/>
              </a:rPr>
              <a:t>La participation</a:t>
            </a:r>
          </a:p>
          <a:p>
            <a:pPr marL="27432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ea typeface="+mn-ea"/>
                <a:cs typeface="+mn-cs"/>
              </a:rPr>
              <a:t>Le soutien localement aux acteurs et actrices</a:t>
            </a:r>
          </a:p>
          <a:p>
            <a:pPr marL="27432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rPr>
              <a:t>La collaboration avec les autorités locales</a:t>
            </a:r>
          </a:p>
          <a:p>
            <a:pPr marL="274320" indent="-228600" algn="l" defTabSz="914400" rtl="0">
              <a:lnSpc>
                <a:spcPct val="90000"/>
              </a:lnSpc>
              <a:buFont typeface="Arial" panose="020B0604020202020204" pitchFamily="34" charset="0"/>
              <a:buChar char="•"/>
            </a:pPr>
            <a:r>
              <a:rPr lang="fr" sz="3600" b="0" i="0" u="none" kern="1200" baseline="0" dirty="0">
                <a:solidFill>
                  <a:srgbClr val="000000"/>
                </a:solidFill>
                <a:latin typeface="Open Sans Regular"/>
                <a:ea typeface="+mn-ea"/>
                <a:cs typeface="+mn-cs"/>
              </a:rPr>
              <a:t>La Norme humanitaire fondamentale</a:t>
            </a:r>
          </a:p>
        </p:txBody>
      </p:sp>
      <p:pic>
        <p:nvPicPr>
          <p:cNvPr id="3" name="Picture 2">
            <a:extLst>
              <a:ext uri="{FF2B5EF4-FFF2-40B4-BE49-F238E27FC236}">
                <a16:creationId xmlns:a16="http://schemas.microsoft.com/office/drawing/2014/main" id="{C3A12011-E0BB-4988-BEE1-4243428C7A5F}"/>
              </a:ext>
            </a:extLst>
          </p:cNvPr>
          <p:cNvPicPr>
            <a:picLocks noChangeAspect="1"/>
          </p:cNvPicPr>
          <p:nvPr/>
        </p:nvPicPr>
        <p:blipFill rotWithShape="1">
          <a:blip r:embed="rId3"/>
          <a:srcRect l="26040" r="27874" b="-1"/>
          <a:stretch/>
        </p:blipFill>
        <p:spPr>
          <a:xfrm>
            <a:off x="6270772" y="10"/>
            <a:ext cx="6734026" cy="9753590"/>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1" name="TextBox 10">
            <a:extLst>
              <a:ext uri="{FF2B5EF4-FFF2-40B4-BE49-F238E27FC236}">
                <a16:creationId xmlns:a16="http://schemas.microsoft.com/office/drawing/2014/main" id="{F7C1E92B-AA47-476E-9468-9220D3A9A63B}"/>
              </a:ext>
            </a:extLst>
          </p:cNvPr>
          <p:cNvSpPr txBox="1"/>
          <p:nvPr/>
        </p:nvSpPr>
        <p:spPr>
          <a:xfrm>
            <a:off x="10885210" y="8945945"/>
            <a:ext cx="1683154"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rtl="0"/>
            <a:r>
              <a:rPr lang="fr" b="0" i="0" u="none" baseline="0">
                <a:solidFill>
                  <a:srgbClr val="000000"/>
                </a:solidFill>
              </a:rPr>
              <a:t>A.J. Ghani/FICR</a:t>
            </a:r>
          </a:p>
        </p:txBody>
      </p:sp>
      <p:cxnSp>
        <p:nvCxnSpPr>
          <p:cNvPr id="12" name="Straight Connector 11">
            <a:extLst>
              <a:ext uri="{FF2B5EF4-FFF2-40B4-BE49-F238E27FC236}">
                <a16:creationId xmlns:a16="http://schemas.microsoft.com/office/drawing/2014/main" id="{60335D1F-7BD5-4B35-BFC1-BE88B7FB5808}"/>
              </a:ext>
            </a:extLst>
          </p:cNvPr>
          <p:cNvCxnSpPr>
            <a:cxnSpLocks/>
          </p:cNvCxnSpPr>
          <p:nvPr/>
        </p:nvCxnSpPr>
        <p:spPr>
          <a:xfrm>
            <a:off x="699008" y="2812818"/>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E420EB6D-9E24-409A-9956-DE3458C50F9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8507" y="8477553"/>
            <a:ext cx="1871065" cy="878719"/>
          </a:xfrm>
          <a:prstGeom prst="rect">
            <a:avLst/>
          </a:prstGeom>
          <a:effectLst/>
        </p:spPr>
      </p:pic>
    </p:spTree>
    <p:extLst>
      <p:ext uri="{BB962C8B-B14F-4D97-AF65-F5344CB8AC3E}">
        <p14:creationId xmlns:p14="http://schemas.microsoft.com/office/powerpoint/2010/main" val="215272457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 name="Rectangle: Top Corners Rounded 127">
            <a:extLst>
              <a:ext uri="{FF2B5EF4-FFF2-40B4-BE49-F238E27FC236}">
                <a16:creationId xmlns:a16="http://schemas.microsoft.com/office/drawing/2014/main" id="{B1E3044D-AD17-4052-A453-8AA654EFA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198112" y="2282370"/>
            <a:ext cx="8424516" cy="5188860"/>
          </a:xfrm>
          <a:prstGeom prst="round2SameRect">
            <a:avLst>
              <a:gd name="adj1" fmla="val 3762"/>
              <a:gd name="adj2" fmla="val 0"/>
            </a:avLst>
          </a:prstGeom>
          <a:solidFill>
            <a:srgbClr val="1A33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 sz="1800" b="0" i="0" u="none" strike="noStrike" kern="1200" cap="none" spc="0" normalizeH="0" baseline="0" noProof="0">
              <a:ln>
                <a:noFill/>
              </a:ln>
              <a:solidFill>
                <a:srgbClr val="1A3340"/>
              </a:solidFill>
              <a:effectLst/>
              <a:uLnTx/>
              <a:uFillTx/>
              <a:latin typeface="Calibri" panose="020F0502020204030204"/>
              <a:ea typeface="+mn-ea"/>
              <a:cs typeface="+mn-cs"/>
            </a:endParaRPr>
          </a:p>
        </p:txBody>
      </p:sp>
      <p:sp>
        <p:nvSpPr>
          <p:cNvPr id="121" name="Title"/>
          <p:cNvSpPr txBox="1">
            <a:spLocks noGrp="1"/>
          </p:cNvSpPr>
          <p:nvPr>
            <p:ph type="title"/>
          </p:nvPr>
        </p:nvSpPr>
        <p:spPr>
          <a:xfrm>
            <a:off x="8461943" y="1071317"/>
            <a:ext cx="4104407" cy="2452175"/>
          </a:xfrm>
          <a:prstGeom prst="rect">
            <a:avLst/>
          </a:prstGeom>
        </p:spPr>
        <p:txBody>
          <a:bodyPr vert="horz" lIns="91440" tIns="45720" rIns="91440" bIns="45720" rtlCol="0" anchor="ctr">
            <a:normAutofit/>
          </a:bodyPr>
          <a:lstStyle/>
          <a:p>
            <a:pPr algn="l" defTabSz="914400" rtl="0">
              <a:lnSpc>
                <a:spcPct val="90000"/>
              </a:lnSpc>
              <a:spcBef>
                <a:spcPct val="0"/>
              </a:spcBef>
            </a:pPr>
            <a:r>
              <a:rPr lang="fr" sz="5400" b="0" i="0" u="none" baseline="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UTILITÉ</a:t>
            </a:r>
            <a:r>
              <a:rPr lang="fr" sz="5400" b="0" i="0" u="none" baseline="0" dirty="0">
                <a:solidFill>
                  <a:schemeClr val="bg1"/>
                </a:solidFill>
              </a:rPr>
              <a:t> du manuel :</a:t>
            </a:r>
            <a:endParaRPr lang="fr" sz="5000" kern="1200" dirty="0">
              <a:solidFill>
                <a:schemeClr val="bg1"/>
              </a:solidFill>
              <a:latin typeface="+mj-lt"/>
              <a:ea typeface="+mj-ea"/>
              <a:cs typeface="+mj-cs"/>
            </a:endParaRPr>
          </a:p>
        </p:txBody>
      </p:sp>
      <p:sp>
        <p:nvSpPr>
          <p:cNvPr id="141" name="Round Single Corner Rectangle 24">
            <a:extLst>
              <a:ext uri="{FF2B5EF4-FFF2-40B4-BE49-F238E27FC236}">
                <a16:creationId xmlns:a16="http://schemas.microsoft.com/office/drawing/2014/main" id="{81289F98-975F-4EB2-9553-8E1A9946BA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99527" y="1375703"/>
            <a:ext cx="3780073" cy="2835055"/>
          </a:xfrm>
          <a:prstGeom prst="round1Rect">
            <a:avLst>
              <a:gd name="adj" fmla="val 11295"/>
            </a:avLst>
          </a:prstGeom>
          <a:solidFill>
            <a:srgbClr val="FFFFFF"/>
          </a:solidFill>
          <a:ln w="57150">
            <a:solidFill>
              <a:srgbClr val="00A5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4" name="Round Single Corner Rectangle 25">
            <a:extLst>
              <a:ext uri="{FF2B5EF4-FFF2-40B4-BE49-F238E27FC236}">
                <a16:creationId xmlns:a16="http://schemas.microsoft.com/office/drawing/2014/main" id="{EBA7E638-205A-4579-864F-125BAC629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492859" y="5362301"/>
            <a:ext cx="3780073" cy="2835055"/>
          </a:xfrm>
          <a:prstGeom prst="round1Rect">
            <a:avLst>
              <a:gd name="adj" fmla="val 11295"/>
            </a:avLst>
          </a:prstGeom>
          <a:solidFill>
            <a:srgbClr val="FFFFFF"/>
          </a:solidFill>
          <a:ln w="57150">
            <a:solidFill>
              <a:srgbClr val="00A5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2" name="Round Single Corner Rectangle 22" hidden="1">
            <a:extLst>
              <a:ext uri="{FF2B5EF4-FFF2-40B4-BE49-F238E27FC236}">
                <a16:creationId xmlns:a16="http://schemas.microsoft.com/office/drawing/2014/main" id="{1F564BCF-97B6-4D86-94EE-DD1B587F21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65368" y="1849274"/>
            <a:ext cx="2125494" cy="2833994"/>
          </a:xfrm>
          <a:prstGeom prst="round1Rect">
            <a:avLst>
              <a:gd name="adj" fmla="val 11295"/>
            </a:avLst>
          </a:prstGeom>
          <a:solidFill>
            <a:srgbClr val="786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solidFill>
                <a:prstClr val="white"/>
              </a:solidFill>
              <a:latin typeface="Calibri" panose="020F0502020204030204"/>
            </a:endParaRPr>
          </a:p>
        </p:txBody>
      </p:sp>
      <p:sp>
        <p:nvSpPr>
          <p:cNvPr id="143" name="Round Single Corner Rectangle 23" hidden="1">
            <a:extLst>
              <a:ext uri="{FF2B5EF4-FFF2-40B4-BE49-F238E27FC236}">
                <a16:creationId xmlns:a16="http://schemas.microsoft.com/office/drawing/2014/main" id="{54600AC1-F146-4567-9C5E-A96D6D3492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373764" y="4889792"/>
            <a:ext cx="2433327" cy="3244437"/>
          </a:xfrm>
          <a:prstGeom prst="round1Rect">
            <a:avLst>
              <a:gd name="adj" fmla="val 11295"/>
            </a:avLst>
          </a:prstGeom>
          <a:solidFill>
            <a:srgbClr val="786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solidFill>
                <a:prstClr val="white"/>
              </a:solidFill>
              <a:latin typeface="Calibri" panose="020F0502020204030204"/>
            </a:endParaRPr>
          </a:p>
        </p:txBody>
      </p:sp>
      <p:pic>
        <p:nvPicPr>
          <p:cNvPr id="2" name="Picture 1">
            <a:extLst>
              <a:ext uri="{FF2B5EF4-FFF2-40B4-BE49-F238E27FC236}">
                <a16:creationId xmlns:a16="http://schemas.microsoft.com/office/drawing/2014/main" id="{D1650532-97AD-495A-B4D5-7797D8EF7AB2}"/>
              </a:ext>
            </a:extLst>
          </p:cNvPr>
          <p:cNvPicPr>
            <a:picLocks noChangeAspect="1"/>
          </p:cNvPicPr>
          <p:nvPr/>
        </p:nvPicPr>
        <p:blipFill>
          <a:blip r:embed="rId3"/>
          <a:stretch>
            <a:fillRect/>
          </a:stretch>
        </p:blipFill>
        <p:spPr>
          <a:xfrm>
            <a:off x="4116103" y="5500240"/>
            <a:ext cx="2533585" cy="2559177"/>
          </a:xfrm>
          <a:prstGeom prst="rect">
            <a:avLst/>
          </a:prstGeom>
        </p:spPr>
      </p:pic>
      <p:sp>
        <p:nvSpPr>
          <p:cNvPr id="122" name="Body"/>
          <p:cNvSpPr txBox="1">
            <a:spLocks noGrp="1"/>
          </p:cNvSpPr>
          <p:nvPr>
            <p:ph type="body" sz="half" idx="1"/>
          </p:nvPr>
        </p:nvSpPr>
        <p:spPr>
          <a:xfrm>
            <a:off x="8183024" y="3523492"/>
            <a:ext cx="4553262" cy="4950423"/>
          </a:xfrm>
          <a:prstGeom prst="rect">
            <a:avLst/>
          </a:prstGeom>
        </p:spPr>
        <p:txBody>
          <a:bodyPr vert="horz" lIns="91440" tIns="45720" rIns="91440" bIns="45720" rtlCol="0" anchor="ctr">
            <a:normAutofit fontScale="92500" lnSpcReduction="20000"/>
          </a:bodyPr>
          <a:lstStyle/>
          <a:p>
            <a:pPr marL="285750" indent="-285750" algn="l" rtl="0">
              <a:buFont typeface="Arial" panose="020B0604020202020204" pitchFamily="34" charset="0"/>
              <a:buChar char="•"/>
            </a:pPr>
            <a:r>
              <a:rPr lang="fr" sz="4300" b="1" i="0" u="none" baseline="0" dirty="0">
                <a:solidFill>
                  <a:schemeClr val="bg1"/>
                </a:solidFill>
                <a:latin typeface="Open Sans Regular"/>
              </a:rPr>
              <a:t>Nombreuses plateformes</a:t>
            </a:r>
          </a:p>
          <a:p>
            <a:pPr marL="274320" lvl="4" algn="l" defTabSz="914400">
              <a:lnSpc>
                <a:spcPct val="90000"/>
              </a:lnSpc>
            </a:pPr>
            <a:r>
              <a:rPr lang="fr" sz="2800" b="0" i="0" u="none" kern="1200" baseline="0" dirty="0">
                <a:solidFill>
                  <a:schemeClr val="bg1"/>
                </a:solidFill>
                <a:latin typeface="Open Sans Regular"/>
                <a:ea typeface="+mn-ea"/>
                <a:cs typeface="+mn-cs"/>
              </a:rPr>
              <a:t>Résultats de l’enquête </a:t>
            </a:r>
            <a:r>
              <a:rPr lang="fr-FR" sz="2800" kern="1200" dirty="0">
                <a:solidFill>
                  <a:schemeClr val="bg1"/>
                </a:solidFill>
                <a:latin typeface="Open Sans Regular"/>
              </a:rPr>
              <a:t>« Comment y accède-t-on ? »</a:t>
            </a:r>
            <a:r>
              <a:rPr lang="fr" sz="2800" b="0" i="0" u="none" kern="1200" baseline="0" dirty="0">
                <a:solidFill>
                  <a:schemeClr val="bg1"/>
                </a:solidFill>
                <a:latin typeface="Open Sans Regular"/>
                <a:ea typeface="+mn-ea"/>
                <a:cs typeface="+mn-cs"/>
              </a:rPr>
              <a:t> et appli HSPapp</a:t>
            </a:r>
          </a:p>
          <a:p>
            <a:pPr marL="285750" indent="-285750" algn="l" rtl="0">
              <a:buFont typeface="Arial" panose="020B0604020202020204" pitchFamily="34" charset="0"/>
              <a:buChar char="•"/>
            </a:pPr>
            <a:r>
              <a:rPr lang="fr-FR" sz="4300" b="1" dirty="0">
                <a:solidFill>
                  <a:schemeClr val="bg1"/>
                </a:solidFill>
                <a:latin typeface="Open Sans Regular"/>
              </a:rPr>
              <a:t>D</a:t>
            </a:r>
            <a:r>
              <a:rPr lang="fr-FR" sz="4300" b="1" i="0" u="none" baseline="0" dirty="0">
                <a:solidFill>
                  <a:schemeClr val="bg1"/>
                </a:solidFill>
                <a:latin typeface="Open Sans Regular"/>
              </a:rPr>
              <a:t>iversité d’utilisateurs et utilisatrices</a:t>
            </a:r>
          </a:p>
          <a:p>
            <a:pPr marL="274320" lvl="4" algn="l" defTabSz="914400">
              <a:lnSpc>
                <a:spcPct val="90000"/>
              </a:lnSpc>
            </a:pPr>
            <a:r>
              <a:rPr lang="fr-FR" sz="2800" b="0" i="0" u="none" kern="1200" baseline="0" dirty="0">
                <a:solidFill>
                  <a:schemeClr val="bg1"/>
                </a:solidFill>
                <a:latin typeface="Open Sans Regular"/>
              </a:rPr>
              <a:t>Résultats de l’enquête</a:t>
            </a:r>
            <a:r>
              <a:rPr lang="fr" sz="2800" kern="1200" dirty="0">
                <a:solidFill>
                  <a:schemeClr val="bg1"/>
                </a:solidFill>
                <a:latin typeface="Open Sans Regular"/>
              </a:rPr>
              <a:t> « Qui l’utilise ? »</a:t>
            </a:r>
            <a:endParaRPr lang="fr-FR" sz="2800" kern="1200" dirty="0">
              <a:solidFill>
                <a:schemeClr val="bg1"/>
              </a:solidFill>
              <a:latin typeface="Open Sans Regular"/>
            </a:endParaRPr>
          </a:p>
        </p:txBody>
      </p:sp>
      <p:sp>
        <p:nvSpPr>
          <p:cNvPr id="145" name="Rectangle: Top Corners Rounded 137">
            <a:extLst>
              <a:ext uri="{FF2B5EF4-FFF2-40B4-BE49-F238E27FC236}">
                <a16:creationId xmlns:a16="http://schemas.microsoft.com/office/drawing/2014/main" id="{2854001E-6E9D-464A-9B65-A4012F7B3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525243" y="2339698"/>
            <a:ext cx="7977809" cy="5074195"/>
          </a:xfrm>
          <a:prstGeom prst="round2SameRect">
            <a:avLst>
              <a:gd name="adj1" fmla="val 2061"/>
              <a:gd name="adj2" fmla="val 0"/>
            </a:avLst>
          </a:prstGeom>
          <a:no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40" name="Straight Connector 139" hidden="1">
            <a:extLst>
              <a:ext uri="{FF2B5EF4-FFF2-40B4-BE49-F238E27FC236}">
                <a16:creationId xmlns:a16="http://schemas.microsoft.com/office/drawing/2014/main" id="{62C9802A-EFBD-41D4-894F-AFD985DBA5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483100" y="4062721"/>
            <a:ext cx="1703953" cy="0"/>
          </a:xfrm>
          <a:prstGeom prst="line">
            <a:avLst/>
          </a:prstGeom>
          <a:ln w="50800">
            <a:solidFill>
              <a:srgbClr val="A6A6A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7E5515F-751C-42E5-876D-128F4766805B}"/>
              </a:ext>
            </a:extLst>
          </p:cNvPr>
          <p:cNvSpPr txBox="1"/>
          <p:nvPr/>
        </p:nvSpPr>
        <p:spPr>
          <a:xfrm>
            <a:off x="742951" y="5035761"/>
            <a:ext cx="3064142" cy="34881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r" defTabSz="584200" rtl="0" fontAlgn="auto" latinLnBrk="0" hangingPunct="0">
              <a:lnSpc>
                <a:spcPct val="100000"/>
              </a:lnSpc>
              <a:spcBef>
                <a:spcPts val="0"/>
              </a:spcBef>
              <a:spcAft>
                <a:spcPts val="0"/>
              </a:spcAft>
              <a:buClrTx/>
              <a:buSzTx/>
              <a:buFontTx/>
              <a:buNone/>
              <a:tabLst/>
            </a:pPr>
            <a:r>
              <a:rPr lang="fr" sz="2000" b="0" i="0" u="none" baseline="0" dirty="0">
                <a:solidFill>
                  <a:srgbClr val="004386"/>
                </a:solidFill>
              </a:rPr>
              <a:t>ONG </a:t>
            </a:r>
            <a:r>
              <a:rPr kumimoji="0" lang="fr" sz="2000" b="0" i="0" u="none" strike="noStrike" cap="none" spc="0" normalizeH="0" baseline="0" dirty="0">
                <a:ln>
                  <a:noFill/>
                </a:ln>
                <a:solidFill>
                  <a:srgbClr val="004386"/>
                </a:solidFill>
                <a:effectLst/>
                <a:uFillTx/>
                <a:sym typeface="Open Sans Regular"/>
              </a:rPr>
              <a:t>internationales</a:t>
            </a:r>
          </a:p>
          <a:p>
            <a:pPr marL="0" marR="0" indent="0" algn="r" defTabSz="584200" rtl="0" fontAlgn="auto" latinLnBrk="0" hangingPunct="0">
              <a:lnSpc>
                <a:spcPct val="100000"/>
              </a:lnSpc>
              <a:spcBef>
                <a:spcPts val="0"/>
              </a:spcBef>
              <a:spcAft>
                <a:spcPts val="0"/>
              </a:spcAft>
              <a:buClrTx/>
              <a:buSzTx/>
              <a:buFontTx/>
              <a:buNone/>
              <a:tabLst/>
            </a:pPr>
            <a:r>
              <a:rPr kumimoji="0" lang="fr" sz="2000" b="0" i="0" u="none" strike="noStrike" cap="none" spc="0" normalizeH="0" baseline="0" dirty="0">
                <a:ln>
                  <a:noFill/>
                </a:ln>
                <a:solidFill>
                  <a:srgbClr val="51BA5B"/>
                </a:solidFill>
                <a:effectLst/>
                <a:uFillTx/>
                <a:sym typeface="Open Sans Regular"/>
              </a:rPr>
              <a:t>ONG locales et nationales et Croix-Rouge/Croissant-Rouge</a:t>
            </a:r>
          </a:p>
          <a:p>
            <a:pPr marL="0" marR="0" indent="0" algn="r" defTabSz="584200" rtl="0" fontAlgn="auto" latinLnBrk="0" hangingPunct="0">
              <a:lnSpc>
                <a:spcPct val="100000"/>
              </a:lnSpc>
              <a:spcBef>
                <a:spcPts val="0"/>
              </a:spcBef>
              <a:spcAft>
                <a:spcPts val="0"/>
              </a:spcAft>
              <a:buClrTx/>
              <a:buSzTx/>
              <a:buFontTx/>
              <a:buNone/>
              <a:tabLst/>
            </a:pPr>
            <a:r>
              <a:rPr lang="fr" sz="2000" b="0" i="0" u="none" baseline="0" dirty="0">
                <a:solidFill>
                  <a:srgbClr val="C70F3F"/>
                </a:solidFill>
              </a:rPr>
              <a:t>Gouvernements, défense civile et prestataires de services nationaux</a:t>
            </a:r>
          </a:p>
          <a:p>
            <a:pPr marL="0" marR="0" indent="0" algn="r" defTabSz="584200" rtl="0" fontAlgn="auto" latinLnBrk="0" hangingPunct="0">
              <a:lnSpc>
                <a:spcPct val="100000"/>
              </a:lnSpc>
              <a:spcBef>
                <a:spcPts val="0"/>
              </a:spcBef>
              <a:spcAft>
                <a:spcPts val="0"/>
              </a:spcAft>
              <a:buClrTx/>
              <a:buSzTx/>
              <a:buFontTx/>
              <a:buNone/>
              <a:tabLst/>
            </a:pPr>
            <a:r>
              <a:rPr lang="fr" sz="2000" b="0" i="0" u="none" baseline="0" dirty="0">
                <a:solidFill>
                  <a:srgbClr val="00AEEF"/>
                </a:solidFill>
              </a:rPr>
              <a:t>Agences </a:t>
            </a:r>
            <a:r>
              <a:rPr kumimoji="0" lang="fr" sz="2000" b="0" i="0" u="none" strike="noStrike" cap="none" spc="0" normalizeH="0" baseline="0" dirty="0">
                <a:ln>
                  <a:noFill/>
                </a:ln>
                <a:solidFill>
                  <a:srgbClr val="00AEEF"/>
                </a:solidFill>
                <a:effectLst/>
                <a:uFillTx/>
                <a:sym typeface="Open Sans Regular"/>
              </a:rPr>
              <a:t>onusiennes</a:t>
            </a:r>
            <a:r>
              <a:rPr lang="fr" sz="2000" b="0" i="0" u="none" baseline="0" dirty="0">
                <a:solidFill>
                  <a:srgbClr val="00AEEF"/>
                </a:solidFill>
              </a:rPr>
              <a:t> et intergouvernementales</a:t>
            </a:r>
          </a:p>
          <a:p>
            <a:pPr marL="0" marR="0" indent="0" algn="r" defTabSz="584200" rtl="0" fontAlgn="auto" latinLnBrk="0" hangingPunct="0">
              <a:lnSpc>
                <a:spcPct val="100000"/>
              </a:lnSpc>
              <a:spcBef>
                <a:spcPts val="0"/>
              </a:spcBef>
              <a:spcAft>
                <a:spcPts val="0"/>
              </a:spcAft>
              <a:buClrTx/>
              <a:buSzTx/>
              <a:buFontTx/>
              <a:buNone/>
              <a:tabLst/>
            </a:pPr>
            <a:r>
              <a:rPr kumimoji="0" lang="fr" sz="2000" b="0" i="0" u="none" strike="noStrike" cap="none" spc="0" normalizeH="0" baseline="0" dirty="0">
                <a:ln>
                  <a:noFill/>
                </a:ln>
                <a:solidFill>
                  <a:srgbClr val="F58220"/>
                </a:solidFill>
                <a:effectLst/>
                <a:uFillTx/>
                <a:sym typeface="Open Sans Regular"/>
              </a:rPr>
              <a:t>Autres</a:t>
            </a:r>
          </a:p>
        </p:txBody>
      </p:sp>
      <p:cxnSp>
        <p:nvCxnSpPr>
          <p:cNvPr id="6" name="Straight Connector 5">
            <a:extLst>
              <a:ext uri="{FF2B5EF4-FFF2-40B4-BE49-F238E27FC236}">
                <a16:creationId xmlns:a16="http://schemas.microsoft.com/office/drawing/2014/main" id="{02126501-BC13-44B3-8538-B97C437902F3}"/>
              </a:ext>
            </a:extLst>
          </p:cNvPr>
          <p:cNvCxnSpPr/>
          <p:nvPr/>
        </p:nvCxnSpPr>
        <p:spPr>
          <a:xfrm>
            <a:off x="8604354" y="3326742"/>
            <a:ext cx="1828800" cy="0"/>
          </a:xfrm>
          <a:prstGeom prst="line">
            <a:avLst/>
          </a:prstGeom>
          <a:ln w="38100">
            <a:solidFill>
              <a:srgbClr val="A6A6A6"/>
            </a:solidFill>
          </a:ln>
        </p:spPr>
        <p:style>
          <a:lnRef idx="1">
            <a:schemeClr val="dk1"/>
          </a:lnRef>
          <a:fillRef idx="0">
            <a:schemeClr val="dk1"/>
          </a:fillRef>
          <a:effectRef idx="0">
            <a:schemeClr val="dk1"/>
          </a:effectRef>
          <a:fontRef idx="minor">
            <a:schemeClr val="tx1"/>
          </a:fontRef>
        </p:style>
      </p:cxnSp>
      <p:pic>
        <p:nvPicPr>
          <p:cNvPr id="1026" name="Picture 2" descr="Image result for hsp app logo">
            <a:extLst>
              <a:ext uri="{FF2B5EF4-FFF2-40B4-BE49-F238E27FC236}">
                <a16:creationId xmlns:a16="http://schemas.microsoft.com/office/drawing/2014/main" id="{F393B0BA-7131-48B2-8BDF-6E26ECF2251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1611" t="15193" r="31610" b="14862"/>
          <a:stretch/>
        </p:blipFill>
        <p:spPr bwMode="auto">
          <a:xfrm>
            <a:off x="3939451" y="2494375"/>
            <a:ext cx="2266477" cy="2262884"/>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a:extLst>
              <a:ext uri="{FF2B5EF4-FFF2-40B4-BE49-F238E27FC236}">
                <a16:creationId xmlns:a16="http://schemas.microsoft.com/office/drawing/2014/main" id="{95C36B00-2E2C-4C2B-B601-0A7B3A9D7866}"/>
              </a:ext>
            </a:extLst>
          </p:cNvPr>
          <p:cNvGrpSpPr/>
          <p:nvPr/>
        </p:nvGrpSpPr>
        <p:grpSpPr>
          <a:xfrm>
            <a:off x="378507" y="8455819"/>
            <a:ext cx="1871065" cy="900454"/>
            <a:chOff x="378507" y="8455819"/>
            <a:chExt cx="1871065" cy="900454"/>
          </a:xfrm>
        </p:grpSpPr>
        <p:sp>
          <p:nvSpPr>
            <p:cNvPr id="17" name="Rectangle 16">
              <a:extLst>
                <a:ext uri="{FF2B5EF4-FFF2-40B4-BE49-F238E27FC236}">
                  <a16:creationId xmlns:a16="http://schemas.microsoft.com/office/drawing/2014/main" id="{848096EE-AD46-4B28-98E7-CD2A7FD6603F}"/>
                </a:ext>
              </a:extLst>
            </p:cNvPr>
            <p:cNvSpPr/>
            <p:nvPr/>
          </p:nvSpPr>
          <p:spPr>
            <a:xfrm>
              <a:off x="378507" y="8455819"/>
              <a:ext cx="1871065" cy="900454"/>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8" name="Graphic 17">
              <a:extLst>
                <a:ext uri="{FF2B5EF4-FFF2-40B4-BE49-F238E27FC236}">
                  <a16:creationId xmlns:a16="http://schemas.microsoft.com/office/drawing/2014/main" id="{BF067652-F1F5-45B6-A45A-1652A4A7678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8507" y="8477553"/>
              <a:ext cx="1871065" cy="878719"/>
            </a:xfrm>
            <a:prstGeom prst="rect">
              <a:avLst/>
            </a:prstGeom>
            <a:effectLst/>
          </p:spPr>
        </p:pic>
      </p:grpSp>
      <p:pic>
        <p:nvPicPr>
          <p:cNvPr id="5" name="Picture 4">
            <a:extLst>
              <a:ext uri="{FF2B5EF4-FFF2-40B4-BE49-F238E27FC236}">
                <a16:creationId xmlns:a16="http://schemas.microsoft.com/office/drawing/2014/main" id="{E185DF9E-61B8-4720-95EB-7874582F0459}"/>
              </a:ext>
            </a:extLst>
          </p:cNvPr>
          <p:cNvPicPr>
            <a:picLocks noChangeAspect="1"/>
          </p:cNvPicPr>
          <p:nvPr/>
        </p:nvPicPr>
        <p:blipFill>
          <a:blip r:embed="rId7">
            <a:biLevel thresh="75000"/>
          </a:blip>
          <a:stretch>
            <a:fillRect/>
          </a:stretch>
        </p:blipFill>
        <p:spPr>
          <a:xfrm>
            <a:off x="1281381" y="1071318"/>
            <a:ext cx="2129988" cy="3484942"/>
          </a:xfrm>
          <a:prstGeom prst="rect">
            <a:avLst/>
          </a:prstGeom>
        </p:spPr>
      </p:pic>
    </p:spTree>
    <p:extLst>
      <p:ext uri="{BB962C8B-B14F-4D97-AF65-F5344CB8AC3E}">
        <p14:creationId xmlns:p14="http://schemas.microsoft.com/office/powerpoint/2010/main" val="3767212091"/>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609</TotalTime>
  <Words>2528</Words>
  <Application>Microsoft Office PowerPoint</Application>
  <PresentationFormat>Custom</PresentationFormat>
  <Paragraphs>374</Paragraphs>
  <Slides>35</Slides>
  <Notes>29</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35</vt:i4>
      </vt:variant>
    </vt:vector>
  </HeadingPairs>
  <TitlesOfParts>
    <vt:vector size="50" baseType="lpstr">
      <vt:lpstr>Arial</vt:lpstr>
      <vt:lpstr>Calibri</vt:lpstr>
      <vt:lpstr>Helvetica</vt:lpstr>
      <vt:lpstr>Helvetica Light</vt:lpstr>
      <vt:lpstr>Helvetica Neue</vt:lpstr>
      <vt:lpstr>Impact</vt:lpstr>
      <vt:lpstr>Open Sans</vt:lpstr>
      <vt:lpstr>Open Sans Bold</vt:lpstr>
      <vt:lpstr>Open Sans Extrabold</vt:lpstr>
      <vt:lpstr>Open Sans Light</vt:lpstr>
      <vt:lpstr>Open Sans Regular</vt:lpstr>
      <vt:lpstr>Open Sans Regular</vt:lpstr>
      <vt:lpstr>Tw Cen MT</vt:lpstr>
      <vt:lpstr>Wingdings</vt:lpstr>
      <vt:lpstr>White</vt:lpstr>
      <vt:lpstr>Qu’y a-t-il de nouveau dans l’édition 2018 ?</vt:lpstr>
      <vt:lpstr>PowerPoint Presentation</vt:lpstr>
      <vt:lpstr>Objectifs d’apprentissage</vt:lpstr>
      <vt:lpstr>Les défis d’aujourd’hui et les moteurs de la révision</vt:lpstr>
      <vt:lpstr>PowerPoint Presentation</vt:lpstr>
      <vt:lpstr>PowerPoint Presentation</vt:lpstr>
      <vt:lpstr>PowerPoint Presentation</vt:lpstr>
      <vt:lpstr>Engagement et redevabilité envers les communautés</vt:lpstr>
      <vt:lpstr>UTILITÉ du manuel :</vt:lpstr>
      <vt:lpstr>Discussion :  LES DÉFIS D’AUJOURD’HUI  et les moteurs du changement</vt:lpstr>
      <vt:lpstr>Consultations pour la RÉVISION  du manuel</vt:lpstr>
      <vt:lpstr>PowerPoint Presentation</vt:lpstr>
      <vt:lpstr>PowerPoint Presentation</vt:lpstr>
      <vt:lpstr>PowerPoint Presentation</vt:lpstr>
      <vt:lpstr>PowerPoint Presentation</vt:lpstr>
      <vt:lpstr>Discussion : CONSULTATIONS ET COMMENTAIRES SUR LA RÉVISION DU MANUEL</vt:lpstr>
      <vt:lpstr>MODIFICATIONS structurelles    apportées au manuel : </vt:lpstr>
      <vt:lpstr>Chapitres de base</vt:lpstr>
      <vt:lpstr> Qu’est-ce que Sphère ? </vt:lpstr>
      <vt:lpstr>La Charte humanitaire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Où nous en sommes</vt:lpstr>
      <vt:lpstr>Discussion : MODIFICATIONS APPORTÉES AU MANUEL</vt:lpstr>
      <vt:lpstr>UNE NOUVELLE IDENTITÉ</vt:lpstr>
      <vt:lpstr>UNE NOUVELLE MANIÈRE D’ACCÉDER AU MANUEL</vt:lpstr>
      <vt:lpstr>UN NOUVEAU COURS EN LIGNE  Comment devenir  promoteur de Sphère</vt:lpstr>
      <vt:lpstr>Discussion 4 : L’ÉVOLUTION DE SPHÈRE ET DE SES PRODUITS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New in the 2018 Sphere Handbook?</dc:title>
  <dc:creator>Tristan Hale</dc:creator>
  <cp:lastModifiedBy>Tristan Hale</cp:lastModifiedBy>
  <cp:revision>62</cp:revision>
  <dcterms:created xsi:type="dcterms:W3CDTF">2018-11-13T08:32:28Z</dcterms:created>
  <dcterms:modified xsi:type="dcterms:W3CDTF">2019-01-23T09:10:37Z</dcterms:modified>
</cp:coreProperties>
</file>