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6" r:id="rId2"/>
    <p:sldId id="262" r:id="rId3"/>
    <p:sldId id="273" r:id="rId4"/>
    <p:sldId id="382" r:id="rId5"/>
    <p:sldId id="265" r:id="rId6"/>
    <p:sldId id="257" r:id="rId7"/>
    <p:sldId id="263" r:id="rId8"/>
    <p:sldId id="264" r:id="rId9"/>
    <p:sldId id="270" r:id="rId10"/>
    <p:sldId id="258" r:id="rId11"/>
    <p:sldId id="385" r:id="rId12"/>
    <p:sldId id="386" r:id="rId13"/>
    <p:sldId id="363" r:id="rId14"/>
    <p:sldId id="387" r:id="rId15"/>
    <p:sldId id="389" r:id="rId16"/>
    <p:sldId id="384" r:id="rId17"/>
    <p:sldId id="383" r:id="rId18"/>
    <p:sldId id="267" r:id="rId19"/>
    <p:sldId id="388" r:id="rId20"/>
    <p:sldId id="390" r:id="rId21"/>
    <p:sldId id="392" r:id="rId22"/>
    <p:sldId id="391" r:id="rId23"/>
    <p:sldId id="399" r:id="rId24"/>
    <p:sldId id="396" r:id="rId25"/>
    <p:sldId id="394" r:id="rId26"/>
    <p:sldId id="395" r:id="rId27"/>
    <p:sldId id="402" r:id="rId28"/>
    <p:sldId id="401" r:id="rId29"/>
    <p:sldId id="268" r:id="rId30"/>
    <p:sldId id="398" r:id="rId31"/>
    <p:sldId id="377" r:id="rId32"/>
    <p:sldId id="381" r:id="rId33"/>
    <p:sldId id="269" r:id="rId34"/>
    <p:sldId id="260" r:id="rId35"/>
    <p:sldId id="261" r:id="rId3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1F13"/>
    <a:srgbClr val="006854"/>
    <a:srgbClr val="11AD8D"/>
    <a:srgbClr val="000000"/>
    <a:srgbClr val="B54500"/>
    <a:srgbClr val="00459D"/>
    <a:srgbClr val="D9D9D9"/>
    <a:srgbClr val="773CBE"/>
    <a:srgbClr val="F8F8FA"/>
    <a:srgbClr val="625D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15" autoAdjust="0"/>
    <p:restoredTop sz="74056" autoAdjust="0"/>
  </p:normalViewPr>
  <p:slideViewPr>
    <p:cSldViewPr snapToGrid="0">
      <p:cViewPr varScale="1">
        <p:scale>
          <a:sx n="55" d="100"/>
          <a:sy n="55" d="100"/>
        </p:scale>
        <p:origin x="1644" y="7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unhcr.org/globaltrends2017/"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eforum.org/agenda/2018/01/conflict-is-reshaping-the-world-mercy-corp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nytimes.com/2018/03/29/climate/united-nations-climate-change.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odi.org/publications/9876-doing-cash-differently-how-cash-transfers-can-transform-humanitarian-aid"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agendaforhumanity.org/initiatives/386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andbook.spherestandards.or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using this slideshow:</a:t>
            </a:r>
          </a:p>
          <a:p>
            <a:pPr marL="342900" indent="-342900">
              <a:buFontTx/>
              <a:buChar char="-"/>
            </a:pPr>
            <a:r>
              <a:rPr lang="en-US" dirty="0"/>
              <a:t>Read the What is New in the 2018 Sphere Handbook In-depth guide</a:t>
            </a:r>
          </a:p>
          <a:p>
            <a:pPr marL="342900" indent="-342900">
              <a:buFontTx/>
              <a:buChar char="-"/>
            </a:pPr>
            <a:r>
              <a:rPr lang="en-US" dirty="0"/>
              <a:t>Delete unneeded slides</a:t>
            </a:r>
          </a:p>
          <a:p>
            <a:pPr marL="0" indent="0">
              <a:buFontTx/>
              <a:buNone/>
            </a:pPr>
            <a:r>
              <a:rPr lang="en-US" dirty="0"/>
              <a:t>This slide:</a:t>
            </a:r>
          </a:p>
          <a:p>
            <a:pPr marL="342900" indent="-342900">
              <a:buFontTx/>
              <a:buChar char="-"/>
            </a:pPr>
            <a:r>
              <a:rPr lang="en-US" dirty="0"/>
              <a:t>Remove “company name” and the vertical line next to it, or replace with you own logo(s)</a:t>
            </a:r>
          </a:p>
          <a:p>
            <a:pPr marL="342900" indent="-342900">
              <a:buFontTx/>
              <a:buChar char="-"/>
            </a:pPr>
            <a:r>
              <a:rPr lang="en-US" dirty="0"/>
              <a:t>To change the date, select </a:t>
            </a:r>
            <a:r>
              <a:rPr lang="en-US" b="1" dirty="0"/>
              <a:t>Slide Master </a:t>
            </a:r>
            <a:r>
              <a:rPr lang="en-US" dirty="0"/>
              <a:t>from the </a:t>
            </a:r>
            <a:r>
              <a:rPr lang="en-US" b="1" dirty="0"/>
              <a:t>View</a:t>
            </a:r>
            <a:r>
              <a:rPr lang="en-US" dirty="0"/>
              <a:t> menu. When done, click </a:t>
            </a:r>
            <a:r>
              <a:rPr lang="en-US" b="1" dirty="0"/>
              <a:t>Close Master View </a:t>
            </a:r>
            <a:r>
              <a:rPr lang="en-US" dirty="0"/>
              <a:t>to return.</a:t>
            </a:r>
          </a:p>
          <a:p>
            <a:endParaRPr lang="en-US" dirty="0"/>
          </a:p>
        </p:txBody>
      </p:sp>
    </p:spTree>
    <p:extLst>
      <p:ext uri="{BB962C8B-B14F-4D97-AF65-F5344CB8AC3E}">
        <p14:creationId xmlns:p14="http://schemas.microsoft.com/office/powerpoint/2010/main" val="846023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p:txBody>
      </p:sp>
    </p:spTree>
    <p:extLst>
      <p:ext uri="{BB962C8B-B14F-4D97-AF65-F5344CB8AC3E}">
        <p14:creationId xmlns:p14="http://schemas.microsoft.com/office/powerpoint/2010/main" val="3522485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Consultations snapshot</a:t>
            </a:r>
          </a:p>
          <a:p>
            <a:endParaRPr lang="en-US" dirty="0"/>
          </a:p>
          <a:p>
            <a:r>
              <a:rPr lang="en-US" dirty="0"/>
              <a:t>Depending on your setting, consider deleting some or all of the CONSULTATIONS slides (6 starting from this one)</a:t>
            </a:r>
          </a:p>
          <a:p>
            <a:endParaRPr lang="en-US" dirty="0"/>
          </a:p>
          <a:p>
            <a:r>
              <a:rPr lang="en-GB" sz="2200" dirty="0">
                <a:effectLst/>
                <a:latin typeface="+mn-lt"/>
                <a:ea typeface="+mn-ea"/>
                <a:cs typeface="+mn-cs"/>
                <a:sym typeface="Helvetica Neue"/>
              </a:rPr>
              <a:t>After 2016, the year of information-gathering and planning, 2017 was the year of authoring, including in-person and on-line consultations.</a:t>
            </a:r>
          </a:p>
          <a:p>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Feb ’17 to Apr ’17: Authors write first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Apr ’17 to Jun ’17: First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Jun ’17 to Oct ’17: Authors write second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Oct ’17 to Nov ’17: Second online public consultation/survey</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Nov ’17 to Jan ’18: Authors write third draft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Jan ’18: Third authors workshop, Geneva</a:t>
            </a:r>
          </a:p>
          <a:p>
            <a:pPr lvl="0"/>
            <a:endParaRPr lang="en-US" sz="2200" dirty="0">
              <a:effectLst/>
              <a:latin typeface="+mn-lt"/>
              <a:ea typeface="+mn-ea"/>
              <a:cs typeface="+mn-cs"/>
              <a:sym typeface="Helvetica Neue"/>
            </a:endParaRPr>
          </a:p>
          <a:p>
            <a:r>
              <a:rPr lang="en-GB" sz="2200" dirty="0">
                <a:effectLst/>
                <a:latin typeface="+mn-lt"/>
                <a:ea typeface="+mn-ea"/>
                <a:cs typeface="+mn-cs"/>
                <a:sym typeface="Helvetica Neue"/>
              </a:rPr>
              <a:t>In-person consultations continued throughout the year. Authors responded to each comment from the public consultations received via the online platform, and to the reports submitted following in-person consultations.</a:t>
            </a:r>
            <a:endParaRPr lang="en-US" sz="2200" dirty="0">
              <a:effectLst/>
              <a:latin typeface="+mn-lt"/>
              <a:ea typeface="+mn-ea"/>
              <a:cs typeface="+mn-cs"/>
              <a:sym typeface="Helvetica Neue"/>
            </a:endParaRPr>
          </a:p>
          <a:p>
            <a:endParaRPr lang="en-US" dirty="0"/>
          </a:p>
        </p:txBody>
      </p:sp>
    </p:spTree>
    <p:extLst>
      <p:ext uri="{BB962C8B-B14F-4D97-AF65-F5344CB8AC3E}">
        <p14:creationId xmlns:p14="http://schemas.microsoft.com/office/powerpoint/2010/main" val="4124450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Who contributed</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The composition of contributors is comparable to the composition of people that responded to the 2016 user survey (though the categorisation is slightly different).</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While self-selection bias is present in both surveys, this is an indicator that the HB is written by the same people that use it. We may conclude from the differences that HB users in INGOs were more likely to contribute to the revision than others.</a:t>
            </a:r>
          </a:p>
          <a:p>
            <a:endParaRPr lang="en-GB" sz="2200" strike="noStrike" dirty="0">
              <a:effectLst/>
              <a:latin typeface="+mn-lt"/>
              <a:ea typeface="+mn-ea"/>
              <a:cs typeface="+mn-cs"/>
              <a:sym typeface="Helvetica Neue"/>
            </a:endParaRPr>
          </a:p>
          <a:p>
            <a:r>
              <a:rPr lang="en-GB" sz="2200" b="1" strike="noStrike" dirty="0">
                <a:effectLst/>
                <a:latin typeface="+mn-lt"/>
                <a:ea typeface="+mn-ea"/>
                <a:cs typeface="+mn-cs"/>
                <a:sym typeface="Helvetica Neue"/>
              </a:rPr>
              <a:t>Group					User survey		Comments</a:t>
            </a:r>
            <a:endParaRPr lang="en-US" sz="2200" b="1"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International NGOs			36%			45%</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National/Local NGOs			22% (includes RCRC)	26%</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Government, civil defence</a:t>
            </a:r>
          </a:p>
          <a:p>
            <a:r>
              <a:rPr lang="en-GB" sz="2200" strike="noStrike" dirty="0">
                <a:effectLst/>
                <a:latin typeface="+mn-lt"/>
                <a:ea typeface="+mn-ea"/>
                <a:cs typeface="+mn-cs"/>
                <a:sym typeface="Helvetica Neue"/>
              </a:rPr>
              <a:t>and national service providers	11%			8% (local authorities)</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UN and intergovernmental agencies	8%			8% (includes RCRC)</a:t>
            </a:r>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Other					23%			13%</a:t>
            </a:r>
            <a:endParaRPr lang="en-US" sz="2200" strike="noStrike" dirty="0">
              <a:effectLst/>
              <a:latin typeface="+mn-lt"/>
              <a:ea typeface="+mn-ea"/>
              <a:cs typeface="+mn-cs"/>
              <a:sym typeface="Helvetica Neue"/>
            </a:endParaRPr>
          </a:p>
          <a:p>
            <a:endParaRPr lang="en-US" strike="noStrike" dirty="0"/>
          </a:p>
        </p:txBody>
      </p:sp>
    </p:spTree>
    <p:extLst>
      <p:ext uri="{BB962C8B-B14F-4D97-AF65-F5344CB8AC3E}">
        <p14:creationId xmlns:p14="http://schemas.microsoft.com/office/powerpoint/2010/main" val="3543010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744538"/>
            <a:ext cx="4965700" cy="37242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EFB164-C8A9-4B15-A5AA-2EB5C7E0491E}" type="slidenum">
              <a:rPr lang="en-US" smtClean="0"/>
              <a:t>13</a:t>
            </a:fld>
            <a:endParaRPr lang="en-US"/>
          </a:p>
        </p:txBody>
      </p:sp>
    </p:spTree>
    <p:extLst>
      <p:ext uri="{BB962C8B-B14F-4D97-AF65-F5344CB8AC3E}">
        <p14:creationId xmlns:p14="http://schemas.microsoft.com/office/powerpoint/2010/main" val="4074988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1750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Comments</a:t>
            </a:r>
          </a:p>
          <a:p>
            <a:endParaRPr lang="en-US" sz="2200" strike="noStrike" dirty="0">
              <a:effectLst/>
              <a:latin typeface="+mn-lt"/>
              <a:ea typeface="+mn-ea"/>
              <a:cs typeface="+mn-cs"/>
              <a:sym typeface="Helvetica Neue"/>
            </a:endParaRPr>
          </a:p>
          <a:p>
            <a:r>
              <a:rPr lang="en-GB" sz="2200" strike="noStrike" dirty="0">
                <a:effectLst/>
                <a:latin typeface="+mn-lt"/>
                <a:ea typeface="+mn-ea"/>
                <a:cs typeface="+mn-cs"/>
                <a:sym typeface="Helvetica Neue"/>
              </a:rPr>
              <a:t>Comments from the consultations, and the authors’ responses to them are captured in Excel workbooks along with chapter and section identifiers. While there are no plans to release this data in this format, when the Sphere office receives a query on a section of Handbook content, these files may be used to track the dialogue, decisions and opinions that led to that content. </a:t>
            </a:r>
            <a:endParaRPr lang="en-US" strike="noStrike" dirty="0"/>
          </a:p>
        </p:txBody>
      </p:sp>
    </p:spTree>
    <p:extLst>
      <p:ext uri="{BB962C8B-B14F-4D97-AF65-F5344CB8AC3E}">
        <p14:creationId xmlns:p14="http://schemas.microsoft.com/office/powerpoint/2010/main" val="3720317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p:txBody>
      </p:sp>
    </p:spTree>
    <p:extLst>
      <p:ext uri="{BB962C8B-B14F-4D97-AF65-F5344CB8AC3E}">
        <p14:creationId xmlns:p14="http://schemas.microsoft.com/office/powerpoint/2010/main" val="2718152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set of CHANGES slides (12 starting with this one) should be the core content of your presentation/workshop.</a:t>
            </a:r>
          </a:p>
          <a:p>
            <a:endParaRPr lang="en-US" dirty="0"/>
          </a:p>
          <a:p>
            <a:r>
              <a:rPr lang="en-GB" sz="2200" b="1" strike="noStrike" dirty="0">
                <a:effectLst/>
                <a:latin typeface="+mn-lt"/>
                <a:ea typeface="+mn-ea"/>
                <a:cs typeface="+mn-cs"/>
                <a:sym typeface="Helvetica Neue"/>
              </a:rPr>
              <a:t>Structural Changes</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Outcome orientated: </a:t>
            </a:r>
            <a:r>
              <a:rPr lang="en-GB" sz="2200" strike="noStrike" dirty="0">
                <a:effectLst/>
                <a:latin typeface="+mn-lt"/>
                <a:ea typeface="+mn-ea"/>
                <a:cs typeface="+mn-cs"/>
                <a:sym typeface="Helvetica Neue"/>
              </a:rPr>
              <a:t>The standards </a:t>
            </a:r>
            <a:r>
              <a:rPr lang="en-GB" sz="2200" i="1" strike="noStrike" dirty="0">
                <a:effectLst/>
                <a:latin typeface="+mn-lt"/>
                <a:ea typeface="+mn-ea"/>
                <a:cs typeface="+mn-cs"/>
                <a:sym typeface="Helvetica Neue"/>
              </a:rPr>
              <a:t>themselves</a:t>
            </a:r>
            <a:r>
              <a:rPr lang="en-GB" sz="2200" strike="noStrike" dirty="0">
                <a:effectLst/>
                <a:latin typeface="+mn-lt"/>
                <a:ea typeface="+mn-ea"/>
                <a:cs typeface="+mn-cs"/>
                <a:sym typeface="Helvetica Neue"/>
              </a:rPr>
              <a:t> are practical expressions of specific rights. The text has been reviewed and edited to formulate each Standard as a clear </a:t>
            </a:r>
            <a:r>
              <a:rPr lang="en-GB" sz="2200" b="1" strike="noStrike" dirty="0">
                <a:effectLst/>
                <a:latin typeface="+mn-lt"/>
                <a:ea typeface="+mn-ea"/>
                <a:cs typeface="+mn-cs"/>
                <a:sym typeface="Helvetica Neue"/>
              </a:rPr>
              <a:t>outcome statement</a:t>
            </a:r>
            <a:r>
              <a:rPr lang="en-GB" sz="2200" strike="noStrike" dirty="0">
                <a:effectLst/>
                <a:latin typeface="+mn-lt"/>
                <a:ea typeface="+mn-ea"/>
                <a:cs typeface="+mn-cs"/>
                <a:sym typeface="Helvetica Neue"/>
              </a:rPr>
              <a:t>. Where possible, the wording is now clearer and simpler.</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Indicators: </a:t>
            </a:r>
            <a:r>
              <a:rPr lang="en-GB" sz="2200" strike="noStrike" dirty="0">
                <a:effectLst/>
                <a:latin typeface="+mn-lt"/>
                <a:ea typeface="+mn-ea"/>
                <a:cs typeface="+mn-cs"/>
                <a:sym typeface="Helvetica Neue"/>
              </a:rPr>
              <a:t>Reformulation of indicators is covered in detail later (slide 23), as this is particular to the technical chapters. </a:t>
            </a:r>
            <a:endParaRPr lang="en-US" strike="noStrike" dirty="0"/>
          </a:p>
        </p:txBody>
      </p:sp>
    </p:spTree>
    <p:extLst>
      <p:ext uri="{BB962C8B-B14F-4D97-AF65-F5344CB8AC3E}">
        <p14:creationId xmlns:p14="http://schemas.microsoft.com/office/powerpoint/2010/main" val="2582971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 summary of the following 4.</a:t>
            </a:r>
          </a:p>
        </p:txBody>
      </p:sp>
    </p:spTree>
    <p:extLst>
      <p:ext uri="{BB962C8B-B14F-4D97-AF65-F5344CB8AC3E}">
        <p14:creationId xmlns:p14="http://schemas.microsoft.com/office/powerpoint/2010/main" val="809321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strike="noStrike" dirty="0">
                <a:effectLst/>
                <a:latin typeface="+mn-lt"/>
                <a:ea typeface="+mn-ea"/>
                <a:cs typeface="+mn-cs"/>
                <a:sym typeface="Helvetica Neue"/>
              </a:rPr>
              <a:t>What is Sphere?</a:t>
            </a:r>
          </a:p>
          <a:p>
            <a:endParaRPr lang="en-GB" sz="2200" b="1" i="1"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New data disaggregation table: </a:t>
            </a:r>
            <a:r>
              <a:rPr lang="en-GB" sz="2200" strike="noStrike" dirty="0">
                <a:effectLst/>
                <a:latin typeface="+mn-lt"/>
                <a:ea typeface="+mn-ea"/>
                <a:cs typeface="+mn-cs"/>
                <a:sym typeface="Helvetica Neue"/>
              </a:rPr>
              <a:t>This is included under the </a:t>
            </a:r>
            <a:r>
              <a:rPr lang="en-GB" sz="2200" i="1" strike="noStrike" dirty="0">
                <a:effectLst/>
                <a:latin typeface="+mn-lt"/>
                <a:ea typeface="+mn-ea"/>
                <a:cs typeface="+mn-cs"/>
                <a:sym typeface="Helvetica Neue"/>
              </a:rPr>
              <a:t>Understanding vulnerabilities and capacities </a:t>
            </a:r>
            <a:r>
              <a:rPr lang="en-GB" sz="2200" strike="noStrike" dirty="0">
                <a:effectLst/>
                <a:latin typeface="+mn-lt"/>
                <a:ea typeface="+mn-ea"/>
                <a:cs typeface="+mn-cs"/>
                <a:sym typeface="Helvetica Neue"/>
              </a:rPr>
              <a:t>subheading. Unlike the other items in the section, it is not itself a vulnerability or capacity limitation, but data disaggregation is key to </a:t>
            </a:r>
            <a:r>
              <a:rPr lang="en-GB" sz="2200" i="1" strike="noStrike" dirty="0">
                <a:effectLst/>
                <a:latin typeface="+mn-lt"/>
                <a:ea typeface="+mn-ea"/>
                <a:cs typeface="+mn-cs"/>
                <a:sym typeface="Helvetica Neue"/>
              </a:rPr>
              <a:t>understanding</a:t>
            </a:r>
            <a:r>
              <a:rPr lang="en-GB" sz="2200" i="0" strike="noStrike" dirty="0">
                <a:effectLst/>
                <a:latin typeface="+mn-lt"/>
                <a:ea typeface="+mn-ea"/>
                <a:cs typeface="+mn-cs"/>
                <a:sym typeface="Helvetica Neue"/>
              </a:rPr>
              <a:t> vulnerabilities and capacities.</a:t>
            </a:r>
            <a:endParaRPr lang="en-GB" sz="2200" strike="noStrike" dirty="0">
              <a:effectLst/>
              <a:latin typeface="+mn-lt"/>
              <a:ea typeface="+mn-ea"/>
              <a:cs typeface="+mn-cs"/>
              <a:sym typeface="Helvetica Neue"/>
            </a:endParaRP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Community engagement: </a:t>
            </a:r>
            <a:r>
              <a:rPr lang="en-GB" sz="2200" strike="noStrike" dirty="0">
                <a:effectLst/>
                <a:latin typeface="+mn-lt"/>
                <a:ea typeface="+mn-ea"/>
                <a:cs typeface="+mn-cs"/>
                <a:sym typeface="Helvetica Neue"/>
              </a:rPr>
              <a:t>This is most evident in </a:t>
            </a:r>
            <a:r>
              <a:rPr lang="en-GB" sz="2200" i="1" strike="noStrike" dirty="0">
                <a:effectLst/>
                <a:latin typeface="+mn-lt"/>
                <a:ea typeface="+mn-ea"/>
                <a:cs typeface="+mn-cs"/>
                <a:sym typeface="Helvetica Neue"/>
              </a:rPr>
              <a:t>The standards apply throughout the programme cycle</a:t>
            </a:r>
            <a:r>
              <a:rPr lang="en-GB" sz="2200" strike="noStrike" dirty="0">
                <a:effectLst/>
                <a:latin typeface="+mn-lt"/>
                <a:ea typeface="+mn-ea"/>
                <a:cs typeface="+mn-cs"/>
                <a:sym typeface="Helvetica Neue"/>
              </a:rPr>
              <a:t>.</a:t>
            </a:r>
          </a:p>
          <a:p>
            <a:endParaRPr lang="en-US" sz="2200" strike="noStrike" dirty="0">
              <a:effectLst/>
              <a:latin typeface="+mn-lt"/>
              <a:ea typeface="+mn-ea"/>
              <a:cs typeface="+mn-cs"/>
              <a:sym typeface="Helvetica Neue"/>
            </a:endParaRPr>
          </a:p>
          <a:p>
            <a:r>
              <a:rPr lang="en-GB" sz="2200" b="1" i="1" strike="noStrike" dirty="0">
                <a:effectLst/>
                <a:latin typeface="+mn-lt"/>
                <a:ea typeface="+mn-ea"/>
                <a:cs typeface="+mn-cs"/>
                <a:sym typeface="Helvetica Neue"/>
              </a:rPr>
              <a:t>Code of Conduct: </a:t>
            </a:r>
            <a:r>
              <a:rPr lang="en-GB" sz="2200" strike="noStrike" dirty="0">
                <a:effectLst/>
                <a:latin typeface="+mn-lt"/>
                <a:ea typeface="+mn-ea"/>
                <a:cs typeface="+mn-cs"/>
                <a:sym typeface="Helvetica Neue"/>
              </a:rPr>
              <a:t>The 10 core principles of the CoC are listed at the top of page 6 in the English Handbook. It is included here to draw attention to its continued relevance and importance. Because the CoC itself is an annex at the back of the Handbook, there is a sense that it may have been overlooked in the 2011 edition.</a:t>
            </a:r>
            <a:endParaRPr lang="en-US" strike="noStrike" dirty="0"/>
          </a:p>
        </p:txBody>
      </p:sp>
    </p:spTree>
    <p:extLst>
      <p:ext uri="{BB962C8B-B14F-4D97-AF65-F5344CB8AC3E}">
        <p14:creationId xmlns:p14="http://schemas.microsoft.com/office/powerpoint/2010/main" val="1393286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dirty="0">
                <a:effectLst/>
                <a:latin typeface="+mn-lt"/>
                <a:ea typeface="+mn-ea"/>
                <a:cs typeface="+mn-cs"/>
                <a:sym typeface="Helvetica Neue"/>
              </a:rPr>
              <a:t>Before we explore the changes </a:t>
            </a:r>
            <a:r>
              <a:rPr lang="en-GB" sz="2200" i="1" dirty="0">
                <a:effectLst/>
                <a:latin typeface="+mn-lt"/>
                <a:ea typeface="+mn-ea"/>
                <a:cs typeface="+mn-cs"/>
                <a:sym typeface="Helvetica Neue"/>
              </a:rPr>
              <a:t>in </a:t>
            </a:r>
            <a:r>
              <a:rPr lang="en-GB" sz="2200" dirty="0">
                <a:effectLst/>
                <a:latin typeface="+mn-lt"/>
                <a:ea typeface="+mn-ea"/>
                <a:cs typeface="+mn-cs"/>
                <a:sym typeface="Helvetica Neue"/>
              </a:rPr>
              <a:t>the Handbook, let’s look at what’s different </a:t>
            </a:r>
            <a:r>
              <a:rPr lang="en-GB" sz="2200" i="1" dirty="0">
                <a:effectLst/>
                <a:latin typeface="+mn-lt"/>
                <a:ea typeface="+mn-ea"/>
                <a:cs typeface="+mn-cs"/>
                <a:sym typeface="Helvetica Neue"/>
              </a:rPr>
              <a:t>on the cover</a:t>
            </a:r>
            <a:r>
              <a:rPr lang="en-GB" sz="2200" dirty="0">
                <a:effectLst/>
                <a:latin typeface="+mn-lt"/>
                <a:ea typeface="+mn-ea"/>
                <a:cs typeface="+mn-cs"/>
                <a:sym typeface="Helvetica Neue"/>
              </a:rPr>
              <a:t>. Ask participants what is different, and what is the same.</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Sphere is no longer a time-limited, hosted “project”. It is an independent association or NGO registered in Switzerland. It should be referred to as “Sphere” and no longer the “Sphere Project”.</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book has long been referred to as “The Sphere Handbook” by its users. This is recognised for the first time on the cover of the 2018 edition.</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A new logo, visual identity and colour palette for the association were revealed during 2018.</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b="1" dirty="0">
                <a:effectLst/>
                <a:latin typeface="+mn-lt"/>
                <a:ea typeface="+mn-ea"/>
                <a:cs typeface="+mn-cs"/>
                <a:sym typeface="Helvetica Neue"/>
              </a:rPr>
              <a:t>What has </a:t>
            </a:r>
            <a:r>
              <a:rPr lang="en-GB" sz="2200" b="1" i="1" dirty="0">
                <a:effectLst/>
                <a:latin typeface="+mn-lt"/>
                <a:ea typeface="+mn-ea"/>
                <a:cs typeface="+mn-cs"/>
                <a:sym typeface="Helvetica Neue"/>
              </a:rPr>
              <a:t>not</a:t>
            </a:r>
            <a:r>
              <a:rPr lang="en-GB" sz="2200" b="1" dirty="0">
                <a:effectLst/>
                <a:latin typeface="+mn-lt"/>
                <a:ea typeface="+mn-ea"/>
                <a:cs typeface="+mn-cs"/>
                <a:sym typeface="Helvetica Neue"/>
              </a:rPr>
              <a:t> changed?</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subtitle, “Humanitarian Charter and Minimum Standards in Humanitarian </a:t>
            </a:r>
            <a:r>
              <a:rPr lang="en-GB" sz="2200" i="0" dirty="0">
                <a:effectLst/>
                <a:latin typeface="+mn-lt"/>
                <a:ea typeface="+mn-ea"/>
                <a:cs typeface="+mn-cs"/>
                <a:sym typeface="Helvetica Neue"/>
              </a:rPr>
              <a:t>Response</a:t>
            </a:r>
            <a:r>
              <a:rPr lang="en-GB" sz="2200" dirty="0">
                <a:effectLst/>
                <a:latin typeface="+mn-lt"/>
                <a:ea typeface="+mn-ea"/>
                <a:cs typeface="+mn-cs"/>
                <a:sym typeface="Helvetica Neue"/>
              </a:rPr>
              <a:t>”, has not changed between 2011 and 2018. This is an important point. Even though the Handbook has many uses, the focus remains on response. Originally envisaged over 20 years ago as a tool for humanitarian </a:t>
            </a:r>
            <a:r>
              <a:rPr lang="en-GB" sz="2200" i="1" dirty="0">
                <a:effectLst/>
                <a:latin typeface="+mn-lt"/>
                <a:ea typeface="+mn-ea"/>
                <a:cs typeface="+mn-cs"/>
                <a:sym typeface="Helvetica Neue"/>
              </a:rPr>
              <a:t>response</a:t>
            </a:r>
            <a:r>
              <a:rPr lang="en-GB" sz="2200" i="0" dirty="0">
                <a:effectLst/>
                <a:latin typeface="+mn-lt"/>
                <a:ea typeface="+mn-ea"/>
                <a:cs typeface="+mn-cs"/>
                <a:sym typeface="Helvetica Neue"/>
              </a:rPr>
              <a:t> (66%)</a:t>
            </a:r>
            <a:r>
              <a:rPr lang="en-GB" sz="2200" dirty="0">
                <a:effectLst/>
                <a:latin typeface="+mn-lt"/>
                <a:ea typeface="+mn-ea"/>
                <a:cs typeface="+mn-cs"/>
                <a:sym typeface="Helvetica Neue"/>
              </a:rPr>
              <a:t>, almost as many users use the Handbook for </a:t>
            </a:r>
            <a:r>
              <a:rPr lang="en-GB" sz="2200" i="1" dirty="0">
                <a:effectLst/>
                <a:latin typeface="+mn-lt"/>
                <a:ea typeface="+mn-ea"/>
                <a:cs typeface="+mn-cs"/>
                <a:sym typeface="Helvetica Neue"/>
              </a:rPr>
              <a:t>preparedness</a:t>
            </a:r>
            <a:r>
              <a:rPr lang="en-GB" sz="2200" i="0" dirty="0">
                <a:effectLst/>
                <a:latin typeface="+mn-lt"/>
                <a:ea typeface="+mn-ea"/>
                <a:cs typeface="+mn-cs"/>
                <a:sym typeface="Helvetica Neue"/>
              </a:rPr>
              <a:t> (60%), </a:t>
            </a:r>
            <a:r>
              <a:rPr lang="en-GB" sz="2200" dirty="0">
                <a:effectLst/>
                <a:latin typeface="+mn-lt"/>
                <a:ea typeface="+mn-ea"/>
                <a:cs typeface="+mn-cs"/>
                <a:sym typeface="Helvetica Neue"/>
              </a:rPr>
              <a:t>and a third use it for </a:t>
            </a:r>
            <a:r>
              <a:rPr lang="en-GB" sz="2200" i="1" dirty="0">
                <a:effectLst/>
                <a:latin typeface="+mn-lt"/>
                <a:ea typeface="+mn-ea"/>
                <a:cs typeface="+mn-cs"/>
                <a:sym typeface="Helvetica Neue"/>
              </a:rPr>
              <a:t>recovery</a:t>
            </a:r>
            <a:r>
              <a:rPr lang="en-GB" sz="2200" i="0" dirty="0">
                <a:effectLst/>
                <a:latin typeface="+mn-lt"/>
                <a:ea typeface="+mn-ea"/>
                <a:cs typeface="+mn-cs"/>
                <a:sym typeface="Helvetica Neue"/>
              </a:rPr>
              <a:t> (33%). These percentages are from the 2016 user survey.</a:t>
            </a:r>
            <a:endParaRPr lang="en-US" sz="2200" i="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pPr lvl="0"/>
            <a:r>
              <a:rPr lang="en-GB" sz="2200" dirty="0">
                <a:effectLst/>
                <a:latin typeface="+mn-lt"/>
                <a:ea typeface="+mn-ea"/>
                <a:cs typeface="+mn-cs"/>
                <a:sym typeface="Helvetica Neue"/>
              </a:rPr>
              <a:t>The eight chapters that make up the Handbook are presented in the same order, though some have been renamed.</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 </a:t>
            </a:r>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Humanitarian Charter and its position as the cornerstone of the Handbook are unchanged. It defines the ethical and legal basis for the work of humanitarians and it is useful to all users of the Handbook.</a:t>
            </a:r>
            <a:endParaRPr lang="en-US" dirty="0"/>
          </a:p>
        </p:txBody>
      </p:sp>
    </p:spTree>
    <p:extLst>
      <p:ext uri="{BB962C8B-B14F-4D97-AF65-F5344CB8AC3E}">
        <p14:creationId xmlns:p14="http://schemas.microsoft.com/office/powerpoint/2010/main" val="1818564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833366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way indicators are presented in the 2018 HB represents a major change. Read the guidance notes carefully and don’t skip this element.</a:t>
            </a:r>
          </a:p>
          <a:p>
            <a:r>
              <a:rPr lang="en-US" dirty="0"/>
              <a:t>There are MORE indicators with stated numerical targets in the 2018 HB than in the 2011 HB.</a:t>
            </a:r>
          </a:p>
          <a:p>
            <a:r>
              <a:rPr lang="en-US" dirty="0"/>
              <a:t>All 2018 HB indicators are designed to be MEASURABLE.</a:t>
            </a:r>
          </a:p>
        </p:txBody>
      </p:sp>
    </p:spTree>
    <p:extLst>
      <p:ext uri="{BB962C8B-B14F-4D97-AF65-F5344CB8AC3E}">
        <p14:creationId xmlns:p14="http://schemas.microsoft.com/office/powerpoint/2010/main" val="743699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This serves as a summary of the CHANGES slides above.</a:t>
            </a:r>
          </a:p>
          <a:p>
            <a:endParaRPr lang="en-US" dirty="0"/>
          </a:p>
        </p:txBody>
      </p:sp>
    </p:spTree>
    <p:extLst>
      <p:ext uri="{BB962C8B-B14F-4D97-AF65-F5344CB8AC3E}">
        <p14:creationId xmlns:p14="http://schemas.microsoft.com/office/powerpoint/2010/main" val="1481832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a:p>
            <a:endParaRPr lang="en-US" dirty="0"/>
          </a:p>
        </p:txBody>
      </p:sp>
    </p:spTree>
    <p:extLst>
      <p:ext uri="{BB962C8B-B14F-4D97-AF65-F5344CB8AC3E}">
        <p14:creationId xmlns:p14="http://schemas.microsoft.com/office/powerpoint/2010/main" val="1566586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Depending on your context, delete some or all of the SPHERE set of slides (4 starting with this one).</a:t>
            </a:r>
          </a:p>
          <a:p>
            <a:r>
              <a:rPr lang="en-US" dirty="0"/>
              <a:t>The Interactive Handbook and Sphere Champion e-learning were launched at the same time as the Sphere Handbook.</a:t>
            </a:r>
          </a:p>
          <a:p>
            <a:r>
              <a:rPr lang="en-US" dirty="0"/>
              <a:t>The more time that has passed since November 2018, the less relevant it is to promote these as NEW products.</a:t>
            </a:r>
          </a:p>
        </p:txBody>
      </p:sp>
    </p:spTree>
    <p:extLst>
      <p:ext uri="{BB962C8B-B14F-4D97-AF65-F5344CB8AC3E}">
        <p14:creationId xmlns:p14="http://schemas.microsoft.com/office/powerpoint/2010/main" val="4055481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latin typeface="Arial" charset="0"/>
                <a:ea typeface="Arial" charset="0"/>
                <a:cs typeface="Arial" charset="0"/>
              </a:rPr>
              <a:t>Image: The Interactive Handbook shown on an iPhone. The interface is a responsive web application so is designed to work on large screens (PCs) and mobile devices.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113923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3156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Optional slide depending on format of presentation/workshop.</a:t>
            </a:r>
          </a:p>
          <a:p>
            <a:endParaRPr lang="en-US" dirty="0"/>
          </a:p>
        </p:txBody>
      </p:sp>
    </p:spTree>
    <p:extLst>
      <p:ext uri="{BB962C8B-B14F-4D97-AF65-F5344CB8AC3E}">
        <p14:creationId xmlns:p14="http://schemas.microsoft.com/office/powerpoint/2010/main" val="1171761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update the details, select </a:t>
            </a:r>
            <a:r>
              <a:rPr lang="en-US" b="1" dirty="0"/>
              <a:t>Slide Master </a:t>
            </a:r>
            <a:r>
              <a:rPr lang="en-US" dirty="0"/>
              <a:t>from the </a:t>
            </a:r>
            <a:r>
              <a:rPr lang="en-US" b="1" dirty="0"/>
              <a:t>View</a:t>
            </a:r>
            <a:r>
              <a:rPr lang="en-US" dirty="0"/>
              <a:t> menu. When done, click </a:t>
            </a:r>
            <a:r>
              <a:rPr lang="en-US" b="1" dirty="0"/>
              <a:t>Close Master View </a:t>
            </a:r>
            <a:r>
              <a:rPr lang="en-US" dirty="0"/>
              <a:t>to return.</a:t>
            </a:r>
          </a:p>
        </p:txBody>
      </p:sp>
    </p:spTree>
    <p:extLst>
      <p:ext uri="{BB962C8B-B14F-4D97-AF65-F5344CB8AC3E}">
        <p14:creationId xmlns:p14="http://schemas.microsoft.com/office/powerpoint/2010/main" val="4057064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Slide for training seminars/webinars only – delete for presentations</a:t>
            </a:r>
          </a:p>
        </p:txBody>
      </p:sp>
    </p:spTree>
    <p:extLst>
      <p:ext uri="{BB962C8B-B14F-4D97-AF65-F5344CB8AC3E}">
        <p14:creationId xmlns:p14="http://schemas.microsoft.com/office/powerpoint/2010/main" val="3658978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summary of the following 5 slides. For a shorter presentation, keep this one but delete the following 5. For longer presentations, you could delete this one.</a:t>
            </a:r>
          </a:p>
        </p:txBody>
      </p:sp>
    </p:spTree>
    <p:extLst>
      <p:ext uri="{BB962C8B-B14F-4D97-AF65-F5344CB8AC3E}">
        <p14:creationId xmlns:p14="http://schemas.microsoft.com/office/powerpoint/2010/main" val="7854477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b="1" dirty="0">
                <a:effectLst/>
                <a:latin typeface="+mn-lt"/>
                <a:ea typeface="+mn-ea"/>
                <a:cs typeface="+mn-cs"/>
                <a:sym typeface="Helvetica Neue"/>
              </a:rPr>
              <a:t>Learning and new evidence</a:t>
            </a:r>
            <a:endParaRPr lang="en-US" sz="2200" dirty="0">
              <a:effectLst/>
              <a:latin typeface="+mn-lt"/>
              <a:ea typeface="+mn-ea"/>
              <a:cs typeface="+mn-cs"/>
              <a:sym typeface="Helvetica Neue"/>
            </a:endParaRPr>
          </a:p>
          <a:p>
            <a:endParaRPr lang="en-GB" sz="2200" dirty="0">
              <a:effectLst/>
              <a:latin typeface="+mn-lt"/>
              <a:ea typeface="+mn-ea"/>
              <a:cs typeface="+mn-cs"/>
              <a:sym typeface="Helvetica Neue"/>
            </a:endParaRPr>
          </a:p>
          <a:p>
            <a:r>
              <a:rPr lang="en-GB" sz="2200" dirty="0">
                <a:effectLst/>
                <a:latin typeface="+mn-lt"/>
                <a:ea typeface="+mn-ea"/>
                <a:cs typeface="+mn-cs"/>
                <a:sym typeface="Helvetica Neue"/>
              </a:rPr>
              <a:t>While the authors and contributors of the Handbook draw from experiences from many crises and disasters, it is not always possible nor helpful to draw direct relationships between a crisis and a particular section of the Handbook. This slide provides two examples where there is clear influence.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Syrians leaving the Syrian Arab Republic were the largest displaced population in 2017 accounting for around 32% of refugees worldwide.</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new cross-sector standard in the WASH chapter, </a:t>
            </a:r>
            <a:r>
              <a:rPr lang="en-GB" sz="2200" i="1" dirty="0">
                <a:effectLst/>
                <a:latin typeface="+mn-lt"/>
                <a:ea typeface="+mn-ea"/>
                <a:cs typeface="+mn-cs"/>
                <a:sym typeface="Helvetica Neue"/>
              </a:rPr>
              <a:t>WASH in healthcare settings</a:t>
            </a:r>
            <a:r>
              <a:rPr lang="en-GB" sz="2200" dirty="0">
                <a:effectLst/>
                <a:latin typeface="+mn-lt"/>
                <a:ea typeface="+mn-ea"/>
                <a:cs typeface="+mn-cs"/>
                <a:sym typeface="Helvetica Neue"/>
              </a:rPr>
              <a:t>, highlights the importance of a cross-sector response to control outbreaks of communicable diseases.</a:t>
            </a:r>
            <a:r>
              <a:rPr lang="en-US" sz="2200" i="0" dirty="0">
                <a:effectLst/>
                <a:latin typeface="+mn-lt"/>
                <a:ea typeface="+mn-ea"/>
                <a:cs typeface="+mn-cs"/>
                <a:sym typeface="Helvetica Neue"/>
              </a:rPr>
              <a:t> </a:t>
            </a:r>
            <a:r>
              <a:rPr lang="en-GB" sz="2200" i="1" dirty="0">
                <a:effectLst/>
                <a:latin typeface="+mn-lt"/>
                <a:ea typeface="+mn-ea"/>
                <a:cs typeface="+mn-cs"/>
                <a:sym typeface="Helvetica Neue"/>
              </a:rPr>
              <a:t>See changes to Shelter and Settlement and WASH chapters below.</a:t>
            </a:r>
            <a:r>
              <a:rPr lang="en-US" dirty="0">
                <a:effectLst/>
              </a:rPr>
              <a:t> </a:t>
            </a:r>
            <a:r>
              <a:rPr lang="en-GB" sz="2200" u="sng" strike="noStrike" baseline="0" dirty="0">
                <a:effectLst/>
                <a:latin typeface="+mn-lt"/>
                <a:ea typeface="+mn-ea"/>
                <a:cs typeface="+mn-cs"/>
                <a:sym typeface="Helvetica Neue"/>
                <a:hlinkClick r:id="rId3"/>
              </a:rPr>
              <a:t>https://www.unhcr.org/globaltrends2017/</a:t>
            </a:r>
            <a:endParaRPr lang="en-US" sz="2200" strike="noStrike" baseline="0" dirty="0">
              <a:effectLst/>
              <a:latin typeface="+mn-lt"/>
              <a:ea typeface="+mn-ea"/>
              <a:cs typeface="+mn-cs"/>
              <a:sym typeface="Helvetica Neue"/>
            </a:endParaRPr>
          </a:p>
        </p:txBody>
      </p:sp>
    </p:spTree>
    <p:extLst>
      <p:ext uri="{BB962C8B-B14F-4D97-AF65-F5344CB8AC3E}">
        <p14:creationId xmlns:p14="http://schemas.microsoft.com/office/powerpoint/2010/main" val="4030638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Evolving operating contexts</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80% of humanitarian aid goes to people affected by </a:t>
            </a:r>
            <a:r>
              <a:rPr lang="en-GB" sz="2200" b="1" dirty="0">
                <a:effectLst/>
                <a:latin typeface="+mn-lt"/>
                <a:ea typeface="+mn-ea"/>
                <a:cs typeface="+mn-cs"/>
                <a:sym typeface="Helvetica Neue"/>
              </a:rPr>
              <a:t>conflict</a:t>
            </a:r>
            <a:r>
              <a:rPr lang="en-GB" sz="2200" dirty="0">
                <a:effectLst/>
                <a:latin typeface="+mn-lt"/>
                <a:ea typeface="+mn-ea"/>
                <a:cs typeface="+mn-cs"/>
                <a:sym typeface="Helvetica Neue"/>
              </a:rPr>
              <a:t> (compared to 20% 20 years ago). </a:t>
            </a:r>
            <a:r>
              <a:rPr lang="en-GB" sz="2200" u="sng" strike="noStrike" baseline="0" dirty="0">
                <a:effectLst/>
                <a:latin typeface="+mn-lt"/>
                <a:ea typeface="+mn-ea"/>
                <a:cs typeface="+mn-cs"/>
                <a:sym typeface="Helvetica Neue"/>
                <a:hlinkClick r:id="rId3"/>
              </a:rPr>
              <a:t>https://www.weforum.org/agenda/2018/01/conflict-is-reshaping-the-world-mercy-corps/</a:t>
            </a:r>
            <a:endParaRPr lang="en-US" sz="2200" strike="noStrike" baseline="0" dirty="0">
              <a:effectLst/>
              <a:latin typeface="+mn-lt"/>
              <a:ea typeface="+mn-ea"/>
              <a:cs typeface="+mn-cs"/>
              <a:sym typeface="Helvetica Neue"/>
            </a:endParaRPr>
          </a:p>
          <a:p>
            <a:endParaRPr lang="en-GB"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As reported in 2018, UN Secretary General, António Guterres, now considers climate change to be the biggest threat to humanity. </a:t>
            </a:r>
            <a:r>
              <a:rPr lang="en-GB" sz="2200" u="sng" strike="noStrike" baseline="0" dirty="0">
                <a:effectLst/>
                <a:latin typeface="+mn-lt"/>
                <a:ea typeface="+mn-ea"/>
                <a:cs typeface="+mn-cs"/>
                <a:sym typeface="Helvetica Neue"/>
                <a:hlinkClick r:id="rId4"/>
              </a:rPr>
              <a:t>https://www.nytimes.com/2018/03/29/climate/united-nations-climate-change.html</a:t>
            </a:r>
            <a:endParaRPr lang="en-US" sz="2200" strike="noStrike" baseline="0" dirty="0">
              <a:effectLst/>
              <a:latin typeface="+mn-lt"/>
              <a:ea typeface="+mn-ea"/>
              <a:cs typeface="+mn-cs"/>
              <a:sym typeface="Helvetica Neue"/>
            </a:endParaRP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Bangladesh. Cox's Bazaar, 2017. A family building shelter in the rain in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a:t>
            </a:r>
            <a:r>
              <a:rPr lang="en-GB" sz="2200" i="1" dirty="0" err="1">
                <a:effectLst/>
                <a:latin typeface="+mn-lt"/>
                <a:ea typeface="+mn-ea"/>
                <a:cs typeface="+mn-cs"/>
                <a:sym typeface="Helvetica Neue"/>
              </a:rPr>
              <a:t>Kutupalong</a:t>
            </a:r>
            <a:r>
              <a:rPr lang="en-GB" sz="2200" i="1" dirty="0">
                <a:effectLst/>
                <a:latin typeface="+mn-lt"/>
                <a:ea typeface="+mn-ea"/>
                <a:cs typeface="+mn-cs"/>
                <a:sym typeface="Helvetica Neue"/>
              </a:rPr>
              <a:t> camp is the largest settlement in Cox's district. It is estimated that over 100,000 people live inside the camp. Since 25 August 2017, more than 400,000 people have crossed the Myanmar-Bangladesh border, fleeing violence in northern areas of Myanmar’s Rakhine State.</a:t>
            </a:r>
            <a:r>
              <a:rPr lang="en-US" dirty="0">
                <a:effectLst/>
              </a:rPr>
              <a:t> </a:t>
            </a:r>
            <a:endParaRPr lang="en-US" dirty="0"/>
          </a:p>
        </p:txBody>
      </p:sp>
    </p:spTree>
    <p:extLst>
      <p:ext uri="{BB962C8B-B14F-4D97-AF65-F5344CB8AC3E}">
        <p14:creationId xmlns:p14="http://schemas.microsoft.com/office/powerpoint/2010/main" val="2696337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mn-lt"/>
                <a:ea typeface="+mn-ea"/>
                <a:cs typeface="+mn-cs"/>
                <a:sym typeface="Helvetica Neue"/>
              </a:rPr>
              <a:t>Fundamental shifts in how assistance in provided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use of cash transfers as a response option has increased dramatically over the last 10 years. In September 2015, cash and vouchers accounted for an estimated 6% of humanitarian aid</a:t>
            </a:r>
            <a:r>
              <a:rPr lang="en-GB" sz="2200" strike="noStrike" baseline="0" dirty="0">
                <a:effectLst/>
                <a:latin typeface="+mn-lt"/>
                <a:ea typeface="+mn-ea"/>
                <a:cs typeface="+mn-cs"/>
                <a:sym typeface="Helvetica Neue"/>
              </a:rPr>
              <a:t> (</a:t>
            </a:r>
            <a:r>
              <a:rPr lang="en-GB" sz="2200" u="sng" strike="noStrike" baseline="0" dirty="0">
                <a:effectLst/>
                <a:latin typeface="+mn-lt"/>
                <a:ea typeface="+mn-ea"/>
                <a:cs typeface="+mn-cs"/>
                <a:sym typeface="Helvetica Neue"/>
                <a:hlinkClick r:id="rId3"/>
              </a:rPr>
              <a:t>https://www.odi.org/publications/9876-doing-cash-differently-how-cash-transfers-can-transform-humanitarian-aid</a:t>
            </a:r>
            <a:r>
              <a:rPr lang="en-GB" sz="2200" u="sng" strike="noStrike" baseline="0" dirty="0">
                <a:effectLst/>
                <a:latin typeface="+mn-lt"/>
                <a:ea typeface="+mn-ea"/>
                <a:cs typeface="+mn-cs"/>
                <a:sym typeface="Helvetica Neue"/>
              </a:rPr>
              <a:t>)</a:t>
            </a:r>
            <a:r>
              <a:rPr lang="en-GB" sz="2200" dirty="0">
                <a:effectLst/>
                <a:latin typeface="+mn-lt"/>
                <a:ea typeface="+mn-ea"/>
                <a:cs typeface="+mn-cs"/>
                <a:sym typeface="Helvetica Neue"/>
              </a:rPr>
              <a:t>, with further growth since, buoyed by the Grand Bargain (</a:t>
            </a:r>
            <a:r>
              <a:rPr lang="en-GB" sz="2200" u="sng" strike="noStrike" baseline="0" dirty="0">
                <a:effectLst/>
                <a:latin typeface="+mn-lt"/>
                <a:ea typeface="+mn-ea"/>
                <a:cs typeface="+mn-cs"/>
                <a:sym typeface="Helvetica Neue"/>
                <a:hlinkClick r:id="rId4"/>
              </a:rPr>
              <a:t>https://www.agendaforhumanity.org/initiatives/3861</a:t>
            </a:r>
            <a:r>
              <a:rPr lang="en-GB" sz="2200" u="sng" strike="noStrike" baseline="0" dirty="0">
                <a:effectLst/>
                <a:latin typeface="+mn-lt"/>
                <a:ea typeface="+mn-ea"/>
                <a:cs typeface="+mn-cs"/>
                <a:sym typeface="Helvetica Neue"/>
              </a:rPr>
              <a:t>) </a:t>
            </a:r>
            <a:r>
              <a:rPr lang="en-GB" sz="2200" dirty="0">
                <a:effectLst/>
                <a:latin typeface="+mn-lt"/>
                <a:ea typeface="+mn-ea"/>
                <a:cs typeface="+mn-cs"/>
                <a:sym typeface="Helvetica Neue"/>
              </a:rPr>
              <a:t>which aims to get more means into the hands of people in need.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2011 handbook includes 3 standards under Food Security which deal with cash and voucher transfers, supply chain management (SCM) and access to markets. In the 2018 edition, market-based programming is presented as one possible response option among others across the sectors, noting that this option is better-suited to some commodities and services, e.g. food and winter fuel, than others, e.g. medical services.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A Syrian refugee is collecting a new cash card to receive entitlements via the bank ATM network in Lebanon. </a:t>
            </a:r>
            <a:r>
              <a:rPr lang="en-GB" sz="2200" i="1" dirty="0" err="1">
                <a:effectLst/>
                <a:latin typeface="+mn-lt"/>
                <a:ea typeface="+mn-ea"/>
                <a:cs typeface="+mn-cs"/>
                <a:sym typeface="Helvetica Neue"/>
              </a:rPr>
              <a:t>Zahle</a:t>
            </a:r>
            <a:r>
              <a:rPr lang="en-GB" sz="2200" i="1" dirty="0">
                <a:effectLst/>
                <a:latin typeface="+mn-lt"/>
                <a:ea typeface="+mn-ea"/>
                <a:cs typeface="+mn-cs"/>
                <a:sym typeface="Helvetica Neue"/>
              </a:rPr>
              <a:t>, Lebanon, 2016.</a:t>
            </a:r>
            <a:r>
              <a:rPr lang="en-US" dirty="0">
                <a:effectLst/>
              </a:rPr>
              <a:t> </a:t>
            </a:r>
            <a:endParaRPr lang="en-US" sz="2200" dirty="0">
              <a:effectLst/>
              <a:latin typeface="+mn-lt"/>
              <a:ea typeface="+mn-ea"/>
              <a:cs typeface="+mn-cs"/>
              <a:sym typeface="Helvetica Neue"/>
            </a:endParaRPr>
          </a:p>
        </p:txBody>
      </p:sp>
    </p:spTree>
    <p:extLst>
      <p:ext uri="{BB962C8B-B14F-4D97-AF65-F5344CB8AC3E}">
        <p14:creationId xmlns:p14="http://schemas.microsoft.com/office/powerpoint/2010/main" val="1497793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Community engagement and accountability</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Participation, supporting local actors and working with local authorities are all key tenets of the Humanitarian Charter, which has not changed between the 2011 and 2018 editions.</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Accountability is multi-directional. Accountability to Affected Populations (AAP) is important, but we should not forget accountability to partner organisations, staff and donors.</a:t>
            </a:r>
          </a:p>
          <a:p>
            <a:endParaRPr lang="en-US" sz="2200" dirty="0">
              <a:effectLst/>
              <a:latin typeface="+mn-lt"/>
              <a:ea typeface="+mn-ea"/>
              <a:cs typeface="+mn-cs"/>
              <a:sym typeface="Helvetica Neue"/>
            </a:endParaRPr>
          </a:p>
          <a:p>
            <a:r>
              <a:rPr lang="en-GB" sz="2200" b="1" i="1" dirty="0">
                <a:effectLst/>
                <a:latin typeface="+mn-lt"/>
                <a:ea typeface="+mn-ea"/>
                <a:cs typeface="+mn-cs"/>
                <a:sym typeface="Helvetica Neue"/>
              </a:rPr>
              <a:t>Photo</a:t>
            </a:r>
            <a:r>
              <a:rPr lang="en-GB" sz="2200" i="1" dirty="0">
                <a:effectLst/>
                <a:latin typeface="+mn-lt"/>
                <a:ea typeface="+mn-ea"/>
                <a:cs typeface="+mn-cs"/>
                <a:sym typeface="Helvetica Neue"/>
              </a:rPr>
              <a:t>: Hiroko Shimizu (47), </a:t>
            </a:r>
            <a:r>
              <a:rPr lang="en-GB" sz="2200" i="1" dirty="0" err="1">
                <a:effectLst/>
                <a:latin typeface="+mn-lt"/>
                <a:ea typeface="+mn-ea"/>
                <a:cs typeface="+mn-cs"/>
                <a:sym typeface="Helvetica Neue"/>
              </a:rPr>
              <a:t>Shahenour</a:t>
            </a:r>
            <a:r>
              <a:rPr lang="en-GB" sz="2200" i="1" dirty="0">
                <a:effectLst/>
                <a:latin typeface="+mn-lt"/>
                <a:ea typeface="+mn-ea"/>
                <a:cs typeface="+mn-cs"/>
                <a:sym typeface="Helvetica Neue"/>
              </a:rPr>
              <a:t> Begum (38). The BDRCS mobile clinic, supported by the Japanese Red Cross, started in November 2017. The clinic sees around 130-150 patients every day. It is the main clinic on this side of the camp. BDRCS and local community volunteers work together to run the clinic. </a:t>
            </a:r>
            <a:r>
              <a:rPr lang="en-GB" sz="2200" i="1" dirty="0" err="1">
                <a:effectLst/>
                <a:latin typeface="+mn-lt"/>
                <a:ea typeface="+mn-ea"/>
                <a:cs typeface="+mn-cs"/>
                <a:sym typeface="Helvetica Neue"/>
              </a:rPr>
              <a:t>Balukhali</a:t>
            </a:r>
            <a:r>
              <a:rPr lang="en-GB" sz="2200" i="1" dirty="0">
                <a:effectLst/>
                <a:latin typeface="+mn-lt"/>
                <a:ea typeface="+mn-ea"/>
                <a:cs typeface="+mn-cs"/>
                <a:sym typeface="Helvetica Neue"/>
              </a:rPr>
              <a:t> 2, </a:t>
            </a:r>
            <a:r>
              <a:rPr lang="en-GB" sz="2200" i="1" dirty="0" err="1">
                <a:effectLst/>
                <a:latin typeface="+mn-lt"/>
                <a:ea typeface="+mn-ea"/>
                <a:cs typeface="+mn-cs"/>
                <a:sym typeface="Helvetica Neue"/>
              </a:rPr>
              <a:t>Ukhiya</a:t>
            </a:r>
            <a:r>
              <a:rPr lang="en-GB" sz="2200" i="1" dirty="0">
                <a:effectLst/>
                <a:latin typeface="+mn-lt"/>
                <a:ea typeface="+mn-ea"/>
                <a:cs typeface="+mn-cs"/>
                <a:sym typeface="Helvetica Neue"/>
              </a:rPr>
              <a:t>, Cox's Bazar, Bangladesh, 2018.</a:t>
            </a:r>
            <a:endParaRPr lang="en-US" dirty="0"/>
          </a:p>
        </p:txBody>
      </p:sp>
    </p:spTree>
    <p:extLst>
      <p:ext uri="{BB962C8B-B14F-4D97-AF65-F5344CB8AC3E}">
        <p14:creationId xmlns:p14="http://schemas.microsoft.com/office/powerpoint/2010/main" val="2546608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2200" b="1" dirty="0">
                <a:effectLst/>
                <a:latin typeface="+mn-lt"/>
                <a:ea typeface="+mn-ea"/>
                <a:cs typeface="+mn-cs"/>
                <a:sym typeface="Helvetica Neue"/>
              </a:rPr>
              <a:t>Use of the Handbook</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The survey shows PDF as the most popular way to access the Handbook, with the book second and online third.</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This survey was completed before the arrival of the HSP App, which was downloaded 9,404 times in the first year following launch (Oct 2017 to Oct 2018).</a:t>
            </a:r>
          </a:p>
          <a:p>
            <a:endParaRPr lang="en-US" sz="2200" dirty="0">
              <a:effectLst/>
              <a:latin typeface="+mn-lt"/>
              <a:ea typeface="+mn-ea"/>
              <a:cs typeface="+mn-cs"/>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GB" sz="2200" dirty="0">
                <a:effectLst/>
                <a:latin typeface="+mn-lt"/>
                <a:ea typeface="+mn-ea"/>
                <a:cs typeface="+mn-cs"/>
                <a:sym typeface="Helvetica Neue"/>
              </a:rPr>
              <a:t>The new “Online” offering, the Interactive Handbook (</a:t>
            </a:r>
            <a:r>
              <a:rPr lang="en-GB" sz="2200" u="sng" strike="sngStrike" dirty="0">
                <a:effectLst/>
                <a:latin typeface="+mn-lt"/>
                <a:ea typeface="+mn-ea"/>
                <a:cs typeface="+mn-cs"/>
                <a:sym typeface="Helvetica Neue"/>
                <a:hlinkClick r:id="rId3"/>
              </a:rPr>
              <a:t>https://</a:t>
            </a:r>
            <a:r>
              <a:rPr lang="en-US" sz="2200" u="sng" strike="sngStrike" dirty="0">
                <a:effectLst/>
                <a:latin typeface="+mn-lt"/>
                <a:ea typeface="+mn-ea"/>
                <a:cs typeface="+mn-cs"/>
                <a:sym typeface="Helvetica Neue"/>
                <a:hlinkClick r:id="rId3"/>
              </a:rPr>
              <a:t>handbook.spherestandards.org</a:t>
            </a:r>
            <a:r>
              <a:rPr lang="en-US" sz="2200" u="sng" strike="sngStrike" dirty="0">
                <a:effectLst/>
                <a:latin typeface="+mn-lt"/>
                <a:ea typeface="+mn-ea"/>
                <a:cs typeface="+mn-cs"/>
                <a:sym typeface="Helvetica Neue"/>
              </a:rPr>
              <a:t>)</a:t>
            </a:r>
            <a:r>
              <a:rPr lang="en-GB" sz="2200" dirty="0">
                <a:effectLst/>
                <a:latin typeface="+mn-lt"/>
                <a:ea typeface="+mn-ea"/>
                <a:cs typeface="+mn-cs"/>
                <a:sym typeface="Helvetica Neue"/>
              </a:rPr>
              <a:t>, will be further developed during 2019 which the potential to significantly change how users interact with the Handbook and each other. It was accessed by around 4,000 users in its first </a:t>
            </a:r>
            <a:r>
              <a:rPr lang="en-GB" sz="2200" i="1" dirty="0">
                <a:effectLst/>
                <a:latin typeface="+mn-lt"/>
                <a:ea typeface="+mn-ea"/>
                <a:cs typeface="+mn-cs"/>
                <a:sym typeface="Helvetica Neue"/>
              </a:rPr>
              <a:t>month</a:t>
            </a:r>
            <a:r>
              <a:rPr lang="en-GB" sz="2200" dirty="0">
                <a:effectLst/>
                <a:latin typeface="+mn-lt"/>
                <a:ea typeface="+mn-ea"/>
                <a:cs typeface="+mn-cs"/>
                <a:sym typeface="Helvetica Neue"/>
              </a:rPr>
              <a:t> following launch (7 Nov 2019 to 7 Dec 2019).</a:t>
            </a:r>
          </a:p>
          <a:p>
            <a:endParaRPr lang="en-US" sz="2200" dirty="0">
              <a:effectLst/>
              <a:latin typeface="+mn-lt"/>
              <a:ea typeface="+mn-ea"/>
              <a:cs typeface="+mn-cs"/>
              <a:sym typeface="Helvetica Neue"/>
            </a:endParaRPr>
          </a:p>
          <a:p>
            <a:r>
              <a:rPr lang="en-GB" sz="2200" dirty="0">
                <a:effectLst/>
                <a:latin typeface="+mn-lt"/>
                <a:ea typeface="+mn-ea"/>
                <a:cs typeface="+mn-cs"/>
                <a:sym typeface="Helvetica Neue"/>
              </a:rPr>
              <a:t>It is worth noting the “Other” category of the “Who uses it?” pie-chart, which suggests that almost a quarter of users are </a:t>
            </a:r>
            <a:r>
              <a:rPr lang="en-GB" sz="2200" i="1" dirty="0">
                <a:effectLst/>
                <a:latin typeface="+mn-lt"/>
                <a:ea typeface="+mn-ea"/>
                <a:cs typeface="+mn-cs"/>
                <a:sym typeface="Helvetica Neue"/>
              </a:rPr>
              <a:t>not</a:t>
            </a:r>
            <a:r>
              <a:rPr lang="en-GB" sz="2200" dirty="0">
                <a:effectLst/>
                <a:latin typeface="+mn-lt"/>
                <a:ea typeface="+mn-ea"/>
                <a:cs typeface="+mn-cs"/>
                <a:sym typeface="Helvetica Neue"/>
              </a:rPr>
              <a:t> the “traditional” humanitarian actors that work for NGOs, RC/RC, the UN and governments.</a:t>
            </a:r>
            <a:r>
              <a:rPr lang="en-US" dirty="0">
                <a:effectLst/>
              </a:rPr>
              <a:t> </a:t>
            </a:r>
            <a:endParaRPr lang="en-US" dirty="0"/>
          </a:p>
        </p:txBody>
      </p:sp>
    </p:spTree>
    <p:extLst>
      <p:ext uri="{BB962C8B-B14F-4D97-AF65-F5344CB8AC3E}">
        <p14:creationId xmlns:p14="http://schemas.microsoft.com/office/powerpoint/2010/main" val="2193036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bg>
      <p:bgPr>
        <a:solidFill>
          <a:schemeClr val="bg1"/>
        </a:solidFill>
        <a:effectLst/>
      </p:bgPr>
    </p:bg>
    <p:spTree>
      <p:nvGrpSpPr>
        <p:cNvPr id="1" name=""/>
        <p:cNvGrpSpPr/>
        <p:nvPr/>
      </p:nvGrpSpPr>
      <p:grpSpPr>
        <a:xfrm>
          <a:off x="0" y="0"/>
          <a:ext cx="0" cy="0"/>
          <a:chOff x="0" y="0"/>
          <a:chExt cx="0" cy="0"/>
        </a:xfrm>
      </p:grpSpPr>
      <p:sp>
        <p:nvSpPr>
          <p:cNvPr id="14" name="Title Text"/>
          <p:cNvSpPr txBox="1">
            <a:spLocks noGrp="1"/>
          </p:cNvSpPr>
          <p:nvPr>
            <p:ph type="title"/>
          </p:nvPr>
        </p:nvSpPr>
        <p:spPr>
          <a:xfrm>
            <a:off x="5892800" y="3659956"/>
            <a:ext cx="5587456"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rPr dirty="0"/>
              <a:t>Title Text</a:t>
            </a:r>
          </a:p>
        </p:txBody>
      </p:sp>
      <p:pic>
        <p:nvPicPr>
          <p:cNvPr id="15" name="pasted-image.pdf" descr="pasted-image.pdf"/>
          <p:cNvPicPr>
            <a:picLocks noChangeAspect="1"/>
          </p:cNvPicPr>
          <p:nvPr/>
        </p:nvPicPr>
        <p:blipFill>
          <a:blip r:embed="rId2">
            <a:extLst/>
          </a:blip>
          <a:stretch>
            <a:fillRect/>
          </a:stretch>
        </p:blipFill>
        <p:spPr>
          <a:xfrm>
            <a:off x="1526628" y="4110887"/>
            <a:ext cx="3626945" cy="1684225"/>
          </a:xfrm>
          <a:prstGeom prst="rect">
            <a:avLst/>
          </a:prstGeom>
          <a:ln w="12700">
            <a:miter lim="400000"/>
          </a:ln>
        </p:spPr>
      </p:pic>
      <p:pic>
        <p:nvPicPr>
          <p:cNvPr id="16" name="pasted-image.pdf" descr="pasted-image.pdf"/>
          <p:cNvPicPr>
            <a:picLocks noChangeAspect="1"/>
          </p:cNvPicPr>
          <p:nvPr/>
        </p:nvPicPr>
        <p:blipFill>
          <a:blip r:embed="rId3">
            <a:extLst/>
          </a:blip>
          <a:stretch>
            <a:fillRect/>
          </a:stretch>
        </p:blipFill>
        <p:spPr>
          <a:xfrm>
            <a:off x="5518436" y="3976663"/>
            <a:ext cx="88329" cy="1190673"/>
          </a:xfrm>
          <a:prstGeom prst="rect">
            <a:avLst/>
          </a:prstGeom>
          <a:ln w="12700">
            <a:miter lim="400000"/>
          </a:ln>
        </p:spPr>
      </p:pic>
      <p:sp>
        <p:nvSpPr>
          <p:cNvPr id="17" name="January 2018"/>
          <p:cNvSpPr txBox="1"/>
          <p:nvPr/>
        </p:nvSpPr>
        <p:spPr>
          <a:xfrm>
            <a:off x="5850500" y="4506970"/>
            <a:ext cx="5508938"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lang="en-US" dirty="0">
                <a:solidFill>
                  <a:srgbClr val="000000"/>
                </a:solidFill>
              </a:rPr>
              <a:t>November 2018</a:t>
            </a:r>
            <a:endParaRPr dirty="0">
              <a:solidFill>
                <a:srgbClr val="000000"/>
              </a:solidFill>
            </a:endParaRPr>
          </a:p>
        </p:txBody>
      </p:sp>
      <p:sp>
        <p:nvSpPr>
          <p:cNvPr id="18" name="Slide Number" hidden="1"/>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650241" y="0"/>
            <a:ext cx="11704320"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650240" y="1906406"/>
            <a:ext cx="11704320"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0" y="1504488"/>
            <a:ext cx="10429092"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1" y="1538503"/>
            <a:ext cx="10132311"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20274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A438C0-09D6-4F42-85C6-E896EF12330D}"/>
              </a:ext>
            </a:extLst>
          </p:cNvPr>
          <p:cNvSpPr txBox="1">
            <a:spLocks noGrp="1"/>
          </p:cNvSpPr>
          <p:nvPr>
            <p:ph type="dt" sz="quarter" idx="7"/>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EE5F98CF-FF33-44A3-8BF1-5B0369E35E13}" type="datetime1">
              <a:rPr lang="en-US"/>
              <a:pPr lvl="0"/>
              <a:t>23-Jan-19</a:t>
            </a:fld>
            <a:endParaRPr lang="en-US"/>
          </a:p>
        </p:txBody>
      </p:sp>
      <p:sp>
        <p:nvSpPr>
          <p:cNvPr id="3" name="Footer Placeholder 2">
            <a:extLst>
              <a:ext uri="{FF2B5EF4-FFF2-40B4-BE49-F238E27FC236}">
                <a16:creationId xmlns:a16="http://schemas.microsoft.com/office/drawing/2014/main" id="{3110A323-82B9-47DF-9BE3-3CAB1F8BE665}"/>
              </a:ext>
            </a:extLst>
          </p:cNvPr>
          <p:cNvSpPr txBox="1">
            <a:spLocks noGrp="1"/>
          </p:cNvSpPr>
          <p:nvPr>
            <p:ph type="ftr" sz="quarter" idx="9"/>
          </p:nvPr>
        </p:nvSpPr>
        <p:spPr/>
        <p:txBody>
          <a:bodyPr/>
          <a:lstStyle>
            <a:lvl1pPr>
              <a:defRPr lang="en-US"/>
            </a:lvl1pPr>
          </a:lstStyle>
          <a:p>
            <a:pPr lvl="0"/>
            <a:endParaRPr lang="en-US"/>
          </a:p>
        </p:txBody>
      </p:sp>
      <p:sp>
        <p:nvSpPr>
          <p:cNvPr id="4" name="Slide Number Placeholder 3">
            <a:extLst>
              <a:ext uri="{FF2B5EF4-FFF2-40B4-BE49-F238E27FC236}">
                <a16:creationId xmlns:a16="http://schemas.microsoft.com/office/drawing/2014/main" id="{DE1E67AE-26F2-4B8D-9792-349C4B8A2E1B}"/>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lvl1pPr marL="0" marR="0" lvl="0" indent="0" algn="l" defTabSz="1300460" rtl="0" fontAlgn="auto" hangingPunct="1">
              <a:lnSpc>
                <a:spcPct val="100000"/>
              </a:lnSpc>
              <a:spcBef>
                <a:spcPts val="0"/>
              </a:spcBef>
              <a:spcAft>
                <a:spcPts val="0"/>
              </a:spcAft>
              <a:buNone/>
              <a:tabLst/>
              <a:defRPr lang="en-US" sz="2560" b="0" i="0" u="none" strike="noStrike" kern="1200" cap="none" spc="0" baseline="0">
                <a:solidFill>
                  <a:srgbClr val="000000"/>
                </a:solidFill>
                <a:uFillTx/>
                <a:latin typeface="Calibri"/>
              </a:defRPr>
            </a:lvl1pPr>
          </a:lstStyle>
          <a:p>
            <a:pPr lvl="0"/>
            <a:fld id="{835B647D-2CE3-4FDD-B444-D6CF77FF2E8B}" type="slidenum">
              <a:t>‹#›</a:t>
            </a:fld>
            <a:endParaRPr lang="en-US"/>
          </a:p>
        </p:txBody>
      </p:sp>
    </p:spTree>
    <p:extLst>
      <p:ext uri="{BB962C8B-B14F-4D97-AF65-F5344CB8AC3E}">
        <p14:creationId xmlns:p14="http://schemas.microsoft.com/office/powerpoint/2010/main" val="743298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270000" y="1638300"/>
            <a:ext cx="10464800"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7" name="Slide Number"/>
          <p:cNvSpPr txBox="1">
            <a:spLocks noGrp="1"/>
          </p:cNvSpPr>
          <p:nvPr>
            <p:ph type="sldNum" sz="quarter" idx="2"/>
          </p:nvPr>
        </p:nvSpPr>
        <p:spPr>
          <a:xfrm>
            <a:off x="11816857" y="8809566"/>
            <a:ext cx="349455" cy="318036"/>
          </a:xfrm>
          <a:prstGeom prst="rect">
            <a:avLst/>
          </a:prstGeom>
        </p:spPr>
        <p:txBody>
          <a:bodyPr/>
          <a:lstStyle>
            <a:lvl1pPr>
              <a:defRPr>
                <a:solidFill>
                  <a:schemeClr val="tx2"/>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Subtitle copy">
    <p:spTree>
      <p:nvGrpSpPr>
        <p:cNvPr id="1" name=""/>
        <p:cNvGrpSpPr/>
        <p:nvPr/>
      </p:nvGrpSpPr>
      <p:grpSpPr>
        <a:xfrm>
          <a:off x="0" y="0"/>
          <a:ext cx="0" cy="0"/>
          <a:chOff x="0" y="0"/>
          <a:chExt cx="0" cy="0"/>
        </a:xfrm>
      </p:grpSpPr>
      <p:sp>
        <p:nvSpPr>
          <p:cNvPr id="34" name="Rectangle"/>
          <p:cNvSpPr/>
          <p:nvPr/>
        </p:nvSpPr>
        <p:spPr>
          <a:xfrm>
            <a:off x="-3474" y="-71240"/>
            <a:ext cx="13011747" cy="9896080"/>
          </a:xfrm>
          <a:prstGeom prst="rect">
            <a:avLst/>
          </a:prstGeom>
          <a:solidFill>
            <a:srgbClr val="00A585"/>
          </a:solidFill>
          <a:ln w="12700">
            <a:miter lim="400000"/>
          </a:ln>
        </p:spPr>
        <p:txBody>
          <a:bodyPr lIns="50800" tIns="50800" rIns="50800" bIns="50800" anchor="ctr"/>
          <a:lstStyle/>
          <a:p>
            <a:pPr>
              <a:defRPr sz="2400">
                <a:solidFill>
                  <a:srgbClr val="FFFFFF"/>
                </a:solidFill>
                <a:latin typeface="Helvetica Light"/>
                <a:ea typeface="Helvetica Light"/>
                <a:cs typeface="Helvetica Light"/>
                <a:sym typeface="Helvetica Light"/>
              </a:defRPr>
            </a:pPr>
            <a:endParaRPr dirty="0"/>
          </a:p>
        </p:txBody>
      </p:sp>
      <p:sp>
        <p:nvSpPr>
          <p:cNvPr id="35" name="Title Text"/>
          <p:cNvSpPr txBox="1">
            <a:spLocks noGrp="1"/>
          </p:cNvSpPr>
          <p:nvPr>
            <p:ph type="title"/>
          </p:nvPr>
        </p:nvSpPr>
        <p:spPr>
          <a:xfrm>
            <a:off x="1270000" y="1638300"/>
            <a:ext cx="10464800"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p:nvPr>
        </p:nvSpPr>
        <p:spPr>
          <a:xfrm>
            <a:off x="1270000" y="3302296"/>
            <a:ext cx="10464800"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p:nvPicPr>
        <p:blipFill>
          <a:blip r:embed="rId2">
            <a:extLst/>
          </a:blip>
          <a:stretch>
            <a:fillRect/>
          </a:stretch>
        </p:blipFill>
        <p:spPr>
          <a:xfrm>
            <a:off x="11703050" y="8671080"/>
            <a:ext cx="49814" cy="406402"/>
          </a:xfrm>
          <a:prstGeom prst="rect">
            <a:avLst/>
          </a:prstGeom>
          <a:ln w="12700">
            <a:miter lim="400000"/>
          </a:ln>
        </p:spPr>
      </p:pic>
      <p:sp>
        <p:nvSpPr>
          <p:cNvPr id="38" name="Page"/>
          <p:cNvSpPr txBox="1"/>
          <p:nvPr/>
        </p:nvSpPr>
        <p:spPr>
          <a:xfrm>
            <a:off x="11808577" y="8574616"/>
            <a:ext cx="600800" cy="3429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FFFFFF"/>
                </a:solidFill>
                <a:latin typeface="Open Sans Bold"/>
                <a:ea typeface="Open Sans Bold"/>
                <a:cs typeface="Open Sans Bold"/>
                <a:sym typeface="Open Sans Bold"/>
              </a:defRPr>
            </a:lvl1pPr>
          </a:lstStyle>
          <a:p>
            <a:r>
              <a:t>Page</a:t>
            </a:r>
          </a:p>
        </p:txBody>
      </p:sp>
      <p:pic>
        <p:nvPicPr>
          <p:cNvPr id="39" name="pasted-image.pdf" descr="pasted-image.pdf"/>
          <p:cNvPicPr>
            <a:picLocks noChangeAspect="1"/>
          </p:cNvPicPr>
          <p:nvPr/>
        </p:nvPicPr>
        <p:blipFill>
          <a:blip r:embed="rId3">
            <a:extLst/>
          </a:blip>
          <a:stretch>
            <a:fillRect/>
          </a:stretch>
        </p:blipFill>
        <p:spPr>
          <a:xfrm>
            <a:off x="391820" y="8489915"/>
            <a:ext cx="1832561" cy="850971"/>
          </a:xfrm>
          <a:prstGeom prst="rect">
            <a:avLst/>
          </a:prstGeom>
          <a:ln w="12700">
            <a:miter lim="400000"/>
          </a:ln>
        </p:spPr>
      </p:pic>
      <p:sp>
        <p:nvSpPr>
          <p:cNvPr id="40" name="Slide Number"/>
          <p:cNvSpPr txBox="1">
            <a:spLocks noGrp="1"/>
          </p:cNvSpPr>
          <p:nvPr>
            <p:ph type="sldNum" sz="quarter" idx="2"/>
          </p:nvPr>
        </p:nvSpPr>
        <p:spPr>
          <a:xfrm>
            <a:off x="11816857" y="8809566"/>
            <a:ext cx="317277" cy="342901"/>
          </a:xfrm>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pic>
        <p:nvPicPr>
          <p:cNvPr id="47" name="pasted-image.pdf" descr="pasted-image.pdf"/>
          <p:cNvPicPr>
            <a:picLocks noChangeAspect="1"/>
          </p:cNvPicPr>
          <p:nvPr/>
        </p:nvPicPr>
        <p:blipFill>
          <a:blip r:embed="rId2">
            <a:extLst/>
          </a:blip>
          <a:stretch>
            <a:fillRect/>
          </a:stretch>
        </p:blipFill>
        <p:spPr>
          <a:xfrm>
            <a:off x="391820" y="8540715"/>
            <a:ext cx="1832561" cy="850971"/>
          </a:xfrm>
          <a:prstGeom prst="rect">
            <a:avLst/>
          </a:prstGeom>
          <a:ln w="12700">
            <a:miter lim="400000"/>
          </a:ln>
        </p:spPr>
      </p:pic>
      <p:sp>
        <p:nvSpPr>
          <p:cNvPr id="48" name="T : +41 22 552 3659…"/>
          <p:cNvSpPr txBox="1"/>
          <p:nvPr/>
        </p:nvSpPr>
        <p:spPr>
          <a:xfrm>
            <a:off x="9598687" y="8572499"/>
            <a:ext cx="2035636" cy="5842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r">
              <a:defRPr sz="1400">
                <a:solidFill>
                  <a:srgbClr val="676767"/>
                </a:solidFill>
              </a:defRPr>
            </a:pPr>
            <a:r>
              <a:t>T : +41 22 552 3659</a:t>
            </a:r>
          </a:p>
          <a:p>
            <a:pPr algn="r">
              <a:defRPr sz="1400" cap="all">
                <a:solidFill>
                  <a:srgbClr val="676767"/>
                </a:solidFill>
                <a:latin typeface="Open Sans Bold"/>
                <a:ea typeface="Open Sans Bold"/>
                <a:cs typeface="Open Sans Bold"/>
                <a:sym typeface="Open Sans Bold"/>
              </a:defRPr>
            </a:pPr>
            <a:r>
              <a:t>sphereproject.org</a:t>
            </a:r>
          </a:p>
        </p:txBody>
      </p:sp>
      <p:pic>
        <p:nvPicPr>
          <p:cNvPr id="49" name="pasted-image.pdf" descr="pasted-image.pdf"/>
          <p:cNvPicPr>
            <a:picLocks noChangeAspect="1"/>
          </p:cNvPicPr>
          <p:nvPr/>
        </p:nvPicPr>
        <p:blipFill>
          <a:blip r:embed="rId3">
            <a:extLst/>
          </a:blip>
          <a:stretch>
            <a:fillRect/>
          </a:stretch>
        </p:blipFill>
        <p:spPr>
          <a:xfrm>
            <a:off x="11703050" y="8671080"/>
            <a:ext cx="49814" cy="406402"/>
          </a:xfrm>
          <a:prstGeom prst="rect">
            <a:avLst/>
          </a:prstGeom>
          <a:ln w="12700">
            <a:miter lim="400000"/>
          </a:ln>
        </p:spPr>
      </p:pic>
      <p:sp>
        <p:nvSpPr>
          <p:cNvPr id="50" name="Page"/>
          <p:cNvSpPr txBox="1"/>
          <p:nvPr/>
        </p:nvSpPr>
        <p:spPr>
          <a:xfrm>
            <a:off x="11808577" y="8574616"/>
            <a:ext cx="600800" cy="3429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t>Page</a:t>
            </a:r>
          </a:p>
        </p:txBody>
      </p:sp>
      <p:sp>
        <p:nvSpPr>
          <p:cNvPr id="51"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52"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Photo and text">
    <p:spTree>
      <p:nvGrpSpPr>
        <p:cNvPr id="1" name=""/>
        <p:cNvGrpSpPr/>
        <p:nvPr/>
      </p:nvGrpSpPr>
      <p:grpSpPr>
        <a:xfrm>
          <a:off x="0" y="0"/>
          <a:ext cx="0" cy="0"/>
          <a:chOff x="0" y="0"/>
          <a:chExt cx="0" cy="0"/>
        </a:xfrm>
      </p:grpSpPr>
      <p:sp>
        <p:nvSpPr>
          <p:cNvPr id="59" name="Image"/>
          <p:cNvSpPr>
            <a:spLocks noGrp="1"/>
          </p:cNvSpPr>
          <p:nvPr>
            <p:ph type="pic" sz="half" idx="13"/>
          </p:nvPr>
        </p:nvSpPr>
        <p:spPr>
          <a:xfrm>
            <a:off x="7025047" y="-27733"/>
            <a:ext cx="5228504" cy="8066833"/>
          </a:xfrm>
          <a:prstGeom prst="rect">
            <a:avLst/>
          </a:prstGeom>
        </p:spPr>
        <p:txBody>
          <a:bodyPr lIns="91439" tIns="45719" rIns="91439" bIns="45719" anchor="t">
            <a:noAutofit/>
          </a:bodyPr>
          <a:lstStyle/>
          <a:p>
            <a:endParaRPr/>
          </a:p>
        </p:txBody>
      </p:sp>
      <p:sp>
        <p:nvSpPr>
          <p:cNvPr id="60" name="Title Text"/>
          <p:cNvSpPr txBox="1">
            <a:spLocks noGrp="1"/>
          </p:cNvSpPr>
          <p:nvPr>
            <p:ph type="title"/>
          </p:nvPr>
        </p:nvSpPr>
        <p:spPr>
          <a:xfrm>
            <a:off x="952500" y="635000"/>
            <a:ext cx="5334000"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952500" y="2616200"/>
            <a:ext cx="5334000"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1253101" y="6819900"/>
            <a:ext cx="4911938" cy="406401"/>
          </a:xfrm>
          <a:prstGeom prst="rect">
            <a:avLst/>
          </a:prstGeom>
        </p:spPr>
        <p:txBody>
          <a:body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11821590" y="8803216"/>
            <a:ext cx="331776" cy="355601"/>
          </a:xfrm>
          <a:prstGeom prst="rect">
            <a:avLst/>
          </a:prstGeom>
        </p:spPr>
        <p:txBody>
          <a:bodyPr/>
          <a:lstStyle>
            <a:lvl1pPr>
              <a:defRPr sz="1500"/>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79" name="Body Level One…"/>
          <p:cNvSpPr txBox="1">
            <a:spLocks noGrp="1"/>
          </p:cNvSpPr>
          <p:nvPr>
            <p:ph type="body" sz="quarter" idx="1"/>
          </p:nvPr>
        </p:nvSpPr>
        <p:spPr>
          <a:xfrm>
            <a:off x="1270000" y="6362700"/>
            <a:ext cx="10464800" cy="469900"/>
          </a:xfrm>
          <a:prstGeom prst="rect">
            <a:avLst/>
          </a:prstGeom>
        </p:spPr>
        <p:txBody>
          <a:bodyPr anchor="t"/>
          <a:lstStyle>
            <a:lvl1pPr marL="0" indent="0">
              <a:spcBef>
                <a:spcPts val="0"/>
              </a:spcBef>
              <a:buSzTx/>
              <a:buNone/>
              <a:defRPr sz="2400">
                <a:solidFill>
                  <a:srgbClr val="000000"/>
                </a:solidFill>
                <a:latin typeface="+mj-lt"/>
                <a:ea typeface="+mj-ea"/>
                <a:cs typeface="+mj-cs"/>
                <a:sym typeface="Helvetica"/>
              </a:defRPr>
            </a:lvl1pPr>
            <a:lvl2pPr marL="740833" indent="-296333">
              <a:spcBef>
                <a:spcPts val="0"/>
              </a:spcBef>
              <a:defRPr sz="2400">
                <a:solidFill>
                  <a:srgbClr val="000000"/>
                </a:solidFill>
                <a:latin typeface="+mj-lt"/>
                <a:ea typeface="+mj-ea"/>
                <a:cs typeface="+mj-cs"/>
                <a:sym typeface="Helvetica"/>
              </a:defRPr>
            </a:lvl2pPr>
            <a:lvl3pPr marL="1185333" indent="-296333">
              <a:spcBef>
                <a:spcPts val="0"/>
              </a:spcBef>
              <a:defRPr sz="2400">
                <a:solidFill>
                  <a:srgbClr val="000000"/>
                </a:solidFill>
                <a:latin typeface="+mj-lt"/>
                <a:ea typeface="+mj-ea"/>
                <a:cs typeface="+mj-cs"/>
                <a:sym typeface="Helvetica"/>
              </a:defRPr>
            </a:lvl3pPr>
            <a:lvl4pPr marL="1629833" indent="-296333">
              <a:spcBef>
                <a:spcPts val="0"/>
              </a:spcBef>
              <a:defRPr sz="2400">
                <a:solidFill>
                  <a:srgbClr val="000000"/>
                </a:solidFill>
                <a:latin typeface="+mj-lt"/>
                <a:ea typeface="+mj-ea"/>
                <a:cs typeface="+mj-cs"/>
                <a:sym typeface="Helvetica"/>
              </a:defRPr>
            </a:lvl4pPr>
            <a:lvl5pPr marL="2074333" indent="-296333">
              <a:spcBef>
                <a:spcPts val="0"/>
              </a:spcBef>
              <a:defRPr sz="2400">
                <a:solidFill>
                  <a:srgbClr val="000000"/>
                </a:solidFill>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80" name="“Type a quote here.”"/>
          <p:cNvSpPr>
            <a:spLocks noGrp="1"/>
          </p:cNvSpPr>
          <p:nvPr>
            <p:ph type="body" sz="quarter" idx="13"/>
          </p:nvPr>
        </p:nvSpPr>
        <p:spPr>
          <a:xfrm>
            <a:off x="1270000" y="4146550"/>
            <a:ext cx="10464800" cy="927101"/>
          </a:xfrm>
          <a:prstGeom prst="rect">
            <a:avLst/>
          </a:prstGeom>
        </p:spPr>
        <p:txBody>
          <a:bodyPr/>
          <a:lstStyle/>
          <a:p>
            <a:pPr marL="0" indent="0">
              <a:spcBef>
                <a:spcPts val="0"/>
              </a:spcBef>
              <a:buSzTx/>
              <a:buNone/>
              <a:defRPr sz="4800">
                <a:solidFill>
                  <a:srgbClr val="00B297"/>
                </a:solidFill>
                <a:latin typeface="Open Sans Regular"/>
                <a:ea typeface="Open Sans Regular"/>
                <a:cs typeface="Open Sans Regular"/>
                <a:sym typeface="Open Sans Regular"/>
              </a:defRPr>
            </a:pPr>
            <a:endParaRPr/>
          </a:p>
        </p:txBody>
      </p:sp>
      <p:sp>
        <p:nvSpPr>
          <p:cNvPr id="81" name="Slide Number"/>
          <p:cNvSpPr txBox="1">
            <a:spLocks noGrp="1"/>
          </p:cNvSpPr>
          <p:nvPr>
            <p:ph type="sldNum" sz="quarter" idx="2"/>
          </p:nvPr>
        </p:nvSpPr>
        <p:spPr>
          <a:xfrm>
            <a:off x="11821590" y="8809566"/>
            <a:ext cx="317277" cy="3429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act">
    <p:spTree>
      <p:nvGrpSpPr>
        <p:cNvPr id="1" name=""/>
        <p:cNvGrpSpPr/>
        <p:nvPr/>
      </p:nvGrpSpPr>
      <p:grpSpPr>
        <a:xfrm>
          <a:off x="0" y="0"/>
          <a:ext cx="0" cy="0"/>
          <a:chOff x="0" y="0"/>
          <a:chExt cx="0" cy="0"/>
        </a:xfrm>
      </p:grpSpPr>
      <p:pic>
        <p:nvPicPr>
          <p:cNvPr id="88" name="pasted-image.pdf" descr="pasted-image.pdf"/>
          <p:cNvPicPr>
            <a:picLocks noChangeAspect="1"/>
          </p:cNvPicPr>
          <p:nvPr/>
        </p:nvPicPr>
        <p:blipFill>
          <a:blip r:embed="rId2">
            <a:extLst/>
          </a:blip>
          <a:stretch>
            <a:fillRect/>
          </a:stretch>
        </p:blipFill>
        <p:spPr>
          <a:xfrm>
            <a:off x="628935" y="636564"/>
            <a:ext cx="88329" cy="1190672"/>
          </a:xfrm>
          <a:prstGeom prst="rect">
            <a:avLst/>
          </a:prstGeom>
          <a:ln w="12700">
            <a:miter lim="400000"/>
          </a:ln>
        </p:spPr>
      </p:pic>
      <p:sp>
        <p:nvSpPr>
          <p:cNvPr id="89" name="Our…"/>
          <p:cNvSpPr txBox="1"/>
          <p:nvPr/>
        </p:nvSpPr>
        <p:spPr>
          <a:xfrm>
            <a:off x="888076" y="330199"/>
            <a:ext cx="3759042" cy="129933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p>
            <a:pPr algn="l">
              <a:lnSpc>
                <a:spcPct val="70000"/>
              </a:lnSpc>
              <a:defRPr sz="5400" cap="all">
                <a:solidFill>
                  <a:srgbClr val="000000"/>
                </a:solidFill>
                <a:latin typeface="Open Sans Light"/>
                <a:ea typeface="Open Sans Light"/>
                <a:cs typeface="Open Sans Light"/>
                <a:sym typeface="Open Sans Light"/>
              </a:defRPr>
            </a:pPr>
            <a:endParaRPr lang="en-US" dirty="0">
              <a:solidFill>
                <a:srgbClr val="2E1F13"/>
              </a:solidFill>
            </a:endParaRPr>
          </a:p>
          <a:p>
            <a:pPr algn="l">
              <a:lnSpc>
                <a:spcPct val="70000"/>
              </a:lnSpc>
              <a:defRPr sz="5400" cap="all">
                <a:solidFill>
                  <a:srgbClr val="00A585"/>
                </a:solidFill>
                <a:latin typeface="Open Sans Bold"/>
                <a:ea typeface="Open Sans Bold"/>
                <a:cs typeface="Open Sans Bold"/>
                <a:sym typeface="Open Sans Bold"/>
              </a:defRPr>
            </a:pPr>
            <a:r>
              <a:rPr dirty="0">
                <a:solidFill>
                  <a:srgbClr val="2E1F13"/>
                </a:solidFill>
              </a:rPr>
              <a:t>Contacts</a:t>
            </a:r>
          </a:p>
        </p:txBody>
      </p:sp>
      <p:sp>
        <p:nvSpPr>
          <p:cNvPr id="90" name="Christine Knudson…"/>
          <p:cNvSpPr txBox="1"/>
          <p:nvPr/>
        </p:nvSpPr>
        <p:spPr>
          <a:xfrm>
            <a:off x="1265801" y="4241800"/>
            <a:ext cx="4742944" cy="146706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p>
            <a:pPr>
              <a:defRPr sz="3600">
                <a:solidFill>
                  <a:srgbClr val="00A585"/>
                </a:solidFill>
              </a:defRPr>
            </a:pPr>
            <a:r>
              <a:rPr lang="en-US" dirty="0">
                <a:solidFill>
                  <a:srgbClr val="2E1F13"/>
                </a:solidFill>
              </a:rPr>
              <a:t>Your Name</a:t>
            </a:r>
            <a:endParaRPr dirty="0">
              <a:solidFill>
                <a:srgbClr val="2E1F13"/>
              </a:solidFill>
            </a:endParaRPr>
          </a:p>
          <a:p>
            <a:pPr>
              <a:defRPr cap="all">
                <a:solidFill>
                  <a:srgbClr val="676767"/>
                </a:solidFill>
                <a:latin typeface="Open Sans Bold"/>
                <a:ea typeface="Open Sans Bold"/>
                <a:cs typeface="Open Sans Bold"/>
                <a:sym typeface="Open Sans Bold"/>
              </a:defRPr>
            </a:pPr>
            <a:r>
              <a:rPr lang="en-US" dirty="0">
                <a:solidFill>
                  <a:srgbClr val="2E1F13"/>
                </a:solidFill>
              </a:rPr>
              <a:t>YOUR JOB ROLE</a:t>
            </a:r>
            <a:endParaRPr dirty="0">
              <a:solidFill>
                <a:srgbClr val="2E1F13"/>
              </a:solidFill>
            </a:endParaRPr>
          </a:p>
          <a:p>
            <a:pPr>
              <a:spcBef>
                <a:spcPts val="2000"/>
              </a:spcBef>
              <a:defRPr>
                <a:solidFill>
                  <a:srgbClr val="676767"/>
                </a:solidFill>
                <a:latin typeface="Open Sans"/>
                <a:ea typeface="Open Sans"/>
                <a:cs typeface="Open Sans"/>
                <a:sym typeface="Open Sans"/>
              </a:defRPr>
            </a:pPr>
            <a:r>
              <a:rPr lang="en-US" dirty="0">
                <a:solidFill>
                  <a:srgbClr val="2E1F13"/>
                </a:solidFill>
              </a:rPr>
              <a:t>your.name@organisation.org</a:t>
            </a:r>
            <a:endParaRPr dirty="0">
              <a:solidFill>
                <a:srgbClr val="2E1F13"/>
              </a:solidFill>
            </a:endParaRPr>
          </a:p>
        </p:txBody>
      </p:sp>
      <p:sp>
        <p:nvSpPr>
          <p:cNvPr id="91" name="Barbara Sartore…"/>
          <p:cNvSpPr txBox="1"/>
          <p:nvPr/>
        </p:nvSpPr>
        <p:spPr>
          <a:xfrm>
            <a:off x="6968101" y="4241800"/>
            <a:ext cx="4742944" cy="146706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p>
            <a:pPr>
              <a:defRPr sz="3600">
                <a:solidFill>
                  <a:srgbClr val="00A585"/>
                </a:solidFill>
              </a:defRPr>
            </a:pPr>
            <a:r>
              <a:rPr lang="en-GB" dirty="0">
                <a:solidFill>
                  <a:srgbClr val="2E1F13"/>
                </a:solidFill>
              </a:rPr>
              <a:t>Sphere Office</a:t>
            </a:r>
          </a:p>
          <a:p>
            <a:pPr>
              <a:defRPr cap="all">
                <a:solidFill>
                  <a:srgbClr val="676767"/>
                </a:solidFill>
                <a:latin typeface="Open Sans Bold"/>
                <a:ea typeface="Open Sans Bold"/>
                <a:cs typeface="Open Sans Bold"/>
                <a:sym typeface="Open Sans Bold"/>
              </a:defRPr>
            </a:pPr>
            <a:r>
              <a:rPr lang="en-GB" dirty="0">
                <a:solidFill>
                  <a:srgbClr val="2E1F13"/>
                </a:solidFill>
              </a:rPr>
              <a:t>PLEASE STAY IN TOUCH</a:t>
            </a:r>
          </a:p>
          <a:p>
            <a:pPr>
              <a:spcBef>
                <a:spcPts val="2000"/>
              </a:spcBef>
              <a:defRPr>
                <a:solidFill>
                  <a:srgbClr val="676767"/>
                </a:solidFill>
                <a:latin typeface="Open Sans"/>
                <a:ea typeface="Open Sans"/>
                <a:cs typeface="Open Sans"/>
                <a:sym typeface="Open Sans"/>
              </a:defRPr>
            </a:pPr>
            <a:r>
              <a:rPr lang="en-GB" dirty="0">
                <a:solidFill>
                  <a:srgbClr val="2E1F13"/>
                </a:solidFill>
              </a:rPr>
              <a:t>info@spherestandards.org</a:t>
            </a:r>
          </a:p>
        </p:txBody>
      </p:sp>
      <p:sp>
        <p:nvSpPr>
          <p:cNvPr id="92" name="Slide Number"/>
          <p:cNvSpPr txBox="1">
            <a:spLocks noGrp="1"/>
          </p:cNvSpPr>
          <p:nvPr>
            <p:ph type="sldNum" sz="quarter" idx="2"/>
          </p:nvPr>
        </p:nvSpPr>
        <p:spPr>
          <a:xfrm>
            <a:off x="11796190" y="8809566"/>
            <a:ext cx="317277" cy="342901"/>
          </a:xfrm>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extLst/>
          </a:blip>
          <a:stretch>
            <a:fillRect/>
          </a:stretch>
        </p:blipFill>
        <p:spPr>
          <a:xfrm>
            <a:off x="2796627" y="4110887"/>
            <a:ext cx="3626946" cy="1684225"/>
          </a:xfrm>
          <a:prstGeom prst="rect">
            <a:avLst/>
          </a:prstGeom>
          <a:ln w="12700">
            <a:miter lim="400000"/>
          </a:ln>
        </p:spPr>
      </p:pic>
      <p:pic>
        <p:nvPicPr>
          <p:cNvPr id="107" name="pasted-image.pdf" descr="pasted-image.pdf"/>
          <p:cNvPicPr>
            <a:picLocks noChangeAspect="1"/>
          </p:cNvPicPr>
          <p:nvPr/>
        </p:nvPicPr>
        <p:blipFill>
          <a:blip r:embed="rId3">
            <a:extLst/>
          </a:blip>
          <a:stretch>
            <a:fillRect/>
          </a:stretch>
        </p:blipFill>
        <p:spPr>
          <a:xfrm>
            <a:off x="6788436" y="3976663"/>
            <a:ext cx="88330" cy="1190673"/>
          </a:xfrm>
          <a:prstGeom prst="rect">
            <a:avLst/>
          </a:prstGeom>
          <a:ln w="12700">
            <a:miter lim="400000"/>
          </a:ln>
        </p:spPr>
      </p:pic>
      <p:sp>
        <p:nvSpPr>
          <p:cNvPr id="108" name="You"/>
          <p:cNvSpPr txBox="1"/>
          <p:nvPr/>
        </p:nvSpPr>
        <p:spPr>
          <a:xfrm>
            <a:off x="7247500" y="4506970"/>
            <a:ext cx="5311394" cy="841256"/>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dirty="0">
                <a:solidFill>
                  <a:srgbClr val="2E1F13"/>
                </a:solidFill>
              </a:rPr>
              <a:t>You</a:t>
            </a:r>
          </a:p>
        </p:txBody>
      </p:sp>
      <p:sp>
        <p:nvSpPr>
          <p:cNvPr id="109" name="Thank"/>
          <p:cNvSpPr txBox="1"/>
          <p:nvPr/>
        </p:nvSpPr>
        <p:spPr>
          <a:xfrm>
            <a:off x="7196700" y="3728839"/>
            <a:ext cx="5508938" cy="10259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dirty="0">
                <a:solidFill>
                  <a:srgbClr val="2E1F13"/>
                </a:solidFill>
              </a:rPr>
              <a:t>Thank</a:t>
            </a:r>
          </a:p>
        </p:txBody>
      </p:sp>
      <p:sp>
        <p:nvSpPr>
          <p:cNvPr id="110" name="Slide Number"/>
          <p:cNvSpPr txBox="1">
            <a:spLocks noGrp="1"/>
          </p:cNvSpPr>
          <p:nvPr>
            <p:ph type="sldNum" sz="quarter" idx="2"/>
          </p:nvPr>
        </p:nvSpPr>
        <p:spPr>
          <a:xfrm>
            <a:off x="6496050" y="9251950"/>
            <a:ext cx="317277" cy="342900"/>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7000">
              <a:srgbClr val="EEEBF9"/>
            </a:gs>
            <a:gs pos="0">
              <a:schemeClr val="bg1"/>
            </a:gs>
            <a:gs pos="100000">
              <a:srgbClr val="A296DE"/>
            </a:gs>
          </a:gsLst>
          <a:lin ang="5400000" scaled="1"/>
          <a:tileRect/>
        </a:gra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13">
            <a:extLst/>
          </a:blip>
          <a:stretch>
            <a:fillRect/>
          </a:stretch>
        </p:blipFill>
        <p:spPr>
          <a:xfrm>
            <a:off x="391820" y="8489915"/>
            <a:ext cx="1832561" cy="850971"/>
          </a:xfrm>
          <a:prstGeom prst="rect">
            <a:avLst/>
          </a:prstGeom>
          <a:ln w="12700">
            <a:miter lim="400000"/>
          </a:ln>
        </p:spPr>
      </p:pic>
      <p:pic>
        <p:nvPicPr>
          <p:cNvPr id="5" name="pasted-image.pdf" descr="pasted-image.pdf"/>
          <p:cNvPicPr>
            <a:picLocks noChangeAspect="1"/>
          </p:cNvPicPr>
          <p:nvPr/>
        </p:nvPicPr>
        <p:blipFill>
          <a:blip r:embed="rId14">
            <a:extLst/>
          </a:blip>
          <a:stretch>
            <a:fillRect/>
          </a:stretch>
        </p:blipFill>
        <p:spPr>
          <a:xfrm>
            <a:off x="11703050" y="8671080"/>
            <a:ext cx="49814" cy="406402"/>
          </a:xfrm>
          <a:prstGeom prst="rect">
            <a:avLst/>
          </a:prstGeom>
          <a:ln w="12700">
            <a:miter lim="400000"/>
          </a:ln>
        </p:spPr>
      </p:pic>
      <p:sp>
        <p:nvSpPr>
          <p:cNvPr id="6" name="Page"/>
          <p:cNvSpPr txBox="1"/>
          <p:nvPr/>
        </p:nvSpPr>
        <p:spPr>
          <a:xfrm>
            <a:off x="11808577" y="8574616"/>
            <a:ext cx="600800" cy="3429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t>Page</a:t>
            </a:r>
          </a:p>
        </p:txBody>
      </p:sp>
      <p:sp>
        <p:nvSpPr>
          <p:cNvPr id="7" name="Slide Number"/>
          <p:cNvSpPr txBox="1">
            <a:spLocks noGrp="1"/>
          </p:cNvSpPr>
          <p:nvPr>
            <p:ph type="sldNum" sz="quarter" idx="2"/>
          </p:nvPr>
        </p:nvSpPr>
        <p:spPr>
          <a:xfrm>
            <a:off x="11821590" y="8822266"/>
            <a:ext cx="317277" cy="342901"/>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Lst>
  <p:transition spd="med"/>
  <p:txStyles>
    <p:title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 name="Title"/>
          <p:cNvSpPr txBox="1">
            <a:spLocks noGrp="1"/>
          </p:cNvSpPr>
          <p:nvPr>
            <p:ph type="title"/>
          </p:nvPr>
        </p:nvSpPr>
        <p:spPr>
          <a:xfrm>
            <a:off x="5892799" y="2826237"/>
            <a:ext cx="5587457" cy="1190673"/>
          </a:xfrm>
          <a:prstGeom prst="rect">
            <a:avLst/>
          </a:prstGeom>
        </p:spPr>
        <p:txBody>
          <a:bodyPr>
            <a:normAutofit fontScale="90000"/>
          </a:bodyPr>
          <a:lstStyle/>
          <a:p>
            <a:pPr defTabSz="391413">
              <a:defRPr sz="4000"/>
            </a:pPr>
            <a:r>
              <a:rPr lang="en-US" dirty="0"/>
              <a:t>What is New in the 2018 Sphere Handbook?</a:t>
            </a:r>
            <a:endParaRPr dirty="0"/>
          </a:p>
        </p:txBody>
      </p:sp>
      <p:cxnSp>
        <p:nvCxnSpPr>
          <p:cNvPr id="4" name="Straight Connector 3">
            <a:extLst>
              <a:ext uri="{FF2B5EF4-FFF2-40B4-BE49-F238E27FC236}">
                <a16:creationId xmlns:a16="http://schemas.microsoft.com/office/drawing/2014/main" id="{57A9DA57-27A3-41EC-B4FB-9DF65FE5B5AE}"/>
              </a:ext>
            </a:extLst>
          </p:cNvPr>
          <p:cNvCxnSpPr/>
          <p:nvPr/>
        </p:nvCxnSpPr>
        <p:spPr>
          <a:xfrm>
            <a:off x="5573486" y="6052460"/>
            <a:ext cx="0" cy="1132115"/>
          </a:xfrm>
          <a:prstGeom prst="line">
            <a:avLst/>
          </a:prstGeom>
          <a:noFill/>
          <a:ln w="76200" cap="flat">
            <a:solidFill>
              <a:srgbClr val="D9D9D9"/>
            </a:solidFill>
            <a:prstDash val="solid"/>
            <a:round/>
          </a:ln>
          <a:effectLst/>
          <a:sp3d/>
        </p:spPr>
        <p:style>
          <a:lnRef idx="0">
            <a:scrgbClr r="0" g="0" b="0"/>
          </a:lnRef>
          <a:fillRef idx="0">
            <a:scrgbClr r="0" g="0" b="0"/>
          </a:fillRef>
          <a:effectRef idx="0">
            <a:scrgbClr r="0" g="0" b="0"/>
          </a:effectRef>
          <a:fontRef idx="none"/>
        </p:style>
      </p:cxnSp>
      <p:pic>
        <p:nvPicPr>
          <p:cNvPr id="2" name="Picture 1">
            <a:extLst>
              <a:ext uri="{FF2B5EF4-FFF2-40B4-BE49-F238E27FC236}">
                <a16:creationId xmlns:a16="http://schemas.microsoft.com/office/drawing/2014/main" id="{451AE362-F422-4F90-86E7-2ED279D637A3}"/>
              </a:ext>
            </a:extLst>
          </p:cNvPr>
          <p:cNvPicPr>
            <a:picLocks noChangeAspect="1"/>
          </p:cNvPicPr>
          <p:nvPr/>
        </p:nvPicPr>
        <p:blipFill>
          <a:blip r:embed="rId3"/>
          <a:stretch>
            <a:fillRect/>
          </a:stretch>
        </p:blipFill>
        <p:spPr>
          <a:xfrm>
            <a:off x="5892799" y="5921843"/>
            <a:ext cx="3494088" cy="1393348"/>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rgbClr val="C00000"/>
          </a:fgClr>
          <a:bgClr>
            <a:schemeClr val="bg1"/>
          </a:bgClr>
        </a:patt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n-GB" sz="3600" dirty="0"/>
              <a:t>Discussion:</a:t>
            </a:r>
            <a:br>
              <a:rPr lang="en-GB" sz="3600" dirty="0"/>
            </a:br>
            <a:r>
              <a:rPr lang="en-GB" cap="all" dirty="0">
                <a:latin typeface="Open Sans Bold" panose="020B0806030504020204" pitchFamily="34" charset="0"/>
                <a:ea typeface="Open Sans Bold" panose="020B0806030504020204" pitchFamily="34" charset="0"/>
                <a:cs typeface="Open Sans Bold" panose="020B0806030504020204" pitchFamily="34" charset="0"/>
              </a:rPr>
              <a:t>TODAY’S CHALLENGES</a:t>
            </a:r>
            <a:br>
              <a:rPr lang="en-GB" cap="all" dirty="0">
                <a:latin typeface="Open Sans Bold" panose="020B0806030504020204" pitchFamily="34" charset="0"/>
                <a:ea typeface="Open Sans Bold" panose="020B0806030504020204" pitchFamily="34" charset="0"/>
                <a:cs typeface="Open Sans Bold" panose="020B0806030504020204" pitchFamily="34" charset="0"/>
              </a:rPr>
            </a:br>
            <a:r>
              <a:rPr lang="en-GB" cap="all" dirty="0">
                <a:latin typeface="Open Sans Bold" panose="020B0806030504020204" pitchFamily="34" charset="0"/>
                <a:ea typeface="Open Sans Bold" panose="020B0806030504020204" pitchFamily="34" charset="0"/>
                <a:cs typeface="Open Sans Bold" panose="020B0806030504020204" pitchFamily="34" charset="0"/>
              </a:rPr>
              <a:t>and drivers of change</a:t>
            </a:r>
          </a:p>
        </p:txBody>
      </p:sp>
      <p:sp>
        <p:nvSpPr>
          <p:cNvPr id="126" name="Body"/>
          <p:cNvSpPr txBox="1">
            <a:spLocks noGrp="1"/>
          </p:cNvSpPr>
          <p:nvPr>
            <p:ph type="body" sz="half" idx="1"/>
          </p:nvPr>
        </p:nvSpPr>
        <p:spPr>
          <a:xfrm>
            <a:off x="979713" y="3425370"/>
            <a:ext cx="10837143" cy="4717142"/>
          </a:xfrm>
          <a:prstGeom prst="rect">
            <a:avLst/>
          </a:prstGeom>
        </p:spPr>
        <p:txBody>
          <a:bodyPr>
            <a:normAutofit/>
          </a:bodyPr>
          <a:lstStyle/>
          <a:p>
            <a:pPr marL="285750" indent="-285750" algn="l">
              <a:buFont typeface="Arial" panose="020B0604020202020204" pitchFamily="34" charset="0"/>
              <a:buChar char="•"/>
            </a:pPr>
            <a:r>
              <a:rPr lang="en-US" sz="3200" dirty="0"/>
              <a:t>From what crises and situations have you drawn expertise over the last 7 to 10 years?</a:t>
            </a:r>
          </a:p>
          <a:p>
            <a:pPr marL="285750" indent="-285750" algn="l">
              <a:buFont typeface="Arial" panose="020B0604020202020204" pitchFamily="34" charset="0"/>
              <a:buChar char="•"/>
            </a:pPr>
            <a:r>
              <a:rPr lang="en-US" sz="3200" dirty="0"/>
              <a:t>How do the challenges presented above compare with your own observations and recent experiences?</a:t>
            </a:r>
          </a:p>
          <a:p>
            <a:pPr marL="285750" indent="-285750" algn="l">
              <a:buFont typeface="Arial" panose="020B0604020202020204" pitchFamily="34" charset="0"/>
              <a:buChar char="•"/>
            </a:pPr>
            <a:r>
              <a:rPr lang="en-US" sz="3200" dirty="0"/>
              <a:t>What factors may drive the next revision?</a:t>
            </a:r>
          </a:p>
          <a:p>
            <a:pPr marL="285750" indent="-285750" algn="l">
              <a:buFont typeface="Arial" panose="020B0604020202020204" pitchFamily="34" charset="0"/>
              <a:buChar char="•"/>
            </a:pPr>
            <a:endParaRPr lang="en-US" sz="2800" dirty="0"/>
          </a:p>
          <a:p>
            <a:pPr marL="285750" indent="-285750" algn="l">
              <a:buFont typeface="Arial" panose="020B0604020202020204" pitchFamily="34" charset="0"/>
              <a:buChar char="•"/>
            </a:pPr>
            <a:endParaRPr lang="en-US" sz="2800" dirty="0"/>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fld id="{86CB4B4D-7CA3-9044-876B-883B54F8677D}" type="slidenum">
              <a:t>10</a:t>
            </a:fld>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0792D4F-247E-46FE-85FC-881DEFA41D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03049"/>
            <a:ext cx="13001548" cy="325055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w Cen MT" panose="020B0602020104020603"/>
              <a:ea typeface="+mn-ea"/>
              <a:cs typeface="+mn-cs"/>
            </a:endParaRPr>
          </a:p>
        </p:txBody>
      </p:sp>
      <p:sp>
        <p:nvSpPr>
          <p:cNvPr id="2" name="Title 1">
            <a:extLst>
              <a:ext uri="{FF2B5EF4-FFF2-40B4-BE49-F238E27FC236}">
                <a16:creationId xmlns:a16="http://schemas.microsoft.com/office/drawing/2014/main" id="{63731D55-1474-4145-A514-CD0306C90261}"/>
              </a:ext>
            </a:extLst>
          </p:cNvPr>
          <p:cNvSpPr>
            <a:spLocks noGrp="1"/>
          </p:cNvSpPr>
          <p:nvPr>
            <p:ph type="title"/>
          </p:nvPr>
        </p:nvSpPr>
        <p:spPr>
          <a:xfrm>
            <a:off x="676561" y="6958020"/>
            <a:ext cx="4017356" cy="1885245"/>
          </a:xfrm>
        </p:spPr>
        <p:txBody>
          <a:bodyPr vert="horz" lIns="91440" tIns="45720" rIns="91440" bIns="45720" rtlCol="0" anchor="ctr">
            <a:normAutofit/>
          </a:bodyPr>
          <a:lstStyle/>
          <a:p>
            <a:pPr algn="r" defTabSz="914400">
              <a:lnSpc>
                <a:spcPct val="90000"/>
              </a:lnSpc>
              <a:spcBef>
                <a:spcPct val="0"/>
              </a:spcBef>
            </a:pPr>
            <a:r>
              <a:rPr lang="en-US" sz="4000" dirty="0">
                <a:solidFill>
                  <a:srgbClr val="2E1F13"/>
                </a:solidFill>
                <a:latin typeface="Open Sans" panose="020B0606030504020204" pitchFamily="34" charset="0"/>
                <a:ea typeface="Open Sans" panose="020B0606030504020204" pitchFamily="34" charset="0"/>
                <a:cs typeface="Open Sans" panose="020B0606030504020204" pitchFamily="34" charset="0"/>
              </a:rPr>
              <a:t>Handbook </a:t>
            </a: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REVISION</a:t>
            </a:r>
            <a:b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b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Consultations</a:t>
            </a:r>
          </a:p>
        </p:txBody>
      </p:sp>
      <p:pic>
        <p:nvPicPr>
          <p:cNvPr id="4" name="Image 3">
            <a:extLst>
              <a:ext uri="{FF2B5EF4-FFF2-40B4-BE49-F238E27FC236}">
                <a16:creationId xmlns:a16="http://schemas.microsoft.com/office/drawing/2014/main" id="{55014B29-35CB-4120-8B9F-87C3FD83CF77}"/>
              </a:ext>
            </a:extLst>
          </p:cNvPr>
          <p:cNvPicPr>
            <a:picLocks noChangeAspect="1"/>
          </p:cNvPicPr>
          <p:nvPr/>
        </p:nvPicPr>
        <p:blipFill rotWithShape="1">
          <a:blip r:embed="rId3">
            <a:extLst>
              <a:ext uri="{28A0092B-C50C-407E-A947-70E740481C1C}">
                <a14:useLocalDpi xmlns:a14="http://schemas.microsoft.com/office/drawing/2010/main" val="0"/>
              </a:ext>
            </a:extLst>
          </a:blip>
          <a:srcRect l="2140" r="4562"/>
          <a:stretch/>
        </p:blipFill>
        <p:spPr>
          <a:xfrm>
            <a:off x="284458" y="1202718"/>
            <a:ext cx="12432632" cy="4097613"/>
          </a:xfrm>
          <a:prstGeom prst="rect">
            <a:avLst/>
          </a:prstGeom>
        </p:spPr>
      </p:pic>
      <p:cxnSp>
        <p:nvCxnSpPr>
          <p:cNvPr id="11" name="Straight Connector 10">
            <a:extLst>
              <a:ext uri="{FF2B5EF4-FFF2-40B4-BE49-F238E27FC236}">
                <a16:creationId xmlns:a16="http://schemas.microsoft.com/office/drawing/2014/main" id="{CE272F12-AF86-441A-BC1B-C014BBBF85B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948976" y="7250402"/>
            <a:ext cx="0" cy="1300480"/>
          </a:xfrm>
          <a:prstGeom prst="line">
            <a:avLst/>
          </a:prstGeom>
          <a:ln w="190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C5F2D70-0B65-47EF-99EB-0DC2498A5884}"/>
              </a:ext>
            </a:extLst>
          </p:cNvPr>
          <p:cNvSpPr>
            <a:spLocks noGrp="1"/>
          </p:cNvSpPr>
          <p:nvPr>
            <p:ph type="body" sz="half" idx="1"/>
          </p:nvPr>
        </p:nvSpPr>
        <p:spPr>
          <a:xfrm>
            <a:off x="5204036" y="6861154"/>
            <a:ext cx="7118012" cy="2078976"/>
          </a:xfrm>
        </p:spPr>
        <p:txBody>
          <a:bodyPr vert="horz" lIns="91440" tIns="45720" rIns="91440" bIns="45720" rtlCol="0" anchor="ctr">
            <a:normAutofit/>
          </a:bodyPr>
          <a:lstStyle/>
          <a:p>
            <a:pPr algn="l" defTabSz="914400">
              <a:lnSpc>
                <a:spcPct val="90000"/>
              </a:lnSpc>
            </a:pPr>
            <a:r>
              <a:rPr lang="en-US" sz="3600" dirty="0">
                <a:solidFill>
                  <a:srgbClr val="2E1F13"/>
                </a:solidFill>
                <a:latin typeface="Open Sans" panose="020B0606030504020204" pitchFamily="34" charset="0"/>
                <a:ea typeface="Open Sans" panose="020B0606030504020204" pitchFamily="34" charset="0"/>
                <a:cs typeface="Open Sans" panose="020B0606030504020204" pitchFamily="34" charset="0"/>
              </a:rPr>
              <a:t>The most far-reaching and inclusive process in Sphere’s</a:t>
            </a:r>
            <a:br>
              <a:rPr lang="en-US" sz="3600" dirty="0">
                <a:solidFill>
                  <a:srgbClr val="2E1F13"/>
                </a:solidFill>
                <a:latin typeface="Open Sans" panose="020B0606030504020204" pitchFamily="34" charset="0"/>
                <a:ea typeface="Open Sans" panose="020B0606030504020204" pitchFamily="34" charset="0"/>
                <a:cs typeface="Open Sans" panose="020B0606030504020204" pitchFamily="34" charset="0"/>
              </a:rPr>
            </a:br>
            <a:r>
              <a:rPr lang="en-US" sz="3600" dirty="0">
                <a:solidFill>
                  <a:srgbClr val="2E1F13"/>
                </a:solidFill>
                <a:latin typeface="Open Sans" panose="020B0606030504020204" pitchFamily="34" charset="0"/>
                <a:ea typeface="Open Sans" panose="020B0606030504020204" pitchFamily="34" charset="0"/>
                <a:cs typeface="Open Sans" panose="020B0606030504020204" pitchFamily="34" charset="0"/>
              </a:rPr>
              <a:t>20-year history</a:t>
            </a:r>
            <a:endParaRPr lang="en-US" sz="3200" kern="120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485747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9A683"/>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13021D-3768-4946-8305-49E4B40930C4}"/>
              </a:ext>
            </a:extLst>
          </p:cNvPr>
          <p:cNvSpPr/>
          <p:nvPr/>
        </p:nvSpPr>
        <p:spPr>
          <a:xfrm>
            <a:off x="0" y="0"/>
            <a:ext cx="13004800" cy="9753600"/>
          </a:xfrm>
          <a:prstGeom prst="rect">
            <a:avLst/>
          </a:prstGeom>
          <a:no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9" name="Rectangle 8" hidden="1">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675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812" y="682752"/>
            <a:ext cx="11987175" cy="83880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3">
            <a:extLst>
              <a:ext uri="{FF2B5EF4-FFF2-40B4-BE49-F238E27FC236}">
                <a16:creationId xmlns:a16="http://schemas.microsoft.com/office/drawing/2014/main" id="{9A90440A-E80C-47EE-9339-42E2EA37B854}"/>
              </a:ext>
            </a:extLst>
          </p:cNvPr>
          <p:cNvPicPr>
            <a:picLocks noChangeAspect="1"/>
          </p:cNvPicPr>
          <p:nvPr/>
        </p:nvPicPr>
        <p:blipFill rotWithShape="1">
          <a:blip r:embed="rId3">
            <a:extLst>
              <a:ext uri="{28A0092B-C50C-407E-A947-70E740481C1C}">
                <a14:useLocalDpi xmlns:a14="http://schemas.microsoft.com/office/drawing/2010/main" val="0"/>
              </a:ext>
            </a:extLst>
          </a:blip>
          <a:srcRect t="4889"/>
          <a:stretch/>
        </p:blipFill>
        <p:spPr>
          <a:xfrm>
            <a:off x="686364" y="2502566"/>
            <a:ext cx="11632071" cy="5918946"/>
          </a:xfrm>
          <a:prstGeom prst="rect">
            <a:avLst/>
          </a:prstGeom>
        </p:spPr>
      </p:pic>
      <p:sp>
        <p:nvSpPr>
          <p:cNvPr id="12" name="Title 1">
            <a:extLst>
              <a:ext uri="{FF2B5EF4-FFF2-40B4-BE49-F238E27FC236}">
                <a16:creationId xmlns:a16="http://schemas.microsoft.com/office/drawing/2014/main" id="{0E495BE3-3F06-4E51-A3DE-A2C8857C450D}"/>
              </a:ext>
            </a:extLst>
          </p:cNvPr>
          <p:cNvSpPr txBox="1">
            <a:spLocks/>
          </p:cNvSpPr>
          <p:nvPr/>
        </p:nvSpPr>
        <p:spPr>
          <a:xfrm>
            <a:off x="1586890" y="1081563"/>
            <a:ext cx="9831018"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HANDBOOK REVISION </a:t>
            </a:r>
            <a:r>
              <a:rPr lang="en-US" sz="4000" dirty="0">
                <a:solidFill>
                  <a:srgbClr val="2E1F13"/>
                </a:solidFill>
                <a:latin typeface="Open Sans" panose="020B0606030504020204" pitchFamily="34" charset="0"/>
                <a:ea typeface="Open Sans" panose="020B0606030504020204" pitchFamily="34" charset="0"/>
                <a:cs typeface="Open Sans" panose="020B0606030504020204" pitchFamily="34" charset="0"/>
              </a:rPr>
              <a:t>Consultations:</a:t>
            </a:r>
          </a:p>
          <a:p>
            <a:pPr defTabSz="914400" hangingPunct="1">
              <a:lnSpc>
                <a:spcPct val="90000"/>
              </a:lnSpc>
              <a:spcBef>
                <a:spcPct val="0"/>
              </a:spcBef>
            </a:pP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Who contributed?</a:t>
            </a:r>
          </a:p>
        </p:txBody>
      </p:sp>
    </p:spTree>
    <p:extLst>
      <p:ext uri="{BB962C8B-B14F-4D97-AF65-F5344CB8AC3E}">
        <p14:creationId xmlns:p14="http://schemas.microsoft.com/office/powerpoint/2010/main" val="386272249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672AD2-B8DF-4813-A7BC-517B9C3D2900}"/>
              </a:ext>
            </a:extLst>
          </p:cNvPr>
          <p:cNvSpPr/>
          <p:nvPr/>
        </p:nvSpPr>
        <p:spPr>
          <a:xfrm>
            <a:off x="1" y="0"/>
            <a:ext cx="13004800" cy="9753600"/>
          </a:xfrm>
          <a:prstGeom prst="rect">
            <a:avLst/>
          </a:prstGeom>
          <a:solidFill>
            <a:srgbClr val="9BC7DB"/>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4" name="Picture 3" descr="A close up of a map&#10;&#10;Description generated with high confidence">
            <a:extLst>
              <a:ext uri="{FF2B5EF4-FFF2-40B4-BE49-F238E27FC236}">
                <a16:creationId xmlns:a16="http://schemas.microsoft.com/office/drawing/2014/main" id="{8BC90A06-74D7-45BF-9F14-868031EF719A}"/>
              </a:ext>
            </a:extLst>
          </p:cNvPr>
          <p:cNvPicPr>
            <a:picLocks noChangeAspect="1"/>
          </p:cNvPicPr>
          <p:nvPr/>
        </p:nvPicPr>
        <p:blipFill rotWithShape="1">
          <a:blip r:embed="rId3"/>
          <a:srcRect t="16650" b="2196"/>
          <a:stretch/>
        </p:blipFill>
        <p:spPr>
          <a:xfrm>
            <a:off x="941135" y="2158941"/>
            <a:ext cx="11122527" cy="6769769"/>
          </a:xfrm>
          <a:prstGeom prst="rect">
            <a:avLst/>
          </a:prstGeom>
        </p:spPr>
      </p:pic>
      <p:sp>
        <p:nvSpPr>
          <p:cNvPr id="5" name="Title 1">
            <a:extLst>
              <a:ext uri="{FF2B5EF4-FFF2-40B4-BE49-F238E27FC236}">
                <a16:creationId xmlns:a16="http://schemas.microsoft.com/office/drawing/2014/main" id="{DA3ED5A4-9D57-44E1-91CF-4148F821D7EA}"/>
              </a:ext>
            </a:extLst>
          </p:cNvPr>
          <p:cNvSpPr txBox="1">
            <a:spLocks/>
          </p:cNvSpPr>
          <p:nvPr/>
        </p:nvSpPr>
        <p:spPr>
          <a:xfrm>
            <a:off x="1586890" y="698480"/>
            <a:ext cx="9831018"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HANDBOOK REVISION </a:t>
            </a:r>
            <a:r>
              <a:rPr lang="en-US" sz="4000" dirty="0">
                <a:solidFill>
                  <a:srgbClr val="2E1F13"/>
                </a:solidFill>
                <a:latin typeface="Open Sans" panose="020B0606030504020204" pitchFamily="34" charset="0"/>
                <a:ea typeface="Open Sans" panose="020B0606030504020204" pitchFamily="34" charset="0"/>
                <a:cs typeface="Open Sans" panose="020B0606030504020204" pitchFamily="34" charset="0"/>
              </a:rPr>
              <a:t>Consultations:</a:t>
            </a:r>
          </a:p>
          <a:p>
            <a:pPr defTabSz="914400" hangingPunct="1">
              <a:lnSpc>
                <a:spcPct val="90000"/>
              </a:lnSpc>
              <a:spcBef>
                <a:spcPct val="0"/>
              </a:spcBef>
            </a:pP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Global reach</a:t>
            </a:r>
          </a:p>
        </p:txBody>
      </p:sp>
    </p:spTree>
    <p:extLst>
      <p:ext uri="{BB962C8B-B14F-4D97-AF65-F5344CB8AC3E}">
        <p14:creationId xmlns:p14="http://schemas.microsoft.com/office/powerpoint/2010/main" val="3276600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a:extLst>
              <a:ext uri="{FF2B5EF4-FFF2-40B4-BE49-F238E27FC236}">
                <a16:creationId xmlns:a16="http://schemas.microsoft.com/office/drawing/2014/main" id="{9BFD9786-BC91-4342-AF5B-73D418570791}"/>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tx2"/>
                </a:solidFill>
              </a:rPr>
              <a:pPr>
                <a:spcAft>
                  <a:spcPts val="600"/>
                </a:spcAft>
              </a:pPr>
              <a:t>14</a:t>
            </a:fld>
            <a:endParaRPr lang="en-US" dirty="0">
              <a:solidFill>
                <a:schemeClr val="tx2"/>
              </a:solidFill>
            </a:endParaRPr>
          </a:p>
        </p:txBody>
      </p:sp>
      <p:sp>
        <p:nvSpPr>
          <p:cNvPr id="16" name="Title 1">
            <a:extLst>
              <a:ext uri="{FF2B5EF4-FFF2-40B4-BE49-F238E27FC236}">
                <a16:creationId xmlns:a16="http://schemas.microsoft.com/office/drawing/2014/main" id="{D52DDC56-9C17-4DDB-9DAB-36A6819000CD}"/>
              </a:ext>
            </a:extLst>
          </p:cNvPr>
          <p:cNvSpPr txBox="1">
            <a:spLocks/>
          </p:cNvSpPr>
          <p:nvPr/>
        </p:nvSpPr>
        <p:spPr>
          <a:xfrm>
            <a:off x="1586890" y="985311"/>
            <a:ext cx="9831018"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HANDBOOK REVISION </a:t>
            </a:r>
            <a:r>
              <a:rPr lang="en-US" sz="4000" dirty="0">
                <a:solidFill>
                  <a:srgbClr val="2E1F13"/>
                </a:solidFill>
                <a:latin typeface="Open Sans" panose="020B0606030504020204" pitchFamily="34" charset="0"/>
                <a:ea typeface="Open Sans" panose="020B0606030504020204" pitchFamily="34" charset="0"/>
                <a:cs typeface="Open Sans" panose="020B0606030504020204" pitchFamily="34" charset="0"/>
              </a:rPr>
              <a:t>Consultations</a:t>
            </a:r>
          </a:p>
          <a:p>
            <a:pPr defTabSz="914400" hangingPunct="1">
              <a:lnSpc>
                <a:spcPct val="90000"/>
              </a:lnSpc>
              <a:spcBef>
                <a:spcPct val="0"/>
              </a:spcBef>
            </a:pPr>
            <a:r>
              <a:rPr lang="en-US" sz="40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Topics discussed</a:t>
            </a:r>
          </a:p>
        </p:txBody>
      </p:sp>
      <p:pic>
        <p:nvPicPr>
          <p:cNvPr id="2" name="Picture 1">
            <a:extLst>
              <a:ext uri="{FF2B5EF4-FFF2-40B4-BE49-F238E27FC236}">
                <a16:creationId xmlns:a16="http://schemas.microsoft.com/office/drawing/2014/main" id="{3D14F066-EF6B-4636-B2CA-665B35395C57}"/>
              </a:ext>
            </a:extLst>
          </p:cNvPr>
          <p:cNvPicPr>
            <a:picLocks noChangeAspect="1"/>
          </p:cNvPicPr>
          <p:nvPr/>
        </p:nvPicPr>
        <p:blipFill>
          <a:blip r:embed="rId3"/>
          <a:stretch>
            <a:fillRect/>
          </a:stretch>
        </p:blipFill>
        <p:spPr>
          <a:xfrm>
            <a:off x="92924" y="2914648"/>
            <a:ext cx="12806049" cy="4729163"/>
          </a:xfrm>
          <a:prstGeom prst="rect">
            <a:avLst/>
          </a:prstGeom>
        </p:spPr>
      </p:pic>
    </p:spTree>
    <p:extLst>
      <p:ext uri="{BB962C8B-B14F-4D97-AF65-F5344CB8AC3E}">
        <p14:creationId xmlns:p14="http://schemas.microsoft.com/office/powerpoint/2010/main" val="599291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2509F26-B5DC-4BA7-B476-4CB044237A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gradFill flip="none" rotWithShape="1">
            <a:gsLst>
              <a:gs pos="0">
                <a:schemeClr val="bg1">
                  <a:tint val="93000"/>
                  <a:satMod val="150000"/>
                  <a:shade val="98000"/>
                  <a:lumMod val="102000"/>
                </a:schemeClr>
              </a:gs>
              <a:gs pos="50000">
                <a:schemeClr val="bg1">
                  <a:tint val="98000"/>
                  <a:satMod val="130000"/>
                  <a:shade val="90000"/>
                  <a:lumMod val="103000"/>
                </a:schemeClr>
              </a:gs>
              <a:gs pos="100000">
                <a:schemeClr val="bg1">
                  <a:shade val="63000"/>
                  <a:satMod val="1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sp>
        <p:nvSpPr>
          <p:cNvPr id="9" name="Rectangle 8">
            <a:extLst>
              <a:ext uri="{FF2B5EF4-FFF2-40B4-BE49-F238E27FC236}">
                <a16:creationId xmlns:a16="http://schemas.microsoft.com/office/drawing/2014/main" id="{DB103EB1-B135-4526-B883-33228FC27F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480000">
            <a:off x="869696" y="971952"/>
            <a:ext cx="11265408" cy="7685837"/>
          </a:xfrm>
          <a:prstGeom prst="rect">
            <a:avLst/>
          </a:prstGeom>
          <a:solidFill>
            <a:srgbClr val="FFFFFF"/>
          </a:solidFill>
          <a:ln w="3175" cap="sq" cmpd="thinThick">
            <a:solidFill>
              <a:srgbClr val="DDDDDD"/>
            </a:solidFill>
            <a:miter lim="800000"/>
          </a:ln>
          <a:effectLst>
            <a:outerShdw blurRad="2667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mpact" panose="020B0806030902050204"/>
              <a:ea typeface="+mn-ea"/>
              <a:cs typeface="+mn-cs"/>
            </a:endParaRPr>
          </a:p>
        </p:txBody>
      </p:sp>
      <p:pic>
        <p:nvPicPr>
          <p:cNvPr id="2" name="Picture 1" descr="Sphere Draft 2 comments and input - FINAL.xlsx  -  Read-Only - Excel">
            <a:extLst>
              <a:ext uri="{FF2B5EF4-FFF2-40B4-BE49-F238E27FC236}">
                <a16:creationId xmlns:a16="http://schemas.microsoft.com/office/drawing/2014/main" id="{CCF9CDFB-CCDF-46BC-B577-256F2AF816C6}"/>
              </a:ext>
            </a:extLst>
          </p:cNvPr>
          <p:cNvPicPr>
            <a:picLocks noChangeAspect="1"/>
          </p:cNvPicPr>
          <p:nvPr/>
        </p:nvPicPr>
        <p:blipFill rotWithShape="1">
          <a:blip r:embed="rId3">
            <a:extLst>
              <a:ext uri="{28A0092B-C50C-407E-A947-70E740481C1C}">
                <a14:useLocalDpi xmlns:a14="http://schemas.microsoft.com/office/drawing/2010/main" val="0"/>
              </a:ext>
            </a:extLst>
          </a:blip>
          <a:srcRect l="12681" t="9170" r="3414" b="-2"/>
          <a:stretch/>
        </p:blipFill>
        <p:spPr>
          <a:xfrm rot="21480000">
            <a:off x="1224534" y="2048010"/>
            <a:ext cx="10577416" cy="6154685"/>
          </a:xfrm>
          <a:prstGeom prst="rect">
            <a:avLst/>
          </a:prstGeom>
        </p:spPr>
      </p:pic>
      <p:sp>
        <p:nvSpPr>
          <p:cNvPr id="5" name="Title 1">
            <a:extLst>
              <a:ext uri="{FF2B5EF4-FFF2-40B4-BE49-F238E27FC236}">
                <a16:creationId xmlns:a16="http://schemas.microsoft.com/office/drawing/2014/main" id="{761B4FAB-6C31-4341-9EC3-4B39F96909BF}"/>
              </a:ext>
            </a:extLst>
          </p:cNvPr>
          <p:cNvSpPr txBox="1">
            <a:spLocks/>
          </p:cNvSpPr>
          <p:nvPr/>
        </p:nvSpPr>
        <p:spPr>
          <a:xfrm rot="21480000">
            <a:off x="324151" y="1028853"/>
            <a:ext cx="6221796" cy="1283998"/>
          </a:xfrm>
          <a:prstGeom prst="rect">
            <a:avLst/>
          </a:prstGeom>
        </p:spPr>
        <p:txBody>
          <a:bodyPr vert="horz" lIns="91440" tIns="45720" rIns="91440" bIns="45720" rtlCol="0" anchor="ctr">
            <a:norm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defTabSz="914400" hangingPunct="1">
              <a:lnSpc>
                <a:spcPct val="90000"/>
              </a:lnSpc>
              <a:spcBef>
                <a:spcPct val="0"/>
              </a:spcBef>
            </a:pPr>
            <a:r>
              <a:rPr lang="en-US" sz="36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HANDBOOK REVISION:</a:t>
            </a:r>
            <a:endParaRPr lang="en-US" sz="360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defTabSz="914400" hangingPunct="1">
              <a:lnSpc>
                <a:spcPct val="90000"/>
              </a:lnSpc>
              <a:spcBef>
                <a:spcPct val="0"/>
              </a:spcBef>
            </a:pPr>
            <a:r>
              <a:rPr lang="en-US" sz="36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Comments</a:t>
            </a:r>
          </a:p>
        </p:txBody>
      </p:sp>
      <p:sp>
        <p:nvSpPr>
          <p:cNvPr id="6" name="TextBox 5">
            <a:extLst>
              <a:ext uri="{FF2B5EF4-FFF2-40B4-BE49-F238E27FC236}">
                <a16:creationId xmlns:a16="http://schemas.microsoft.com/office/drawing/2014/main" id="{D7D71D81-6138-4FAC-A3FE-BD512ED592B9}"/>
              </a:ext>
            </a:extLst>
          </p:cNvPr>
          <p:cNvSpPr txBox="1"/>
          <p:nvPr/>
        </p:nvSpPr>
        <p:spPr>
          <a:xfrm rot="21480000">
            <a:off x="5708264" y="1019429"/>
            <a:ext cx="6475070" cy="1186735"/>
          </a:xfrm>
          <a:prstGeom prst="rect">
            <a:avLst/>
          </a:prstGeom>
          <a:noFill/>
        </p:spPr>
        <p:txBody>
          <a:bodyPr wrap="square" rtlCol="0">
            <a:spAutoFit/>
          </a:bodyPr>
          <a:lstStyle/>
          <a:p>
            <a:pPr defTabSz="1300460" hangingPunct="1"/>
            <a:r>
              <a:rPr lang="en-GB" sz="2276" b="1" kern="1200" dirty="0">
                <a:solidFill>
                  <a:srgbClr val="2E1F13"/>
                </a:solidFill>
                <a:latin typeface="Calibri" panose="020F0502020204030204"/>
                <a:ea typeface="+mn-ea"/>
                <a:cs typeface="+mn-cs"/>
              </a:rPr>
              <a:t>Draft 1: 2,576 comments from 141 organisations</a:t>
            </a:r>
          </a:p>
          <a:p>
            <a:pPr defTabSz="1300460" hangingPunct="1"/>
            <a:r>
              <a:rPr lang="en-GB" sz="2276" b="1" kern="1200" dirty="0">
                <a:solidFill>
                  <a:srgbClr val="2E1F13"/>
                </a:solidFill>
                <a:latin typeface="Calibri" panose="020F0502020204030204"/>
                <a:ea typeface="+mn-ea"/>
                <a:cs typeface="+mn-cs"/>
              </a:rPr>
              <a:t>Draft 2: 1,914 comments from 93 organisations</a:t>
            </a:r>
          </a:p>
          <a:p>
            <a:pPr defTabSz="1300460" hangingPunct="1"/>
            <a:endParaRPr lang="en-GB" sz="2560" kern="1200" dirty="0">
              <a:solidFill>
                <a:srgbClr val="2E1F13"/>
              </a:solidFill>
              <a:latin typeface="Calibri" panose="020F0502020204030204"/>
              <a:ea typeface="+mn-ea"/>
              <a:cs typeface="+mn-cs"/>
            </a:endParaRPr>
          </a:p>
        </p:txBody>
      </p:sp>
    </p:spTree>
    <p:extLst>
      <p:ext uri="{BB962C8B-B14F-4D97-AF65-F5344CB8AC3E}">
        <p14:creationId xmlns:p14="http://schemas.microsoft.com/office/powerpoint/2010/main" val="2931662333"/>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n-GB" sz="3600" dirty="0"/>
              <a:t>Discussion:</a:t>
            </a:r>
            <a:br>
              <a:rPr lang="en-GB" sz="3600" dirty="0"/>
            </a:br>
            <a:r>
              <a:rPr lang="en-GB" cap="all" dirty="0">
                <a:latin typeface="Open Sans Bold" panose="020B0806030504020204" pitchFamily="34" charset="0"/>
                <a:ea typeface="Open Sans Bold" panose="020B0806030504020204" pitchFamily="34" charset="0"/>
                <a:cs typeface="Open Sans Bold" panose="020B0806030504020204" pitchFamily="34" charset="0"/>
              </a:rPr>
              <a:t>HANDBOOK REVISION CONSULTATIONS and comments</a:t>
            </a:r>
          </a:p>
        </p:txBody>
      </p:sp>
      <p:sp>
        <p:nvSpPr>
          <p:cNvPr id="126" name="Body"/>
          <p:cNvSpPr txBox="1">
            <a:spLocks noGrp="1"/>
          </p:cNvSpPr>
          <p:nvPr>
            <p:ph type="body" sz="half" idx="1"/>
          </p:nvPr>
        </p:nvSpPr>
        <p:spPr>
          <a:xfrm>
            <a:off x="1023257" y="3381827"/>
            <a:ext cx="10464800" cy="4659086"/>
          </a:xfrm>
          <a:prstGeom prst="rect">
            <a:avLst/>
          </a:prstGeom>
        </p:spPr>
        <p:txBody>
          <a:bodyPr>
            <a:normAutofit lnSpcReduction="10000"/>
          </a:bodyPr>
          <a:lstStyle/>
          <a:p>
            <a:pPr marL="285750" indent="-285750" algn="l">
              <a:buFont typeface="Arial" panose="020B0604020202020204" pitchFamily="34" charset="0"/>
              <a:buChar char="•"/>
            </a:pPr>
            <a:r>
              <a:rPr lang="en-US" sz="3600" dirty="0"/>
              <a:t>Did you organize or attend a revision consultation?</a:t>
            </a:r>
          </a:p>
          <a:p>
            <a:pPr marL="285750" indent="-285750" algn="l">
              <a:buFont typeface="Arial" panose="020B0604020202020204" pitchFamily="34" charset="0"/>
              <a:buChar char="•"/>
            </a:pPr>
            <a:r>
              <a:rPr lang="en-US" sz="3600" dirty="0"/>
              <a:t>What topics did you discuss?</a:t>
            </a:r>
          </a:p>
          <a:p>
            <a:pPr marL="285750" indent="-285750" algn="l">
              <a:buFont typeface="Arial" panose="020B0604020202020204" pitchFamily="34" charset="0"/>
              <a:buChar char="•"/>
            </a:pPr>
            <a:r>
              <a:rPr lang="en-US" sz="3600" dirty="0"/>
              <a:t>Did you submit comments as an individual or group?</a:t>
            </a:r>
          </a:p>
          <a:p>
            <a:pPr marL="285750" indent="-285750" algn="l">
              <a:buFont typeface="Arial" panose="020B0604020202020204" pitchFamily="34" charset="0"/>
              <a:buChar char="•"/>
            </a:pPr>
            <a:r>
              <a:rPr lang="en-US" sz="3600" dirty="0"/>
              <a:t>How can we keep the conversation going between now and the next revision?</a:t>
            </a: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 xmlns:ma14="http://schemas.microsoft.com/office/mac/drawingml/2011/main" val="1"/>
            </a:ext>
          </a:extLst>
        </p:spPr>
        <p:txBody>
          <a:bodyPr/>
          <a:lstStyle>
            <a:lvl1pPr>
              <a:defRPr>
                <a:solidFill>
                  <a:srgbClr val="FFFFFF"/>
                </a:solidFill>
              </a:defRPr>
            </a:lvl1pPr>
          </a:lstStyle>
          <a:p>
            <a:fld id="{86CB4B4D-7CA3-9044-876B-883B54F8677D}" type="slidenum">
              <a:t>16</a:t>
            </a:fld>
            <a:endParaRPr/>
          </a:p>
        </p:txBody>
      </p:sp>
    </p:spTree>
    <p:extLst>
      <p:ext uri="{BB962C8B-B14F-4D97-AF65-F5344CB8AC3E}">
        <p14:creationId xmlns:p14="http://schemas.microsoft.com/office/powerpoint/2010/main" val="154364758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212944-976C-4B0A-BA0D-DB40CC79D855}"/>
              </a:ext>
            </a:extLst>
          </p:cNvPr>
          <p:cNvPicPr>
            <a:picLocks noChangeAspect="1"/>
          </p:cNvPicPr>
          <p:nvPr/>
        </p:nvPicPr>
        <p:blipFill rotWithShape="1">
          <a:blip r:embed="rId3"/>
          <a:srcRect l="2260" r="17803"/>
          <a:stretch/>
        </p:blipFill>
        <p:spPr>
          <a:xfrm>
            <a:off x="20" y="10"/>
            <a:ext cx="5438254" cy="9753590"/>
          </a:xfrm>
          <a:prstGeom prst="rect">
            <a:avLst/>
          </a:prstGeom>
          <a:effectLst/>
        </p:spPr>
      </p:pic>
      <p:sp>
        <p:nvSpPr>
          <p:cNvPr id="11" name="Slide Number">
            <a:extLst>
              <a:ext uri="{FF2B5EF4-FFF2-40B4-BE49-F238E27FC236}">
                <a16:creationId xmlns:a16="http://schemas.microsoft.com/office/drawing/2014/main" id="{D1FDC8E1-D7D5-4469-9114-0403024AEE35}"/>
              </a:ext>
            </a:extLst>
          </p:cNvPr>
          <p:cNvSpPr txBox="1">
            <a:spLocks/>
          </p:cNvSpPr>
          <p:nvPr/>
        </p:nvSpPr>
        <p:spPr>
          <a:xfrm>
            <a:off x="11816857" y="8809566"/>
            <a:ext cx="215789" cy="3429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pPr/>
              <a:t>17</a:t>
            </a:fld>
            <a:endParaRPr lang="en-US" dirty="0"/>
          </a:p>
        </p:txBody>
      </p:sp>
      <p:sp>
        <p:nvSpPr>
          <p:cNvPr id="12" name="Title">
            <a:extLst>
              <a:ext uri="{FF2B5EF4-FFF2-40B4-BE49-F238E27FC236}">
                <a16:creationId xmlns:a16="http://schemas.microsoft.com/office/drawing/2014/main" id="{5B38890B-986D-44D7-AA97-4EC5586BD4F9}"/>
              </a:ext>
            </a:extLst>
          </p:cNvPr>
          <p:cNvSpPr txBox="1">
            <a:spLocks noGrp="1"/>
          </p:cNvSpPr>
          <p:nvPr>
            <p:ph type="title"/>
          </p:nvPr>
        </p:nvSpPr>
        <p:spPr>
          <a:xfrm>
            <a:off x="5138055" y="721935"/>
            <a:ext cx="6509658" cy="1714500"/>
          </a:xfrm>
          <a:prstGeom prst="rect">
            <a:avLst/>
          </a:prstGeom>
        </p:spPr>
        <p:txBody>
          <a:bodyPr>
            <a:normAutofit fontScale="90000"/>
          </a:bodyPr>
          <a:lstStyle/>
          <a:p>
            <a:pPr algn="l"/>
            <a:r>
              <a:rPr lang="en-US" b="1" dirty="0">
                <a:solidFill>
                  <a:srgbClr val="2E1F13"/>
                </a:solidFill>
              </a:rPr>
              <a:t>Structural </a:t>
            </a:r>
            <a:r>
              <a:rPr lang="en-US" dirty="0">
                <a:solidFill>
                  <a:srgbClr val="2E1F13"/>
                </a:solidFill>
                <a:latin typeface="Open Sans Extrabold" panose="020B0906030804020204" pitchFamily="34" charset="0"/>
                <a:ea typeface="Open Sans Extrabold" panose="020B0906030804020204" pitchFamily="34" charset="0"/>
                <a:cs typeface="Open Sans Extrabold" panose="020B0906030804020204" pitchFamily="34" charset="0"/>
              </a:rPr>
              <a:t>CHANGES </a:t>
            </a:r>
            <a:r>
              <a:rPr lang="en-US" dirty="0">
                <a:solidFill>
                  <a:srgbClr val="2E1F13"/>
                </a:solidFill>
              </a:rPr>
              <a:t>to the Handbook:</a:t>
            </a:r>
            <a:br>
              <a:rPr lang="en-GB" b="1" dirty="0">
                <a:solidFill>
                  <a:srgbClr val="2E1F13"/>
                </a:solidFill>
              </a:rPr>
            </a:br>
            <a:endParaRPr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5914221" y="2667535"/>
            <a:ext cx="6299549" cy="6349164"/>
          </a:xfrm>
          <a:prstGeom prst="rect">
            <a:avLst/>
          </a:prstGeom>
        </p:spPr>
        <p:txBody>
          <a:bodyPr vert="horz" lIns="91440" tIns="45720" rIns="91440" bIns="45720" rtlCol="0">
            <a:normAutofit fontScale="92500" lnSpcReduction="10000"/>
          </a:bodyPr>
          <a:lstStyle/>
          <a:p>
            <a:pPr marL="274320" indent="-228600" algn="l" defTabSz="914400">
              <a:lnSpc>
                <a:spcPct val="90000"/>
              </a:lnSpc>
              <a:buFont typeface="Arial" panose="020B0604020202020204" pitchFamily="34" charset="0"/>
              <a:buChar char="•"/>
            </a:pPr>
            <a:r>
              <a:rPr lang="en-GB" sz="3600" kern="1200" dirty="0">
                <a:solidFill>
                  <a:srgbClr val="2E1F13"/>
                </a:solidFill>
                <a:latin typeface="Open Sans Regular"/>
                <a:ea typeface="+mn-ea"/>
                <a:cs typeface="+mn-cs"/>
              </a:rPr>
              <a:t>Standards are more outcome-oriented</a:t>
            </a:r>
          </a:p>
          <a:p>
            <a:pPr marL="274320" indent="-228600" algn="l" defTabSz="914400">
              <a:lnSpc>
                <a:spcPct val="90000"/>
              </a:lnSpc>
              <a:buFont typeface="Arial" panose="020B0604020202020204" pitchFamily="34" charset="0"/>
              <a:buChar char="•"/>
            </a:pPr>
            <a:r>
              <a:rPr lang="en-GB" sz="3600" kern="1200" dirty="0">
                <a:solidFill>
                  <a:srgbClr val="2E1F13"/>
                </a:solidFill>
                <a:latin typeface="Open Sans Regular"/>
                <a:ea typeface="+mn-ea"/>
                <a:cs typeface="+mn-cs"/>
              </a:rPr>
              <a:t>Key actions are presented with sub-actions</a:t>
            </a:r>
          </a:p>
          <a:p>
            <a:pPr marL="274320" indent="-228600" algn="l" defTabSz="914400">
              <a:lnSpc>
                <a:spcPct val="90000"/>
              </a:lnSpc>
              <a:buFont typeface="Arial" panose="020B0604020202020204" pitchFamily="34" charset="0"/>
              <a:buChar char="•"/>
            </a:pPr>
            <a:r>
              <a:rPr lang="en-GB" sz="3600" kern="1200" dirty="0">
                <a:solidFill>
                  <a:srgbClr val="2E1F13"/>
                </a:solidFill>
                <a:latin typeface="Open Sans Regular"/>
                <a:ea typeface="+mn-ea"/>
                <a:cs typeface="+mn-cs"/>
              </a:rPr>
              <a:t>Guidance notes are more concise</a:t>
            </a:r>
          </a:p>
          <a:p>
            <a:pPr marL="274320" indent="-228600" algn="l" defTabSz="914400">
              <a:lnSpc>
                <a:spcPct val="90000"/>
              </a:lnSpc>
              <a:buFont typeface="Arial" panose="020B0604020202020204" pitchFamily="34" charset="0"/>
              <a:buChar char="•"/>
            </a:pPr>
            <a:r>
              <a:rPr lang="en-GB" sz="3600" kern="1200" dirty="0">
                <a:solidFill>
                  <a:srgbClr val="2E1F13"/>
                </a:solidFill>
                <a:latin typeface="Open Sans Regular"/>
                <a:ea typeface="+mn-ea"/>
                <a:cs typeface="+mn-cs"/>
              </a:rPr>
              <a:t>Indicators are reformulated</a:t>
            </a:r>
          </a:p>
          <a:p>
            <a:pPr marL="274320" indent="-228600" algn="l" defTabSz="914400">
              <a:lnSpc>
                <a:spcPct val="90000"/>
              </a:lnSpc>
              <a:buFont typeface="Arial" panose="020B0604020202020204" pitchFamily="34" charset="0"/>
              <a:buChar char="•"/>
            </a:pPr>
            <a:r>
              <a:rPr lang="en-GB" sz="3600" kern="1200" dirty="0">
                <a:solidFill>
                  <a:srgbClr val="2E1F13"/>
                </a:solidFill>
                <a:latin typeface="Open Sans Regular"/>
              </a:rPr>
              <a:t>Foundation chapters are better integrated in technical chapters</a:t>
            </a:r>
          </a:p>
          <a:p>
            <a:pPr marL="274320" indent="-228600" algn="l" defTabSz="914400">
              <a:lnSpc>
                <a:spcPct val="90000"/>
              </a:lnSpc>
              <a:buFont typeface="Arial" panose="020B0604020202020204" pitchFamily="34" charset="0"/>
              <a:buChar char="•"/>
            </a:pPr>
            <a:r>
              <a:rPr lang="en-GB" sz="3600" kern="1200" dirty="0">
                <a:solidFill>
                  <a:srgbClr val="2E1F13"/>
                </a:solidFill>
                <a:latin typeface="Open Sans Regular"/>
              </a:rPr>
              <a:t>Overall structure largely </a:t>
            </a:r>
            <a:r>
              <a:rPr lang="en-GB" sz="3600" i="1" kern="1200" dirty="0">
                <a:solidFill>
                  <a:srgbClr val="2E1F13"/>
                </a:solidFill>
                <a:latin typeface="Open Sans Regular"/>
              </a:rPr>
              <a:t>unchanged</a:t>
            </a:r>
          </a:p>
          <a:p>
            <a:pPr marL="274320" indent="-228600" algn="l" defTabSz="914400">
              <a:lnSpc>
                <a:spcPct val="90000"/>
              </a:lnSpc>
              <a:buFont typeface="Arial" panose="020B0604020202020204" pitchFamily="34" charset="0"/>
              <a:buChar char="•"/>
            </a:pPr>
            <a:endParaRPr lang="en-GB" sz="3600" kern="1200" dirty="0">
              <a:solidFill>
                <a:srgbClr val="2E1F13"/>
              </a:solidFill>
              <a:latin typeface="Open Sans Regular"/>
            </a:endParaRPr>
          </a:p>
          <a:p>
            <a:pPr marL="274320" indent="-228600" algn="l" defTabSz="914400">
              <a:lnSpc>
                <a:spcPct val="90000"/>
              </a:lnSpc>
              <a:buFont typeface="Arial" panose="020B0604020202020204" pitchFamily="34" charset="0"/>
              <a:buChar char="•"/>
            </a:pPr>
            <a:endParaRPr lang="en-GB" sz="3600" kern="1200" dirty="0">
              <a:solidFill>
                <a:srgbClr val="2E1F13"/>
              </a:solidFill>
              <a:latin typeface="Open Sans Regular"/>
            </a:endParaRPr>
          </a:p>
          <a:p>
            <a:pPr marL="274320" indent="-228600" algn="l" defTabSz="914400">
              <a:lnSpc>
                <a:spcPct val="90000"/>
              </a:lnSpc>
              <a:buFont typeface="Arial" panose="020B0604020202020204" pitchFamily="34" charset="0"/>
              <a:buChar char="•"/>
            </a:pPr>
            <a:endParaRPr lang="en-GB" sz="3600" kern="1200" dirty="0">
              <a:solidFill>
                <a:srgbClr val="2E1F13"/>
              </a:solidFill>
              <a:latin typeface="Open Sans Regular"/>
              <a:ea typeface="+mn-ea"/>
              <a:cs typeface="+mn-cs"/>
            </a:endParaRPr>
          </a:p>
        </p:txBody>
      </p:sp>
    </p:spTree>
    <p:extLst>
      <p:ext uri="{BB962C8B-B14F-4D97-AF65-F5344CB8AC3E}">
        <p14:creationId xmlns:p14="http://schemas.microsoft.com/office/powerpoint/2010/main" val="170990188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C71F691-0580-4150-AEF7-D4F7CA18D434}"/>
              </a:ext>
            </a:extLst>
          </p:cNvPr>
          <p:cNvPicPr>
            <a:picLocks noChangeAspect="1"/>
          </p:cNvPicPr>
          <p:nvPr/>
        </p:nvPicPr>
        <p:blipFill>
          <a:blip r:embed="rId3">
            <a:extLst>
              <a:ext uri="{BEBA8EAE-BF5A-486C-A8C5-ECC9F3942E4B}">
                <a14:imgProps xmlns:a14="http://schemas.microsoft.com/office/drawing/2010/main">
                  <a14:imgLayer r:embed="rId4">
                    <a14:imgEffect>
                      <a14:artisticPhotocopy/>
                    </a14:imgEffect>
                  </a14:imgLayer>
                </a14:imgProps>
              </a:ext>
            </a:extLst>
          </a:blip>
          <a:stretch>
            <a:fillRect/>
          </a:stretch>
        </p:blipFill>
        <p:spPr>
          <a:xfrm>
            <a:off x="4852048" y="2011538"/>
            <a:ext cx="7682201" cy="4812221"/>
          </a:xfrm>
          <a:prstGeom prst="rect">
            <a:avLst/>
          </a:prstGeom>
        </p:spPr>
      </p:pic>
      <p:sp>
        <p:nvSpPr>
          <p:cNvPr id="121" name="Title"/>
          <p:cNvSpPr txBox="1">
            <a:spLocks noGrp="1"/>
          </p:cNvSpPr>
          <p:nvPr>
            <p:ph type="title"/>
          </p:nvPr>
        </p:nvSpPr>
        <p:spPr>
          <a:xfrm>
            <a:off x="1245183" y="976888"/>
            <a:ext cx="10464800" cy="1130300"/>
          </a:xfrm>
          <a:prstGeom prst="rect">
            <a:avLst/>
          </a:prstGeom>
        </p:spPr>
        <p:txBody>
          <a:bodyPr>
            <a:normAutofit/>
          </a:bodyPr>
          <a:lstStyle/>
          <a:p>
            <a:pPr algn="l"/>
            <a:r>
              <a:rPr lang="en-US" b="1" dirty="0">
                <a:solidFill>
                  <a:srgbClr val="2E1F13"/>
                </a:solidFill>
              </a:rPr>
              <a:t>Foundation chapters</a:t>
            </a:r>
            <a:endParaRPr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2" name="Body"/>
          <p:cNvSpPr txBox="1">
            <a:spLocks noGrp="1"/>
          </p:cNvSpPr>
          <p:nvPr>
            <p:ph type="body" sz="half" idx="1"/>
          </p:nvPr>
        </p:nvSpPr>
        <p:spPr>
          <a:xfrm>
            <a:off x="986972" y="1275387"/>
            <a:ext cx="9985828" cy="7105762"/>
          </a:xfrm>
          <a:prstGeom prst="rect">
            <a:avLst/>
          </a:prstGeom>
        </p:spPr>
        <p:txBody>
          <a:bodyPr>
            <a:normAutofit/>
          </a:bodyPr>
          <a:lstStyle/>
          <a:p>
            <a:pPr algn="l"/>
            <a:endParaRPr lang="en-GB" sz="4300" b="1" u="sng" dirty="0">
              <a:solidFill>
                <a:srgbClr val="2E1F13"/>
              </a:solidFill>
              <a:latin typeface="Open Sans Regular"/>
            </a:endParaRPr>
          </a:p>
          <a:p>
            <a:pPr marL="285750" indent="-285750" algn="l">
              <a:buFont typeface="Arial" panose="020B0604020202020204" pitchFamily="34" charset="0"/>
              <a:buChar char="•"/>
            </a:pPr>
            <a:r>
              <a:rPr lang="en-GB" sz="3900" b="1" dirty="0">
                <a:solidFill>
                  <a:srgbClr val="2E1F13"/>
                </a:solidFill>
                <a:latin typeface="Open Sans Regular"/>
              </a:rPr>
              <a:t>What is Sphere? </a:t>
            </a:r>
            <a:r>
              <a:rPr lang="en-GB" sz="2600" dirty="0">
                <a:solidFill>
                  <a:srgbClr val="2E1F13"/>
                </a:solidFill>
              </a:rPr>
              <a:t>revised</a:t>
            </a:r>
            <a:endParaRPr lang="en-GB" sz="2600" b="1" dirty="0">
              <a:solidFill>
                <a:srgbClr val="2E1F13"/>
              </a:solidFill>
              <a:latin typeface="Open Sans Regular"/>
            </a:endParaRPr>
          </a:p>
          <a:p>
            <a:pPr marL="285750" indent="-285750" algn="l">
              <a:buFont typeface="Arial" panose="020B0604020202020204" pitchFamily="34" charset="0"/>
              <a:buChar char="•"/>
            </a:pPr>
            <a:r>
              <a:rPr lang="en-GB" sz="3900" b="1" dirty="0">
                <a:solidFill>
                  <a:srgbClr val="2E1F13"/>
                </a:solidFill>
                <a:latin typeface="Open Sans Regular"/>
              </a:rPr>
              <a:t>Humanitarian</a:t>
            </a:r>
            <a:br>
              <a:rPr lang="en-GB" sz="3900" b="1" dirty="0">
                <a:solidFill>
                  <a:srgbClr val="2E1F13"/>
                </a:solidFill>
                <a:latin typeface="Open Sans Regular"/>
              </a:rPr>
            </a:br>
            <a:r>
              <a:rPr lang="en-GB" sz="3900" b="1" dirty="0">
                <a:solidFill>
                  <a:srgbClr val="2E1F13"/>
                </a:solidFill>
                <a:latin typeface="Open Sans Regular"/>
              </a:rPr>
              <a:t>Charter </a:t>
            </a:r>
            <a:r>
              <a:rPr lang="en-GB" sz="2600" dirty="0">
                <a:solidFill>
                  <a:srgbClr val="2E1F13"/>
                </a:solidFill>
              </a:rPr>
              <a:t>reviewed</a:t>
            </a:r>
            <a:br>
              <a:rPr lang="en-GB" sz="2600" dirty="0">
                <a:solidFill>
                  <a:srgbClr val="2E1F13"/>
                </a:solidFill>
              </a:rPr>
            </a:br>
            <a:r>
              <a:rPr lang="en-GB" sz="2600" dirty="0">
                <a:solidFill>
                  <a:srgbClr val="2E1F13"/>
                </a:solidFill>
              </a:rPr>
              <a:t>and </a:t>
            </a:r>
            <a:r>
              <a:rPr lang="en-GB" sz="2600" i="1" dirty="0">
                <a:solidFill>
                  <a:srgbClr val="2E1F13"/>
                </a:solidFill>
              </a:rPr>
              <a:t>unchanged</a:t>
            </a:r>
          </a:p>
          <a:p>
            <a:pPr marL="285750" indent="-285750" algn="l">
              <a:buFont typeface="Arial" panose="020B0604020202020204" pitchFamily="34" charset="0"/>
              <a:buChar char="•"/>
            </a:pPr>
            <a:r>
              <a:rPr lang="en-GB" sz="3900" b="1" dirty="0">
                <a:solidFill>
                  <a:srgbClr val="2E1F13"/>
                </a:solidFill>
                <a:latin typeface="Open Sans Regular"/>
              </a:rPr>
              <a:t>Protection</a:t>
            </a:r>
            <a:br>
              <a:rPr lang="en-GB" sz="3900" b="1" dirty="0">
                <a:solidFill>
                  <a:srgbClr val="2E1F13"/>
                </a:solidFill>
                <a:latin typeface="Open Sans Regular"/>
              </a:rPr>
            </a:br>
            <a:r>
              <a:rPr lang="en-GB" sz="3900" b="1" dirty="0">
                <a:solidFill>
                  <a:srgbClr val="2E1F13"/>
                </a:solidFill>
                <a:latin typeface="Open Sans Regular"/>
              </a:rPr>
              <a:t>Principles </a:t>
            </a:r>
            <a:r>
              <a:rPr lang="en-GB" sz="2600" dirty="0">
                <a:solidFill>
                  <a:srgbClr val="2E1F13"/>
                </a:solidFill>
              </a:rPr>
              <a:t>revised</a:t>
            </a:r>
          </a:p>
          <a:p>
            <a:pPr marL="285750" indent="-285750" algn="l">
              <a:buFont typeface="Arial" panose="020B0604020202020204" pitchFamily="34" charset="0"/>
              <a:buChar char="•"/>
            </a:pPr>
            <a:r>
              <a:rPr lang="en-GB" sz="3900" b="1" dirty="0">
                <a:solidFill>
                  <a:srgbClr val="2E1F13"/>
                </a:solidFill>
                <a:latin typeface="Open Sans Regular"/>
              </a:rPr>
              <a:t>Core</a:t>
            </a:r>
            <a:br>
              <a:rPr lang="en-GB" sz="3900" b="1" dirty="0">
                <a:solidFill>
                  <a:srgbClr val="2E1F13"/>
                </a:solidFill>
                <a:latin typeface="Open Sans Regular"/>
              </a:rPr>
            </a:br>
            <a:r>
              <a:rPr lang="en-GB" sz="3900" b="1" dirty="0">
                <a:solidFill>
                  <a:srgbClr val="2E1F13"/>
                </a:solidFill>
                <a:latin typeface="Open Sans Regular"/>
              </a:rPr>
              <a:t>Humanitarian</a:t>
            </a:r>
            <a:br>
              <a:rPr lang="en-GB" sz="3900" b="1" dirty="0">
                <a:solidFill>
                  <a:srgbClr val="2E1F13"/>
                </a:solidFill>
                <a:latin typeface="Open Sans Regular"/>
              </a:rPr>
            </a:br>
            <a:r>
              <a:rPr lang="en-GB" sz="3900" b="1" dirty="0">
                <a:solidFill>
                  <a:srgbClr val="2E1F13"/>
                </a:solidFill>
                <a:latin typeface="Open Sans Regular"/>
              </a:rPr>
              <a:t>Standard </a:t>
            </a:r>
            <a:r>
              <a:rPr lang="en-GB" sz="2600" dirty="0">
                <a:solidFill>
                  <a:srgbClr val="2E1F13"/>
                </a:solidFill>
              </a:rPr>
              <a:t>partially revised, replaces the Core Standards</a:t>
            </a:r>
          </a:p>
          <a:p>
            <a:pPr marL="365760" lvl="4" algn="l"/>
            <a:endParaRPr lang="en-GB" dirty="0">
              <a:solidFill>
                <a:srgbClr val="2E1F13"/>
              </a:solidFill>
            </a:endParaRPr>
          </a:p>
          <a:p>
            <a:pPr marL="365760" lvl="4" algn="l"/>
            <a:endParaRPr lang="en-GB" dirty="0">
              <a:solidFill>
                <a:srgbClr val="2E1F13"/>
              </a:solidFill>
            </a:endParaRPr>
          </a:p>
        </p:txBody>
      </p:sp>
      <p:sp>
        <p:nvSpPr>
          <p:cNvPr id="123" name="Slide Number"/>
          <p:cNvSpPr txBox="1">
            <a:spLocks noGrp="1"/>
          </p:cNvSpPr>
          <p:nvPr>
            <p:ph type="sldNum" sz="quarter" idx="4294967295"/>
          </p:nvPr>
        </p:nvSpPr>
        <p:spPr>
          <a:xfrm>
            <a:off x="11816857" y="8809566"/>
            <a:ext cx="307777"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solidFill>
                  <a:schemeClr val="tx2"/>
                </a:solidFill>
              </a:rPr>
              <a:t>18</a:t>
            </a:fld>
            <a:endParaRPr dirty="0">
              <a:solidFill>
                <a:schemeClr val="tx2"/>
              </a:solidFill>
            </a:endParaRPr>
          </a:p>
        </p:txBody>
      </p:sp>
    </p:spTree>
    <p:extLst>
      <p:ext uri="{BB962C8B-B14F-4D97-AF65-F5344CB8AC3E}">
        <p14:creationId xmlns:p14="http://schemas.microsoft.com/office/powerpoint/2010/main" val="330210713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42237B"/>
        </a:solidFill>
        <a:effectLst/>
      </p:bgPr>
    </p:bg>
    <p:spTree>
      <p:nvGrpSpPr>
        <p:cNvPr id="1" name=""/>
        <p:cNvGrpSpPr/>
        <p:nvPr/>
      </p:nvGrpSpPr>
      <p:grpSpPr>
        <a:xfrm>
          <a:off x="0" y="0"/>
          <a:ext cx="0" cy="0"/>
          <a:chOff x="0" y="0"/>
          <a:chExt cx="0" cy="0"/>
        </a:xfrm>
      </p:grpSpPr>
      <p:sp>
        <p:nvSpPr>
          <p:cNvPr id="17" name="Freeform: Shape 13">
            <a:extLst>
              <a:ext uri="{FF2B5EF4-FFF2-40B4-BE49-F238E27FC236}">
                <a16:creationId xmlns:a16="http://schemas.microsoft.com/office/drawing/2014/main" id="{4F74D28C-3268-4E35-8EE1-D92CB4A85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584300" cy="97536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58D44E42-C462-4105-BC86-FE75B4E3C4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425764" cy="9753600"/>
          </a:xfrm>
          <a:custGeom>
            <a:avLst/>
            <a:gdLst>
              <a:gd name="connsiteX0" fmla="*/ 70374 w 6024154"/>
              <a:gd name="connsiteY0" fmla="*/ 0 h 6858000"/>
              <a:gd name="connsiteX1" fmla="*/ 6024154 w 6024154"/>
              <a:gd name="connsiteY1" fmla="*/ 0 h 6858000"/>
              <a:gd name="connsiteX2" fmla="*/ 6024154 w 6024154"/>
              <a:gd name="connsiteY2" fmla="*/ 6858000 h 6858000"/>
              <a:gd name="connsiteX3" fmla="*/ 3587167 w 6024154"/>
              <a:gd name="connsiteY3" fmla="*/ 6858000 h 6858000"/>
              <a:gd name="connsiteX4" fmla="*/ 3474220 w 6024154"/>
              <a:gd name="connsiteY4" fmla="*/ 6800152 h 6858000"/>
              <a:gd name="connsiteX5" fmla="*/ 0 w 6024154"/>
              <a:gd name="connsiteY5" fmla="*/ 962844 h 6858000"/>
              <a:gd name="connsiteX6" fmla="*/ 34274 w 6024154"/>
              <a:gd name="connsiteY6" fmla="*/ 28409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70374" y="0"/>
                </a:moveTo>
                <a:lnTo>
                  <a:pt x="6024154" y="0"/>
                </a:lnTo>
                <a:lnTo>
                  <a:pt x="6024154" y="6858000"/>
                </a:lnTo>
                <a:lnTo>
                  <a:pt x="3587167" y="6858000"/>
                </a:lnTo>
                <a:lnTo>
                  <a:pt x="3474220" y="6800152"/>
                </a:lnTo>
                <a:cubicBezTo>
                  <a:pt x="1404818" y="5675986"/>
                  <a:pt x="0" y="3483472"/>
                  <a:pt x="0" y="962844"/>
                </a:cubicBezTo>
                <a:cubicBezTo>
                  <a:pt x="0" y="733696"/>
                  <a:pt x="11610" y="507260"/>
                  <a:pt x="34274" y="28409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9BF615D1-DCC3-44DD-990B-6DE81B7F6F5A}"/>
              </a:ext>
            </a:extLst>
          </p:cNvPr>
          <p:cNvSpPr>
            <a:spLocks noGrp="1"/>
          </p:cNvSpPr>
          <p:nvPr>
            <p:ph type="body" sz="half" idx="1"/>
          </p:nvPr>
        </p:nvSpPr>
        <p:spPr>
          <a:xfrm>
            <a:off x="4557484" y="2972940"/>
            <a:ext cx="8009618" cy="6231384"/>
          </a:xfrm>
        </p:spPr>
        <p:txBody>
          <a:bodyPr vert="horz" lIns="91440" tIns="45720" rIns="91440" bIns="45720" rtlCol="0" anchor="t">
            <a:normAutofit fontScale="92500" lnSpcReduction="10000"/>
          </a:bodyPr>
          <a:lstStyle/>
          <a:p>
            <a:pPr marL="237744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Two sections: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The Handbook</a:t>
            </a: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and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Using the standards in context</a:t>
            </a:r>
          </a:p>
          <a:p>
            <a:pPr marL="219456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New flowchart: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Understanding context to apply the standards </a:t>
            </a: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(pictured)</a:t>
            </a:r>
          </a:p>
          <a:p>
            <a:pPr marL="192024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New data disaggregation table</a:t>
            </a:r>
            <a:endPar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173736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Sections for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programme cycle</a:t>
            </a: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vulnerabilities and capacities </a:t>
            </a: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and</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 operational settings</a:t>
            </a:r>
          </a:p>
          <a:p>
            <a:pPr marL="118872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New Appendix:</a:t>
            </a:r>
            <a:b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b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Delivering assistance through markets</a:t>
            </a:r>
          </a:p>
          <a:p>
            <a:pPr marL="64008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Focus on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community engagement</a:t>
            </a:r>
          </a:p>
          <a:p>
            <a:pPr marL="274320" indent="-228600" algn="l" defTabSz="914400">
              <a:lnSpc>
                <a:spcPct val="90000"/>
              </a:lnSpc>
              <a:buFont typeface="Arial" panose="020B0604020202020204" pitchFamily="34" charset="0"/>
              <a:buChar char="•"/>
            </a:pP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Summary of </a:t>
            </a:r>
            <a:r>
              <a:rPr lang="en-GB" sz="2800" b="1"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Code of Conduct </a:t>
            </a:r>
            <a:r>
              <a:rPr lang="en-GB" sz="2800" kern="1200" dirty="0">
                <a:solidFill>
                  <a:schemeClr val="bg1"/>
                </a:solidFill>
                <a:latin typeface="Open Sans" panose="020B0606030504020204" pitchFamily="34" charset="0"/>
                <a:ea typeface="Open Sans" panose="020B0606030504020204" pitchFamily="34" charset="0"/>
                <a:cs typeface="Open Sans" panose="020B0606030504020204" pitchFamily="34" charset="0"/>
              </a:rPr>
              <a:t>included</a:t>
            </a:r>
          </a:p>
        </p:txBody>
      </p:sp>
      <p:sp>
        <p:nvSpPr>
          <p:cNvPr id="10" name="Title">
            <a:extLst>
              <a:ext uri="{FF2B5EF4-FFF2-40B4-BE49-F238E27FC236}">
                <a16:creationId xmlns:a16="http://schemas.microsoft.com/office/drawing/2014/main" id="{5F0C0E6E-37FF-46A7-8B9B-8B506CDDE3DA}"/>
              </a:ext>
            </a:extLst>
          </p:cNvPr>
          <p:cNvSpPr txBox="1">
            <a:spLocks noGrp="1"/>
          </p:cNvSpPr>
          <p:nvPr>
            <p:ph type="title"/>
          </p:nvPr>
        </p:nvSpPr>
        <p:spPr>
          <a:xfrm>
            <a:off x="7228339" y="650879"/>
            <a:ext cx="5338762" cy="2157413"/>
          </a:xfrm>
          <a:prstGeom prst="rect">
            <a:avLst/>
          </a:prstGeom>
        </p:spPr>
        <p:txBody>
          <a:bodyPr>
            <a:normAutofit/>
          </a:bodyPr>
          <a:lstStyle/>
          <a:p>
            <a:pPr algn="l"/>
            <a:br>
              <a:rPr lang="en-US" dirty="0">
                <a:solidFill>
                  <a:schemeClr val="bg1"/>
                </a:solidFill>
              </a:rPr>
            </a:br>
            <a:r>
              <a:rPr lang="en-US" b="1" dirty="0">
                <a:solidFill>
                  <a:schemeClr val="bg1"/>
                </a:solidFill>
              </a:rPr>
              <a:t>What is Sphere?</a:t>
            </a:r>
            <a:endParaRPr dirty="0">
              <a:solidFill>
                <a:schemeClr val="bg1"/>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1" name="Slide Number">
            <a:extLst>
              <a:ext uri="{FF2B5EF4-FFF2-40B4-BE49-F238E27FC236}">
                <a16:creationId xmlns:a16="http://schemas.microsoft.com/office/drawing/2014/main" id="{CF9F84A3-20D0-47B5-8225-6D21FB0386A5}"/>
              </a:ext>
            </a:extLst>
          </p:cNvPr>
          <p:cNvSpPr txBox="1">
            <a:spLocks/>
          </p:cNvSpPr>
          <p:nvPr/>
        </p:nvSpPr>
        <p:spPr>
          <a:xfrm>
            <a:off x="11805138" y="8809566"/>
            <a:ext cx="307777"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bg1"/>
                </a:solidFill>
              </a:rPr>
              <a:pPr>
                <a:spcAft>
                  <a:spcPts val="600"/>
                </a:spcAft>
              </a:pPr>
              <a:t>19</a:t>
            </a:fld>
            <a:endParaRPr lang="en-US" dirty="0">
              <a:solidFill>
                <a:schemeClr val="bg1"/>
              </a:solidFill>
            </a:endParaRPr>
          </a:p>
        </p:txBody>
      </p:sp>
      <p:pic>
        <p:nvPicPr>
          <p:cNvPr id="2" name="Picture 1">
            <a:extLst>
              <a:ext uri="{FF2B5EF4-FFF2-40B4-BE49-F238E27FC236}">
                <a16:creationId xmlns:a16="http://schemas.microsoft.com/office/drawing/2014/main" id="{D9A0F386-4129-4BB0-86BC-7F5A22189216}"/>
              </a:ext>
            </a:extLst>
          </p:cNvPr>
          <p:cNvPicPr>
            <a:picLocks noChangeAspect="1"/>
          </p:cNvPicPr>
          <p:nvPr/>
        </p:nvPicPr>
        <p:blipFill>
          <a:blip r:embed="rId3"/>
          <a:stretch>
            <a:fillRect/>
          </a:stretch>
        </p:blipFill>
        <p:spPr>
          <a:xfrm>
            <a:off x="157655" y="138532"/>
            <a:ext cx="4483371" cy="7305256"/>
          </a:xfrm>
          <a:prstGeom prst="rect">
            <a:avLst/>
          </a:prstGeom>
        </p:spPr>
      </p:pic>
    </p:spTree>
    <p:extLst>
      <p:ext uri="{BB962C8B-B14F-4D97-AF65-F5344CB8AC3E}">
        <p14:creationId xmlns:p14="http://schemas.microsoft.com/office/powerpoint/2010/main" val="20745852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E510DF-2835-40BD-AB71-FB8D128CB5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4096" y="2900581"/>
            <a:ext cx="2731008" cy="3943693"/>
          </a:xfrm>
          <a:prstGeom prst="rect">
            <a:avLst/>
          </a:prstGeom>
          <a:ln>
            <a:solidFill>
              <a:srgbClr val="57B642"/>
            </a:solidFill>
          </a:ln>
        </p:spPr>
      </p:pic>
      <p:cxnSp>
        <p:nvCxnSpPr>
          <p:cNvPr id="12" name="Straight Connector 11">
            <a:extLst>
              <a:ext uri="{FF2B5EF4-FFF2-40B4-BE49-F238E27FC236}">
                <a16:creationId xmlns:a16="http://schemas.microsoft.com/office/drawing/2014/main" id="{50DA1EB8-87CF-4588-A1FD-4756F9A28F6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2408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9DFDBE90-7624-484A-8815-E120ED1F79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90746" y="2900580"/>
            <a:ext cx="2731008" cy="3943693"/>
          </a:xfrm>
          <a:prstGeom prst="rect">
            <a:avLst/>
          </a:prstGeom>
          <a:ln>
            <a:solidFill>
              <a:srgbClr val="FC7C2B"/>
            </a:solidFill>
          </a:ln>
        </p:spPr>
      </p:pic>
      <p:cxnSp>
        <p:nvCxnSpPr>
          <p:cNvPr id="14" name="Straight Connector 13">
            <a:extLst>
              <a:ext uri="{FF2B5EF4-FFF2-40B4-BE49-F238E27FC236}">
                <a16:creationId xmlns:a16="http://schemas.microsoft.com/office/drawing/2014/main" id="{D7A4E378-EA57-47B9-B1EB-58B998F6CF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77434"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0603B65-A56A-4147-B967-C77EF735DAFB}"/>
              </a:ext>
            </a:extLst>
          </p:cNvPr>
          <p:cNvPicPr>
            <a:picLocks noChangeAspect="1"/>
          </p:cNvPicPr>
          <p:nvPr/>
        </p:nvPicPr>
        <p:blipFill>
          <a:blip r:embed="rId5"/>
          <a:stretch>
            <a:fillRect/>
          </a:stretch>
        </p:blipFill>
        <p:spPr>
          <a:xfrm>
            <a:off x="9734904" y="2935544"/>
            <a:ext cx="2731008" cy="3873770"/>
          </a:xfrm>
          <a:prstGeom prst="rect">
            <a:avLst/>
          </a:prstGeom>
          <a:ln>
            <a:solidFill>
              <a:srgbClr val="372981"/>
            </a:solidFill>
          </a:ln>
        </p:spPr>
      </p:pic>
      <p:cxnSp>
        <p:nvCxnSpPr>
          <p:cNvPr id="16" name="Straight Connector 15">
            <a:extLst>
              <a:ext uri="{FF2B5EF4-FFF2-40B4-BE49-F238E27FC236}">
                <a16:creationId xmlns:a16="http://schemas.microsoft.com/office/drawing/2014/main" id="{D2B31ED6-76F0-425A-9A41-C947AEF9C14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553728" y="2238417"/>
            <a:ext cx="0" cy="527676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Picture 3" descr="http://d4rri9bdfuube.cloudfront.net/assets/images/book/large/9780/8559/9780855984625.jpg">
            <a:extLst>
              <a:ext uri="{FF2B5EF4-FFF2-40B4-BE49-F238E27FC236}">
                <a16:creationId xmlns:a16="http://schemas.microsoft.com/office/drawing/2014/main" id="{6DDB5403-C73F-4B92-A851-0DDCE9F97CFA}"/>
              </a:ext>
            </a:extLst>
          </p:cNvPr>
          <p:cNvPicPr>
            <a:picLocks noChangeArrowheads="1"/>
          </p:cNvPicPr>
          <p:nvPr/>
        </p:nvPicPr>
        <p:blipFill rotWithShape="1">
          <a:blip r:embed="rId6">
            <a:extLst>
              <a:ext uri="{28A0092B-C50C-407E-A947-70E740481C1C}">
                <a14:useLocalDpi xmlns:a14="http://schemas.microsoft.com/office/drawing/2010/main" val="0"/>
              </a:ext>
            </a:extLst>
          </a:blip>
          <a:srcRect l="14970" r="14631" b="7703"/>
          <a:stretch/>
        </p:blipFill>
        <p:spPr bwMode="auto">
          <a:xfrm>
            <a:off x="539862" y="2960871"/>
            <a:ext cx="2731008" cy="3850003"/>
          </a:xfrm>
          <a:prstGeom prst="rect">
            <a:avLst/>
          </a:prstGeom>
          <a:noFill/>
          <a:ln>
            <a:solidFill>
              <a:srgbClr val="040845"/>
            </a:solidFill>
          </a:ln>
          <a:extLst>
            <a:ext uri="{909E8E84-426E-40DD-AFC4-6F175D3DCCD1}">
              <a14:hiddenFill xmlns:a14="http://schemas.microsoft.com/office/drawing/2010/main">
                <a:solidFill>
                  <a:srgbClr val="FFFFFF"/>
                </a:solidFill>
              </a14:hiddenFill>
            </a:ext>
          </a:extLst>
        </p:spPr>
      </p:pic>
      <p:sp>
        <p:nvSpPr>
          <p:cNvPr id="13" name="Slide Number">
            <a:extLst>
              <a:ext uri="{FF2B5EF4-FFF2-40B4-BE49-F238E27FC236}">
                <a16:creationId xmlns:a16="http://schemas.microsoft.com/office/drawing/2014/main" id="{FF6AE1E7-5DF2-42C3-A64B-FB124BCC2604}"/>
              </a:ext>
            </a:extLst>
          </p:cNvPr>
          <p:cNvSpPr txBox="1">
            <a:spLocks/>
          </p:cNvSpPr>
          <p:nvPr/>
        </p:nvSpPr>
        <p:spPr>
          <a:xfrm>
            <a:off x="11816857" y="8809566"/>
            <a:ext cx="205184"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a:t>
            </a:fld>
            <a:endParaRPr lang="en-US" dirty="0">
              <a:solidFill>
                <a:schemeClr val="tx2"/>
              </a:solidFill>
            </a:endParaRPr>
          </a:p>
        </p:txBody>
      </p:sp>
    </p:spTree>
    <p:extLst>
      <p:ext uri="{BB962C8B-B14F-4D97-AF65-F5344CB8AC3E}">
        <p14:creationId xmlns:p14="http://schemas.microsoft.com/office/powerpoint/2010/main" val="48202035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62939"/>
            <a:ext cx="6900057" cy="8427720"/>
          </a:xfrm>
          <a:prstGeom prst="rect">
            <a:avLst/>
          </a:prstGeom>
          <a:gradFill>
            <a:gsLst>
              <a:gs pos="0">
                <a:srgbClr val="773CBE"/>
              </a:gs>
              <a:gs pos="25000">
                <a:srgbClr val="11AD8D"/>
              </a:gs>
              <a:gs pos="94000">
                <a:srgbClr val="773CBE"/>
              </a:gs>
              <a:gs pos="100000">
                <a:srgbClr val="362881"/>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r="13200"/>
          <a:stretch/>
        </p:blipFill>
        <p:spPr>
          <a:xfrm>
            <a:off x="0" y="662939"/>
            <a:ext cx="13004800" cy="8427720"/>
          </a:xfrm>
          <a:prstGeom prst="rect">
            <a:avLst/>
          </a:prstGeom>
        </p:spPr>
      </p:pic>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87162"/>
            <a:ext cx="6144984" cy="6637184"/>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pic>
        <p:nvPicPr>
          <p:cNvPr id="4" name="Picture 3">
            <a:extLst>
              <a:ext uri="{FF2B5EF4-FFF2-40B4-BE49-F238E27FC236}">
                <a16:creationId xmlns:a16="http://schemas.microsoft.com/office/drawing/2014/main" id="{6F94F894-4FA4-4E2F-8C47-322A3D60C96C}"/>
              </a:ext>
            </a:extLst>
          </p:cNvPr>
          <p:cNvPicPr>
            <a:picLocks noChangeAspect="1"/>
          </p:cNvPicPr>
          <p:nvPr/>
        </p:nvPicPr>
        <p:blipFill rotWithShape="1">
          <a:blip r:embed="rId3">
            <a:alphaModFix/>
            <a:extLst/>
          </a:blip>
          <a:srcRect l="4928" r="4308" b="2"/>
          <a:stretch/>
        </p:blipFill>
        <p:spPr>
          <a:xfrm>
            <a:off x="-101581" y="1892691"/>
            <a:ext cx="5945395" cy="6222773"/>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Text Placeholder 2">
            <a:extLst>
              <a:ext uri="{FF2B5EF4-FFF2-40B4-BE49-F238E27FC236}">
                <a16:creationId xmlns:a16="http://schemas.microsoft.com/office/drawing/2014/main" id="{373B8D2F-5EA1-4E71-A36B-073AE77E18BB}"/>
              </a:ext>
            </a:extLst>
          </p:cNvPr>
          <p:cNvSpPr>
            <a:spLocks noGrp="1"/>
          </p:cNvSpPr>
          <p:nvPr>
            <p:ph type="body" sz="half" idx="1"/>
          </p:nvPr>
        </p:nvSpPr>
        <p:spPr>
          <a:xfrm>
            <a:off x="6859818" y="2332640"/>
            <a:ext cx="5309417" cy="6637184"/>
          </a:xfrm>
        </p:spPr>
        <p:txBody>
          <a:bodyPr vert="horz" lIns="91440" tIns="45720" rIns="91440" bIns="45720" rtlCol="0" anchor="ctr">
            <a:normAutofit/>
          </a:bodyPr>
          <a:lstStyle/>
          <a:p>
            <a:pPr marL="442913" lvl="0" indent="-228600" algn="l" defTabSz="914400">
              <a:lnSpc>
                <a:spcPct val="90000"/>
              </a:lnSpc>
              <a:buFont typeface="Arial" panose="020B0604020202020204" pitchFamily="34" charset="0"/>
              <a:buChar char="•"/>
            </a:pPr>
            <a:endParaRPr lang="en-GB" sz="2800" kern="1200" dirty="0">
              <a:solidFill>
                <a:srgbClr val="2E1F13"/>
              </a:solidFill>
            </a:endParaRPr>
          </a:p>
          <a:p>
            <a:pPr marL="285750" lvl="0" indent="-285750" algn="l">
              <a:buFont typeface="Arial" panose="020B0604020202020204" pitchFamily="34" charset="0"/>
              <a:buChar char="•"/>
            </a:pPr>
            <a:r>
              <a:rPr lang="en-GB" sz="3200" b="1" dirty="0">
                <a:solidFill>
                  <a:srgbClr val="2E1F13"/>
                </a:solidFill>
              </a:rPr>
              <a:t>Reviewed</a:t>
            </a:r>
            <a:endParaRPr lang="en-GB" sz="3200" dirty="0">
              <a:solidFill>
                <a:srgbClr val="2E1F13"/>
              </a:solidFill>
            </a:endParaRPr>
          </a:p>
          <a:p>
            <a:pPr marL="285750" indent="-285750" algn="l">
              <a:buFont typeface="Arial" panose="020B0604020202020204" pitchFamily="34" charset="0"/>
              <a:buChar char="•"/>
            </a:pPr>
            <a:r>
              <a:rPr lang="en-GB" sz="3200" i="1" dirty="0">
                <a:solidFill>
                  <a:srgbClr val="2E1F13"/>
                </a:solidFill>
              </a:rPr>
              <a:t>No changes</a:t>
            </a:r>
            <a:r>
              <a:rPr lang="en-GB" sz="3200" dirty="0">
                <a:solidFill>
                  <a:srgbClr val="2E1F13"/>
                </a:solidFill>
              </a:rPr>
              <a:t>: </a:t>
            </a:r>
            <a:r>
              <a:rPr lang="en-GB" sz="3200" b="1" dirty="0">
                <a:solidFill>
                  <a:srgbClr val="2E1F13"/>
                </a:solidFill>
              </a:rPr>
              <a:t>Still valid </a:t>
            </a:r>
            <a:r>
              <a:rPr lang="en-GB" sz="3200" dirty="0">
                <a:solidFill>
                  <a:srgbClr val="2E1F13"/>
                </a:solidFill>
              </a:rPr>
              <a:t>and relevant following revision in 2010 to 2011</a:t>
            </a:r>
          </a:p>
          <a:p>
            <a:pPr marL="285750" lvl="0" indent="-285750" algn="l">
              <a:buFont typeface="Arial" panose="020B0604020202020204" pitchFamily="34" charset="0"/>
              <a:buChar char="•"/>
            </a:pPr>
            <a:r>
              <a:rPr lang="en-GB" sz="3200" dirty="0">
                <a:solidFill>
                  <a:srgbClr val="2E1F13"/>
                </a:solidFill>
              </a:rPr>
              <a:t>Resources section updated (Annex 1: </a:t>
            </a:r>
            <a:r>
              <a:rPr lang="en-GB" sz="3200" b="1" dirty="0">
                <a:solidFill>
                  <a:srgbClr val="2E1F13"/>
                </a:solidFill>
              </a:rPr>
              <a:t>Legal foundation to Sphere</a:t>
            </a:r>
            <a:r>
              <a:rPr lang="en-GB" sz="3200" dirty="0">
                <a:solidFill>
                  <a:srgbClr val="2E1F13"/>
                </a:solidFill>
              </a:rPr>
              <a:t>)</a:t>
            </a:r>
            <a:endParaRPr lang="en-GB" sz="2800" kern="1200" dirty="0">
              <a:solidFill>
                <a:srgbClr val="2E1F13"/>
              </a:solidFill>
              <a:latin typeface="+mn-lt"/>
              <a:ea typeface="+mn-ea"/>
              <a:cs typeface="+mn-cs"/>
            </a:endParaRPr>
          </a:p>
        </p:txBody>
      </p:sp>
      <p:sp>
        <p:nvSpPr>
          <p:cNvPr id="8" name="Title">
            <a:extLst>
              <a:ext uri="{FF2B5EF4-FFF2-40B4-BE49-F238E27FC236}">
                <a16:creationId xmlns:a16="http://schemas.microsoft.com/office/drawing/2014/main" id="{6E9734D2-4C1B-48E6-AE82-33C1A0AD1144}"/>
              </a:ext>
            </a:extLst>
          </p:cNvPr>
          <p:cNvSpPr txBox="1">
            <a:spLocks noGrp="1"/>
          </p:cNvSpPr>
          <p:nvPr>
            <p:ph type="title"/>
          </p:nvPr>
        </p:nvSpPr>
        <p:spPr>
          <a:xfrm>
            <a:off x="7157934" y="1199618"/>
            <a:ext cx="4663952" cy="1714500"/>
          </a:xfrm>
          <a:prstGeom prst="rect">
            <a:avLst/>
          </a:prstGeom>
        </p:spPr>
        <p:txBody>
          <a:bodyPr>
            <a:noAutofit/>
          </a:bodyPr>
          <a:lstStyle/>
          <a:p>
            <a:pPr algn="l"/>
            <a:r>
              <a:rPr lang="en-US" b="1" dirty="0">
                <a:solidFill>
                  <a:srgbClr val="2E1F13"/>
                </a:solidFill>
              </a:rPr>
              <a:t>The</a:t>
            </a:r>
            <a:r>
              <a:rPr lang="en-US" dirty="0">
                <a:solidFill>
                  <a:srgbClr val="2E1F13"/>
                </a:solidFill>
              </a:rPr>
              <a:t> </a:t>
            </a:r>
            <a:r>
              <a:rPr lang="en-US" b="1" dirty="0">
                <a:solidFill>
                  <a:srgbClr val="2E1F13"/>
                </a:solidFill>
              </a:rPr>
              <a:t>Humanitarian Charter</a:t>
            </a:r>
            <a:br>
              <a:rPr lang="en-GB" b="1" dirty="0">
                <a:solidFill>
                  <a:srgbClr val="2E1F13"/>
                </a:solidFill>
              </a:rPr>
            </a:br>
            <a:endParaRPr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Rectangle 4">
            <a:extLst>
              <a:ext uri="{FF2B5EF4-FFF2-40B4-BE49-F238E27FC236}">
                <a16:creationId xmlns:a16="http://schemas.microsoft.com/office/drawing/2014/main" id="{993B7CA2-5E29-498D-A138-64ED3DFD19FF}"/>
              </a:ext>
            </a:extLst>
          </p:cNvPr>
          <p:cNvSpPr/>
          <p:nvPr/>
        </p:nvSpPr>
        <p:spPr>
          <a:xfrm>
            <a:off x="246743" y="8737600"/>
            <a:ext cx="1277257" cy="856343"/>
          </a:xfrm>
          <a:prstGeom prst="rect">
            <a:avLst/>
          </a:prstGeom>
          <a:solidFill>
            <a:schemeClr val="bg1"/>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160242068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FA7526-185D-40EB-8596-55FDD66EAD0C}"/>
              </a:ext>
            </a:extLst>
          </p:cNvPr>
          <p:cNvPicPr>
            <a:picLocks noChangeAspect="1"/>
          </p:cNvPicPr>
          <p:nvPr/>
        </p:nvPicPr>
        <p:blipFill rotWithShape="1">
          <a:blip r:embed="rId2">
            <a:clrChange>
              <a:clrFrom>
                <a:srgbClr val="FFFFFF"/>
              </a:clrFrom>
              <a:clrTo>
                <a:srgbClr val="FFFFFF">
                  <a:alpha val="0"/>
                </a:srgbClr>
              </a:clrTo>
            </a:clrChange>
            <a:alphaModFix amt="10000"/>
          </a:blip>
          <a:srcRect l="7522" t="17008" r="7522" b="17008"/>
          <a:stretch/>
        </p:blipFill>
        <p:spPr>
          <a:xfrm>
            <a:off x="-1" y="-1"/>
            <a:ext cx="13004801" cy="9753601"/>
          </a:xfrm>
          <a:prstGeom prst="rect">
            <a:avLst/>
          </a:prstGeom>
          <a:ln>
            <a:noFill/>
          </a:ln>
          <a:effectLst>
            <a:outerShdw blurRad="149987" dist="250190" dir="8460000" algn="ctr">
              <a:srgbClr val="000000">
                <a:alpha val="28000"/>
              </a:srgbClr>
            </a:outerShdw>
            <a:softEdge rad="0"/>
          </a:effectLst>
          <a:scene3d>
            <a:camera prst="orthographicFront">
              <a:rot lat="0" lon="0" rev="0"/>
            </a:camera>
            <a:lightRig rig="contrasting" dir="t">
              <a:rot lat="0" lon="0" rev="1500000"/>
            </a:lightRig>
          </a:scene3d>
          <a:sp3d prstMaterial="metal">
            <a:bevelT w="88900" h="88900"/>
          </a:sp3d>
        </p:spPr>
      </p:pic>
      <p:sp>
        <p:nvSpPr>
          <p:cNvPr id="3" name="Text Placeholder 2">
            <a:extLst>
              <a:ext uri="{FF2B5EF4-FFF2-40B4-BE49-F238E27FC236}">
                <a16:creationId xmlns:a16="http://schemas.microsoft.com/office/drawing/2014/main" id="{ABBD5114-7C68-4B8F-BF4D-35D827C93898}"/>
              </a:ext>
            </a:extLst>
          </p:cNvPr>
          <p:cNvSpPr>
            <a:spLocks noGrp="1"/>
          </p:cNvSpPr>
          <p:nvPr>
            <p:ph type="body" sz="half" idx="1"/>
          </p:nvPr>
        </p:nvSpPr>
        <p:spPr>
          <a:xfrm>
            <a:off x="4455885" y="938361"/>
            <a:ext cx="7474857" cy="8344732"/>
          </a:xfrm>
        </p:spPr>
        <p:txBody>
          <a:bodyPr>
            <a:normAutofit fontScale="92500" lnSpcReduction="10000"/>
          </a:bodyPr>
          <a:lstStyle/>
          <a:p>
            <a:pPr marL="285750" lvl="0" indent="-285750" algn="l">
              <a:buFont typeface="Arial" panose="020B0604020202020204" pitchFamily="34" charset="0"/>
              <a:buChar char="•"/>
            </a:pPr>
            <a:r>
              <a:rPr lang="en-GB" sz="3200" b="1" dirty="0">
                <a:solidFill>
                  <a:srgbClr val="2E1F13"/>
                </a:solidFill>
              </a:rPr>
              <a:t>Four principles </a:t>
            </a:r>
            <a:r>
              <a:rPr lang="en-GB" sz="3200" i="1" dirty="0">
                <a:solidFill>
                  <a:srgbClr val="2E1F13"/>
                </a:solidFill>
              </a:rPr>
              <a:t>maintained</a:t>
            </a:r>
          </a:p>
          <a:p>
            <a:pPr marL="285750" lvl="0" indent="-285750" algn="l">
              <a:buFont typeface="Arial" panose="020B0604020202020204" pitchFamily="34" charset="0"/>
              <a:buChar char="•"/>
            </a:pPr>
            <a:r>
              <a:rPr lang="en-GB" sz="3200" b="1" dirty="0">
                <a:solidFill>
                  <a:srgbClr val="2E1F13"/>
                </a:solidFill>
              </a:rPr>
              <a:t>Conceptual re-alignment</a:t>
            </a:r>
            <a:r>
              <a:rPr lang="en-GB" sz="3200" dirty="0">
                <a:solidFill>
                  <a:srgbClr val="2E1F13"/>
                </a:solidFill>
              </a:rPr>
              <a:t>:</a:t>
            </a:r>
          </a:p>
          <a:p>
            <a:pPr marL="998533" lvl="1" indent="-457200" algn="l">
              <a:buFont typeface="+mj-lt"/>
              <a:buAutoNum type="arabicPeriod"/>
            </a:pPr>
            <a:r>
              <a:rPr lang="en-GB" sz="2800" dirty="0">
                <a:solidFill>
                  <a:srgbClr val="2E1F13"/>
                </a:solidFill>
              </a:rPr>
              <a:t>Do no harm by own interventions expanded to preventing harm more generally</a:t>
            </a:r>
          </a:p>
          <a:p>
            <a:pPr marL="998533" lvl="1" indent="-457200" algn="l">
              <a:buFont typeface="+mj-lt"/>
              <a:buAutoNum type="arabicPeriod"/>
            </a:pPr>
            <a:r>
              <a:rPr lang="en-GB" sz="2800" dirty="0">
                <a:solidFill>
                  <a:srgbClr val="2E1F13"/>
                </a:solidFill>
              </a:rPr>
              <a:t>Impartial access includes deliberate denial of access and discrimination in access</a:t>
            </a:r>
          </a:p>
          <a:p>
            <a:pPr marL="998533" lvl="1" indent="-457200" algn="l">
              <a:buFont typeface="+mj-lt"/>
              <a:buAutoNum type="arabicPeriod"/>
            </a:pPr>
            <a:r>
              <a:rPr lang="en-GB" sz="2800" dirty="0">
                <a:solidFill>
                  <a:srgbClr val="2E1F13"/>
                </a:solidFill>
              </a:rPr>
              <a:t>Support to recovery from violations</a:t>
            </a:r>
          </a:p>
          <a:p>
            <a:pPr marL="998533" lvl="1" indent="-457200" algn="l">
              <a:buFont typeface="+mj-lt"/>
              <a:buAutoNum type="arabicPeriod"/>
            </a:pPr>
            <a:r>
              <a:rPr lang="en-GB" sz="2800" dirty="0">
                <a:solidFill>
                  <a:srgbClr val="2E1F13"/>
                </a:solidFill>
              </a:rPr>
              <a:t>Legal redress and strengthening the protection environment</a:t>
            </a:r>
          </a:p>
          <a:p>
            <a:pPr marL="285750" lvl="0" indent="-285750" algn="l">
              <a:buFont typeface="Arial" panose="020B0604020202020204" pitchFamily="34" charset="0"/>
              <a:buChar char="•"/>
            </a:pPr>
            <a:r>
              <a:rPr lang="en-GB" sz="3200" b="1" dirty="0">
                <a:solidFill>
                  <a:srgbClr val="2E1F13"/>
                </a:solidFill>
              </a:rPr>
              <a:t>Simplified language </a:t>
            </a:r>
            <a:r>
              <a:rPr lang="en-GB" sz="3200" dirty="0">
                <a:solidFill>
                  <a:srgbClr val="2E1F13"/>
                </a:solidFill>
              </a:rPr>
              <a:t>and diverse examples for general practitioners</a:t>
            </a:r>
          </a:p>
          <a:p>
            <a:pPr marL="285750" lvl="0" indent="-285750" algn="l">
              <a:buFont typeface="Arial" panose="020B0604020202020204" pitchFamily="34" charset="0"/>
              <a:buChar char="•"/>
            </a:pPr>
            <a:r>
              <a:rPr lang="en-GB" sz="3200" dirty="0">
                <a:solidFill>
                  <a:srgbClr val="2E1F13"/>
                </a:solidFill>
              </a:rPr>
              <a:t>Short appendix on the</a:t>
            </a:r>
            <a:br>
              <a:rPr lang="en-GB" sz="3200" dirty="0">
                <a:solidFill>
                  <a:srgbClr val="2E1F13"/>
                </a:solidFill>
              </a:rPr>
            </a:br>
            <a:r>
              <a:rPr lang="en-GB" sz="3200" b="1" dirty="0">
                <a:solidFill>
                  <a:srgbClr val="2E1F13"/>
                </a:solidFill>
              </a:rPr>
              <a:t>ICRC Professional Protection standards</a:t>
            </a:r>
            <a:endParaRPr lang="en-GB" sz="3200" b="1" kern="1200" dirty="0">
              <a:solidFill>
                <a:srgbClr val="2E1F13"/>
              </a:solidFill>
            </a:endParaRPr>
          </a:p>
          <a:p>
            <a:endParaRPr lang="en-GB" sz="2400" dirty="0">
              <a:solidFill>
                <a:srgbClr val="2E1F13"/>
              </a:solidFill>
            </a:endParaRPr>
          </a:p>
        </p:txBody>
      </p:sp>
      <p:sp>
        <p:nvSpPr>
          <p:cNvPr id="5" name="Title">
            <a:extLst>
              <a:ext uri="{FF2B5EF4-FFF2-40B4-BE49-F238E27FC236}">
                <a16:creationId xmlns:a16="http://schemas.microsoft.com/office/drawing/2014/main" id="{AE67DD04-EA48-4E63-AABA-53334211AECF}"/>
              </a:ext>
            </a:extLst>
          </p:cNvPr>
          <p:cNvSpPr txBox="1">
            <a:spLocks/>
          </p:cNvSpPr>
          <p:nvPr/>
        </p:nvSpPr>
        <p:spPr>
          <a:xfrm>
            <a:off x="887762" y="698880"/>
            <a:ext cx="4917952" cy="35175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n-GB" b="1" dirty="0">
                <a:solidFill>
                  <a:srgbClr val="2E1F13"/>
                </a:solidFill>
              </a:rPr>
              <a:t>Protection Principles</a:t>
            </a:r>
            <a:br>
              <a:rPr lang="en-GB" b="1" dirty="0">
                <a:solidFill>
                  <a:srgbClr val="2E1F13"/>
                </a:solidFill>
              </a:rPr>
            </a:br>
            <a:endParaRPr lang="en-GB"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9D591955-D3AE-4C5F-A95D-C3C2E3967886}"/>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rgbClr val="2E1F13"/>
                </a:solidFill>
              </a:rPr>
              <a:pPr/>
              <a:t>21</a:t>
            </a:fld>
            <a:endParaRPr lang="en-US" dirty="0">
              <a:solidFill>
                <a:srgbClr val="2E1F13"/>
              </a:solidFill>
            </a:endParaRPr>
          </a:p>
        </p:txBody>
      </p:sp>
    </p:spTree>
    <p:extLst>
      <p:ext uri="{BB962C8B-B14F-4D97-AF65-F5344CB8AC3E}">
        <p14:creationId xmlns:p14="http://schemas.microsoft.com/office/powerpoint/2010/main" val="3272287362"/>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94B621-0EE1-4D06-9255-D71E58EBB69C}"/>
              </a:ext>
            </a:extLst>
          </p:cNvPr>
          <p:cNvPicPr>
            <a:picLocks noChangeAspect="1"/>
          </p:cNvPicPr>
          <p:nvPr/>
        </p:nvPicPr>
        <p:blipFill rotWithShape="1">
          <a:blip r:embed="rId3">
            <a:extLst/>
          </a:blip>
          <a:srcRect l="-6490" t="1" r="10846" b="-3"/>
          <a:stretch/>
        </p:blipFill>
        <p:spPr>
          <a:xfrm>
            <a:off x="5823710" y="1150772"/>
            <a:ext cx="7181090" cy="7452055"/>
          </a:xfrm>
          <a:prstGeom prst="rect">
            <a:avLst/>
          </a:prstGeom>
          <a:effectLst/>
        </p:spPr>
      </p:pic>
      <p:sp>
        <p:nvSpPr>
          <p:cNvPr id="3" name="Text Placeholder 2">
            <a:extLst>
              <a:ext uri="{FF2B5EF4-FFF2-40B4-BE49-F238E27FC236}">
                <a16:creationId xmlns:a16="http://schemas.microsoft.com/office/drawing/2014/main" id="{9D63CF38-41B6-4B93-AD09-F22C1EADA3E2}"/>
              </a:ext>
            </a:extLst>
          </p:cNvPr>
          <p:cNvSpPr>
            <a:spLocks noGrp="1"/>
          </p:cNvSpPr>
          <p:nvPr>
            <p:ph type="body" sz="half" idx="1"/>
          </p:nvPr>
        </p:nvSpPr>
        <p:spPr>
          <a:xfrm>
            <a:off x="532536" y="1981202"/>
            <a:ext cx="7682550" cy="6864649"/>
          </a:xfrm>
        </p:spPr>
        <p:txBody>
          <a:bodyPr vert="horz" lIns="91440" tIns="45720" rIns="91440" bIns="45720" rtlCol="0">
            <a:normAutofit/>
          </a:bodyPr>
          <a:lstStyle/>
          <a:p>
            <a:pPr marL="442913" lvl="0" indent="-228600" algn="l" defTabSz="914400">
              <a:lnSpc>
                <a:spcPct val="90000"/>
              </a:lnSpc>
              <a:buFont typeface="Arial" panose="020B0604020202020204" pitchFamily="34" charset="0"/>
              <a:buChar char="•"/>
            </a:pPr>
            <a:endParaRPr lang="en-US" sz="2400" kern="1200" dirty="0">
              <a:solidFill>
                <a:srgbClr val="2E1F13"/>
              </a:solidFill>
            </a:endParaRPr>
          </a:p>
          <a:p>
            <a:pPr marL="285750" lvl="0" indent="-228600" algn="l" defTabSz="914400">
              <a:lnSpc>
                <a:spcPct val="90000"/>
              </a:lnSpc>
              <a:spcBef>
                <a:spcPts val="0"/>
              </a:spcBef>
              <a:spcAft>
                <a:spcPts val="1200"/>
              </a:spcAft>
              <a:buFont typeface="Arial" panose="020B0604020202020204" pitchFamily="34" charset="0"/>
              <a:buChar char="•"/>
            </a:pPr>
            <a:r>
              <a:rPr lang="en-US" sz="2800" kern="1200" dirty="0">
                <a:solidFill>
                  <a:srgbClr val="2E1F13"/>
                </a:solidFill>
              </a:rPr>
              <a:t>Original text </a:t>
            </a:r>
            <a:r>
              <a:rPr lang="en-US" sz="2800" i="1" kern="1200" dirty="0">
                <a:solidFill>
                  <a:srgbClr val="2E1F13"/>
                </a:solidFill>
              </a:rPr>
              <a:t>maintained</a:t>
            </a:r>
            <a:r>
              <a:rPr lang="en-US" sz="2800" kern="1200" dirty="0">
                <a:solidFill>
                  <a:srgbClr val="2E1F13"/>
                </a:solidFill>
              </a:rPr>
              <a:t> for</a:t>
            </a:r>
            <a:br>
              <a:rPr lang="en-US" sz="2800" kern="1200" dirty="0">
                <a:solidFill>
                  <a:srgbClr val="2E1F13"/>
                </a:solidFill>
              </a:rPr>
            </a:br>
            <a:r>
              <a:rPr lang="en-US" sz="2800" kern="1200" dirty="0">
                <a:solidFill>
                  <a:srgbClr val="2E1F13"/>
                </a:solidFill>
              </a:rPr>
              <a:t>commitments (same CHS flower)</a:t>
            </a:r>
          </a:p>
          <a:p>
            <a:pPr marL="285750" lvl="0" indent="-228600" algn="l" defTabSz="914400">
              <a:lnSpc>
                <a:spcPct val="90000"/>
              </a:lnSpc>
              <a:spcBef>
                <a:spcPts val="0"/>
              </a:spcBef>
              <a:spcAft>
                <a:spcPts val="1200"/>
              </a:spcAft>
              <a:buFont typeface="Arial" panose="020B0604020202020204" pitchFamily="34" charset="0"/>
              <a:buChar char="•"/>
            </a:pPr>
            <a:r>
              <a:rPr lang="en-US" sz="2800" kern="1200" dirty="0">
                <a:solidFill>
                  <a:srgbClr val="2E1F13"/>
                </a:solidFill>
              </a:rPr>
              <a:t>Performance indicators updated</a:t>
            </a:r>
            <a:br>
              <a:rPr lang="en-US" sz="2800" kern="1200" dirty="0">
                <a:solidFill>
                  <a:srgbClr val="2E1F13"/>
                </a:solidFill>
              </a:rPr>
            </a:br>
            <a:r>
              <a:rPr lang="en-US" sz="2800" kern="1200" dirty="0">
                <a:solidFill>
                  <a:srgbClr val="2E1F13"/>
                </a:solidFill>
              </a:rPr>
              <a:t>minimally</a:t>
            </a:r>
          </a:p>
          <a:p>
            <a:pPr marL="285750" lvl="0" indent="-228600" algn="l" defTabSz="914400">
              <a:lnSpc>
                <a:spcPct val="90000"/>
              </a:lnSpc>
              <a:spcBef>
                <a:spcPts val="0"/>
              </a:spcBef>
              <a:spcAft>
                <a:spcPts val="1200"/>
              </a:spcAft>
              <a:buFont typeface="Arial" panose="020B0604020202020204" pitchFamily="34" charset="0"/>
              <a:buChar char="•"/>
            </a:pPr>
            <a:r>
              <a:rPr lang="en-US" sz="2800" kern="1200" dirty="0">
                <a:solidFill>
                  <a:srgbClr val="2E1F13"/>
                </a:solidFill>
              </a:rPr>
              <a:t>Some content additions in</a:t>
            </a:r>
            <a:br>
              <a:rPr lang="en-US" sz="2800" kern="1200" dirty="0">
                <a:solidFill>
                  <a:srgbClr val="2E1F13"/>
                </a:solidFill>
              </a:rPr>
            </a:br>
            <a:r>
              <a:rPr lang="en-US" sz="2800" kern="1200" dirty="0">
                <a:solidFill>
                  <a:srgbClr val="2E1F13"/>
                </a:solidFill>
              </a:rPr>
              <a:t>guidance notes and sub-</a:t>
            </a:r>
            <a:br>
              <a:rPr lang="en-US" sz="2800" kern="1200" dirty="0">
                <a:solidFill>
                  <a:srgbClr val="2E1F13"/>
                </a:solidFill>
              </a:rPr>
            </a:br>
            <a:r>
              <a:rPr lang="en-US" sz="2800" kern="1200" dirty="0">
                <a:solidFill>
                  <a:srgbClr val="2E1F13"/>
                </a:solidFill>
              </a:rPr>
              <a:t>actions, notably:</a:t>
            </a:r>
          </a:p>
          <a:p>
            <a:pPr marL="548640" lvl="1" indent="-228600" algn="l" defTabSz="914400">
              <a:lnSpc>
                <a:spcPct val="90000"/>
              </a:lnSpc>
              <a:spcBef>
                <a:spcPts val="0"/>
              </a:spcBef>
              <a:spcAft>
                <a:spcPts val="1200"/>
              </a:spcAft>
              <a:buFont typeface="Arial" panose="020B0604020202020204" pitchFamily="34" charset="0"/>
              <a:buChar char="•"/>
            </a:pPr>
            <a:r>
              <a:rPr lang="en-US" sz="2800" kern="1200" dirty="0">
                <a:solidFill>
                  <a:srgbClr val="2E1F13"/>
                </a:solidFill>
              </a:rPr>
              <a:t>more references to</a:t>
            </a:r>
            <a:br>
              <a:rPr lang="en-US" sz="2800" kern="1200" dirty="0">
                <a:solidFill>
                  <a:srgbClr val="2E1F13"/>
                </a:solidFill>
              </a:rPr>
            </a:br>
            <a:r>
              <a:rPr lang="en-US" sz="2800" kern="1200" dirty="0">
                <a:solidFill>
                  <a:srgbClr val="2E1F13"/>
                </a:solidFill>
              </a:rPr>
              <a:t>governments, civil-military</a:t>
            </a:r>
            <a:br>
              <a:rPr lang="en-US" sz="2800" kern="1200" dirty="0">
                <a:solidFill>
                  <a:srgbClr val="2E1F13"/>
                </a:solidFill>
              </a:rPr>
            </a:br>
            <a:r>
              <a:rPr lang="en-US" sz="2800" kern="1200" dirty="0">
                <a:solidFill>
                  <a:srgbClr val="2E1F13"/>
                </a:solidFill>
              </a:rPr>
              <a:t>coordination, community</a:t>
            </a:r>
            <a:br>
              <a:rPr lang="en-US" sz="2800" kern="1200" dirty="0">
                <a:solidFill>
                  <a:srgbClr val="2E1F13"/>
                </a:solidFill>
              </a:rPr>
            </a:br>
            <a:r>
              <a:rPr lang="en-US" sz="2800" kern="1200" dirty="0">
                <a:solidFill>
                  <a:srgbClr val="2E1F13"/>
                </a:solidFill>
              </a:rPr>
              <a:t>self-help, and environmental</a:t>
            </a:r>
            <a:br>
              <a:rPr lang="en-US" sz="2800" kern="1200" dirty="0">
                <a:solidFill>
                  <a:srgbClr val="2E1F13"/>
                </a:solidFill>
              </a:rPr>
            </a:br>
            <a:r>
              <a:rPr lang="en-US" sz="2800" kern="1200" dirty="0">
                <a:solidFill>
                  <a:srgbClr val="2E1F13"/>
                </a:solidFill>
              </a:rPr>
              <a:t>considerations; and</a:t>
            </a:r>
          </a:p>
          <a:p>
            <a:pPr marL="548640" lvl="1" indent="-228600" algn="l" defTabSz="914400">
              <a:lnSpc>
                <a:spcPct val="90000"/>
              </a:lnSpc>
              <a:spcBef>
                <a:spcPts val="0"/>
              </a:spcBef>
              <a:spcAft>
                <a:spcPts val="1200"/>
              </a:spcAft>
              <a:buFont typeface="Arial" panose="020B0604020202020204" pitchFamily="34" charset="0"/>
              <a:buChar char="•"/>
            </a:pPr>
            <a:r>
              <a:rPr lang="en-US" sz="2800" kern="1200" dirty="0">
                <a:solidFill>
                  <a:srgbClr val="2E1F13"/>
                </a:solidFill>
              </a:rPr>
              <a:t>early addition of text on sexual harassment and abuse.</a:t>
            </a:r>
            <a:endParaRPr lang="en-US" sz="2400" kern="1200" dirty="0">
              <a:solidFill>
                <a:srgbClr val="2E1F13"/>
              </a:solidFill>
            </a:endParaRPr>
          </a:p>
          <a:p>
            <a:pPr indent="-228600" algn="l" defTabSz="914400">
              <a:lnSpc>
                <a:spcPct val="90000"/>
              </a:lnSpc>
              <a:buFont typeface="Arial" panose="020B0604020202020204" pitchFamily="34" charset="0"/>
              <a:buChar char="•"/>
            </a:pPr>
            <a:endParaRPr lang="en-US" sz="2800" kern="1200" dirty="0">
              <a:solidFill>
                <a:srgbClr val="2E1F13"/>
              </a:solidFill>
              <a:latin typeface="+mn-lt"/>
              <a:ea typeface="+mn-ea"/>
              <a:cs typeface="+mn-cs"/>
            </a:endParaRPr>
          </a:p>
        </p:txBody>
      </p:sp>
      <p:sp>
        <p:nvSpPr>
          <p:cNvPr id="5" name="Title">
            <a:extLst>
              <a:ext uri="{FF2B5EF4-FFF2-40B4-BE49-F238E27FC236}">
                <a16:creationId xmlns:a16="http://schemas.microsoft.com/office/drawing/2014/main" id="{B7F7F8ED-1024-42DF-ACAA-811364E82046}"/>
              </a:ext>
            </a:extLst>
          </p:cNvPr>
          <p:cNvSpPr txBox="1">
            <a:spLocks/>
          </p:cNvSpPr>
          <p:nvPr/>
        </p:nvSpPr>
        <p:spPr>
          <a:xfrm>
            <a:off x="844217" y="648561"/>
            <a:ext cx="6354867" cy="300952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n-GB" b="1" dirty="0">
                <a:solidFill>
                  <a:srgbClr val="2E1F13"/>
                </a:solidFill>
              </a:rPr>
              <a:t>Core Humanitarian Standard</a:t>
            </a:r>
            <a:endParaRPr lang="en-GB"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6" name="Slide Number">
            <a:extLst>
              <a:ext uri="{FF2B5EF4-FFF2-40B4-BE49-F238E27FC236}">
                <a16:creationId xmlns:a16="http://schemas.microsoft.com/office/drawing/2014/main" id="{7A844267-CAAA-4872-94D6-829EF8A3EA0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rgbClr val="2E1F13"/>
                </a:solidFill>
              </a:rPr>
              <a:pPr/>
              <a:t>22</a:t>
            </a:fld>
            <a:endParaRPr lang="en-US" dirty="0">
              <a:solidFill>
                <a:srgbClr val="2E1F13"/>
              </a:solidFill>
            </a:endParaRPr>
          </a:p>
        </p:txBody>
      </p:sp>
    </p:spTree>
    <p:extLst>
      <p:ext uri="{BB962C8B-B14F-4D97-AF65-F5344CB8AC3E}">
        <p14:creationId xmlns:p14="http://schemas.microsoft.com/office/powerpoint/2010/main" val="141606386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Image result for target icon png">
            <a:extLst>
              <a:ext uri="{FF2B5EF4-FFF2-40B4-BE49-F238E27FC236}">
                <a16:creationId xmlns:a16="http://schemas.microsoft.com/office/drawing/2014/main" id="{555C4E17-B7B6-43C8-A89A-A83BC9AD79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819" y="5927082"/>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rogress icon png">
            <a:extLst>
              <a:ext uri="{FF2B5EF4-FFF2-40B4-BE49-F238E27FC236}">
                <a16:creationId xmlns:a16="http://schemas.microsoft.com/office/drawing/2014/main" id="{092C9FA2-6120-419C-BB19-F8F6C59B709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819" y="4015505"/>
            <a:ext cx="1791412" cy="179141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tick in circle icon png">
            <a:extLst>
              <a:ext uri="{FF2B5EF4-FFF2-40B4-BE49-F238E27FC236}">
                <a16:creationId xmlns:a16="http://schemas.microsoft.com/office/drawing/2014/main" id="{68A1AA62-3A36-4014-82DE-E3D92A9F5F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055" y="2106164"/>
            <a:ext cx="1789176" cy="178917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a:extLst>
              <a:ext uri="{FF2B5EF4-FFF2-40B4-BE49-F238E27FC236}">
                <a16:creationId xmlns:a16="http://schemas.microsoft.com/office/drawing/2014/main" id="{9F698A4B-0065-403E-8F77-6C5FFF6C617C}"/>
              </a:ext>
            </a:extLst>
          </p:cNvPr>
          <p:cNvSpPr txBox="1">
            <a:spLocks/>
          </p:cNvSpPr>
          <p:nvPr/>
        </p:nvSpPr>
        <p:spPr>
          <a:xfrm>
            <a:off x="833819" y="895987"/>
            <a:ext cx="9934874" cy="109001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n-GB" b="1" dirty="0">
                <a:solidFill>
                  <a:srgbClr val="773CBE"/>
                </a:solidFill>
              </a:rPr>
              <a:t>Indicators</a:t>
            </a:r>
            <a:endParaRPr lang="en-GB" dirty="0">
              <a:solidFill>
                <a:srgbClr val="372981"/>
              </a:solidFill>
              <a:latin typeface="Open Sans Bold" panose="020B0806030504020204" pitchFamily="34" charset="0"/>
              <a:ea typeface="Open Sans Bold" panose="020B0806030504020204" pitchFamily="34" charset="0"/>
              <a:cs typeface="Open Sans Bold" panose="020B0806030504020204" pitchFamily="34" charset="0"/>
            </a:endParaRPr>
          </a:p>
        </p:txBody>
      </p:sp>
      <p:graphicFrame>
        <p:nvGraphicFramePr>
          <p:cNvPr id="4" name="Table 3">
            <a:extLst>
              <a:ext uri="{FF2B5EF4-FFF2-40B4-BE49-F238E27FC236}">
                <a16:creationId xmlns:a16="http://schemas.microsoft.com/office/drawing/2014/main" id="{DAAF9210-0B30-45CB-B509-EAF1100DCEFF}"/>
              </a:ext>
            </a:extLst>
          </p:cNvPr>
          <p:cNvGraphicFramePr>
            <a:graphicFrameLocks noGrp="1"/>
          </p:cNvGraphicFramePr>
          <p:nvPr>
            <p:extLst>
              <p:ext uri="{D42A27DB-BD31-4B8C-83A1-F6EECF244321}">
                <p14:modId xmlns:p14="http://schemas.microsoft.com/office/powerpoint/2010/main" val="2222805783"/>
              </p:ext>
            </p:extLst>
          </p:nvPr>
        </p:nvGraphicFramePr>
        <p:xfrm>
          <a:off x="2689861" y="2106165"/>
          <a:ext cx="9768839" cy="5612330"/>
        </p:xfrm>
        <a:graphic>
          <a:graphicData uri="http://schemas.openxmlformats.org/drawingml/2006/table">
            <a:tbl>
              <a:tblPr firstRow="1" bandRow="1">
                <a:tableStyleId>{5940675A-B579-460E-94D1-54222C63F5DA}</a:tableStyleId>
              </a:tblPr>
              <a:tblGrid>
                <a:gridCol w="2994825">
                  <a:extLst>
                    <a:ext uri="{9D8B030D-6E8A-4147-A177-3AD203B41FA5}">
                      <a16:colId xmlns:a16="http://schemas.microsoft.com/office/drawing/2014/main" val="3215493912"/>
                    </a:ext>
                  </a:extLst>
                </a:gridCol>
                <a:gridCol w="6774014">
                  <a:extLst>
                    <a:ext uri="{9D8B030D-6E8A-4147-A177-3AD203B41FA5}">
                      <a16:colId xmlns:a16="http://schemas.microsoft.com/office/drawing/2014/main" val="1056698888"/>
                    </a:ext>
                  </a:extLst>
                </a:gridCol>
              </a:tblGrid>
              <a:tr h="1829806">
                <a:tc>
                  <a:txBody>
                    <a:bodyPr/>
                    <a:lstStyle/>
                    <a:p>
                      <a:pPr algn="ctr"/>
                      <a:r>
                        <a:rPr lang="en-US" sz="4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Process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spcBef>
                          <a:spcPts val="600"/>
                        </a:spcBef>
                      </a:pPr>
                      <a:r>
                        <a:rPr lang="en-GB" sz="2400" b="1" noProof="0" dirty="0">
                          <a:solidFill>
                            <a:srgbClr val="2E1F13"/>
                          </a:solidFill>
                          <a:latin typeface="Open Sans" panose="020B0606030504020204" pitchFamily="34" charset="0"/>
                          <a:ea typeface="Open Sans" panose="020B0606030504020204" pitchFamily="34" charset="0"/>
                          <a:cs typeface="Open Sans" panose="020B0606030504020204" pitchFamily="34" charset="0"/>
                        </a:rPr>
                        <a:t>Yes / No</a:t>
                      </a:r>
                    </a:p>
                    <a:p>
                      <a:pPr>
                        <a:spcBef>
                          <a:spcPts val="600"/>
                        </a:spcBef>
                      </a:pPr>
                      <a:r>
                        <a:rPr lang="en-GB" sz="2400" noProof="0" dirty="0">
                          <a:solidFill>
                            <a:srgbClr val="2E1F13"/>
                          </a:solidFill>
                          <a:latin typeface="Open Sans" panose="020B0606030504020204" pitchFamily="34" charset="0"/>
                          <a:ea typeface="Open Sans" panose="020B0606030504020204" pitchFamily="34" charset="0"/>
                          <a:cs typeface="Open Sans" panose="020B0606030504020204" pitchFamily="34" charset="0"/>
                        </a:rPr>
                        <a:t>“There are no human faeces present in the environment in which people live, learn and work”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73918325"/>
                  </a:ext>
                </a:extLst>
              </a:tr>
              <a:tr h="1952718">
                <a:tc>
                  <a:txBody>
                    <a:bodyPr/>
                    <a:lstStyle/>
                    <a:p>
                      <a:pPr algn="ctr"/>
                      <a:r>
                        <a:rPr lang="en-US" sz="4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Progress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spcBef>
                          <a:spcPts val="600"/>
                        </a:spcBef>
                      </a:pPr>
                      <a:r>
                        <a:rPr lang="en-GB" sz="2400" b="1" noProof="0" dirty="0">
                          <a:solidFill>
                            <a:srgbClr val="2E1F13"/>
                          </a:solidFill>
                          <a:latin typeface="Open Sans" panose="020B0606030504020204" pitchFamily="34" charset="0"/>
                          <a:ea typeface="Open Sans" panose="020B0606030504020204" pitchFamily="34" charset="0"/>
                          <a:cs typeface="Open Sans" panose="020B0606030504020204" pitchFamily="34" charset="0"/>
                        </a:rPr>
                        <a:t>Establish baseline and measure progress</a:t>
                      </a:r>
                    </a:p>
                    <a:p>
                      <a:pPr>
                        <a:spcBef>
                          <a:spcPts val="600"/>
                        </a:spcBef>
                      </a:pPr>
                      <a:r>
                        <a:rPr lang="en-GB" sz="2400" noProof="0" dirty="0">
                          <a:solidFill>
                            <a:srgbClr val="2E1F13"/>
                          </a:solidFill>
                          <a:latin typeface="Open Sans" panose="020B0606030504020204" pitchFamily="34" charset="0"/>
                          <a:ea typeface="Open Sans" panose="020B0606030504020204" pitchFamily="34" charset="0"/>
                          <a:cs typeface="Open Sans" panose="020B0606030504020204" pitchFamily="34" charset="0"/>
                        </a:rPr>
                        <a:t>“Percentage of recipients who are satisfied with menstrual hygiene management materials and facilities”</a:t>
                      </a:r>
                      <a:endParaRPr lang="en-GB" sz="1800" noProof="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2490298"/>
                  </a:ext>
                </a:extLst>
              </a:tr>
              <a:tr h="1829806">
                <a:tc>
                  <a:txBody>
                    <a:bodyPr/>
                    <a:lstStyle/>
                    <a:p>
                      <a:pPr algn="ctr"/>
                      <a:r>
                        <a:rPr lang="en-US" sz="4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Target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584200" rtl="0" eaLnBrk="1" fontAlgn="auto" latinLnBrk="0" hangingPunct="1">
                        <a:lnSpc>
                          <a:spcPct val="100000"/>
                        </a:lnSpc>
                        <a:spcBef>
                          <a:spcPts val="600"/>
                        </a:spcBef>
                        <a:spcAft>
                          <a:spcPts val="0"/>
                        </a:spcAft>
                        <a:buClrTx/>
                        <a:buSzTx/>
                        <a:buFontTx/>
                        <a:buNone/>
                        <a:tabLst/>
                        <a:defRPr/>
                      </a:pPr>
                      <a:r>
                        <a:rPr lang="en-GB" sz="2400" b="1" i="0" u="none" strike="noStrike" cap="none" spc="0" baseline="0" noProof="0" dirty="0">
                          <a:ln>
                            <a:noFill/>
                          </a:ln>
                          <a:solidFill>
                            <a:srgbClr val="2E1F13"/>
                          </a:solidFill>
                          <a:uFillTx/>
                          <a:latin typeface="Open Sans" panose="020B0606030504020204" pitchFamily="34" charset="0"/>
                          <a:ea typeface="Open Sans" panose="020B0606030504020204" pitchFamily="34" charset="0"/>
                          <a:cs typeface="Open Sans" panose="020B0606030504020204" pitchFamily="34" charset="0"/>
                          <a:sym typeface="Open Sans Bold"/>
                        </a:rPr>
                        <a:t>Stated numerical target(s)</a:t>
                      </a:r>
                    </a:p>
                    <a:p>
                      <a:pPr marL="0" marR="0" lvl="0" indent="0" algn="l" defTabSz="584200" rtl="0" eaLnBrk="1" fontAlgn="auto" latinLnBrk="0" hangingPunct="1">
                        <a:lnSpc>
                          <a:spcPct val="100000"/>
                        </a:lnSpc>
                        <a:spcBef>
                          <a:spcPts val="600"/>
                        </a:spcBef>
                        <a:spcAft>
                          <a:spcPts val="0"/>
                        </a:spcAft>
                        <a:buClrTx/>
                        <a:buSzTx/>
                        <a:buFontTx/>
                        <a:buNone/>
                        <a:tabLst/>
                        <a:defRPr/>
                      </a:pPr>
                      <a:r>
                        <a:rPr lang="en-GB" sz="2400" b="0" i="0" u="none" strike="noStrike" cap="none" spc="0" baseline="0" noProof="0" dirty="0">
                          <a:ln>
                            <a:noFill/>
                          </a:ln>
                          <a:solidFill>
                            <a:srgbClr val="2E1F13"/>
                          </a:solidFill>
                          <a:uFillTx/>
                          <a:latin typeface="Open Sans" panose="020B0606030504020204" pitchFamily="34" charset="0"/>
                          <a:ea typeface="Open Sans" panose="020B0606030504020204" pitchFamily="34" charset="0"/>
                          <a:cs typeface="Open Sans" panose="020B0606030504020204" pitchFamily="34" charset="0"/>
                          <a:sym typeface="Open Sans Bold"/>
                        </a:rPr>
                        <a:t>“Percentage of MAM cases with access to treatment services (coverage)</a:t>
                      </a:r>
                      <a:br>
                        <a:rPr lang="en-GB" sz="2400" b="0" i="0" u="none" strike="noStrike" cap="none" spc="0" baseline="0" noProof="0" dirty="0">
                          <a:ln>
                            <a:noFill/>
                          </a:ln>
                          <a:solidFill>
                            <a:srgbClr val="2E1F13"/>
                          </a:solidFill>
                          <a:uFillTx/>
                          <a:latin typeface="Open Sans" panose="020B0606030504020204" pitchFamily="34" charset="0"/>
                          <a:ea typeface="Open Sans" panose="020B0606030504020204" pitchFamily="34" charset="0"/>
                          <a:cs typeface="Open Sans" panose="020B0606030504020204" pitchFamily="34" charset="0"/>
                          <a:sym typeface="Open Sans Bold"/>
                        </a:rPr>
                      </a:br>
                      <a:r>
                        <a:rPr lang="en-GB" sz="2400" b="0" i="0" u="none" strike="noStrike" cap="none" spc="0" baseline="0" noProof="0" dirty="0">
                          <a:ln>
                            <a:noFill/>
                          </a:ln>
                          <a:solidFill>
                            <a:srgbClr val="2E1F13"/>
                          </a:solidFill>
                          <a:uFillTx/>
                          <a:latin typeface="Open Sans" panose="020B0606030504020204" pitchFamily="34" charset="0"/>
                          <a:ea typeface="Open Sans" panose="020B0606030504020204" pitchFamily="34" charset="0"/>
                          <a:cs typeface="Open Sans" panose="020B0606030504020204" pitchFamily="34" charset="0"/>
                          <a:sym typeface="Open Sans Bold"/>
                        </a:rPr>
                        <a:t>&gt;50% rural, &gt;70% urban, &gt;90% formal camps”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7880873"/>
                  </a:ext>
                </a:extLst>
              </a:tr>
            </a:tbl>
          </a:graphicData>
        </a:graphic>
      </p:graphicFrame>
      <p:sp>
        <p:nvSpPr>
          <p:cNvPr id="10" name="Slide Number">
            <a:extLst>
              <a:ext uri="{FF2B5EF4-FFF2-40B4-BE49-F238E27FC236}">
                <a16:creationId xmlns:a16="http://schemas.microsoft.com/office/drawing/2014/main" id="{B5C0F5F0-0F24-499F-83A0-D36D0B356704}"/>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rgbClr val="2E1F13"/>
                </a:solidFill>
              </a:rPr>
              <a:pPr/>
              <a:t>23</a:t>
            </a:fld>
            <a:endParaRPr lang="en-US" dirty="0">
              <a:solidFill>
                <a:srgbClr val="2E1F13"/>
              </a:solidFill>
            </a:endParaRPr>
          </a:p>
        </p:txBody>
      </p:sp>
    </p:spTree>
    <p:extLst>
      <p:ext uri="{BB962C8B-B14F-4D97-AF65-F5344CB8AC3E}">
        <p14:creationId xmlns:p14="http://schemas.microsoft.com/office/powerpoint/2010/main" val="367042298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hidden="1">
            <a:extLst>
              <a:ext uri="{FF2B5EF4-FFF2-40B4-BE49-F238E27FC236}">
                <a16:creationId xmlns:a16="http://schemas.microsoft.com/office/drawing/2014/main" id="{CEB41C5C-0F34-4DDA-9D7C-5E717F35F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543655" y="431773"/>
            <a:ext cx="6117963" cy="8386479"/>
          </a:xfrm>
          <a:prstGeom prst="rect">
            <a:avLst/>
          </a:prstGeom>
          <a:solidFill>
            <a:srgbClr val="E5EEED"/>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 up of a device&#10;&#10;Description automatically generated">
            <a:extLst>
              <a:ext uri="{FF2B5EF4-FFF2-40B4-BE49-F238E27FC236}">
                <a16:creationId xmlns:a16="http://schemas.microsoft.com/office/drawing/2014/main" id="{0F670923-6D46-43D3-99E9-F7120B408EC2}"/>
              </a:ext>
            </a:extLst>
          </p:cNvPr>
          <p:cNvPicPr>
            <a:picLocks noChangeAspect="1"/>
          </p:cNvPicPr>
          <p:nvPr/>
        </p:nvPicPr>
        <p:blipFill>
          <a:blip r:embed="rId2">
            <a:extLst/>
          </a:blip>
          <a:stretch>
            <a:fillRect/>
          </a:stretch>
        </p:blipFill>
        <p:spPr>
          <a:xfrm>
            <a:off x="576264" y="2450134"/>
            <a:ext cx="4076798" cy="4853331"/>
          </a:xfrm>
          <a:prstGeom prst="rect">
            <a:avLst/>
          </a:prstGeom>
        </p:spPr>
      </p:pic>
      <p:sp>
        <p:nvSpPr>
          <p:cNvPr id="3" name="Text Placeholder 2">
            <a:extLst>
              <a:ext uri="{FF2B5EF4-FFF2-40B4-BE49-F238E27FC236}">
                <a16:creationId xmlns:a16="http://schemas.microsoft.com/office/drawing/2014/main" id="{4CB19036-0102-4B0E-977A-C9E1A0FC3ABE}"/>
              </a:ext>
            </a:extLst>
          </p:cNvPr>
          <p:cNvSpPr>
            <a:spLocks noGrp="1"/>
          </p:cNvSpPr>
          <p:nvPr>
            <p:ph type="body" sz="half" idx="1"/>
          </p:nvPr>
        </p:nvSpPr>
        <p:spPr>
          <a:xfrm>
            <a:off x="4942114" y="1240971"/>
            <a:ext cx="7661747" cy="7786913"/>
          </a:xfrm>
        </p:spPr>
        <p:txBody>
          <a:bodyPr vert="horz" lIns="91440" tIns="45720" rIns="91440" bIns="45720" rtlCol="0">
            <a:normAutofit/>
          </a:bodyPr>
          <a:lstStyle/>
          <a:p>
            <a:pPr marL="285750" indent="-285750" algn="l">
              <a:buFont typeface="Arial" panose="020B0604020202020204" pitchFamily="34" charset="0"/>
              <a:buChar char="•"/>
            </a:pPr>
            <a:r>
              <a:rPr lang="en-US" sz="2800" dirty="0">
                <a:solidFill>
                  <a:srgbClr val="2E1F13"/>
                </a:solidFill>
              </a:rPr>
              <a:t>Stronger focus on</a:t>
            </a:r>
            <a:br>
              <a:rPr lang="en-US" sz="2800" dirty="0">
                <a:solidFill>
                  <a:srgbClr val="2E1F13"/>
                </a:solidFill>
              </a:rPr>
            </a:br>
            <a:r>
              <a:rPr lang="en-US" sz="2800" b="1" dirty="0">
                <a:solidFill>
                  <a:srgbClr val="2E1F13"/>
                </a:solidFill>
              </a:rPr>
              <a:t>community engagement </a:t>
            </a:r>
            <a:r>
              <a:rPr lang="en-US" sz="2800" dirty="0">
                <a:solidFill>
                  <a:srgbClr val="2E1F13"/>
                </a:solidFill>
              </a:rPr>
              <a:t>including new diagram in chapter introduction</a:t>
            </a:r>
          </a:p>
          <a:p>
            <a:pPr marL="285750" lvl="0" indent="-285750" algn="l">
              <a:buFont typeface="Arial" panose="020B0604020202020204" pitchFamily="34" charset="0"/>
              <a:buChar char="•"/>
            </a:pPr>
            <a:r>
              <a:rPr lang="en-US" sz="2800" dirty="0">
                <a:solidFill>
                  <a:srgbClr val="2E1F13"/>
                </a:solidFill>
              </a:rPr>
              <a:t>Standard on general quality programming deleted, integrated throughout the chapter instead</a:t>
            </a:r>
          </a:p>
          <a:p>
            <a:pPr marL="285750" lvl="0" indent="-285750" algn="l">
              <a:buFont typeface="Arial" panose="020B0604020202020204" pitchFamily="34" charset="0"/>
              <a:buChar char="•"/>
            </a:pPr>
            <a:r>
              <a:rPr lang="en-US" sz="2800" b="1" dirty="0">
                <a:solidFill>
                  <a:srgbClr val="2E1F13"/>
                </a:solidFill>
              </a:rPr>
              <a:t>Drainage</a:t>
            </a:r>
            <a:r>
              <a:rPr lang="en-US" sz="2800" dirty="0">
                <a:solidFill>
                  <a:srgbClr val="2E1F13"/>
                </a:solidFill>
              </a:rPr>
              <a:t> standard removed. Topic now covered in both WASH and Shelter and Settlement chapters</a:t>
            </a:r>
          </a:p>
          <a:p>
            <a:pPr marL="285750" lvl="0" indent="-285750" algn="l">
              <a:buFont typeface="Arial" panose="020B0604020202020204" pitchFamily="34" charset="0"/>
              <a:buChar char="•"/>
            </a:pPr>
            <a:r>
              <a:rPr lang="en-US" sz="2800" dirty="0">
                <a:solidFill>
                  <a:srgbClr val="2E1F13"/>
                </a:solidFill>
              </a:rPr>
              <a:t>New section/standard: </a:t>
            </a:r>
            <a:r>
              <a:rPr lang="en-US" sz="2800" b="1" dirty="0">
                <a:solidFill>
                  <a:srgbClr val="2E1F13"/>
                </a:solidFill>
              </a:rPr>
              <a:t>WASH in disease outbreaks and healthcare settings</a:t>
            </a:r>
          </a:p>
          <a:p>
            <a:pPr marL="640080" lvl="1" indent="-342900" algn="l">
              <a:spcBef>
                <a:spcPts val="0"/>
              </a:spcBef>
              <a:buFont typeface="Arial" panose="020B0604020202020204" pitchFamily="34" charset="0"/>
              <a:buChar char="•"/>
            </a:pPr>
            <a:r>
              <a:rPr lang="en-US" sz="2800" dirty="0">
                <a:solidFill>
                  <a:srgbClr val="2E1F13"/>
                </a:solidFill>
              </a:rPr>
              <a:t>Lessons learned from Ebola response</a:t>
            </a:r>
          </a:p>
          <a:p>
            <a:pPr marL="640080" lvl="1" indent="-342900" algn="l">
              <a:spcBef>
                <a:spcPts val="0"/>
              </a:spcBef>
              <a:buFont typeface="Arial" panose="020B0604020202020204" pitchFamily="34" charset="0"/>
              <a:buChar char="•"/>
            </a:pPr>
            <a:r>
              <a:rPr lang="en-US" sz="2800" dirty="0">
                <a:solidFill>
                  <a:srgbClr val="2E1F13"/>
                </a:solidFill>
              </a:rPr>
              <a:t>Covers community-based response and infection prevention and control (IPC) in facilities</a:t>
            </a:r>
          </a:p>
          <a:p>
            <a:pPr marL="640080" lvl="1" indent="-342900" algn="l">
              <a:spcBef>
                <a:spcPts val="0"/>
              </a:spcBef>
              <a:buFont typeface="Arial" panose="020B0604020202020204" pitchFamily="34" charset="0"/>
              <a:buChar char="•"/>
            </a:pPr>
            <a:r>
              <a:rPr lang="en-US" sz="2800" dirty="0">
                <a:solidFill>
                  <a:srgbClr val="2E1F13"/>
                </a:solidFill>
              </a:rPr>
              <a:t>New diagram (pictured)</a:t>
            </a:r>
            <a:endParaRPr lang="en-US" sz="2800" kern="1200" dirty="0">
              <a:solidFill>
                <a:srgbClr val="2E1F13"/>
              </a:solidFill>
              <a:latin typeface="+mn-lt"/>
              <a:ea typeface="+mn-ea"/>
              <a:cs typeface="+mn-cs"/>
            </a:endParaRPr>
          </a:p>
        </p:txBody>
      </p:sp>
      <p:sp>
        <p:nvSpPr>
          <p:cNvPr id="6" name="Slide Number">
            <a:extLst>
              <a:ext uri="{FF2B5EF4-FFF2-40B4-BE49-F238E27FC236}">
                <a16:creationId xmlns:a16="http://schemas.microsoft.com/office/drawing/2014/main" id="{2A5EEC6D-BB33-420E-9C7F-445347937BAD}"/>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24</a:t>
            </a:fld>
            <a:endParaRPr lang="en-US" dirty="0">
              <a:solidFill>
                <a:schemeClr val="tx2"/>
              </a:solidFill>
            </a:endParaRPr>
          </a:p>
        </p:txBody>
      </p:sp>
      <p:sp>
        <p:nvSpPr>
          <p:cNvPr id="7" name="Title">
            <a:extLst>
              <a:ext uri="{FF2B5EF4-FFF2-40B4-BE49-F238E27FC236}">
                <a16:creationId xmlns:a16="http://schemas.microsoft.com/office/drawing/2014/main" id="{FB3270AB-48C5-46E0-9AA0-1296A338B82A}"/>
              </a:ext>
            </a:extLst>
          </p:cNvPr>
          <p:cNvSpPr txBox="1">
            <a:spLocks/>
          </p:cNvSpPr>
          <p:nvPr/>
        </p:nvSpPr>
        <p:spPr>
          <a:xfrm>
            <a:off x="5241340" y="450789"/>
            <a:ext cx="3314831" cy="92977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n-GB" b="1" dirty="0">
                <a:solidFill>
                  <a:srgbClr val="2E1F13"/>
                </a:solidFill>
              </a:rPr>
              <a:t>WASH</a:t>
            </a:r>
            <a:endParaRPr lang="en-GB"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167590186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70E7A6B-0155-4B37-B40A-A562C05593DC}"/>
              </a:ext>
            </a:extLst>
          </p:cNvPr>
          <p:cNvSpPr>
            <a:spLocks noGrp="1"/>
          </p:cNvSpPr>
          <p:nvPr>
            <p:ph type="body" sz="half" idx="1"/>
          </p:nvPr>
        </p:nvSpPr>
        <p:spPr>
          <a:xfrm>
            <a:off x="1193800" y="3940632"/>
            <a:ext cx="10617200" cy="4760079"/>
          </a:xfrm>
        </p:spPr>
        <p:txBody>
          <a:bodyPr>
            <a:normAutofit/>
          </a:bodyPr>
          <a:lstStyle/>
          <a:p>
            <a:pPr marL="274320" lvl="0" indent="-228600" algn="l" defTabSz="914400">
              <a:lnSpc>
                <a:spcPct val="90000"/>
              </a:lnSpc>
              <a:buFont typeface="Arial" panose="020B0604020202020204" pitchFamily="34" charset="0"/>
              <a:buChar char="•"/>
            </a:pPr>
            <a:r>
              <a:rPr lang="en-US" sz="3200" kern="1200" dirty="0">
                <a:solidFill>
                  <a:srgbClr val="2E1F13"/>
                </a:solidFill>
              </a:rPr>
              <a:t>Slightly </a:t>
            </a:r>
            <a:r>
              <a:rPr lang="en-US" sz="3200" b="1" kern="1200" dirty="0">
                <a:solidFill>
                  <a:srgbClr val="2E1F13"/>
                </a:solidFill>
              </a:rPr>
              <a:t>simplified</a:t>
            </a:r>
            <a:r>
              <a:rPr lang="en-US" sz="3200" kern="1200" dirty="0">
                <a:solidFill>
                  <a:srgbClr val="2E1F13"/>
                </a:solidFill>
              </a:rPr>
              <a:t> structure which emphasizes interrelated food security and nutrition assessments, analysis and complementary programming.</a:t>
            </a:r>
          </a:p>
          <a:p>
            <a:pPr marL="274320" lvl="0" indent="-228600" algn="l" defTabSz="914400">
              <a:lnSpc>
                <a:spcPct val="90000"/>
              </a:lnSpc>
              <a:buFont typeface="Arial" panose="020B0604020202020204" pitchFamily="34" charset="0"/>
              <a:buChar char="•"/>
            </a:pPr>
            <a:r>
              <a:rPr lang="en-US" sz="3200" kern="1200" dirty="0">
                <a:solidFill>
                  <a:srgbClr val="2E1F13"/>
                </a:solidFill>
              </a:rPr>
              <a:t>Cash and vouchers, Supply chain management and Markets standards removed from the chapter, replaced with a new Appendix in What is Sphere and integrated throughout the Handbook.</a:t>
            </a:r>
          </a:p>
          <a:p>
            <a:pPr marL="274320" lvl="0" indent="-228600" algn="l" defTabSz="914400">
              <a:lnSpc>
                <a:spcPct val="90000"/>
              </a:lnSpc>
              <a:buFont typeface="Arial" panose="020B0604020202020204" pitchFamily="34" charset="0"/>
              <a:buChar char="•"/>
            </a:pPr>
            <a:r>
              <a:rPr lang="en-US" sz="3200" b="1" kern="1200" dirty="0">
                <a:solidFill>
                  <a:srgbClr val="2E1F13"/>
                </a:solidFill>
              </a:rPr>
              <a:t>Assessments</a:t>
            </a:r>
            <a:r>
              <a:rPr lang="en-US" sz="3200" kern="1200" dirty="0">
                <a:solidFill>
                  <a:srgbClr val="2E1F13"/>
                </a:solidFill>
              </a:rPr>
              <a:t> section including two distinct assessment standards (</a:t>
            </a:r>
            <a:r>
              <a:rPr lang="en-US" sz="3200" i="1" kern="1200" dirty="0">
                <a:solidFill>
                  <a:srgbClr val="2E1F13"/>
                </a:solidFill>
              </a:rPr>
              <a:t>remains</a:t>
            </a:r>
            <a:r>
              <a:rPr lang="en-US" sz="3200" kern="1200" dirty="0">
                <a:solidFill>
                  <a:srgbClr val="2E1F13"/>
                </a:solidFill>
              </a:rPr>
              <a:t>)</a:t>
            </a:r>
          </a:p>
        </p:txBody>
      </p:sp>
      <p:pic>
        <p:nvPicPr>
          <p:cNvPr id="6" name="Picture 5">
            <a:extLst>
              <a:ext uri="{FF2B5EF4-FFF2-40B4-BE49-F238E27FC236}">
                <a16:creationId xmlns:a16="http://schemas.microsoft.com/office/drawing/2014/main" id="{5A6403BC-D917-4F14-B720-F07D0B1FF039}"/>
              </a:ext>
            </a:extLst>
          </p:cNvPr>
          <p:cNvPicPr>
            <a:picLocks noChangeAspect="1"/>
          </p:cNvPicPr>
          <p:nvPr/>
        </p:nvPicPr>
        <p:blipFill>
          <a:blip r:embed="rId2"/>
          <a:stretch>
            <a:fillRect/>
          </a:stretch>
        </p:blipFill>
        <p:spPr>
          <a:xfrm>
            <a:off x="862694" y="583241"/>
            <a:ext cx="2951333" cy="2920201"/>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7" name="Title">
            <a:extLst>
              <a:ext uri="{FF2B5EF4-FFF2-40B4-BE49-F238E27FC236}">
                <a16:creationId xmlns:a16="http://schemas.microsoft.com/office/drawing/2014/main" id="{DB96490A-C5B1-4B87-A8A4-EF6F951D3DC4}"/>
              </a:ext>
            </a:extLst>
          </p:cNvPr>
          <p:cNvSpPr txBox="1">
            <a:spLocks/>
          </p:cNvSpPr>
          <p:nvPr/>
        </p:nvSpPr>
        <p:spPr>
          <a:xfrm>
            <a:off x="4143829" y="1257753"/>
            <a:ext cx="5675086" cy="159607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n-GB" b="1" dirty="0">
                <a:solidFill>
                  <a:srgbClr val="2E1F13"/>
                </a:solidFill>
              </a:rPr>
              <a:t>Food Security and Nutrition</a:t>
            </a:r>
            <a:endParaRPr lang="en-GB"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5" name="Slide Number">
            <a:extLst>
              <a:ext uri="{FF2B5EF4-FFF2-40B4-BE49-F238E27FC236}">
                <a16:creationId xmlns:a16="http://schemas.microsoft.com/office/drawing/2014/main" id="{734F2309-678F-4999-A511-E9C95F93F919}"/>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25</a:t>
            </a:fld>
            <a:endParaRPr lang="en-US" dirty="0">
              <a:solidFill>
                <a:schemeClr val="tx2"/>
              </a:solidFill>
            </a:endParaRPr>
          </a:p>
        </p:txBody>
      </p:sp>
    </p:spTree>
    <p:extLst>
      <p:ext uri="{BB962C8B-B14F-4D97-AF65-F5344CB8AC3E}">
        <p14:creationId xmlns:p14="http://schemas.microsoft.com/office/powerpoint/2010/main" val="301653231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D772A60-3F8B-4F7D-B49D-FEB9A12F7853}"/>
              </a:ext>
            </a:extLst>
          </p:cNvPr>
          <p:cNvSpPr>
            <a:spLocks noGrp="1"/>
          </p:cNvSpPr>
          <p:nvPr>
            <p:ph type="body" sz="half" idx="1"/>
          </p:nvPr>
        </p:nvSpPr>
        <p:spPr>
          <a:xfrm>
            <a:off x="668060" y="1378675"/>
            <a:ext cx="11569245" cy="4575494"/>
          </a:xfrm>
        </p:spPr>
        <p:txBody>
          <a:bodyPr>
            <a:normAutofit/>
          </a:bodyPr>
          <a:lstStyle/>
          <a:p>
            <a:pPr marL="442913" lvl="0" indent="-228600" algn="l" defTabSz="914400">
              <a:lnSpc>
                <a:spcPct val="90000"/>
              </a:lnSpc>
              <a:buFont typeface="Arial" panose="020B0604020202020204" pitchFamily="34" charset="0"/>
              <a:buChar char="•"/>
            </a:pPr>
            <a:endParaRPr lang="en-GB" sz="1900" kern="1200" dirty="0">
              <a:solidFill>
                <a:schemeClr val="tx2"/>
              </a:solidFill>
            </a:endParaRPr>
          </a:p>
          <a:p>
            <a:pPr marL="285750" lvl="0" indent="-285750" algn="l">
              <a:buFont typeface="Arial" panose="020B0604020202020204" pitchFamily="34" charset="0"/>
              <a:buChar char="•"/>
            </a:pPr>
            <a:r>
              <a:rPr lang="en-GB" sz="2900" b="1" dirty="0">
                <a:solidFill>
                  <a:schemeClr val="tx2"/>
                </a:solidFill>
              </a:rPr>
              <a:t>Simplified structure </a:t>
            </a:r>
            <a:r>
              <a:rPr lang="en-GB" sz="2900" dirty="0">
                <a:solidFill>
                  <a:schemeClr val="tx2"/>
                </a:solidFill>
              </a:rPr>
              <a:t>7 standards, no sub-sections</a:t>
            </a:r>
            <a:endParaRPr lang="en-GB" sz="2900" b="1" dirty="0">
              <a:solidFill>
                <a:schemeClr val="tx2"/>
              </a:solidFill>
            </a:endParaRPr>
          </a:p>
          <a:p>
            <a:pPr marL="285750" lvl="0" indent="-285750" algn="l">
              <a:buFont typeface="Arial" panose="020B0604020202020204" pitchFamily="34" charset="0"/>
              <a:buChar char="•"/>
            </a:pPr>
            <a:r>
              <a:rPr lang="en-GB" sz="2900" dirty="0">
                <a:solidFill>
                  <a:schemeClr val="tx2"/>
                </a:solidFill>
              </a:rPr>
              <a:t>All NFI standards from 2011 integrated into single</a:t>
            </a:r>
            <a:br>
              <a:rPr lang="en-GB" sz="2900" dirty="0">
                <a:solidFill>
                  <a:schemeClr val="tx2"/>
                </a:solidFill>
              </a:rPr>
            </a:br>
            <a:r>
              <a:rPr lang="en-GB" sz="2900" b="1" dirty="0">
                <a:solidFill>
                  <a:schemeClr val="tx2"/>
                </a:solidFill>
              </a:rPr>
              <a:t>Household items </a:t>
            </a:r>
            <a:r>
              <a:rPr lang="en-GB" sz="2900" dirty="0">
                <a:solidFill>
                  <a:schemeClr val="tx2"/>
                </a:solidFill>
              </a:rPr>
              <a:t>standard</a:t>
            </a:r>
          </a:p>
          <a:p>
            <a:pPr marL="285750" lvl="0" indent="-285750" algn="l">
              <a:buFont typeface="Arial" panose="020B0604020202020204" pitchFamily="34" charset="0"/>
              <a:buChar char="•"/>
            </a:pPr>
            <a:r>
              <a:rPr lang="en-GB" sz="2900" dirty="0">
                <a:solidFill>
                  <a:schemeClr val="tx2"/>
                </a:solidFill>
              </a:rPr>
              <a:t>New </a:t>
            </a:r>
            <a:r>
              <a:rPr lang="en-GB" sz="2900" b="1" dirty="0">
                <a:solidFill>
                  <a:schemeClr val="tx2"/>
                </a:solidFill>
              </a:rPr>
              <a:t>Security of tenure </a:t>
            </a:r>
            <a:r>
              <a:rPr lang="en-GB" sz="2900" dirty="0">
                <a:solidFill>
                  <a:schemeClr val="tx2"/>
                </a:solidFill>
              </a:rPr>
              <a:t>standard. </a:t>
            </a:r>
          </a:p>
          <a:p>
            <a:pPr marL="640080" lvl="1" indent="-285750" algn="l">
              <a:spcBef>
                <a:spcPts val="600"/>
              </a:spcBef>
              <a:buFont typeface="Arial" panose="020B0604020202020204" pitchFamily="34" charset="0"/>
              <a:buChar char="•"/>
            </a:pPr>
            <a:r>
              <a:rPr lang="en-GB" sz="2900" dirty="0">
                <a:solidFill>
                  <a:schemeClr val="tx2"/>
                </a:solidFill>
              </a:rPr>
              <a:t>Presented as actions and guidance notes in 2011</a:t>
            </a:r>
          </a:p>
          <a:p>
            <a:pPr marL="640080" lvl="1" indent="-285750" algn="l">
              <a:spcBef>
                <a:spcPts val="600"/>
              </a:spcBef>
              <a:buFont typeface="Arial" panose="020B0604020202020204" pitchFamily="34" charset="0"/>
              <a:buChar char="•"/>
            </a:pPr>
            <a:r>
              <a:rPr lang="en-GB" sz="2900" dirty="0">
                <a:solidFill>
                  <a:schemeClr val="tx2"/>
                </a:solidFill>
              </a:rPr>
              <a:t>Reflects increased importance of shelter solutions</a:t>
            </a:r>
            <a:br>
              <a:rPr lang="en-GB" sz="2900" dirty="0">
                <a:solidFill>
                  <a:schemeClr val="tx2"/>
                </a:solidFill>
              </a:rPr>
            </a:br>
            <a:r>
              <a:rPr lang="en-GB" sz="2900" dirty="0">
                <a:solidFill>
                  <a:schemeClr val="tx2"/>
                </a:solidFill>
              </a:rPr>
              <a:t>outside camps</a:t>
            </a:r>
            <a:endParaRPr lang="en-GB" sz="1900" kern="1200" dirty="0">
              <a:solidFill>
                <a:schemeClr val="tx2"/>
              </a:solidFill>
            </a:endParaRPr>
          </a:p>
          <a:p>
            <a:endParaRPr lang="en-GB" dirty="0">
              <a:solidFill>
                <a:schemeClr val="tx2"/>
              </a:solidFill>
            </a:endParaRPr>
          </a:p>
        </p:txBody>
      </p:sp>
      <p:grpSp>
        <p:nvGrpSpPr>
          <p:cNvPr id="13" name="Group 12">
            <a:extLst>
              <a:ext uri="{FF2B5EF4-FFF2-40B4-BE49-F238E27FC236}">
                <a16:creationId xmlns:a16="http://schemas.microsoft.com/office/drawing/2014/main" id="{5E0D500A-15C0-4102-867C-71FED30734BE}"/>
              </a:ext>
            </a:extLst>
          </p:cNvPr>
          <p:cNvGrpSpPr/>
          <p:nvPr/>
        </p:nvGrpSpPr>
        <p:grpSpPr>
          <a:xfrm>
            <a:off x="967534" y="5942831"/>
            <a:ext cx="11069731" cy="1647321"/>
            <a:chOff x="803200" y="4492097"/>
            <a:chExt cx="11069731" cy="1647321"/>
          </a:xfrm>
        </p:grpSpPr>
        <p:sp>
          <p:nvSpPr>
            <p:cNvPr id="5" name="Rectangle: Rounded Corners 4">
              <a:extLst>
                <a:ext uri="{FF2B5EF4-FFF2-40B4-BE49-F238E27FC236}">
                  <a16:creationId xmlns:a16="http://schemas.microsoft.com/office/drawing/2014/main" id="{25F9220C-7724-4181-8965-895D46940FFE}"/>
                </a:ext>
              </a:extLst>
            </p:cNvPr>
            <p:cNvSpPr/>
            <p:nvPr/>
          </p:nvSpPr>
          <p:spPr>
            <a:xfrm>
              <a:off x="803200" y="4493498"/>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lang="en-GB" sz="1600" kern="1200" dirty="0">
                  <a:solidFill>
                    <a:schemeClr val="tx2"/>
                  </a:solidFill>
                  <a:latin typeface="Open Sans" panose="020B0606030504020204" pitchFamily="34" charset="0"/>
                  <a:ea typeface="Open Sans" panose="020B0606030504020204" pitchFamily="34" charset="0"/>
                  <a:cs typeface="Open Sans" panose="020B0606030504020204" pitchFamily="34" charset="0"/>
                </a:rPr>
                <a:t>Planning</a:t>
              </a:r>
              <a:endPar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Rounded Corners 5">
              <a:extLst>
                <a:ext uri="{FF2B5EF4-FFF2-40B4-BE49-F238E27FC236}">
                  <a16:creationId xmlns:a16="http://schemas.microsoft.com/office/drawing/2014/main" id="{537088CD-91EE-4663-8572-FD94B20D8F68}"/>
                </a:ext>
              </a:extLst>
            </p:cNvPr>
            <p:cNvSpPr/>
            <p:nvPr/>
          </p:nvSpPr>
          <p:spPr>
            <a:xfrm>
              <a:off x="4004039"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Living Space</a:t>
              </a:r>
            </a:p>
          </p:txBody>
        </p:sp>
        <p:sp>
          <p:nvSpPr>
            <p:cNvPr id="7" name="Rectangle: Rounded Corners 6">
              <a:extLst>
                <a:ext uri="{FF2B5EF4-FFF2-40B4-BE49-F238E27FC236}">
                  <a16:creationId xmlns:a16="http://schemas.microsoft.com/office/drawing/2014/main" id="{DB2F3FFD-5962-4032-AACB-D986B30EC7AF}"/>
                </a:ext>
              </a:extLst>
            </p:cNvPr>
            <p:cNvSpPr/>
            <p:nvPr/>
          </p:nvSpPr>
          <p:spPr>
            <a:xfrm>
              <a:off x="2402576" y="4492097"/>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Location and settlement planning</a:t>
              </a:r>
            </a:p>
          </p:txBody>
        </p:sp>
        <p:sp>
          <p:nvSpPr>
            <p:cNvPr id="8" name="Rectangle: Rounded Corners 7">
              <a:extLst>
                <a:ext uri="{FF2B5EF4-FFF2-40B4-BE49-F238E27FC236}">
                  <a16:creationId xmlns:a16="http://schemas.microsoft.com/office/drawing/2014/main" id="{496FB97C-B47A-43ED-B019-B1D2206FA6B7}"/>
                </a:ext>
              </a:extLst>
            </p:cNvPr>
            <p:cNvSpPr/>
            <p:nvPr/>
          </p:nvSpPr>
          <p:spPr>
            <a:xfrm>
              <a:off x="7206965"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Technical assistance</a:t>
              </a:r>
            </a:p>
          </p:txBody>
        </p:sp>
        <p:sp>
          <p:nvSpPr>
            <p:cNvPr id="9" name="Rectangle: Rounded Corners 8">
              <a:extLst>
                <a:ext uri="{FF2B5EF4-FFF2-40B4-BE49-F238E27FC236}">
                  <a16:creationId xmlns:a16="http://schemas.microsoft.com/office/drawing/2014/main" id="{24C891AB-86E7-41F7-A40C-CBF820F055A5}"/>
                </a:ext>
              </a:extLst>
            </p:cNvPr>
            <p:cNvSpPr/>
            <p:nvPr/>
          </p:nvSpPr>
          <p:spPr>
            <a:xfrm>
              <a:off x="8808428"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Security of tenure</a:t>
              </a:r>
            </a:p>
          </p:txBody>
        </p:sp>
        <p:sp>
          <p:nvSpPr>
            <p:cNvPr id="10" name="Rectangle: Rounded Corners 9">
              <a:extLst>
                <a:ext uri="{FF2B5EF4-FFF2-40B4-BE49-F238E27FC236}">
                  <a16:creationId xmlns:a16="http://schemas.microsoft.com/office/drawing/2014/main" id="{DBB4B374-9969-4725-BAAE-6D62B129D736}"/>
                </a:ext>
              </a:extLst>
            </p:cNvPr>
            <p:cNvSpPr/>
            <p:nvPr/>
          </p:nvSpPr>
          <p:spPr>
            <a:xfrm>
              <a:off x="10409891"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Environ-mental  Sustain-ability</a:t>
              </a:r>
            </a:p>
          </p:txBody>
        </p:sp>
        <p:sp>
          <p:nvSpPr>
            <p:cNvPr id="11" name="Rectangle: Rounded Corners 10">
              <a:extLst>
                <a:ext uri="{FF2B5EF4-FFF2-40B4-BE49-F238E27FC236}">
                  <a16:creationId xmlns:a16="http://schemas.microsoft.com/office/drawing/2014/main" id="{BC1F93E4-12EB-4FA6-9A1F-04C06D17B9C2}"/>
                </a:ext>
              </a:extLst>
            </p:cNvPr>
            <p:cNvSpPr/>
            <p:nvPr/>
          </p:nvSpPr>
          <p:spPr>
            <a:xfrm>
              <a:off x="5605502" y="4492099"/>
              <a:ext cx="1463040" cy="1645920"/>
            </a:xfrm>
            <a:prstGeom prst="roundRect">
              <a:avLst/>
            </a:prstGeom>
            <a:solidFill>
              <a:srgbClr val="EDF3F1"/>
            </a:solidFill>
            <a:ln w="28575" cap="flat" cmpd="sng" algn="ctr">
              <a:solidFill>
                <a:srgbClr val="3DA092"/>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chemeClr val="tx2"/>
                  </a:solidFill>
                  <a:effectLst/>
                  <a:uLnTx/>
                  <a:uFillTx/>
                  <a:latin typeface="Open Sans" panose="020B0606030504020204" pitchFamily="34" charset="0"/>
                  <a:ea typeface="Open Sans" panose="020B0606030504020204" pitchFamily="34" charset="0"/>
                  <a:cs typeface="Open Sans" panose="020B0606030504020204" pitchFamily="34" charset="0"/>
                </a:rPr>
                <a:t>Household Items</a:t>
              </a:r>
            </a:p>
          </p:txBody>
        </p:sp>
      </p:grpSp>
      <p:sp>
        <p:nvSpPr>
          <p:cNvPr id="14" name="Slide Number">
            <a:extLst>
              <a:ext uri="{FF2B5EF4-FFF2-40B4-BE49-F238E27FC236}">
                <a16:creationId xmlns:a16="http://schemas.microsoft.com/office/drawing/2014/main" id="{FCEC5C07-7A71-4B24-9773-BFF07EBA63FA}"/>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26</a:t>
            </a:fld>
            <a:endParaRPr lang="en-US" dirty="0">
              <a:solidFill>
                <a:schemeClr val="tx2"/>
              </a:solidFill>
            </a:endParaRPr>
          </a:p>
        </p:txBody>
      </p:sp>
      <p:sp>
        <p:nvSpPr>
          <p:cNvPr id="15" name="Title">
            <a:extLst>
              <a:ext uri="{FF2B5EF4-FFF2-40B4-BE49-F238E27FC236}">
                <a16:creationId xmlns:a16="http://schemas.microsoft.com/office/drawing/2014/main" id="{CB27F69D-508D-49B6-9A70-10610B85D8C6}"/>
              </a:ext>
            </a:extLst>
          </p:cNvPr>
          <p:cNvSpPr txBox="1">
            <a:spLocks/>
          </p:cNvSpPr>
          <p:nvPr/>
        </p:nvSpPr>
        <p:spPr>
          <a:xfrm>
            <a:off x="967534" y="948666"/>
            <a:ext cx="8061003" cy="113074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fontScale="97500"/>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hangingPunct="1"/>
            <a:r>
              <a:rPr lang="en-GB" b="1" dirty="0">
                <a:solidFill>
                  <a:schemeClr val="tx2"/>
                </a:solidFill>
              </a:rPr>
              <a:t>Shelter and Settlement</a:t>
            </a:r>
            <a:endParaRPr lang="en-GB" dirty="0">
              <a:solidFill>
                <a:schemeClr val="tx2"/>
              </a:solidFill>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6" name="TextBox 15">
            <a:extLst>
              <a:ext uri="{FF2B5EF4-FFF2-40B4-BE49-F238E27FC236}">
                <a16:creationId xmlns:a16="http://schemas.microsoft.com/office/drawing/2014/main" id="{B66EE209-B688-42C1-BD6F-4A8B1C14F207}"/>
              </a:ext>
            </a:extLst>
          </p:cNvPr>
          <p:cNvSpPr txBox="1"/>
          <p:nvPr/>
        </p:nvSpPr>
        <p:spPr>
          <a:xfrm>
            <a:off x="967535" y="7684016"/>
            <a:ext cx="6265342" cy="379591"/>
          </a:xfrm>
          <a:prstGeom prst="rect">
            <a:avLst/>
          </a:prstGeom>
          <a:gradFill flip="none" rotWithShape="1">
            <a:gsLst>
              <a:gs pos="0">
                <a:srgbClr val="773CBE"/>
              </a:gs>
              <a:gs pos="100000">
                <a:schemeClr val="bg1"/>
              </a:gs>
            </a:gsLst>
            <a:lin ang="0" scaled="1"/>
            <a:tileRect/>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b="1" dirty="0">
                <a:solidFill>
                  <a:schemeClr val="tx2"/>
                </a:solidFill>
              </a:rPr>
              <a:t>Broad                                </a:t>
            </a:r>
            <a:r>
              <a:rPr kumimoji="0" lang="en-US" sz="1800" b="1" i="0" u="none" strike="noStrike" cap="none" spc="0" normalizeH="0" baseline="0" dirty="0">
                <a:ln>
                  <a:noFill/>
                </a:ln>
                <a:solidFill>
                  <a:schemeClr val="tx2"/>
                </a:solidFill>
                <a:effectLst/>
                <a:uFillTx/>
                <a:latin typeface="Open Sans Regular"/>
                <a:ea typeface="Open Sans Regular"/>
                <a:cs typeface="Open Sans Regular"/>
                <a:sym typeface="Wingdings" panose="05000000000000000000" pitchFamily="2" charset="2"/>
              </a:rPr>
              <a:t> </a:t>
            </a:r>
            <a:r>
              <a:rPr lang="en-US" b="1" dirty="0">
                <a:solidFill>
                  <a:schemeClr val="tx2"/>
                </a:solidFill>
              </a:rPr>
              <a:t>                          </a:t>
            </a:r>
            <a:r>
              <a:rPr kumimoji="0" lang="en-US" sz="1800" b="1" i="0" u="none" strike="noStrike" cap="none" spc="0" normalizeH="0" baseline="0" dirty="0">
                <a:ln>
                  <a:noFill/>
                </a:ln>
                <a:solidFill>
                  <a:schemeClr val="tx2"/>
                </a:solidFill>
                <a:effectLst/>
                <a:uFillTx/>
                <a:latin typeface="Open Sans Regular"/>
                <a:ea typeface="Open Sans Regular"/>
                <a:cs typeface="Open Sans Regular"/>
                <a:sym typeface="Wingdings" panose="05000000000000000000" pitchFamily="2" charset="2"/>
              </a:rPr>
              <a:t> Detailed</a:t>
            </a:r>
            <a:endParaRPr kumimoji="0" lang="en-US" sz="1800" b="1" i="0" u="none" strike="noStrike" cap="none" spc="0" normalizeH="0" baseline="0" dirty="0">
              <a:ln>
                <a:noFill/>
              </a:ln>
              <a:solidFill>
                <a:schemeClr val="tx2"/>
              </a:solidFill>
              <a:effectLst/>
              <a:uFillTx/>
              <a:latin typeface="Open Sans Regular"/>
              <a:ea typeface="Open Sans Regular"/>
              <a:cs typeface="Open Sans Regular"/>
              <a:sym typeface="Open Sans Regular"/>
            </a:endParaRPr>
          </a:p>
        </p:txBody>
      </p:sp>
      <p:cxnSp>
        <p:nvCxnSpPr>
          <p:cNvPr id="4" name="Straight Connector 3">
            <a:extLst>
              <a:ext uri="{FF2B5EF4-FFF2-40B4-BE49-F238E27FC236}">
                <a16:creationId xmlns:a16="http://schemas.microsoft.com/office/drawing/2014/main" id="{8E107BC2-0CD4-4418-B619-5BEFF77C03B2}"/>
              </a:ext>
            </a:extLst>
          </p:cNvPr>
          <p:cNvCxnSpPr/>
          <p:nvPr/>
        </p:nvCxnSpPr>
        <p:spPr>
          <a:xfrm>
            <a:off x="7298189" y="7662245"/>
            <a:ext cx="0" cy="379591"/>
          </a:xfrm>
          <a:prstGeom prst="line">
            <a:avLst/>
          </a:prstGeom>
          <a:noFill/>
          <a:ln w="12700" cap="flat">
            <a:solidFill>
              <a:srgbClr val="000000"/>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cxnSp>
      <p:sp>
        <p:nvSpPr>
          <p:cNvPr id="17" name="TextBox 16">
            <a:extLst>
              <a:ext uri="{FF2B5EF4-FFF2-40B4-BE49-F238E27FC236}">
                <a16:creationId xmlns:a16="http://schemas.microsoft.com/office/drawing/2014/main" id="{03AAD0CD-C9EB-4427-927A-31932753B0E7}"/>
              </a:ext>
            </a:extLst>
          </p:cNvPr>
          <p:cNvSpPr txBox="1"/>
          <p:nvPr/>
        </p:nvSpPr>
        <p:spPr>
          <a:xfrm>
            <a:off x="7464971" y="7686476"/>
            <a:ext cx="4567673" cy="37959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b="1" dirty="0">
                <a:solidFill>
                  <a:schemeClr val="tx2"/>
                </a:solidFill>
              </a:rPr>
              <a:t>Overarching considerations</a:t>
            </a:r>
            <a:endParaRPr kumimoji="0" lang="en-US" sz="1800" b="1" i="0" u="none" strike="noStrike" cap="none" spc="0" normalizeH="0" baseline="0" dirty="0">
              <a:ln>
                <a:noFill/>
              </a:ln>
              <a:solidFill>
                <a:schemeClr val="tx2"/>
              </a:solidFill>
              <a:effectLst/>
              <a:uFillTx/>
              <a:sym typeface="Open Sans Regular"/>
            </a:endParaRPr>
          </a:p>
        </p:txBody>
      </p:sp>
    </p:spTree>
    <p:extLst>
      <p:ext uri="{BB962C8B-B14F-4D97-AF65-F5344CB8AC3E}">
        <p14:creationId xmlns:p14="http://schemas.microsoft.com/office/powerpoint/2010/main" val="46384227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398180-3382-48C4-9D15-E3DC70FC030F}"/>
              </a:ext>
            </a:extLst>
          </p:cNvPr>
          <p:cNvPicPr>
            <a:picLocks noChangeAspect="1"/>
          </p:cNvPicPr>
          <p:nvPr/>
        </p:nvPicPr>
        <p:blipFill rotWithShape="1">
          <a:blip r:embed="rId2">
            <a:alphaModFix/>
            <a:extLst/>
          </a:blip>
          <a:srcRect l="11333" r="1" b="1"/>
          <a:stretch/>
        </p:blipFill>
        <p:spPr>
          <a:xfrm>
            <a:off x="-21751" y="1"/>
            <a:ext cx="13004780" cy="9753599"/>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8815066" y="8975826"/>
            <a:ext cx="372217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GB" dirty="0">
                <a:solidFill>
                  <a:schemeClr val="bg1"/>
                </a:solidFill>
              </a:rPr>
              <a:t>Arie Kievit/Netherlands Red Cross</a:t>
            </a:r>
            <a:endParaRPr lang="en-US" dirty="0">
              <a:solidFill>
                <a:schemeClr val="bg1"/>
              </a:solidFill>
            </a:endParaRPr>
          </a:p>
        </p:txBody>
      </p:sp>
      <p:sp>
        <p:nvSpPr>
          <p:cNvPr id="13" name="Rectangle 12">
            <a:extLst>
              <a:ext uri="{FF2B5EF4-FFF2-40B4-BE49-F238E27FC236}">
                <a16:creationId xmlns:a16="http://schemas.microsoft.com/office/drawing/2014/main" id="{1FAB0BAD-9E3F-4B9A-AF9A-FB3AC65D09B6}"/>
              </a:ext>
            </a:extLst>
          </p:cNvPr>
          <p:cNvSpPr/>
          <p:nvPr/>
        </p:nvSpPr>
        <p:spPr>
          <a:xfrm>
            <a:off x="478971" y="436650"/>
            <a:ext cx="12058269" cy="8262125"/>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9" name="Body">
            <a:extLst>
              <a:ext uri="{FF2B5EF4-FFF2-40B4-BE49-F238E27FC236}">
                <a16:creationId xmlns:a16="http://schemas.microsoft.com/office/drawing/2014/main" id="{1AE532F6-48EE-4A16-9D57-42AC5BBA47C1}"/>
              </a:ext>
            </a:extLst>
          </p:cNvPr>
          <p:cNvSpPr txBox="1">
            <a:spLocks noGrp="1"/>
          </p:cNvSpPr>
          <p:nvPr>
            <p:ph type="body" sz="half" idx="1"/>
          </p:nvPr>
        </p:nvSpPr>
        <p:spPr>
          <a:xfrm>
            <a:off x="870856" y="696688"/>
            <a:ext cx="11529781" cy="7893232"/>
          </a:xfrm>
          <a:prstGeom prst="rect">
            <a:avLst/>
          </a:prstGeom>
        </p:spPr>
        <p:txBody>
          <a:bodyPr vert="horz" lIns="91440" tIns="45720" rIns="91440" bIns="45720" rtlCol="0" anchor="ctr">
            <a:normAutofit/>
          </a:bodyPr>
          <a:lstStyle/>
          <a:p>
            <a:pPr marL="2743200" lvl="0" indent="-228600" algn="l" defTabSz="914400">
              <a:lnSpc>
                <a:spcPct val="90000"/>
              </a:lnSpc>
              <a:buFont typeface="Arial" panose="020B0604020202020204" pitchFamily="34" charset="0"/>
              <a:buChar char="•"/>
            </a:pPr>
            <a:r>
              <a:rPr lang="en-GB" sz="3200" kern="1200" dirty="0">
                <a:solidFill>
                  <a:srgbClr val="2E1F13"/>
                </a:solidFill>
              </a:rPr>
              <a:t>Simplified chapter title</a:t>
            </a:r>
          </a:p>
          <a:p>
            <a:pPr marL="285750" indent="-228600" algn="l" defTabSz="914400">
              <a:lnSpc>
                <a:spcPct val="90000"/>
              </a:lnSpc>
              <a:buFont typeface="Arial" panose="020B0604020202020204" pitchFamily="34" charset="0"/>
              <a:buChar char="•"/>
            </a:pPr>
            <a:r>
              <a:rPr lang="en-GB" sz="3200" kern="1200" dirty="0">
                <a:solidFill>
                  <a:srgbClr val="2E1F13"/>
                </a:solidFill>
              </a:rPr>
              <a:t>New section in introduction:</a:t>
            </a:r>
            <a:br>
              <a:rPr lang="en-GB" sz="3200" kern="1200" dirty="0">
                <a:solidFill>
                  <a:srgbClr val="2E1F13"/>
                </a:solidFill>
              </a:rPr>
            </a:br>
            <a:r>
              <a:rPr lang="en-GB" sz="3200" b="1" kern="1200" dirty="0">
                <a:solidFill>
                  <a:srgbClr val="2E1F13"/>
                </a:solidFill>
              </a:rPr>
              <a:t>Special considerations to protect healthcare</a:t>
            </a:r>
            <a:endParaRPr lang="en-GB" sz="3200" kern="1200" dirty="0">
              <a:solidFill>
                <a:srgbClr val="2E1F13"/>
              </a:solidFill>
            </a:endParaRPr>
          </a:p>
          <a:p>
            <a:pPr marL="285750" indent="-228600" algn="l" defTabSz="914400">
              <a:lnSpc>
                <a:spcPct val="90000"/>
              </a:lnSpc>
              <a:buFont typeface="Arial" panose="020B0604020202020204" pitchFamily="34" charset="0"/>
              <a:buChar char="•"/>
            </a:pPr>
            <a:r>
              <a:rPr lang="en-GB" sz="3200" kern="1200" dirty="0">
                <a:solidFill>
                  <a:srgbClr val="2E1F13"/>
                </a:solidFill>
              </a:rPr>
              <a:t>Health systems - Leadership and coordination 2011 standard removed, content integrated</a:t>
            </a:r>
          </a:p>
          <a:p>
            <a:pPr marL="285750" lvl="1" indent="-228600" algn="l" defTabSz="914400">
              <a:lnSpc>
                <a:spcPct val="90000"/>
              </a:lnSpc>
              <a:buFont typeface="Arial" panose="020B0604020202020204" pitchFamily="34" charset="0"/>
              <a:buChar char="•"/>
            </a:pPr>
            <a:r>
              <a:rPr lang="en-GB" sz="3200" kern="1200" dirty="0">
                <a:solidFill>
                  <a:srgbClr val="2E1F13"/>
                </a:solidFill>
              </a:rPr>
              <a:t>Prioritising health services 2011 standard removed, content integrated</a:t>
            </a:r>
          </a:p>
          <a:p>
            <a:pPr marL="285750" lvl="1" indent="-228600" algn="l" defTabSz="914400">
              <a:lnSpc>
                <a:spcPct val="90000"/>
              </a:lnSpc>
              <a:buFont typeface="Arial" panose="020B0604020202020204" pitchFamily="34" charset="0"/>
              <a:buChar char="•"/>
            </a:pPr>
            <a:r>
              <a:rPr lang="en-GB" sz="3200" kern="1200" dirty="0">
                <a:solidFill>
                  <a:srgbClr val="2E1F13"/>
                </a:solidFill>
              </a:rPr>
              <a:t>Sexual and reproductive health section restructured to 3 standards, including an updated introduction and a new standard:</a:t>
            </a:r>
            <a:br>
              <a:rPr lang="en-GB" sz="3200" kern="1200" dirty="0">
                <a:solidFill>
                  <a:srgbClr val="2E1F13"/>
                </a:solidFill>
              </a:rPr>
            </a:br>
            <a:r>
              <a:rPr lang="en-GB" sz="3200" b="1" kern="1200" dirty="0">
                <a:solidFill>
                  <a:srgbClr val="2E1F13"/>
                </a:solidFill>
              </a:rPr>
              <a:t>Sexual violence and clinical management of rape</a:t>
            </a:r>
          </a:p>
          <a:p>
            <a:pPr marL="285750" lvl="1" indent="-228600" algn="l" defTabSz="914400">
              <a:lnSpc>
                <a:spcPct val="90000"/>
              </a:lnSpc>
              <a:buFont typeface="Arial" panose="020B0604020202020204" pitchFamily="34" charset="0"/>
              <a:buChar char="•"/>
            </a:pPr>
            <a:r>
              <a:rPr lang="en-GB" sz="3200" kern="1200" dirty="0">
                <a:solidFill>
                  <a:srgbClr val="2E1F13"/>
                </a:solidFill>
              </a:rPr>
              <a:t>New standard: </a:t>
            </a:r>
            <a:r>
              <a:rPr lang="en-GB" sz="3200" b="1" kern="1200" dirty="0">
                <a:solidFill>
                  <a:srgbClr val="2E1F13"/>
                </a:solidFill>
              </a:rPr>
              <a:t>Palliative care</a:t>
            </a:r>
            <a:r>
              <a:rPr lang="en-GB" sz="3200" kern="1200" dirty="0">
                <a:solidFill>
                  <a:srgbClr val="2E1F13"/>
                </a:solidFill>
              </a:rPr>
              <a:t>, reflects an ageing population and protracted situations. (The Non-communicable diseases section was new in 2011)</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1156563" y="130216"/>
            <a:ext cx="2326860" cy="2003494"/>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n-GB" sz="4000" kern="1200"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rPr>
              <a:t>Health</a:t>
            </a:r>
            <a:endParaRPr lang="en-US" sz="4000" kern="1200"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3291675911"/>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212944-976C-4B0A-BA0D-DB40CC79D855}"/>
              </a:ext>
            </a:extLst>
          </p:cNvPr>
          <p:cNvPicPr>
            <a:picLocks noChangeAspect="1"/>
          </p:cNvPicPr>
          <p:nvPr/>
        </p:nvPicPr>
        <p:blipFill rotWithShape="1">
          <a:blip r:embed="rId3"/>
          <a:srcRect l="2260" r="17803"/>
          <a:stretch/>
        </p:blipFill>
        <p:spPr>
          <a:xfrm>
            <a:off x="20" y="10"/>
            <a:ext cx="5438254" cy="9753590"/>
          </a:xfrm>
          <a:prstGeom prst="rect">
            <a:avLst/>
          </a:prstGeom>
          <a:effectLst/>
        </p:spPr>
      </p:pic>
      <p:sp>
        <p:nvSpPr>
          <p:cNvPr id="11" name="Slide Number">
            <a:extLst>
              <a:ext uri="{FF2B5EF4-FFF2-40B4-BE49-F238E27FC236}">
                <a16:creationId xmlns:a16="http://schemas.microsoft.com/office/drawing/2014/main" id="{D1FDC8E1-D7D5-4469-9114-0403024AEE35}"/>
              </a:ext>
            </a:extLst>
          </p:cNvPr>
          <p:cNvSpPr txBox="1">
            <a:spLocks/>
          </p:cNvSpPr>
          <p:nvPr/>
        </p:nvSpPr>
        <p:spPr>
          <a:xfrm>
            <a:off x="11816857"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28</a:t>
            </a:fld>
            <a:endParaRPr lang="en-US" dirty="0">
              <a:solidFill>
                <a:schemeClr val="tx2"/>
              </a:solidFill>
            </a:endParaRPr>
          </a:p>
        </p:txBody>
      </p:sp>
      <p:sp>
        <p:nvSpPr>
          <p:cNvPr id="13" name="Body">
            <a:extLst>
              <a:ext uri="{FF2B5EF4-FFF2-40B4-BE49-F238E27FC236}">
                <a16:creationId xmlns:a16="http://schemas.microsoft.com/office/drawing/2014/main" id="{A755C962-26F2-4A13-A88E-AC01A1CA6B12}"/>
              </a:ext>
            </a:extLst>
          </p:cNvPr>
          <p:cNvSpPr txBox="1">
            <a:spLocks noGrp="1"/>
          </p:cNvSpPr>
          <p:nvPr>
            <p:ph type="body" sz="half" idx="1"/>
          </p:nvPr>
        </p:nvSpPr>
        <p:spPr>
          <a:xfrm>
            <a:off x="5181597" y="2371122"/>
            <a:ext cx="7032477" cy="6725856"/>
          </a:xfrm>
          <a:prstGeom prst="rect">
            <a:avLst/>
          </a:prstGeom>
        </p:spPr>
        <p:txBody>
          <a:bodyPr vert="horz" lIns="91440" tIns="45720" rIns="91440" bIns="45720" rtlCol="0">
            <a:normAutofit/>
          </a:bodyPr>
          <a:lstStyle/>
          <a:p>
            <a:pPr marL="617220" indent="-571500" algn="l" defTabSz="914400">
              <a:lnSpc>
                <a:spcPct val="90000"/>
              </a:lnSpc>
              <a:buFont typeface="Wingdings" panose="05000000000000000000" pitchFamily="2" charset="2"/>
              <a:buChar char="ü"/>
            </a:pPr>
            <a:r>
              <a:rPr lang="en-GB" sz="4000" b="1" kern="1200" dirty="0">
                <a:solidFill>
                  <a:srgbClr val="2E1F13"/>
                </a:solidFill>
                <a:latin typeface="Open Sans Regular"/>
                <a:ea typeface="+mn-ea"/>
                <a:cs typeface="+mn-cs"/>
              </a:rPr>
              <a:t>Focus on people</a:t>
            </a:r>
            <a:r>
              <a:rPr lang="en-GB" sz="4000" kern="1200" dirty="0">
                <a:solidFill>
                  <a:srgbClr val="2E1F13"/>
                </a:solidFill>
                <a:latin typeface="Open Sans Regular"/>
                <a:ea typeface="+mn-ea"/>
                <a:cs typeface="+mn-cs"/>
              </a:rPr>
              <a:t>, community engagement and supporting local action</a:t>
            </a:r>
          </a:p>
          <a:p>
            <a:pPr marL="1074420" indent="-571500" algn="l" defTabSz="914400">
              <a:lnSpc>
                <a:spcPct val="90000"/>
              </a:lnSpc>
              <a:buFont typeface="Wingdings" panose="05000000000000000000" pitchFamily="2" charset="2"/>
              <a:buChar char="ü"/>
            </a:pPr>
            <a:r>
              <a:rPr lang="en-GB" sz="4000" kern="1200" dirty="0">
                <a:solidFill>
                  <a:srgbClr val="2E1F13"/>
                </a:solidFill>
                <a:latin typeface="Open Sans Regular"/>
                <a:ea typeface="+mn-ea"/>
                <a:cs typeface="+mn-cs"/>
              </a:rPr>
              <a:t>Great attention to</a:t>
            </a:r>
            <a:br>
              <a:rPr lang="en-GB" sz="4000" b="1" kern="1200" dirty="0">
                <a:solidFill>
                  <a:srgbClr val="2E1F13"/>
                </a:solidFill>
                <a:latin typeface="Open Sans Regular"/>
                <a:ea typeface="+mn-ea"/>
                <a:cs typeface="+mn-cs"/>
              </a:rPr>
            </a:br>
            <a:r>
              <a:rPr lang="en-GB" sz="4000" b="1" kern="1200" dirty="0">
                <a:solidFill>
                  <a:srgbClr val="2E1F13"/>
                </a:solidFill>
                <a:latin typeface="Open Sans Regular"/>
                <a:ea typeface="+mn-ea"/>
                <a:cs typeface="+mn-cs"/>
              </a:rPr>
              <a:t>use in context</a:t>
            </a:r>
            <a:endParaRPr lang="en-GB" sz="4000" kern="1200" dirty="0">
              <a:solidFill>
                <a:srgbClr val="2E1F13"/>
              </a:solidFill>
              <a:latin typeface="Open Sans Regular"/>
              <a:ea typeface="+mn-ea"/>
              <a:cs typeface="+mn-cs"/>
            </a:endParaRPr>
          </a:p>
          <a:p>
            <a:pPr marL="1074420" indent="-571500" algn="l" defTabSz="914400">
              <a:lnSpc>
                <a:spcPct val="90000"/>
              </a:lnSpc>
              <a:buFont typeface="Wingdings" panose="05000000000000000000" pitchFamily="2" charset="2"/>
              <a:buChar char="ü"/>
            </a:pPr>
            <a:r>
              <a:rPr lang="en-GB" sz="4000" b="1" kern="1200" dirty="0">
                <a:solidFill>
                  <a:srgbClr val="2E1F13"/>
                </a:solidFill>
                <a:latin typeface="Open Sans Regular"/>
                <a:ea typeface="+mn-ea"/>
                <a:cs typeface="+mn-cs"/>
              </a:rPr>
              <a:t>Simplified</a:t>
            </a:r>
            <a:r>
              <a:rPr lang="en-GB" sz="4000" kern="1200" dirty="0">
                <a:solidFill>
                  <a:srgbClr val="2E1F13"/>
                </a:solidFill>
                <a:latin typeface="Open Sans Regular"/>
                <a:ea typeface="+mn-ea"/>
                <a:cs typeface="+mn-cs"/>
              </a:rPr>
              <a:t> language and presentation</a:t>
            </a:r>
          </a:p>
          <a:p>
            <a:pPr marL="617220" indent="-571500" algn="l" defTabSz="914400">
              <a:lnSpc>
                <a:spcPct val="90000"/>
              </a:lnSpc>
              <a:buFont typeface="Wingdings" panose="05000000000000000000" pitchFamily="2" charset="2"/>
              <a:buChar char="ü"/>
            </a:pPr>
            <a:r>
              <a:rPr lang="en-GB" sz="4000" b="1" kern="1200" dirty="0">
                <a:solidFill>
                  <a:srgbClr val="2E1F13"/>
                </a:solidFill>
                <a:latin typeface="Open Sans Regular"/>
                <a:ea typeface="+mn-ea"/>
                <a:cs typeface="+mn-cs"/>
              </a:rPr>
              <a:t>Decisions</a:t>
            </a:r>
            <a:r>
              <a:rPr lang="en-GB" sz="4000" kern="1200" dirty="0">
                <a:solidFill>
                  <a:srgbClr val="2E1F13"/>
                </a:solidFill>
                <a:latin typeface="Open Sans Regular"/>
                <a:ea typeface="+mn-ea"/>
                <a:cs typeface="+mn-cs"/>
              </a:rPr>
              <a:t> tracked and documented</a:t>
            </a:r>
          </a:p>
          <a:p>
            <a:pPr marL="274320" indent="-228600" algn="l" defTabSz="914400">
              <a:lnSpc>
                <a:spcPct val="90000"/>
              </a:lnSpc>
              <a:buFont typeface="Arial" panose="020B0604020202020204" pitchFamily="34" charset="0"/>
              <a:buChar char="•"/>
            </a:pPr>
            <a:endParaRPr lang="en-GB" sz="4000" kern="1200" dirty="0">
              <a:solidFill>
                <a:srgbClr val="2E1F13"/>
              </a:solidFill>
              <a:latin typeface="Open Sans Regular"/>
            </a:endParaRPr>
          </a:p>
          <a:p>
            <a:pPr marL="274320" indent="-228600" algn="l" defTabSz="914400">
              <a:lnSpc>
                <a:spcPct val="90000"/>
              </a:lnSpc>
              <a:buFont typeface="Arial" panose="020B0604020202020204" pitchFamily="34" charset="0"/>
              <a:buChar char="•"/>
            </a:pPr>
            <a:endParaRPr lang="en-GB" sz="4000" kern="1200" dirty="0">
              <a:solidFill>
                <a:srgbClr val="2E1F13"/>
              </a:solidFill>
              <a:latin typeface="Open Sans Regular"/>
              <a:ea typeface="+mn-ea"/>
              <a:cs typeface="+mn-cs"/>
            </a:endParaRPr>
          </a:p>
        </p:txBody>
      </p:sp>
      <p:sp>
        <p:nvSpPr>
          <p:cNvPr id="8" name="Title">
            <a:extLst>
              <a:ext uri="{FF2B5EF4-FFF2-40B4-BE49-F238E27FC236}">
                <a16:creationId xmlns:a16="http://schemas.microsoft.com/office/drawing/2014/main" id="{A5FD8013-93C1-47D0-A244-F4D0A61529AE}"/>
              </a:ext>
            </a:extLst>
          </p:cNvPr>
          <p:cNvSpPr txBox="1">
            <a:spLocks noGrp="1"/>
          </p:cNvSpPr>
          <p:nvPr>
            <p:ph type="title"/>
          </p:nvPr>
        </p:nvSpPr>
        <p:spPr>
          <a:xfrm>
            <a:off x="4876804" y="1313244"/>
            <a:ext cx="6509658" cy="1057878"/>
          </a:xfrm>
          <a:prstGeom prst="rect">
            <a:avLst/>
          </a:prstGeom>
        </p:spPr>
        <p:txBody>
          <a:bodyPr>
            <a:normAutofit/>
          </a:bodyPr>
          <a:lstStyle/>
          <a:p>
            <a:pPr algn="l"/>
            <a:r>
              <a:rPr lang="en-US" b="1" dirty="0">
                <a:solidFill>
                  <a:srgbClr val="2E1F13"/>
                </a:solidFill>
              </a:rPr>
              <a:t>Where we are now</a:t>
            </a:r>
            <a:endParaRPr dirty="0">
              <a:solidFill>
                <a:srgbClr val="2E1F13"/>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249486316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n-US" sz="3600" dirty="0"/>
              <a:t>Discussion:</a:t>
            </a:r>
            <a:br>
              <a:rPr lang="en-US" sz="3600" dirty="0"/>
            </a:br>
            <a:r>
              <a:rPr lang="en-US" cap="all" dirty="0">
                <a:latin typeface="Open Sans Bold" panose="020B0806030504020204" pitchFamily="34" charset="0"/>
                <a:ea typeface="Open Sans Bold" panose="020B0806030504020204" pitchFamily="34" charset="0"/>
                <a:cs typeface="Open Sans Bold" panose="020B0806030504020204" pitchFamily="34" charset="0"/>
              </a:rPr>
              <a:t>CHANGES TO THE HANDBOOK</a:t>
            </a:r>
            <a:endParaRPr cap="all" dirty="0">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fld id="{86CB4B4D-7CA3-9044-876B-883B54F8677D}" type="slidenum">
              <a:t>29</a:t>
            </a:fld>
            <a:endParaRPr dirty="0"/>
          </a:p>
        </p:txBody>
      </p:sp>
      <p:sp>
        <p:nvSpPr>
          <p:cNvPr id="7" name="Body">
            <a:extLst>
              <a:ext uri="{FF2B5EF4-FFF2-40B4-BE49-F238E27FC236}">
                <a16:creationId xmlns:a16="http://schemas.microsoft.com/office/drawing/2014/main" id="{47F71A68-4172-4923-8CC8-C71BC9046C99}"/>
              </a:ext>
            </a:extLst>
          </p:cNvPr>
          <p:cNvSpPr txBox="1">
            <a:spLocks/>
          </p:cNvSpPr>
          <p:nvPr/>
        </p:nvSpPr>
        <p:spPr>
          <a:xfrm>
            <a:off x="1023257" y="3243944"/>
            <a:ext cx="10464800" cy="443481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85750" indent="-285750" algn="l" hangingPunct="1">
              <a:buFont typeface="Arial" panose="020B0604020202020204" pitchFamily="34" charset="0"/>
              <a:buChar char="•"/>
            </a:pPr>
            <a:r>
              <a:rPr lang="en-GB" sz="3600" dirty="0"/>
              <a:t>Which changes in the 2018 edition will have the greatest impact on your work and the ways you use the Handbook?</a:t>
            </a:r>
          </a:p>
          <a:p>
            <a:pPr marL="285750" indent="-285750" algn="l" hangingPunct="1">
              <a:buFont typeface="Arial" panose="020B0604020202020204" pitchFamily="34" charset="0"/>
              <a:buChar char="•"/>
            </a:pPr>
            <a:r>
              <a:rPr lang="en-GB" sz="3600" dirty="0"/>
              <a:t>What new content do you expect to see in the </a:t>
            </a:r>
            <a:r>
              <a:rPr lang="en-GB" sz="3600" i="1" dirty="0"/>
              <a:t>next</a:t>
            </a:r>
            <a:r>
              <a:rPr lang="en-GB" sz="3600" dirty="0"/>
              <a:t> edition of the Handbook?</a:t>
            </a:r>
          </a:p>
          <a:p>
            <a:pPr marL="285750" indent="-285750" algn="l" hangingPunct="1">
              <a:buFont typeface="Arial" panose="020B0604020202020204" pitchFamily="34" charset="0"/>
              <a:buChar char="•"/>
            </a:pPr>
            <a:endParaRPr lang="en-GB" sz="3600" dirty="0"/>
          </a:p>
        </p:txBody>
      </p:sp>
    </p:spTree>
    <p:extLst>
      <p:ext uri="{BB962C8B-B14F-4D97-AF65-F5344CB8AC3E}">
        <p14:creationId xmlns:p14="http://schemas.microsoft.com/office/powerpoint/2010/main" val="309296670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8" name="Picture 4" descr="Related image">
            <a:extLst>
              <a:ext uri="{FF2B5EF4-FFF2-40B4-BE49-F238E27FC236}">
                <a16:creationId xmlns:a16="http://schemas.microsoft.com/office/drawing/2014/main" id="{93D8E5B1-A854-4E4E-AF12-58307E15783C}"/>
              </a:ext>
            </a:extLst>
          </p:cNvPr>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36009" y="2022003"/>
            <a:ext cx="2137637" cy="2137637"/>
          </a:xfrm>
          <a:prstGeom prst="rect">
            <a:avLst/>
          </a:prstGeom>
          <a:noFill/>
          <a:extLst>
            <a:ext uri="{909E8E84-426E-40DD-AFC4-6F175D3DCCD1}">
              <a14:hiddenFill xmlns:a14="http://schemas.microsoft.com/office/drawing/2010/main">
                <a:solidFill>
                  <a:srgbClr val="FFFFFF"/>
                </a:solidFill>
              </a14:hiddenFill>
            </a:ext>
          </a:extLst>
        </p:spPr>
      </p:pic>
      <p:sp>
        <p:nvSpPr>
          <p:cNvPr id="85" name="Rectangle 84">
            <a:extLst>
              <a:ext uri="{FF2B5EF4-FFF2-40B4-BE49-F238E27FC236}">
                <a16:creationId xmlns:a16="http://schemas.microsoft.com/office/drawing/2014/main" id="{E4B7C1DD-857C-4D03-AAB3-C5C95BD51A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1" y="456783"/>
            <a:ext cx="8000887" cy="8386479"/>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B87B56-5F78-4A43-9221-E8A407A12FB7}"/>
              </a:ext>
            </a:extLst>
          </p:cNvPr>
          <p:cNvSpPr>
            <a:spLocks noGrp="1"/>
          </p:cNvSpPr>
          <p:nvPr>
            <p:ph type="title"/>
          </p:nvPr>
        </p:nvSpPr>
        <p:spPr>
          <a:xfrm>
            <a:off x="854509" y="710348"/>
            <a:ext cx="7160683" cy="1359083"/>
          </a:xfrm>
        </p:spPr>
        <p:txBody>
          <a:bodyPr vert="horz" lIns="91440" tIns="45720" rIns="91440" bIns="45720" rtlCol="0" anchor="ctr">
            <a:normAutofit/>
          </a:bodyPr>
          <a:lstStyle/>
          <a:p>
            <a:pPr algn="l" defTabSz="914400">
              <a:lnSpc>
                <a:spcPct val="90000"/>
              </a:lnSpc>
              <a:spcBef>
                <a:spcPct val="0"/>
              </a:spcBef>
            </a:pPr>
            <a:r>
              <a:rPr lang="en-US" sz="5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Learning objectives</a:t>
            </a:r>
          </a:p>
        </p:txBody>
      </p:sp>
      <p:pic>
        <p:nvPicPr>
          <p:cNvPr id="1034" name="Picture 10" descr="Image result for comprehension icon">
            <a:extLst>
              <a:ext uri="{FF2B5EF4-FFF2-40B4-BE49-F238E27FC236}">
                <a16:creationId xmlns:a16="http://schemas.microsoft.com/office/drawing/2014/main" id="{756B9092-B7B2-49AC-9E6C-D0B71C084151}"/>
              </a:ext>
            </a:extLst>
          </p:cNvPr>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20132" y="4876800"/>
            <a:ext cx="2155813" cy="2155813"/>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97F04A41-ED0F-44AC-983E-F158156FA31D}"/>
              </a:ext>
            </a:extLst>
          </p:cNvPr>
          <p:cNvSpPr>
            <a:spLocks noGrp="1"/>
          </p:cNvSpPr>
          <p:nvPr>
            <p:ph type="body" sz="half" idx="1"/>
          </p:nvPr>
        </p:nvSpPr>
        <p:spPr>
          <a:xfrm>
            <a:off x="941592" y="1960576"/>
            <a:ext cx="6700176" cy="6843195"/>
          </a:xfrm>
        </p:spPr>
        <p:txBody>
          <a:bodyPr vert="horz" lIns="91440" tIns="45720" rIns="91440" bIns="45720" rtlCol="0">
            <a:normAutofit fontScale="92500" lnSpcReduction="10000"/>
          </a:bodyPr>
          <a:lstStyle/>
          <a:p>
            <a:pPr algn="l" defTabSz="914400">
              <a:lnSpc>
                <a:spcPct val="90000"/>
              </a:lnSpc>
            </a:pP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By the end of this session, you will be able to </a:t>
            </a:r>
            <a:r>
              <a:rPr lang="en-US" sz="2800" b="1" kern="1200" dirty="0">
                <a:solidFill>
                  <a:srgbClr val="00459D"/>
                </a:solidFill>
                <a:latin typeface="Open Sans" panose="020B0606030504020204" pitchFamily="34" charset="0"/>
                <a:ea typeface="Open Sans" panose="020B0606030504020204" pitchFamily="34" charset="0"/>
                <a:cs typeface="Open Sans" panose="020B0606030504020204" pitchFamily="34" charset="0"/>
              </a:rPr>
              <a:t>recall</a:t>
            </a: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marL="285750" indent="-228600" algn="l" defTabSz="914400">
              <a:lnSpc>
                <a:spcPct val="90000"/>
              </a:lnSpc>
              <a:buFont typeface="Arial" panose="020B0604020202020204" pitchFamily="34" charset="0"/>
              <a:buChar char="•"/>
            </a:pPr>
            <a:r>
              <a:rPr lang="en-GB"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the challenges in the sector which became the </a:t>
            </a:r>
            <a:r>
              <a:rPr lang="en-GB"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drivers</a:t>
            </a:r>
            <a:r>
              <a:rPr lang="en-GB"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of the Handbook revision,</a:t>
            </a:r>
          </a:p>
          <a:p>
            <a:pPr marL="285750" indent="-228600" algn="l" defTabSz="914400">
              <a:lnSpc>
                <a:spcPct val="90000"/>
              </a:lnSpc>
              <a:buFont typeface="Arial" panose="020B0604020202020204" pitchFamily="34" charset="0"/>
              <a:buChar char="•"/>
            </a:pP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the approach to and results of the</a:t>
            </a:r>
            <a:b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n-U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revision process</a:t>
            </a: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marL="285750" indent="-228600" algn="l" defTabSz="914400">
              <a:lnSpc>
                <a:spcPct val="90000"/>
              </a:lnSpc>
              <a:buFont typeface="Arial" panose="020B0604020202020204" pitchFamily="34" charset="0"/>
              <a:buChar char="•"/>
            </a:pPr>
            <a:r>
              <a:rPr lang="en-GB"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the key </a:t>
            </a:r>
            <a:r>
              <a:rPr lang="en-GB"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changes</a:t>
            </a:r>
            <a:r>
              <a:rPr lang="en-GB"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between the 2011 and 2018 editions,</a:t>
            </a:r>
          </a:p>
          <a:p>
            <a:pPr marL="285750" indent="-228600" algn="l" defTabSz="914400">
              <a:lnSpc>
                <a:spcPct val="90000"/>
              </a:lnSpc>
              <a:buFont typeface="Arial" panose="020B0604020202020204" pitchFamily="34" charset="0"/>
              <a:buChar char="•"/>
            </a:pP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how Sphere has </a:t>
            </a:r>
            <a:r>
              <a:rPr lang="en-U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evolved</a:t>
            </a: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and what</a:t>
            </a:r>
            <a:b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n-U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new</a:t>
            </a: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a:t>
            </a:r>
            <a:r>
              <a:rPr lang="en-U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products</a:t>
            </a: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 are on offer;</a:t>
            </a:r>
          </a:p>
          <a:p>
            <a:pPr marL="57150" lvl="0" algn="l" defTabSz="914400"/>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and you will be able to </a:t>
            </a:r>
            <a:r>
              <a:rPr lang="en-US" sz="2800" b="1" kern="1200" dirty="0">
                <a:solidFill>
                  <a:srgbClr val="B54500"/>
                </a:solidFill>
                <a:latin typeface="Open Sans" panose="020B0606030504020204" pitchFamily="34" charset="0"/>
                <a:ea typeface="Open Sans" panose="020B0606030504020204" pitchFamily="34" charset="0"/>
                <a:cs typeface="Open Sans" panose="020B0606030504020204" pitchFamily="34" charset="0"/>
              </a:rPr>
              <a:t>discuss</a:t>
            </a:r>
            <a:r>
              <a:rPr lang="en-U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t>
            </a:r>
          </a:p>
          <a:p>
            <a:pPr marL="285750" lvl="0" indent="-228600" algn="l" defTabSz="914400">
              <a:lnSpc>
                <a:spcPct val="90000"/>
              </a:lnSpc>
              <a:buFont typeface="Arial" panose="020B0604020202020204" pitchFamily="34" charset="0"/>
              <a:buChar char="•"/>
            </a:pP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how the 2018 edition is</a:t>
            </a:r>
            <a:b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br>
            <a:r>
              <a:rPr lang="en-US" sz="2800" b="1"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adapted to the current contexts </a:t>
            </a:r>
            <a:r>
              <a:rPr lang="en-US" sz="2800" kern="1200" dirty="0">
                <a:solidFill>
                  <a:srgbClr val="000000"/>
                </a:solidFill>
                <a:latin typeface="Open Sans" panose="020B0606030504020204" pitchFamily="34" charset="0"/>
                <a:ea typeface="Open Sans" panose="020B0606030504020204" pitchFamily="34" charset="0"/>
                <a:cs typeface="Open Sans" panose="020B0606030504020204" pitchFamily="34" charset="0"/>
              </a:rPr>
              <a:t>in which its users operate.</a:t>
            </a:r>
          </a:p>
        </p:txBody>
      </p:sp>
      <p:sp>
        <p:nvSpPr>
          <p:cNvPr id="4" name="Slide Number">
            <a:extLst>
              <a:ext uri="{FF2B5EF4-FFF2-40B4-BE49-F238E27FC236}">
                <a16:creationId xmlns:a16="http://schemas.microsoft.com/office/drawing/2014/main" id="{E0F462C1-C267-405F-9FDA-952C98788669}"/>
              </a:ext>
            </a:extLst>
          </p:cNvPr>
          <p:cNvSpPr txBox="1">
            <a:spLocks/>
          </p:cNvSpPr>
          <p:nvPr/>
        </p:nvSpPr>
        <p:spPr>
          <a:xfrm>
            <a:off x="11805138" y="8809566"/>
            <a:ext cx="20518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tx2"/>
                </a:solidFill>
              </a:rPr>
              <a:pPr>
                <a:spcAft>
                  <a:spcPts val="600"/>
                </a:spcAft>
              </a:pPr>
              <a:t>3</a:t>
            </a:fld>
            <a:endParaRPr lang="en-US" dirty="0">
              <a:solidFill>
                <a:schemeClr val="tx2"/>
              </a:solidFill>
            </a:endParaRPr>
          </a:p>
        </p:txBody>
      </p:sp>
      <p:sp>
        <p:nvSpPr>
          <p:cNvPr id="7" name="Rectangle 6">
            <a:extLst>
              <a:ext uri="{FF2B5EF4-FFF2-40B4-BE49-F238E27FC236}">
                <a16:creationId xmlns:a16="http://schemas.microsoft.com/office/drawing/2014/main" id="{7E4F4C63-A8DF-4341-89B4-7E1150BCC886}"/>
              </a:ext>
            </a:extLst>
          </p:cNvPr>
          <p:cNvSpPr/>
          <p:nvPr/>
        </p:nvSpPr>
        <p:spPr>
          <a:xfrm>
            <a:off x="8724768" y="4256610"/>
            <a:ext cx="3746539" cy="523220"/>
          </a:xfrm>
          <a:prstGeom prst="rect">
            <a:avLst/>
          </a:prstGeom>
          <a:noFill/>
        </p:spPr>
        <p:txBody>
          <a:bodyPr wrap="square" lIns="91440" tIns="45720" rIns="91440" bIns="45720">
            <a:spAutoFit/>
          </a:bodyPr>
          <a:lstStyle/>
          <a:p>
            <a:pPr algn="ctr"/>
            <a:r>
              <a:rPr lang="en-US" sz="2800" b="0" cap="none" spc="0" dirty="0">
                <a:ln w="0"/>
                <a:solidFill>
                  <a:srgbClr val="0048A3"/>
                </a:solidFill>
                <a:effectLst>
                  <a:outerShdw blurRad="38100" dist="25400" dir="5400000" algn="ctr" rotWithShape="0">
                    <a:srgbClr val="6E747A">
                      <a:alpha val="43000"/>
                    </a:srgbClr>
                  </a:outerShdw>
                </a:effectLst>
              </a:rPr>
              <a:t>Knowledge</a:t>
            </a:r>
          </a:p>
        </p:txBody>
      </p:sp>
      <p:sp>
        <p:nvSpPr>
          <p:cNvPr id="17" name="Rectangle 16">
            <a:extLst>
              <a:ext uri="{FF2B5EF4-FFF2-40B4-BE49-F238E27FC236}">
                <a16:creationId xmlns:a16="http://schemas.microsoft.com/office/drawing/2014/main" id="{47A7B1E8-7200-4248-BB95-832706B3F656}"/>
              </a:ext>
            </a:extLst>
          </p:cNvPr>
          <p:cNvSpPr/>
          <p:nvPr/>
        </p:nvSpPr>
        <p:spPr>
          <a:xfrm>
            <a:off x="8731557" y="7032613"/>
            <a:ext cx="3746539" cy="523220"/>
          </a:xfrm>
          <a:prstGeom prst="rect">
            <a:avLst/>
          </a:prstGeom>
          <a:noFill/>
        </p:spPr>
        <p:txBody>
          <a:bodyPr wrap="square" lIns="91440" tIns="45720" rIns="91440" bIns="45720">
            <a:spAutoFit/>
          </a:bodyPr>
          <a:lstStyle/>
          <a:p>
            <a:pPr algn="ctr"/>
            <a:r>
              <a:rPr lang="en-US" sz="2800" b="0" cap="none" spc="0" dirty="0">
                <a:ln w="0"/>
                <a:solidFill>
                  <a:srgbClr val="B54500"/>
                </a:solidFill>
                <a:effectLst>
                  <a:outerShdw blurRad="38100" dist="25400" dir="5400000" algn="ctr" rotWithShape="0">
                    <a:srgbClr val="6E747A">
                      <a:alpha val="43000"/>
                    </a:srgbClr>
                  </a:outerShdw>
                </a:effectLst>
              </a:rPr>
              <a:t>Comprehension</a:t>
            </a:r>
          </a:p>
        </p:txBody>
      </p:sp>
    </p:spTree>
    <p:extLst>
      <p:ext uri="{BB962C8B-B14F-4D97-AF65-F5344CB8AC3E}">
        <p14:creationId xmlns:p14="http://schemas.microsoft.com/office/powerpoint/2010/main" val="233457244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AC30E9-F592-4BB5-A170-313FFE8835D1}"/>
              </a:ext>
            </a:extLst>
          </p:cNvPr>
          <p:cNvPicPr>
            <a:picLocks noChangeAspect="1"/>
          </p:cNvPicPr>
          <p:nvPr/>
        </p:nvPicPr>
        <p:blipFill rotWithShape="1">
          <a:blip r:embed="rId3"/>
          <a:srcRect r="85471"/>
          <a:stretch/>
        </p:blipFill>
        <p:spPr>
          <a:xfrm>
            <a:off x="1846060" y="900814"/>
            <a:ext cx="1576535" cy="1600545"/>
          </a:xfrm>
          <a:prstGeom prst="rect">
            <a:avLst/>
          </a:prstGeom>
        </p:spPr>
      </p:pic>
      <p:sp>
        <p:nvSpPr>
          <p:cNvPr id="13" name="Rectangle 12">
            <a:extLst>
              <a:ext uri="{FF2B5EF4-FFF2-40B4-BE49-F238E27FC236}">
                <a16:creationId xmlns:a16="http://schemas.microsoft.com/office/drawing/2014/main" id="{72257994-BD97-4691-8B89-198A6D2BAB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995212"/>
            <a:ext cx="13004800" cy="275838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BDFD4E-DA57-4993-A1B9-8D119F77994C}"/>
              </a:ext>
            </a:extLst>
          </p:cNvPr>
          <p:cNvSpPr>
            <a:spLocks noGrp="1"/>
          </p:cNvSpPr>
          <p:nvPr>
            <p:ph type="title"/>
          </p:nvPr>
        </p:nvSpPr>
        <p:spPr>
          <a:xfrm>
            <a:off x="2902857" y="6441721"/>
            <a:ext cx="7199086" cy="1149250"/>
          </a:xfrm>
          <a:solidFill>
            <a:srgbClr val="FFFFFF"/>
          </a:solidFill>
          <a:ln w="38100">
            <a:solidFill>
              <a:srgbClr val="404040"/>
            </a:solidFill>
            <a:miter lim="800000"/>
          </a:ln>
        </p:spPr>
        <p:txBody>
          <a:bodyPr vert="horz" lIns="91440" tIns="45720" rIns="91440" bIns="45720" rtlCol="0" anchor="ctr">
            <a:normAutofit/>
          </a:bodyPr>
          <a:lstStyle/>
          <a:p>
            <a:pPr defTabSz="914400">
              <a:lnSpc>
                <a:spcPct val="110000"/>
              </a:lnSpc>
              <a:spcBef>
                <a:spcPts val="400"/>
              </a:spcBef>
            </a:pPr>
            <a:r>
              <a:rPr lang="en-GB" sz="5700" dirty="0">
                <a:solidFill>
                  <a:srgbClr val="2E1F13"/>
                </a:solidFill>
                <a:latin typeface="Open Sans regular"/>
              </a:rPr>
              <a:t>A </a:t>
            </a:r>
            <a:r>
              <a:rPr lang="en-GB" sz="5700" b="1" dirty="0">
                <a:solidFill>
                  <a:srgbClr val="2E1F13"/>
                </a:solidFill>
                <a:latin typeface="Open Sans regular"/>
              </a:rPr>
              <a:t>NEW</a:t>
            </a:r>
            <a:r>
              <a:rPr lang="en-GB" sz="5700" dirty="0">
                <a:solidFill>
                  <a:srgbClr val="2E1F13"/>
                </a:solidFill>
                <a:latin typeface="Open Sans regular"/>
              </a:rPr>
              <a:t> IDENTITY</a:t>
            </a:r>
            <a:endParaRPr lang="en-US" sz="5700" kern="1200" dirty="0">
              <a:solidFill>
                <a:srgbClr val="2E1F13"/>
              </a:solidFill>
              <a:latin typeface="+mj-lt"/>
              <a:ea typeface="+mj-ea"/>
              <a:cs typeface="+mj-cs"/>
            </a:endParaRPr>
          </a:p>
        </p:txBody>
      </p:sp>
      <p:sp>
        <p:nvSpPr>
          <p:cNvPr id="9" name="TextBox 8">
            <a:extLst>
              <a:ext uri="{FF2B5EF4-FFF2-40B4-BE49-F238E27FC236}">
                <a16:creationId xmlns:a16="http://schemas.microsoft.com/office/drawing/2014/main" id="{F6C756B4-1D43-4BB2-B728-79528B9CF9AD}"/>
              </a:ext>
            </a:extLst>
          </p:cNvPr>
          <p:cNvSpPr txBox="1"/>
          <p:nvPr/>
        </p:nvSpPr>
        <p:spPr>
          <a:xfrm>
            <a:off x="595057" y="2501359"/>
            <a:ext cx="4078543"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2000" b="1" dirty="0">
                <a:solidFill>
                  <a:srgbClr val="2E1F13"/>
                </a:solidFill>
              </a:rPr>
              <a:t>Discover the Sphere Standards</a:t>
            </a:r>
            <a:endParaRPr lang="en-GB" sz="2000" dirty="0">
              <a:solidFill>
                <a:srgbClr val="2E1F13"/>
              </a:solidFill>
            </a:endParaRPr>
          </a:p>
          <a:p>
            <a:r>
              <a:rPr lang="en-GB" sz="2000" dirty="0">
                <a:solidFill>
                  <a:srgbClr val="2E1F13"/>
                </a:solidFill>
              </a:rPr>
              <a:t>Sphere offers an extensive library of materials and tools to expand your knowledge and understanding of humanitarian standards.</a:t>
            </a:r>
          </a:p>
          <a:p>
            <a:pPr marL="0" marR="0" indent="0" algn="ctr" defTabSz="584200" rtl="0" fontAlgn="auto" latinLnBrk="0" hangingPunct="0">
              <a:lnSpc>
                <a:spcPct val="100000"/>
              </a:lnSpc>
              <a:spcBef>
                <a:spcPts val="0"/>
              </a:spcBef>
              <a:spcAft>
                <a:spcPts val="0"/>
              </a:spcAft>
              <a:buClrTx/>
              <a:buSzTx/>
              <a:buFontTx/>
              <a:buNone/>
              <a:tabLst/>
            </a:pPr>
            <a:endParaRPr kumimoji="0" lang="en-US" sz="2000" b="0" i="0" u="none" strike="noStrike" cap="none" spc="0" normalizeH="0" baseline="0" dirty="0">
              <a:ln>
                <a:noFill/>
              </a:ln>
              <a:solidFill>
                <a:srgbClr val="2E1F13"/>
              </a:solidFill>
              <a:effectLst/>
              <a:uFillTx/>
              <a:latin typeface="Open Sans Regular"/>
              <a:ea typeface="Open Sans Regular"/>
              <a:cs typeface="Open Sans Regular"/>
              <a:sym typeface="Open Sans Regular"/>
            </a:endParaRPr>
          </a:p>
        </p:txBody>
      </p:sp>
      <p:sp>
        <p:nvSpPr>
          <p:cNvPr id="17" name="TextBox 16">
            <a:extLst>
              <a:ext uri="{FF2B5EF4-FFF2-40B4-BE49-F238E27FC236}">
                <a16:creationId xmlns:a16="http://schemas.microsoft.com/office/drawing/2014/main" id="{35E1DC66-5ECE-4CE6-9D53-7703CF7DFD4C}"/>
              </a:ext>
            </a:extLst>
          </p:cNvPr>
          <p:cNvSpPr txBox="1"/>
          <p:nvPr/>
        </p:nvSpPr>
        <p:spPr>
          <a:xfrm>
            <a:off x="4463129" y="4655874"/>
            <a:ext cx="4078543"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2000" b="1" dirty="0">
                <a:solidFill>
                  <a:srgbClr val="2E1F13"/>
                </a:solidFill>
              </a:rPr>
              <a:t>Put standards into practice</a:t>
            </a:r>
            <a:endParaRPr lang="en-GB" sz="2000" dirty="0">
              <a:solidFill>
                <a:srgbClr val="2E1F13"/>
              </a:solidFill>
            </a:endParaRPr>
          </a:p>
          <a:p>
            <a:r>
              <a:rPr lang="en-GB" sz="2000" dirty="0">
                <a:solidFill>
                  <a:srgbClr val="2E1F13"/>
                </a:solidFill>
              </a:rPr>
              <a:t>Sphere strengthens your advocacy for improvements on the ground.</a:t>
            </a:r>
          </a:p>
        </p:txBody>
      </p:sp>
      <p:sp>
        <p:nvSpPr>
          <p:cNvPr id="21" name="TextBox 20">
            <a:extLst>
              <a:ext uri="{FF2B5EF4-FFF2-40B4-BE49-F238E27FC236}">
                <a16:creationId xmlns:a16="http://schemas.microsoft.com/office/drawing/2014/main" id="{0FA2AB7E-C0B8-43DA-82E4-7F3603CFCF93}"/>
              </a:ext>
            </a:extLst>
          </p:cNvPr>
          <p:cNvSpPr txBox="1"/>
          <p:nvPr/>
        </p:nvSpPr>
        <p:spPr>
          <a:xfrm>
            <a:off x="8331200" y="2514292"/>
            <a:ext cx="4078543"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sz="2000" b="1" dirty="0">
                <a:solidFill>
                  <a:srgbClr val="2E1F13"/>
                </a:solidFill>
              </a:rPr>
              <a:t>Share your experience</a:t>
            </a:r>
            <a:endParaRPr lang="en-GB" sz="2000" dirty="0">
              <a:solidFill>
                <a:srgbClr val="2E1F13"/>
              </a:solidFill>
            </a:endParaRPr>
          </a:p>
          <a:p>
            <a:r>
              <a:rPr lang="en-GB" sz="2000" dirty="0">
                <a:solidFill>
                  <a:srgbClr val="2E1F13"/>
                </a:solidFill>
              </a:rPr>
              <a:t>Join a vibrant global community, committed to improving quality and accountability across the humanitarian sector.</a:t>
            </a:r>
          </a:p>
        </p:txBody>
      </p:sp>
      <p:pic>
        <p:nvPicPr>
          <p:cNvPr id="22" name="Picture 21">
            <a:extLst>
              <a:ext uri="{FF2B5EF4-FFF2-40B4-BE49-F238E27FC236}">
                <a16:creationId xmlns:a16="http://schemas.microsoft.com/office/drawing/2014/main" id="{9D45BFE0-AA26-4EAC-934C-578AA5E1D2D9}"/>
              </a:ext>
            </a:extLst>
          </p:cNvPr>
          <p:cNvPicPr>
            <a:picLocks noChangeAspect="1"/>
          </p:cNvPicPr>
          <p:nvPr/>
        </p:nvPicPr>
        <p:blipFill rotWithShape="1">
          <a:blip r:embed="rId3"/>
          <a:srcRect l="81876"/>
          <a:stretch/>
        </p:blipFill>
        <p:spPr>
          <a:xfrm>
            <a:off x="9387128" y="900814"/>
            <a:ext cx="1966686" cy="1600545"/>
          </a:xfrm>
          <a:prstGeom prst="rect">
            <a:avLst/>
          </a:prstGeom>
        </p:spPr>
      </p:pic>
      <p:pic>
        <p:nvPicPr>
          <p:cNvPr id="23" name="Picture 22">
            <a:extLst>
              <a:ext uri="{FF2B5EF4-FFF2-40B4-BE49-F238E27FC236}">
                <a16:creationId xmlns:a16="http://schemas.microsoft.com/office/drawing/2014/main" id="{0B793858-6322-450E-9B33-D462C59B7D9B}"/>
              </a:ext>
            </a:extLst>
          </p:cNvPr>
          <p:cNvPicPr>
            <a:picLocks noChangeAspect="1"/>
          </p:cNvPicPr>
          <p:nvPr/>
        </p:nvPicPr>
        <p:blipFill rotWithShape="1">
          <a:blip r:embed="rId3"/>
          <a:srcRect l="43153" r="44809"/>
          <a:stretch/>
        </p:blipFill>
        <p:spPr>
          <a:xfrm>
            <a:off x="5849257" y="3055329"/>
            <a:ext cx="1306286" cy="1600545"/>
          </a:xfrm>
          <a:prstGeom prst="rect">
            <a:avLst/>
          </a:prstGeom>
        </p:spPr>
      </p:pic>
      <p:sp>
        <p:nvSpPr>
          <p:cNvPr id="24" name="Title 1">
            <a:extLst>
              <a:ext uri="{FF2B5EF4-FFF2-40B4-BE49-F238E27FC236}">
                <a16:creationId xmlns:a16="http://schemas.microsoft.com/office/drawing/2014/main" id="{2DE29112-1C75-4240-803D-4425099F81AC}"/>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lumMod val="20000"/>
                    <a:lumOff val="80000"/>
                  </a:schemeClr>
                </a:solidFill>
                <a:latin typeface="Open Sans regular"/>
              </a:rPr>
              <a:t>spherestandards.org</a:t>
            </a:r>
            <a:endParaRPr lang="en-US" sz="3200" u="sng" dirty="0">
              <a:solidFill>
                <a:schemeClr val="accent1">
                  <a:lumMod val="20000"/>
                  <a:lumOff val="80000"/>
                </a:schemeClr>
              </a:solidFill>
              <a:latin typeface="Open Sans regular"/>
            </a:endParaRPr>
          </a:p>
        </p:txBody>
      </p:sp>
    </p:spTree>
    <p:extLst>
      <p:ext uri="{BB962C8B-B14F-4D97-AF65-F5344CB8AC3E}">
        <p14:creationId xmlns:p14="http://schemas.microsoft.com/office/powerpoint/2010/main" val="3768884233"/>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A1F8F-474C-496F-8930-B048E159DD00}"/>
              </a:ext>
            </a:extLst>
          </p:cNvPr>
          <p:cNvSpPr>
            <a:spLocks noGrp="1"/>
          </p:cNvSpPr>
          <p:nvPr>
            <p:ph type="title"/>
          </p:nvPr>
        </p:nvSpPr>
        <p:spPr>
          <a:xfrm>
            <a:off x="721681" y="625998"/>
            <a:ext cx="11704321" cy="912505"/>
          </a:xfrm>
        </p:spPr>
        <p:txBody>
          <a:bodyPr/>
          <a:lstStyle/>
          <a:p>
            <a:pPr algn="l"/>
            <a:r>
              <a:rPr lang="en-GB" dirty="0">
                <a:solidFill>
                  <a:srgbClr val="2E1F13"/>
                </a:solidFill>
                <a:latin typeface="Open Sans regular"/>
              </a:rPr>
              <a:t>A </a:t>
            </a:r>
            <a:r>
              <a:rPr lang="en-GB" b="1" dirty="0">
                <a:solidFill>
                  <a:srgbClr val="2E1F13"/>
                </a:solidFill>
                <a:latin typeface="Open Sans regular"/>
              </a:rPr>
              <a:t>NEW</a:t>
            </a:r>
            <a:r>
              <a:rPr lang="en-GB" dirty="0">
                <a:solidFill>
                  <a:srgbClr val="2E1F13"/>
                </a:solidFill>
                <a:latin typeface="Open Sans regular"/>
              </a:rPr>
              <a:t> WAY TO ACCESS THE HANDBOOK</a:t>
            </a:r>
            <a:endParaRPr lang="en-US" dirty="0">
              <a:solidFill>
                <a:srgbClr val="2E1F13"/>
              </a:solidFill>
              <a:latin typeface="Open Sans regular"/>
            </a:endParaRPr>
          </a:p>
        </p:txBody>
      </p:sp>
      <p:sp>
        <p:nvSpPr>
          <p:cNvPr id="5" name="Content Placeholder 2">
            <a:extLst>
              <a:ext uri="{FF2B5EF4-FFF2-40B4-BE49-F238E27FC236}">
                <a16:creationId xmlns:a16="http://schemas.microsoft.com/office/drawing/2014/main" id="{C7BFA83C-9241-4DB7-96F1-F07DFF34417E}"/>
              </a:ext>
            </a:extLst>
          </p:cNvPr>
          <p:cNvSpPr txBox="1">
            <a:spLocks/>
          </p:cNvSpPr>
          <p:nvPr/>
        </p:nvSpPr>
        <p:spPr>
          <a:xfrm>
            <a:off x="650243" y="2019839"/>
            <a:ext cx="8122282" cy="2695036"/>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50230">
              <a:buClrTx/>
              <a:defRPr/>
            </a:pPr>
            <a:r>
              <a:rPr lang="en-GB" sz="2844" dirty="0">
                <a:solidFill>
                  <a:srgbClr val="2E1F13"/>
                </a:solidFill>
                <a:latin typeface="Open Sans" panose="020B0606030504020204" pitchFamily="34" charset="0"/>
                <a:ea typeface="Open Sans" panose="020B0606030504020204" pitchFamily="34" charset="0"/>
                <a:cs typeface="Open Sans" panose="020B0606030504020204" pitchFamily="34" charset="0"/>
              </a:rPr>
              <a:t>The Interactive Handbook</a:t>
            </a:r>
          </a:p>
          <a:p>
            <a:pPr marL="406394" indent="-406394" defTabSz="650230">
              <a:buClrTx/>
              <a:buFont typeface="Arial" panose="020B0604020202020204" pitchFamily="34" charset="0"/>
              <a:buChar char="•"/>
              <a:defRPr/>
            </a:pP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Launched 6</a:t>
            </a:r>
            <a:r>
              <a:rPr lang="en-GB" sz="2400" baseline="30000" dirty="0">
                <a:solidFill>
                  <a:srgbClr val="2E1F13"/>
                </a:solidFill>
                <a:latin typeface="Open Sans" panose="020B0606030504020204" pitchFamily="34" charset="0"/>
                <a:ea typeface="Open Sans" panose="020B0606030504020204" pitchFamily="34" charset="0"/>
                <a:cs typeface="Open Sans" panose="020B0606030504020204" pitchFamily="34" charset="0"/>
              </a:rPr>
              <a:t>th</a:t>
            </a: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 November </a:t>
            </a:r>
            <a:r>
              <a:rPr lang="en-GB" sz="2400" b="0" dirty="0">
                <a:solidFill>
                  <a:srgbClr val="2E1F13"/>
                </a:solidFill>
                <a:latin typeface="Open Sans" panose="020B0606030504020204" pitchFamily="34" charset="0"/>
                <a:ea typeface="Open Sans" panose="020B0606030504020204" pitchFamily="34" charset="0"/>
                <a:cs typeface="Open Sans" panose="020B0606030504020204" pitchFamily="34" charset="0"/>
              </a:rPr>
              <a:t>for online access to the English Sphere 2018 Handbook.</a:t>
            </a:r>
          </a:p>
          <a:p>
            <a:pPr marL="406394" indent="-406394" defTabSz="650230">
              <a:buClrTx/>
              <a:buFont typeface="Arial" panose="020B0604020202020204" pitchFamily="34" charset="0"/>
              <a:buChar char="•"/>
              <a:defRPr/>
            </a:pP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Modern</a:t>
            </a:r>
            <a:r>
              <a:rPr lang="en-GB" sz="2400" b="0" dirty="0">
                <a:solidFill>
                  <a:srgbClr val="2E1F13"/>
                </a:solidFill>
                <a:latin typeface="Open Sans" panose="020B0606030504020204" pitchFamily="34" charset="0"/>
                <a:ea typeface="Open Sans" panose="020B0606030504020204" pitchFamily="34" charset="0"/>
                <a:cs typeface="Open Sans" panose="020B0606030504020204" pitchFamily="34" charset="0"/>
              </a:rPr>
              <a:t> scalable Content Management System (CMS)</a:t>
            </a:r>
          </a:p>
          <a:p>
            <a:pPr marL="406394" indent="-406394" defTabSz="650230">
              <a:buClrTx/>
              <a:buFont typeface="Arial" panose="020B0604020202020204" pitchFamily="34" charset="0"/>
              <a:buChar char="•"/>
              <a:defRPr/>
            </a:pP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Responsive</a:t>
            </a:r>
            <a:r>
              <a:rPr lang="en-GB" sz="2400" b="0" dirty="0">
                <a:solidFill>
                  <a:srgbClr val="2E1F13"/>
                </a:solidFill>
                <a:latin typeface="Open Sans" panose="020B0606030504020204" pitchFamily="34" charset="0"/>
                <a:ea typeface="Open Sans" panose="020B0606030504020204" pitchFamily="34" charset="0"/>
                <a:cs typeface="Open Sans" panose="020B0606030504020204" pitchFamily="34" charset="0"/>
              </a:rPr>
              <a:t> design (mobile-ready)</a:t>
            </a:r>
          </a:p>
          <a:p>
            <a:pPr marL="1176285" lvl="1" indent="-406394" defTabSz="650230">
              <a:spcBef>
                <a:spcPts val="1422"/>
              </a:spcBef>
              <a:buClrTx/>
              <a:buFont typeface="Arial" panose="020B0604020202020204" pitchFamily="34" charset="0"/>
              <a:buChar char="•"/>
              <a:defRPr/>
            </a:pPr>
            <a:endParaRPr lang="en-GB" sz="2276"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n-GB" sz="2276"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n-GB" sz="2276"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n-GB" sz="2276"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2">
            <a:extLst>
              <a:ext uri="{FF2B5EF4-FFF2-40B4-BE49-F238E27FC236}">
                <a16:creationId xmlns:a16="http://schemas.microsoft.com/office/drawing/2014/main" id="{9F34EA61-8CA2-46CE-9948-1090FF361DED}"/>
              </a:ext>
            </a:extLst>
          </p:cNvPr>
          <p:cNvSpPr txBox="1">
            <a:spLocks/>
          </p:cNvSpPr>
          <p:nvPr/>
        </p:nvSpPr>
        <p:spPr>
          <a:xfrm>
            <a:off x="650239" y="4920577"/>
            <a:ext cx="7665086" cy="3474120"/>
          </a:xfrm>
          <a:prstGeom prst="rect">
            <a:avLst/>
          </a:prstGeom>
        </p:spPr>
        <p:txBody>
          <a:bodyPr vert="horz" lIns="130048" tIns="65024" rIns="130048" bIns="65024" rtlCol="0">
            <a:noAutofit/>
          </a:bodyPr>
          <a:lstStyle>
            <a:lvl1pPr marL="0" indent="0" algn="l" defTabSz="457200" rtl="0" eaLnBrk="1" latinLnBrk="0" hangingPunct="1">
              <a:spcBef>
                <a:spcPct val="20000"/>
              </a:spcBef>
              <a:buClr>
                <a:schemeClr val="tx2"/>
              </a:buClr>
              <a:buFontTx/>
              <a:buNone/>
              <a:defRPr sz="1800" b="1"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18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16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50230">
              <a:buClrTx/>
              <a:defRPr/>
            </a:pPr>
            <a:r>
              <a:rPr lang="en-GB" sz="2276" dirty="0">
                <a:solidFill>
                  <a:srgbClr val="2E1F13"/>
                </a:solidFill>
                <a:latin typeface="Open Sans" panose="020B0606030504020204" pitchFamily="34" charset="0"/>
                <a:ea typeface="Open Sans" panose="020B0606030504020204" pitchFamily="34" charset="0"/>
                <a:cs typeface="Open Sans" panose="020B0606030504020204" pitchFamily="34" charset="0"/>
              </a:rPr>
              <a:t>Enhancements for 2019</a:t>
            </a:r>
          </a:p>
          <a:p>
            <a:pPr marL="406394" indent="-406394" defTabSz="650230">
              <a:buClrTx/>
              <a:buFont typeface="Arial" panose="020B0604020202020204" pitchFamily="34" charset="0"/>
              <a:buChar char="•"/>
              <a:defRPr/>
            </a:pP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Supporting information </a:t>
            </a:r>
            <a:endParaRPr lang="en-GB" sz="2400"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User comments</a:t>
            </a:r>
            <a:endParaRPr lang="en-GB" sz="2400"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lvl="1" indent="-406394" defTabSz="650230">
              <a:spcBef>
                <a:spcPct val="20000"/>
              </a:spcBef>
              <a:buClrTx/>
              <a:buFont typeface="Arial" panose="020B0604020202020204" pitchFamily="34" charset="0"/>
              <a:buChar char="•"/>
              <a:defRPr/>
            </a:pPr>
            <a:r>
              <a:rPr lang="en-GB" sz="2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Multiple handbooks </a:t>
            </a: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(HSP members)</a:t>
            </a:r>
            <a:b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b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in </a:t>
            </a:r>
            <a:r>
              <a:rPr lang="en-GB" sz="2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multiple languages</a:t>
            </a: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 (more than 4)</a:t>
            </a:r>
          </a:p>
          <a:p>
            <a:pPr marL="406394" lvl="1" indent="-406394" defTabSz="650230">
              <a:spcBef>
                <a:spcPct val="20000"/>
              </a:spcBef>
              <a:buClrTx/>
              <a:buFont typeface="Arial" panose="020B0604020202020204" pitchFamily="34" charset="0"/>
              <a:buChar char="•"/>
              <a:defRPr/>
            </a:pPr>
            <a:r>
              <a:rPr lang="en-GB" sz="2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Integration</a:t>
            </a: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 with other Sphere and</a:t>
            </a:r>
            <a:b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b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3rd party systems</a:t>
            </a:r>
          </a:p>
          <a:p>
            <a:pPr marL="406394" lvl="1" indent="-406394" defTabSz="650230">
              <a:spcBef>
                <a:spcPct val="20000"/>
              </a:spcBef>
              <a:buClrTx/>
              <a:buFont typeface="Arial" panose="020B0604020202020204" pitchFamily="34" charset="0"/>
              <a:buChar char="•"/>
              <a:defRPr/>
            </a:pP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Advanced Programming Interface (</a:t>
            </a:r>
            <a:r>
              <a:rPr lang="en-GB" sz="24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API</a:t>
            </a:r>
            <a:r>
              <a:rPr lang="en-GB" sz="2400" dirty="0">
                <a:solidFill>
                  <a:srgbClr val="2E1F13"/>
                </a:solidFill>
                <a:latin typeface="Open Sans" panose="020B0606030504020204" pitchFamily="34" charset="0"/>
                <a:ea typeface="Open Sans" panose="020B0606030504020204" pitchFamily="34" charset="0"/>
                <a:cs typeface="Open Sans" panose="020B0606030504020204" pitchFamily="34" charset="0"/>
              </a:rPr>
              <a:t>)</a:t>
            </a:r>
          </a:p>
          <a:p>
            <a:pPr marL="1176285" lvl="1" indent="-406394" defTabSz="650230">
              <a:spcBef>
                <a:spcPts val="1422"/>
              </a:spcBef>
              <a:buClrTx/>
              <a:buFont typeface="Arial" panose="020B0604020202020204" pitchFamily="34" charset="0"/>
              <a:buChar char="•"/>
              <a:defRPr/>
            </a:pPr>
            <a:endParaRPr lang="en-GB" sz="2276"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n-GB" sz="2276"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n-GB" sz="2276"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a:p>
            <a:pPr marL="406394" indent="-406394" defTabSz="650230">
              <a:buClrTx/>
              <a:buFont typeface="Arial" panose="020B0604020202020204" pitchFamily="34" charset="0"/>
              <a:buChar char="•"/>
              <a:defRPr/>
            </a:pPr>
            <a:endParaRPr lang="en-GB" sz="2276" b="0" dirty="0">
              <a:solidFill>
                <a:srgbClr val="2E1F1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9" name="Picture 8">
            <a:extLst>
              <a:ext uri="{FF2B5EF4-FFF2-40B4-BE49-F238E27FC236}">
                <a16:creationId xmlns:a16="http://schemas.microsoft.com/office/drawing/2014/main" id="{BD974630-B799-4B43-B2F8-AB562D020FEC}"/>
              </a:ext>
            </a:extLst>
          </p:cNvPr>
          <p:cNvPicPr>
            <a:picLocks noChangeAspect="1"/>
          </p:cNvPicPr>
          <p:nvPr/>
        </p:nvPicPr>
        <p:blipFill>
          <a:blip r:embed="rId3"/>
          <a:stretch>
            <a:fillRect/>
          </a:stretch>
        </p:blipFill>
        <p:spPr>
          <a:xfrm>
            <a:off x="8072010" y="1606478"/>
            <a:ext cx="3759135" cy="662819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Title 1">
            <a:extLst>
              <a:ext uri="{FF2B5EF4-FFF2-40B4-BE49-F238E27FC236}">
                <a16:creationId xmlns:a16="http://schemas.microsoft.com/office/drawing/2014/main" id="{584B2DD8-F229-454E-A9FF-F3755557D257}"/>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solidFill>
                <a:latin typeface="Open Sans regular"/>
              </a:rPr>
              <a:t>handbook.spherestandards.org</a:t>
            </a:r>
            <a:endParaRPr lang="en-US"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C3A27E12-1286-44D6-AB3A-EBF86736E300}"/>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31</a:t>
            </a:fld>
            <a:endParaRPr lang="en-US" dirty="0">
              <a:solidFill>
                <a:schemeClr val="tx2"/>
              </a:solidFill>
            </a:endParaRPr>
          </a:p>
        </p:txBody>
      </p:sp>
    </p:spTree>
    <p:extLst>
      <p:ext uri="{BB962C8B-B14F-4D97-AF65-F5344CB8AC3E}">
        <p14:creationId xmlns:p14="http://schemas.microsoft.com/office/powerpoint/2010/main" val="3009429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hidden="1">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004800" cy="9753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3108FB3-4D3A-4266-8848-462839FFFE33}"/>
              </a:ext>
            </a:extLst>
          </p:cNvPr>
          <p:cNvPicPr>
            <a:picLocks noChangeAspect="1"/>
          </p:cNvPicPr>
          <p:nvPr/>
        </p:nvPicPr>
        <p:blipFill rotWithShape="1">
          <a:blip r:embed="rId3">
            <a:alphaModFix/>
            <a:extLst/>
          </a:blip>
          <a:srcRect l="17" t="-1" r="21" b="-1"/>
          <a:stretch/>
        </p:blipFill>
        <p:spPr>
          <a:xfrm>
            <a:off x="5271803" y="870763"/>
            <a:ext cx="6982307" cy="3510086"/>
          </a:xfrm>
          <a:prstGeom prst="rect">
            <a:avLst/>
          </a:prstGeom>
        </p:spPr>
      </p:pic>
      <p:sp>
        <p:nvSpPr>
          <p:cNvPr id="2" name="Title 1">
            <a:extLst>
              <a:ext uri="{FF2B5EF4-FFF2-40B4-BE49-F238E27FC236}">
                <a16:creationId xmlns:a16="http://schemas.microsoft.com/office/drawing/2014/main" id="{828C8E35-8CC8-43A5-951B-830D2AEE53D3}"/>
              </a:ext>
            </a:extLst>
          </p:cNvPr>
          <p:cNvSpPr>
            <a:spLocks noGrp="1"/>
          </p:cNvSpPr>
          <p:nvPr>
            <p:ph type="title"/>
          </p:nvPr>
        </p:nvSpPr>
        <p:spPr>
          <a:xfrm>
            <a:off x="561883" y="2015868"/>
            <a:ext cx="3978941" cy="5721863"/>
          </a:xfrm>
        </p:spPr>
        <p:txBody>
          <a:bodyPr vert="horz" lIns="91440" tIns="45720" rIns="91440" bIns="45720" rtlCol="0" anchor="ctr">
            <a:normAutofit/>
          </a:bodyPr>
          <a:lstStyle/>
          <a:p>
            <a:pPr algn="r" defTabSz="914400">
              <a:lnSpc>
                <a:spcPct val="90000"/>
              </a:lnSpc>
              <a:spcBef>
                <a:spcPct val="0"/>
              </a:spcBef>
            </a:pPr>
            <a:r>
              <a:rPr lang="en-GB" sz="4800" dirty="0">
                <a:solidFill>
                  <a:srgbClr val="2E1F13"/>
                </a:solidFill>
                <a:latin typeface="Open Sans regular"/>
              </a:rPr>
              <a:t>A </a:t>
            </a:r>
            <a:r>
              <a:rPr lang="en-GB" sz="4800" b="1" dirty="0">
                <a:solidFill>
                  <a:srgbClr val="2E1F13"/>
                </a:solidFill>
                <a:latin typeface="Open Sans regular"/>
              </a:rPr>
              <a:t>NEW</a:t>
            </a:r>
            <a:r>
              <a:rPr lang="en-GB" sz="4800" dirty="0">
                <a:solidFill>
                  <a:srgbClr val="2E1F13"/>
                </a:solidFill>
                <a:latin typeface="Open Sans regular"/>
              </a:rPr>
              <a:t> ONLINE COURSE</a:t>
            </a:r>
            <a:br>
              <a:rPr lang="en-GB" sz="5400" dirty="0">
                <a:solidFill>
                  <a:srgbClr val="2E1F13"/>
                </a:solidFill>
                <a:latin typeface="Open Sans regular"/>
              </a:rPr>
            </a:br>
            <a:r>
              <a:rPr lang="en-GB" sz="48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How to be a</a:t>
            </a:r>
            <a:br>
              <a:rPr lang="en-GB" sz="4800" b="1" dirty="0">
                <a:solidFill>
                  <a:srgbClr val="2E1F13"/>
                </a:solidFill>
                <a:latin typeface="Open Sans" panose="020B0606030504020204" pitchFamily="34" charset="0"/>
                <a:ea typeface="Open Sans" panose="020B0606030504020204" pitchFamily="34" charset="0"/>
                <a:cs typeface="Open Sans" panose="020B0606030504020204" pitchFamily="34" charset="0"/>
              </a:rPr>
            </a:br>
            <a:r>
              <a:rPr lang="en-GB" sz="4800" b="1" dirty="0">
                <a:solidFill>
                  <a:srgbClr val="2E1F13"/>
                </a:solidFill>
                <a:latin typeface="Open Sans" panose="020B0606030504020204" pitchFamily="34" charset="0"/>
                <a:ea typeface="Open Sans" panose="020B0606030504020204" pitchFamily="34" charset="0"/>
                <a:cs typeface="Open Sans" panose="020B0606030504020204" pitchFamily="34" charset="0"/>
              </a:rPr>
              <a:t>Sphere Champion</a:t>
            </a:r>
            <a:endParaRPr lang="en-US" sz="5000" b="1" kern="1200" dirty="0">
              <a:solidFill>
                <a:srgbClr val="2E1F13"/>
              </a:solidFill>
              <a:latin typeface="+mj-lt"/>
              <a:ea typeface="+mj-ea"/>
              <a:cs typeface="+mj-cs"/>
            </a:endParaRPr>
          </a:p>
        </p:txBody>
      </p:sp>
      <p:cxnSp>
        <p:nvCxnSpPr>
          <p:cNvPr id="14" name="Straight Connector 10">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63596" y="3251200"/>
            <a:ext cx="0" cy="325120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93C250A-632B-4D63-9C14-E55AD5376A38}"/>
              </a:ext>
            </a:extLst>
          </p:cNvPr>
          <p:cNvSpPr>
            <a:spLocks noGrp="1"/>
          </p:cNvSpPr>
          <p:nvPr>
            <p:ph idx="1"/>
          </p:nvPr>
        </p:nvSpPr>
        <p:spPr>
          <a:xfrm>
            <a:off x="5386369" y="4133397"/>
            <a:ext cx="6820602" cy="4384843"/>
          </a:xfrm>
        </p:spPr>
        <p:txBody>
          <a:bodyPr vert="horz" lIns="91440" tIns="45720" rIns="91440" bIns="45720" rtlCol="0" anchor="ctr">
            <a:normAutofit/>
          </a:bodyPr>
          <a:lstStyle/>
          <a:p>
            <a:pPr marL="0" indent="0" algn="l" defTabSz="914400">
              <a:lnSpc>
                <a:spcPct val="90000"/>
              </a:lnSpc>
              <a:buNone/>
            </a:pPr>
            <a:r>
              <a:rPr lang="en-GB" sz="3100" b="0" dirty="0">
                <a:solidFill>
                  <a:srgbClr val="2E1F13"/>
                </a:solidFill>
                <a:latin typeface="Open Sans" panose="020B0606030504020204" pitchFamily="34" charset="0"/>
                <a:ea typeface="Open Sans" panose="020B0606030504020204" pitchFamily="34" charset="0"/>
                <a:cs typeface="Open Sans" panose="020B0606030504020204" pitchFamily="34" charset="0"/>
              </a:rPr>
              <a:t>Learn how to promote Sphere within your network, and how this benefits the people affected by crisis and disaster that you serve.</a:t>
            </a:r>
          </a:p>
          <a:p>
            <a:pPr marL="0" indent="0" algn="l" defTabSz="914400">
              <a:lnSpc>
                <a:spcPct val="90000"/>
              </a:lnSpc>
              <a:buNone/>
            </a:pPr>
            <a:r>
              <a:rPr lang="en-GB" sz="3100" b="0" dirty="0">
                <a:solidFill>
                  <a:srgbClr val="2E1F13"/>
                </a:solidFill>
                <a:latin typeface="Open Sans" panose="020B0606030504020204" pitchFamily="34" charset="0"/>
                <a:ea typeface="Open Sans" panose="020B0606030504020204" pitchFamily="34" charset="0"/>
                <a:cs typeface="Open Sans" panose="020B0606030504020204" pitchFamily="34" charset="0"/>
              </a:rPr>
              <a:t>Anyone can be a Sphere Champion through their own actions and by encouraging those in power to act.</a:t>
            </a:r>
            <a:endParaRPr lang="en-US" sz="3100" kern="1200" dirty="0">
              <a:solidFill>
                <a:srgbClr val="2E1F13"/>
              </a:solidFill>
              <a:latin typeface="+mn-lt"/>
              <a:ea typeface="+mn-ea"/>
              <a:cs typeface="+mn-cs"/>
            </a:endParaRPr>
          </a:p>
        </p:txBody>
      </p:sp>
      <p:sp>
        <p:nvSpPr>
          <p:cNvPr id="15" name="Title 1">
            <a:extLst>
              <a:ext uri="{FF2B5EF4-FFF2-40B4-BE49-F238E27FC236}">
                <a16:creationId xmlns:a16="http://schemas.microsoft.com/office/drawing/2014/main" id="{4B3D26D7-CBC6-4BD5-83F5-7CDFC54BE253}"/>
              </a:ext>
            </a:extLst>
          </p:cNvPr>
          <p:cNvSpPr txBox="1">
            <a:spLocks/>
          </p:cNvSpPr>
          <p:nvPr/>
        </p:nvSpPr>
        <p:spPr>
          <a:xfrm>
            <a:off x="2560325" y="8492326"/>
            <a:ext cx="8027031" cy="75248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chorCtr="0">
            <a:noAutofit/>
          </a:bodyPr>
          <a:lstStyle>
            <a:lvl1pPr marL="0" marR="0" indent="0" algn="ctr" defTabSz="584200" rtl="0" latinLnBrk="0">
              <a:lnSpc>
                <a:spcPct val="100000"/>
              </a:lnSpc>
              <a:spcBef>
                <a:spcPts val="0"/>
              </a:spcBef>
              <a:spcAft>
                <a:spcPts val="0"/>
              </a:spcAft>
              <a:buClrTx/>
              <a:buSzTx/>
              <a:buFontTx/>
              <a:buNone/>
              <a:tabLst/>
              <a:defRPr sz="3982"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hangingPunct="1"/>
            <a:r>
              <a:rPr lang="en-GB" sz="3200" u="sng" dirty="0">
                <a:solidFill>
                  <a:schemeClr val="accent1"/>
                </a:solidFill>
                <a:latin typeface="Open Sans regular"/>
              </a:rPr>
              <a:t>learning.spherestandards.org</a:t>
            </a:r>
            <a:endParaRPr lang="en-US" sz="3200" u="sng" dirty="0">
              <a:solidFill>
                <a:schemeClr val="accent1"/>
              </a:solidFill>
              <a:latin typeface="Open Sans regular"/>
            </a:endParaRPr>
          </a:p>
        </p:txBody>
      </p:sp>
      <p:sp>
        <p:nvSpPr>
          <p:cNvPr id="11" name="Slide Number">
            <a:extLst>
              <a:ext uri="{FF2B5EF4-FFF2-40B4-BE49-F238E27FC236}">
                <a16:creationId xmlns:a16="http://schemas.microsoft.com/office/drawing/2014/main" id="{51821D89-30ED-4870-91B5-A268F5F59412}"/>
              </a:ext>
            </a:extLst>
          </p:cNvPr>
          <p:cNvSpPr txBox="1">
            <a:spLocks/>
          </p:cNvSpPr>
          <p:nvPr/>
        </p:nvSpPr>
        <p:spPr>
          <a:xfrm>
            <a:off x="11796190" y="8809566"/>
            <a:ext cx="307777" cy="318036"/>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fld id="{86CB4B4D-7CA3-9044-876B-883B54F8677D}" type="slidenum">
              <a:rPr lang="en-US" smtClean="0">
                <a:solidFill>
                  <a:schemeClr val="tx2"/>
                </a:solidFill>
              </a:rPr>
              <a:pPr/>
              <a:t>32</a:t>
            </a:fld>
            <a:endParaRPr lang="en-US" dirty="0">
              <a:solidFill>
                <a:schemeClr val="tx2"/>
              </a:solidFill>
            </a:endParaRPr>
          </a:p>
        </p:txBody>
      </p:sp>
      <p:sp>
        <p:nvSpPr>
          <p:cNvPr id="5" name="Rectangle 4">
            <a:extLst>
              <a:ext uri="{FF2B5EF4-FFF2-40B4-BE49-F238E27FC236}">
                <a16:creationId xmlns:a16="http://schemas.microsoft.com/office/drawing/2014/main" id="{FE6DEF2D-E9D3-43FB-B8C5-19F6EFCB3084}"/>
              </a:ext>
            </a:extLst>
          </p:cNvPr>
          <p:cNvSpPr/>
          <p:nvPr/>
        </p:nvSpPr>
        <p:spPr>
          <a:xfrm>
            <a:off x="0" y="922446"/>
            <a:ext cx="5271803" cy="1428868"/>
          </a:xfrm>
          <a:prstGeom prst="rect">
            <a:avLst/>
          </a:prstGeom>
          <a:solidFill>
            <a:schemeClr val="bg1"/>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31531260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 name="Title"/>
          <p:cNvSpPr txBox="1">
            <a:spLocks noGrp="1"/>
          </p:cNvSpPr>
          <p:nvPr>
            <p:ph type="title"/>
          </p:nvPr>
        </p:nvSpPr>
        <p:spPr>
          <a:xfrm>
            <a:off x="1270000" y="1181100"/>
            <a:ext cx="10464800" cy="1130300"/>
          </a:xfrm>
          <a:prstGeom prst="rect">
            <a:avLst/>
          </a:prstGeom>
        </p:spPr>
        <p:txBody>
          <a:bodyPr>
            <a:normAutofit fontScale="90000"/>
          </a:bodyPr>
          <a:lstStyle/>
          <a:p>
            <a:pPr algn="l"/>
            <a:r>
              <a:rPr lang="en-US" sz="3600" dirty="0"/>
              <a:t>Discussion 4:</a:t>
            </a:r>
            <a:br>
              <a:rPr lang="en-US" sz="3600" dirty="0"/>
            </a:br>
            <a:r>
              <a:rPr lang="en-GB" cap="all" dirty="0">
                <a:latin typeface="Open Sans Bold" panose="020B0806030504020204" pitchFamily="34" charset="0"/>
                <a:ea typeface="Open Sans Bold" panose="020B0806030504020204" pitchFamily="34" charset="0"/>
                <a:cs typeface="Open Sans Bold" panose="020B0806030504020204" pitchFamily="34" charset="0"/>
              </a:rPr>
              <a:t>THE EVOLUTION OF SPHERE AND ITS PRODUCTS</a:t>
            </a:r>
            <a:endParaRPr cap="all" dirty="0">
              <a:latin typeface="Open Sans Bold" panose="020B0806030504020204" pitchFamily="34" charset="0"/>
              <a:ea typeface="Open Sans Bold" panose="020B0806030504020204" pitchFamily="34" charset="0"/>
              <a:cs typeface="Open Sans Bold" panose="020B0806030504020204" pitchFamily="34" charset="0"/>
            </a:endParaRPr>
          </a:p>
        </p:txBody>
      </p:sp>
      <p:sp>
        <p:nvSpPr>
          <p:cNvPr id="127" name="Slide Number"/>
          <p:cNvSpPr txBox="1">
            <a:spLocks noGrp="1"/>
          </p:cNvSpPr>
          <p:nvPr>
            <p:ph type="sldNum" sz="quarter" idx="4294967295"/>
          </p:nvPr>
        </p:nvSpPr>
        <p:spPr>
          <a:xfrm>
            <a:off x="11816857" y="8809566"/>
            <a:ext cx="215789" cy="342901"/>
          </a:xfrm>
          <a:prstGeom prst="rect">
            <a:avLst/>
          </a:prstGeom>
          <a:extLst>
            <a:ext uri="{C572A759-6A51-4108-AA02-DFA0A04FC94B}">
              <ma14:wrappingTextBoxFlag xmlns:ma14="http://schemas.microsoft.com/office/mac/drawingml/2011/main" xmlns="" val="1"/>
            </a:ext>
          </a:extLst>
        </p:spPr>
        <p:txBody>
          <a:bodyPr/>
          <a:lstStyle>
            <a:lvl1pPr>
              <a:defRPr>
                <a:solidFill>
                  <a:srgbClr val="FFFFFF"/>
                </a:solidFill>
              </a:defRPr>
            </a:lvl1pPr>
          </a:lstStyle>
          <a:p>
            <a:fld id="{86CB4B4D-7CA3-9044-876B-883B54F8677D}" type="slidenum">
              <a:t>33</a:t>
            </a:fld>
            <a:endParaRPr dirty="0"/>
          </a:p>
        </p:txBody>
      </p:sp>
      <p:sp>
        <p:nvSpPr>
          <p:cNvPr id="7" name="Body">
            <a:extLst>
              <a:ext uri="{FF2B5EF4-FFF2-40B4-BE49-F238E27FC236}">
                <a16:creationId xmlns:a16="http://schemas.microsoft.com/office/drawing/2014/main" id="{0AE358B3-8451-4CBE-8C29-018AB3F7DEE4}"/>
              </a:ext>
            </a:extLst>
          </p:cNvPr>
          <p:cNvSpPr txBox="1">
            <a:spLocks/>
          </p:cNvSpPr>
          <p:nvPr/>
        </p:nvSpPr>
        <p:spPr>
          <a:xfrm>
            <a:off x="994229" y="3456622"/>
            <a:ext cx="10464800" cy="443481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FFFFFF"/>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85750" indent="-285750" algn="l" hangingPunct="1">
              <a:buFont typeface="Arial" panose="020B0604020202020204" pitchFamily="34" charset="0"/>
              <a:buChar char="•"/>
            </a:pPr>
            <a:r>
              <a:rPr lang="en-GB" sz="3600" dirty="0"/>
              <a:t>How can Sphere help you to LEARN?</a:t>
            </a:r>
          </a:p>
          <a:p>
            <a:pPr marL="285750" indent="-285750" algn="l" hangingPunct="1">
              <a:buFont typeface="Arial" panose="020B0604020202020204" pitchFamily="34" charset="0"/>
              <a:buChar char="•"/>
            </a:pPr>
            <a:r>
              <a:rPr lang="en-GB" sz="3600" dirty="0"/>
              <a:t>How can Sphere help you to ACT?</a:t>
            </a:r>
          </a:p>
          <a:p>
            <a:pPr marL="285750" indent="-285750" algn="l" hangingPunct="1">
              <a:buFont typeface="Arial" panose="020B0604020202020204" pitchFamily="34" charset="0"/>
              <a:buChar char="•"/>
            </a:pPr>
            <a:r>
              <a:rPr lang="en-GB" sz="3600" dirty="0"/>
              <a:t>How can Sphere help you to CONNECT?</a:t>
            </a:r>
          </a:p>
          <a:p>
            <a:pPr marL="285750" indent="-285750" algn="l" hangingPunct="1">
              <a:buFont typeface="Arial" panose="020B0604020202020204" pitchFamily="34" charset="0"/>
              <a:buChar char="•"/>
            </a:pPr>
            <a:r>
              <a:rPr lang="en-GB" sz="3600" dirty="0"/>
              <a:t>In which ways do you access the Handbook?</a:t>
            </a:r>
          </a:p>
          <a:p>
            <a:pPr marL="285750" indent="-285750" algn="l" hangingPunct="1">
              <a:buFont typeface="Arial" panose="020B0604020202020204" pitchFamily="34" charset="0"/>
              <a:buChar char="•"/>
            </a:pPr>
            <a:r>
              <a:rPr lang="en-GB" sz="3600" dirty="0"/>
              <a:t>How will you help Sphere to keep evolving and to meet the challenges of the future? </a:t>
            </a:r>
          </a:p>
          <a:p>
            <a:pPr marL="285750" indent="-285750" algn="l" hangingPunct="1">
              <a:buFont typeface="Arial" panose="020B0604020202020204" pitchFamily="34" charset="0"/>
              <a:buChar char="•"/>
            </a:pPr>
            <a:endParaRPr lang="en-GB" sz="4400" dirty="0"/>
          </a:p>
        </p:txBody>
      </p:sp>
    </p:spTree>
    <p:extLst>
      <p:ext uri="{BB962C8B-B14F-4D97-AF65-F5344CB8AC3E}">
        <p14:creationId xmlns:p14="http://schemas.microsoft.com/office/powerpoint/2010/main" val="202404049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 name="Slide Number"/>
          <p:cNvSpPr txBox="1">
            <a:spLocks noGrp="1"/>
          </p:cNvSpPr>
          <p:nvPr>
            <p:ph type="sldNum" sz="quarter" idx="4294967295"/>
          </p:nvPr>
        </p:nvSpPr>
        <p:spPr>
          <a:xfrm>
            <a:off x="11796190" y="8809566"/>
            <a:ext cx="307777" cy="318036"/>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solidFill>
                  <a:schemeClr val="tx2"/>
                </a:solidFill>
              </a:rPr>
              <a:t>34</a:t>
            </a:fld>
            <a:endParaRPr dirty="0">
              <a:solidFill>
                <a:schemeClr val="tx2"/>
              </a:solidFill>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A0C753-6C4E-48A6-A466-3580F76262AA}"/>
              </a:ext>
            </a:extLst>
          </p:cNvPr>
          <p:cNvPicPr>
            <a:picLocks noChangeAspect="1"/>
          </p:cNvPicPr>
          <p:nvPr/>
        </p:nvPicPr>
        <p:blipFill rotWithShape="1">
          <a:blip r:embed="rId3"/>
          <a:srcRect l="11173"/>
          <a:stretch/>
        </p:blipFill>
        <p:spPr>
          <a:xfrm>
            <a:off x="2286000" y="565439"/>
            <a:ext cx="8826500" cy="8622722"/>
          </a:xfrm>
          <a:prstGeom prst="rect">
            <a:avLst/>
          </a:prstGeom>
        </p:spPr>
      </p:pic>
      <p:sp>
        <p:nvSpPr>
          <p:cNvPr id="5" name="Rectangle 4">
            <a:extLst>
              <a:ext uri="{FF2B5EF4-FFF2-40B4-BE49-F238E27FC236}">
                <a16:creationId xmlns:a16="http://schemas.microsoft.com/office/drawing/2014/main" id="{6495543E-0BCB-4A64-8456-1A7093F161EF}"/>
              </a:ext>
            </a:extLst>
          </p:cNvPr>
          <p:cNvSpPr/>
          <p:nvPr/>
        </p:nvSpPr>
        <p:spPr>
          <a:xfrm>
            <a:off x="849673" y="1360320"/>
            <a:ext cx="3561348" cy="705853"/>
          </a:xfrm>
          <a:prstGeom prst="rect">
            <a:avLst/>
          </a:prstGeom>
          <a:solidFill>
            <a:schemeClr val="bg1"/>
          </a:solidFill>
          <a:ln w="25400" cap="flat">
            <a:solidFill>
              <a:schemeClr val="bg1"/>
            </a:solidFill>
            <a:prstDash val="solid"/>
            <a:round/>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6" name="Slide Number">
            <a:extLst>
              <a:ext uri="{FF2B5EF4-FFF2-40B4-BE49-F238E27FC236}">
                <a16:creationId xmlns:a16="http://schemas.microsoft.com/office/drawing/2014/main" id="{FDAC2B4A-F224-4C06-8B75-7E08275F64EE}"/>
              </a:ext>
            </a:extLst>
          </p:cNvPr>
          <p:cNvSpPr txBox="1">
            <a:spLocks/>
          </p:cNvSpPr>
          <p:nvPr/>
        </p:nvSpPr>
        <p:spPr>
          <a:xfrm>
            <a:off x="11805138" y="8809566"/>
            <a:ext cx="205184"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a:spcAft>
                <a:spcPts val="600"/>
              </a:spcAft>
            </a:pPr>
            <a:fld id="{86CB4B4D-7CA3-9044-876B-883B54F8677D}" type="slidenum">
              <a:rPr lang="en-US" smtClean="0">
                <a:solidFill>
                  <a:schemeClr val="tx2"/>
                </a:solidFill>
              </a:rPr>
              <a:pPr>
                <a:spcAft>
                  <a:spcPts val="600"/>
                </a:spcAft>
              </a:pPr>
              <a:t>4</a:t>
            </a:fld>
            <a:endParaRPr lang="en-US" dirty="0">
              <a:solidFill>
                <a:schemeClr val="tx2"/>
              </a:solidFill>
            </a:endParaRPr>
          </a:p>
        </p:txBody>
      </p:sp>
      <p:sp>
        <p:nvSpPr>
          <p:cNvPr id="7" name="Title">
            <a:extLst>
              <a:ext uri="{FF2B5EF4-FFF2-40B4-BE49-F238E27FC236}">
                <a16:creationId xmlns:a16="http://schemas.microsoft.com/office/drawing/2014/main" id="{553F06E1-0BD0-45D7-B165-D343A7B06D6B}"/>
              </a:ext>
            </a:extLst>
          </p:cNvPr>
          <p:cNvSpPr txBox="1">
            <a:spLocks noGrp="1"/>
          </p:cNvSpPr>
          <p:nvPr>
            <p:ph type="title"/>
          </p:nvPr>
        </p:nvSpPr>
        <p:spPr>
          <a:xfrm>
            <a:off x="616012" y="565439"/>
            <a:ext cx="4507640" cy="2117952"/>
          </a:xfrm>
          <a:prstGeom prst="rect">
            <a:avLst/>
          </a:prstGeom>
        </p:spPr>
        <p:txBody>
          <a:bodyPr vert="horz" lIns="91440" tIns="45720" rIns="91440" bIns="45720" rtlCol="0" anchor="ctr">
            <a:normAutofit/>
          </a:bodyPr>
          <a:lstStyle/>
          <a:p>
            <a:pPr algn="l" defTabSz="914400">
              <a:lnSpc>
                <a:spcPct val="90000"/>
              </a:lnSpc>
              <a:spcBef>
                <a:spcPct val="0"/>
              </a:spcBef>
            </a:pPr>
            <a:r>
              <a:rPr lang="en-US" sz="3600" kern="1200" dirty="0">
                <a:solidFill>
                  <a:srgbClr val="000000"/>
                </a:solidFill>
              </a:rPr>
              <a:t>Today’s challenges and drivers of the revision</a:t>
            </a:r>
            <a:endParaRPr lang="en-US" sz="4300" b="1"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75959149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63A978-26FB-4E1C-8FBF-864BE51339B4}"/>
              </a:ext>
            </a:extLst>
          </p:cNvPr>
          <p:cNvPicPr>
            <a:picLocks noChangeAspect="1"/>
          </p:cNvPicPr>
          <p:nvPr/>
        </p:nvPicPr>
        <p:blipFill rotWithShape="1">
          <a:blip r:embed="rId3"/>
          <a:srcRect t="4558" r="24243" b="4534"/>
          <a:stretch/>
        </p:blipFill>
        <p:spPr>
          <a:xfrm>
            <a:off x="40228" y="0"/>
            <a:ext cx="13004780" cy="9753590"/>
          </a:xfrm>
          <a:prstGeom prst="rect">
            <a:avLst/>
          </a:prstGeom>
        </p:spPr>
      </p:pic>
      <p:sp>
        <p:nvSpPr>
          <p:cNvPr id="128" name="Rectangle 127">
            <a:extLst>
              <a:ext uri="{FF2B5EF4-FFF2-40B4-BE49-F238E27FC236}">
                <a16:creationId xmlns:a16="http://schemas.microsoft.com/office/drawing/2014/main" id="{724CD679-7405-4CD3-A92A-9469F279A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9342" y="456783"/>
            <a:ext cx="6117963" cy="8386479"/>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Body"/>
          <p:cNvSpPr txBox="1">
            <a:spLocks noGrp="1"/>
          </p:cNvSpPr>
          <p:nvPr>
            <p:ph type="body" sz="half" idx="1"/>
          </p:nvPr>
        </p:nvSpPr>
        <p:spPr>
          <a:xfrm>
            <a:off x="677237" y="2287703"/>
            <a:ext cx="5446959" cy="6359619"/>
          </a:xfrm>
          <a:prstGeom prst="rect">
            <a:avLst/>
          </a:prstGeom>
        </p:spPr>
        <p:txBody>
          <a:bodyPr vert="horz" lIns="91440" tIns="45720" rIns="91440" bIns="45720" rtlCol="0">
            <a:normAutofit/>
          </a:bodyPr>
          <a:lstStyle/>
          <a:p>
            <a:pPr marL="274320" indent="-228600" algn="l" defTabSz="914400">
              <a:lnSpc>
                <a:spcPct val="90000"/>
              </a:lnSpc>
              <a:buFont typeface="Arial" panose="020B0604020202020204" pitchFamily="34" charset="0"/>
              <a:buChar char="•"/>
            </a:pPr>
            <a:r>
              <a:rPr lang="en-US" sz="3200" b="1" kern="1200" dirty="0">
                <a:solidFill>
                  <a:srgbClr val="000000"/>
                </a:solidFill>
                <a:latin typeface="Open Sans Regular"/>
                <a:ea typeface="+mn-ea"/>
                <a:cs typeface="+mn-cs"/>
              </a:rPr>
              <a:t>Syrian conflict and refugee crisis</a:t>
            </a:r>
          </a:p>
          <a:p>
            <a:pPr marL="274320" algn="l" defTabSz="914400">
              <a:lnSpc>
                <a:spcPct val="90000"/>
              </a:lnSpc>
            </a:pPr>
            <a:r>
              <a:rPr lang="en-US" sz="3200" kern="1200" dirty="0">
                <a:solidFill>
                  <a:srgbClr val="000000"/>
                </a:solidFill>
                <a:latin typeface="Open Sans Regular"/>
                <a:ea typeface="+mn-ea"/>
                <a:cs typeface="+mn-cs"/>
                <a:sym typeface="Wingdings" panose="05000000000000000000" pitchFamily="2" charset="2"/>
              </a:rPr>
              <a:t>Issues of access, capacity building, protracted displacement, civilian and aid worker security, etc.</a:t>
            </a:r>
          </a:p>
          <a:p>
            <a:pPr marL="274320" algn="l" defTabSz="914400">
              <a:lnSpc>
                <a:spcPct val="90000"/>
              </a:lnSpc>
            </a:pPr>
            <a:r>
              <a:rPr lang="en-US" sz="3200" kern="1200" dirty="0">
                <a:solidFill>
                  <a:srgbClr val="000000"/>
                </a:solidFill>
                <a:latin typeface="Open Sans Regular"/>
                <a:ea typeface="+mn-ea"/>
                <a:cs typeface="+mn-cs"/>
                <a:sym typeface="Wingdings" panose="05000000000000000000" pitchFamily="2" charset="2"/>
              </a:rPr>
              <a:t> e.g. Shelter and Settlement</a:t>
            </a:r>
            <a:endParaRPr lang="en-US" sz="3200" kern="1200" dirty="0">
              <a:solidFill>
                <a:srgbClr val="000000"/>
              </a:solidFill>
              <a:latin typeface="Open Sans Regular"/>
              <a:ea typeface="+mn-ea"/>
              <a:cs typeface="+mn-cs"/>
            </a:endParaRPr>
          </a:p>
          <a:p>
            <a:pPr marL="274320" indent="-228600" algn="l" defTabSz="914400">
              <a:lnSpc>
                <a:spcPct val="90000"/>
              </a:lnSpc>
              <a:spcBef>
                <a:spcPts val="3600"/>
              </a:spcBef>
              <a:buFont typeface="Arial" panose="020B0604020202020204" pitchFamily="34" charset="0"/>
              <a:buChar char="•"/>
            </a:pPr>
            <a:r>
              <a:rPr lang="en-US" sz="3200" b="1" kern="1200" dirty="0">
                <a:solidFill>
                  <a:srgbClr val="000000"/>
                </a:solidFill>
                <a:latin typeface="Open Sans Regular"/>
                <a:ea typeface="+mn-ea"/>
                <a:cs typeface="+mn-cs"/>
              </a:rPr>
              <a:t>Outbreaks of Ebola, cholera and plague</a:t>
            </a:r>
          </a:p>
          <a:p>
            <a:pPr marL="274320" algn="l" defTabSz="914400">
              <a:lnSpc>
                <a:spcPct val="90000"/>
              </a:lnSpc>
            </a:pPr>
            <a:r>
              <a:rPr lang="en-US" sz="3200" kern="1200" dirty="0">
                <a:solidFill>
                  <a:srgbClr val="000000"/>
                </a:solidFill>
                <a:latin typeface="Open Sans Regular"/>
                <a:ea typeface="+mn-ea"/>
                <a:cs typeface="+mn-cs"/>
                <a:sym typeface="Wingdings" panose="05000000000000000000" pitchFamily="2" charset="2"/>
              </a:rPr>
              <a:t> e.g. WASH</a:t>
            </a:r>
            <a:endParaRPr lang="en-US" sz="3200" kern="1200" dirty="0">
              <a:solidFill>
                <a:srgbClr val="000000"/>
              </a:solidFill>
              <a:latin typeface="Open Sans Regular"/>
              <a:ea typeface="+mn-ea"/>
              <a:cs typeface="+mn-cs"/>
            </a:endParaRPr>
          </a:p>
        </p:txBody>
      </p:sp>
      <p:sp>
        <p:nvSpPr>
          <p:cNvPr id="8" name="TextBox 7">
            <a:extLst>
              <a:ext uri="{FF2B5EF4-FFF2-40B4-BE49-F238E27FC236}">
                <a16:creationId xmlns:a16="http://schemas.microsoft.com/office/drawing/2014/main" id="{A2EC8ACE-4C8C-4DC3-B2A7-5409AEAA5640}"/>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1" name="Title">
            <a:extLst>
              <a:ext uri="{FF2B5EF4-FFF2-40B4-BE49-F238E27FC236}">
                <a16:creationId xmlns:a16="http://schemas.microsoft.com/office/drawing/2014/main" id="{0024AFAD-F448-4C10-BF3C-BA29410813CA}"/>
              </a:ext>
            </a:extLst>
          </p:cNvPr>
          <p:cNvSpPr txBox="1">
            <a:spLocks/>
          </p:cNvSpPr>
          <p:nvPr/>
        </p:nvSpPr>
        <p:spPr>
          <a:xfrm>
            <a:off x="982031" y="714399"/>
            <a:ext cx="5193792" cy="1573305"/>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n-U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Learning and new evidence</a:t>
            </a:r>
          </a:p>
        </p:txBody>
      </p:sp>
    </p:spTree>
    <p:extLst>
      <p:ext uri="{BB962C8B-B14F-4D97-AF65-F5344CB8AC3E}">
        <p14:creationId xmlns:p14="http://schemas.microsoft.com/office/powerpoint/2010/main" val="210779504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8" name="Straight Arrow Connector 12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81298" y="2743206"/>
            <a:ext cx="7138702" cy="5989426"/>
          </a:xfrm>
          <a:prstGeom prst="rect">
            <a:avLst/>
          </a:prstGeom>
        </p:spPr>
        <p:txBody>
          <a:bodyPr vert="horz" lIns="91440" tIns="45720" rIns="91440" bIns="45720" rtlCol="0">
            <a:normAutofit/>
          </a:bodyPr>
          <a:lstStyle/>
          <a:p>
            <a:pPr marL="274320" indent="-228600" algn="l" defTabSz="914400">
              <a:lnSpc>
                <a:spcPct val="90000"/>
              </a:lnSpc>
              <a:buFont typeface="Arial" panose="020B0604020202020204" pitchFamily="34" charset="0"/>
              <a:buChar char="•"/>
            </a:pPr>
            <a:r>
              <a:rPr lang="en-US" sz="3300" kern="1200" dirty="0">
                <a:solidFill>
                  <a:srgbClr val="000000"/>
                </a:solidFill>
                <a:latin typeface="Open Sans Regular"/>
                <a:ea typeface="+mn-ea"/>
                <a:cs typeface="+mn-cs"/>
              </a:rPr>
              <a:t>Protracted, complex and</a:t>
            </a:r>
            <a:br>
              <a:rPr lang="en-US" sz="3300" kern="1200" dirty="0">
                <a:solidFill>
                  <a:srgbClr val="000000"/>
                </a:solidFill>
                <a:latin typeface="Open Sans Regular"/>
                <a:ea typeface="+mn-ea"/>
                <a:cs typeface="+mn-cs"/>
              </a:rPr>
            </a:br>
            <a:r>
              <a:rPr lang="en-US" sz="3300" kern="1200" dirty="0">
                <a:solidFill>
                  <a:srgbClr val="000000"/>
                </a:solidFill>
                <a:latin typeface="Open Sans Regular"/>
                <a:ea typeface="+mn-ea"/>
                <a:cs typeface="+mn-cs"/>
              </a:rPr>
              <a:t>recurring crises</a:t>
            </a:r>
          </a:p>
          <a:p>
            <a:pPr marL="274320" indent="-228600" algn="l" defTabSz="914400">
              <a:lnSpc>
                <a:spcPct val="90000"/>
              </a:lnSpc>
              <a:buFont typeface="Arial" panose="020B0604020202020204" pitchFamily="34" charset="0"/>
              <a:buChar char="•"/>
            </a:pPr>
            <a:r>
              <a:rPr lang="en-US" sz="3300" kern="1200" dirty="0">
                <a:solidFill>
                  <a:srgbClr val="000000"/>
                </a:solidFill>
                <a:latin typeface="Open Sans Regular"/>
                <a:ea typeface="+mn-ea"/>
                <a:cs typeface="+mn-cs"/>
              </a:rPr>
              <a:t>Urban vs. rural settings</a:t>
            </a:r>
            <a:br>
              <a:rPr lang="en-US" sz="3300" kern="1200" dirty="0">
                <a:solidFill>
                  <a:srgbClr val="000000"/>
                </a:solidFill>
                <a:latin typeface="Open Sans Regular"/>
                <a:ea typeface="+mn-ea"/>
                <a:cs typeface="+mn-cs"/>
              </a:rPr>
            </a:br>
            <a:r>
              <a:rPr lang="en-US" sz="3300" kern="1200" dirty="0">
                <a:solidFill>
                  <a:srgbClr val="000000"/>
                </a:solidFill>
                <a:latin typeface="Open Sans Regular"/>
                <a:ea typeface="+mn-ea"/>
                <a:cs typeface="+mn-cs"/>
              </a:rPr>
              <a:t>and communal settlements</a:t>
            </a:r>
          </a:p>
          <a:p>
            <a:pPr marL="274320" indent="-228600" algn="l" defTabSz="914400">
              <a:lnSpc>
                <a:spcPct val="90000"/>
              </a:lnSpc>
              <a:buFont typeface="Arial" panose="020B0604020202020204" pitchFamily="34" charset="0"/>
              <a:buChar char="•"/>
            </a:pPr>
            <a:r>
              <a:rPr lang="en-US" sz="3300" kern="1200" dirty="0">
                <a:solidFill>
                  <a:srgbClr val="000000"/>
                </a:solidFill>
                <a:latin typeface="Open Sans Regular"/>
                <a:ea typeface="+mn-ea"/>
                <a:cs typeface="+mn-cs"/>
              </a:rPr>
              <a:t>Settings with increasingly</a:t>
            </a:r>
            <a:br>
              <a:rPr lang="en-US" sz="3300" kern="1200" dirty="0">
                <a:solidFill>
                  <a:srgbClr val="000000"/>
                </a:solidFill>
                <a:latin typeface="Open Sans Regular"/>
                <a:ea typeface="+mn-ea"/>
                <a:cs typeface="+mn-cs"/>
              </a:rPr>
            </a:br>
            <a:r>
              <a:rPr lang="en-US" sz="3300" kern="1200" dirty="0">
                <a:solidFill>
                  <a:srgbClr val="000000"/>
                </a:solidFill>
                <a:latin typeface="Open Sans Regular"/>
                <a:ea typeface="+mn-ea"/>
                <a:cs typeface="+mn-cs"/>
              </a:rPr>
              <a:t>diverse operational actors</a:t>
            </a:r>
          </a:p>
          <a:p>
            <a:pPr marL="274320" indent="-228600" algn="l" defTabSz="914400">
              <a:lnSpc>
                <a:spcPct val="90000"/>
              </a:lnSpc>
              <a:buFont typeface="Arial" panose="020B0604020202020204" pitchFamily="34" charset="0"/>
              <a:buChar char="•"/>
            </a:pPr>
            <a:endParaRPr lang="en-US" sz="3300" kern="1200" dirty="0">
              <a:solidFill>
                <a:srgbClr val="000000"/>
              </a:solidFill>
              <a:latin typeface="Open Sans Regular"/>
              <a:ea typeface="+mn-ea"/>
              <a:cs typeface="+mn-cs"/>
            </a:endParaRPr>
          </a:p>
          <a:p>
            <a:pPr marL="274320" indent="-228600" algn="l" defTabSz="914400">
              <a:lnSpc>
                <a:spcPct val="90000"/>
              </a:lnSpc>
              <a:buFont typeface="Arial" panose="020B0604020202020204" pitchFamily="34" charset="0"/>
              <a:buChar char="•"/>
            </a:pPr>
            <a:r>
              <a:rPr lang="en-US" sz="3300" kern="1200" dirty="0">
                <a:solidFill>
                  <a:srgbClr val="000000"/>
                </a:solidFill>
                <a:latin typeface="Open Sans Regular"/>
                <a:ea typeface="+mn-ea"/>
                <a:cs typeface="+mn-cs"/>
              </a:rPr>
              <a:t>Climate change and environmental impact in humanitarian response</a:t>
            </a:r>
          </a:p>
        </p:txBody>
      </p:sp>
      <p:pic>
        <p:nvPicPr>
          <p:cNvPr id="6" name="Picture 5">
            <a:extLst>
              <a:ext uri="{FF2B5EF4-FFF2-40B4-BE49-F238E27FC236}">
                <a16:creationId xmlns:a16="http://schemas.microsoft.com/office/drawing/2014/main" id="{7C4D8727-F4F1-46D8-964E-03D0A1F82F99}"/>
              </a:ext>
            </a:extLst>
          </p:cNvPr>
          <p:cNvPicPr>
            <a:picLocks noChangeAspect="1"/>
          </p:cNvPicPr>
          <p:nvPr/>
        </p:nvPicPr>
        <p:blipFill rotWithShape="1">
          <a:blip r:embed="rId3"/>
          <a:srcRect l="27870" r="26044" b="-1"/>
          <a:stretch/>
        </p:blipFill>
        <p:spPr>
          <a:xfrm>
            <a:off x="6270772" y="10"/>
            <a:ext cx="6734026" cy="9753585"/>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2" name="TextBox 11">
            <a:extLst>
              <a:ext uri="{FF2B5EF4-FFF2-40B4-BE49-F238E27FC236}">
                <a16:creationId xmlns:a16="http://schemas.microsoft.com/office/drawing/2014/main" id="{15C54100-CB6D-4FC9-906B-56F49954AE1A}"/>
              </a:ext>
            </a:extLst>
          </p:cNvPr>
          <p:cNvSpPr txBox="1"/>
          <p:nvPr/>
        </p:nvSpPr>
        <p:spPr>
          <a:xfrm>
            <a:off x="8645442" y="329492"/>
            <a:ext cx="4105291"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Benjamin Suomela/Finnish Red Cross</a:t>
            </a:r>
          </a:p>
        </p:txBody>
      </p:sp>
      <p:sp>
        <p:nvSpPr>
          <p:cNvPr id="15" name="Title">
            <a:extLst>
              <a:ext uri="{FF2B5EF4-FFF2-40B4-BE49-F238E27FC236}">
                <a16:creationId xmlns:a16="http://schemas.microsoft.com/office/drawing/2014/main" id="{B7A463FC-BA7B-4B58-96ED-FF97AA29274D}"/>
              </a:ext>
            </a:extLst>
          </p:cNvPr>
          <p:cNvSpPr txBox="1">
            <a:spLocks/>
          </p:cNvSpPr>
          <p:nvPr/>
        </p:nvSpPr>
        <p:spPr>
          <a:xfrm>
            <a:off x="699008" y="715140"/>
            <a:ext cx="5193792" cy="1365546"/>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n-U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Evolving operating contexts</a:t>
            </a:r>
          </a:p>
        </p:txBody>
      </p:sp>
      <p:cxnSp>
        <p:nvCxnSpPr>
          <p:cNvPr id="10" name="Straight Connector 9">
            <a:extLst>
              <a:ext uri="{FF2B5EF4-FFF2-40B4-BE49-F238E27FC236}">
                <a16:creationId xmlns:a16="http://schemas.microsoft.com/office/drawing/2014/main" id="{F2BE1B20-B369-4C5A-9E9A-75E194743BFE}"/>
              </a:ext>
            </a:extLst>
          </p:cNvPr>
          <p:cNvCxnSpPr>
            <a:cxnSpLocks/>
          </p:cNvCxnSpPr>
          <p:nvPr/>
        </p:nvCxnSpPr>
        <p:spPr>
          <a:xfrm>
            <a:off x="699008" y="6467899"/>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7AE11F-06C5-4E9D-A2FF-52C4763AF311}"/>
              </a:ext>
            </a:extLst>
          </p:cNvPr>
          <p:cNvCxnSpPr>
            <a:cxnSpLocks/>
          </p:cNvCxnSpPr>
          <p:nvPr/>
        </p:nvCxnSpPr>
        <p:spPr>
          <a:xfrm>
            <a:off x="723301" y="2331327"/>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close up of a computer&#10;&#10;Description generated with high confidence">
            <a:extLst>
              <a:ext uri="{FF2B5EF4-FFF2-40B4-BE49-F238E27FC236}">
                <a16:creationId xmlns:a16="http://schemas.microsoft.com/office/drawing/2014/main" id="{6C395F0F-77DA-42E3-AA2B-E519D5BF0430}"/>
              </a:ext>
            </a:extLst>
          </p:cNvPr>
          <p:cNvPicPr>
            <a:picLocks noChangeAspect="1"/>
          </p:cNvPicPr>
          <p:nvPr/>
        </p:nvPicPr>
        <p:blipFill rotWithShape="1">
          <a:blip r:embed="rId3">
            <a:extLst/>
          </a:blip>
          <a:srcRect l="17000"/>
          <a:stretch/>
        </p:blipFill>
        <p:spPr>
          <a:xfrm>
            <a:off x="4982" y="7459"/>
            <a:ext cx="12994836" cy="9746141"/>
          </a:xfrm>
          <a:prstGeom prst="rect">
            <a:avLst/>
          </a:prstGeom>
        </p:spPr>
      </p:pic>
      <p:sp>
        <p:nvSpPr>
          <p:cNvPr id="15" name="TextBox 14">
            <a:extLst>
              <a:ext uri="{FF2B5EF4-FFF2-40B4-BE49-F238E27FC236}">
                <a16:creationId xmlns:a16="http://schemas.microsoft.com/office/drawing/2014/main" id="{249F597B-4F32-487E-99C1-551A01631F8A}"/>
              </a:ext>
            </a:extLst>
          </p:cNvPr>
          <p:cNvSpPr txBox="1"/>
          <p:nvPr/>
        </p:nvSpPr>
        <p:spPr>
          <a:xfrm>
            <a:off x="10716228" y="8975826"/>
            <a:ext cx="1821012"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chemeClr val="bg1"/>
                </a:solidFill>
              </a:rPr>
              <a:t>Ben Parker/IRIN</a:t>
            </a:r>
          </a:p>
        </p:txBody>
      </p:sp>
      <p:sp>
        <p:nvSpPr>
          <p:cNvPr id="13" name="Rectangle 12">
            <a:extLst>
              <a:ext uri="{FF2B5EF4-FFF2-40B4-BE49-F238E27FC236}">
                <a16:creationId xmlns:a16="http://schemas.microsoft.com/office/drawing/2014/main" id="{1FAB0BAD-9E3F-4B9A-AF9A-FB3AC65D09B6}"/>
              </a:ext>
            </a:extLst>
          </p:cNvPr>
          <p:cNvSpPr/>
          <p:nvPr/>
        </p:nvSpPr>
        <p:spPr>
          <a:xfrm>
            <a:off x="6419277" y="456782"/>
            <a:ext cx="6117963" cy="8386479"/>
          </a:xfrm>
          <a:prstGeom prst="rect">
            <a:avLst/>
          </a:prstGeom>
          <a:solidFill>
            <a:schemeClr val="tx1">
              <a:lumMod val="20000"/>
              <a:lumOff val="80000"/>
              <a:alpha val="86000"/>
            </a:schemeClr>
          </a:solidFill>
          <a:ln>
            <a:noFill/>
          </a:ln>
          <a:effectLst>
            <a:outerShdw blurRad="203200" dist="38100" dir="2700000" sx="102000" sy="102000" algn="tl"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Body">
            <a:extLst>
              <a:ext uri="{FF2B5EF4-FFF2-40B4-BE49-F238E27FC236}">
                <a16:creationId xmlns:a16="http://schemas.microsoft.com/office/drawing/2014/main" id="{2B2C2FFB-5366-4C78-98C4-719C0E51D1F0}"/>
              </a:ext>
            </a:extLst>
          </p:cNvPr>
          <p:cNvSpPr txBox="1">
            <a:spLocks/>
          </p:cNvSpPr>
          <p:nvPr/>
        </p:nvSpPr>
        <p:spPr>
          <a:xfrm>
            <a:off x="6902515" y="3321801"/>
            <a:ext cx="5446959" cy="5273559"/>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t">
            <a:norm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274320" algn="l" defTabSz="914400" hangingPunct="1">
              <a:lnSpc>
                <a:spcPct val="90000"/>
              </a:lnSpc>
            </a:pPr>
            <a:r>
              <a:rPr lang="en-GB" sz="3600" kern="1200" dirty="0">
                <a:solidFill>
                  <a:srgbClr val="000000"/>
                </a:solidFill>
                <a:latin typeface="Open Sans Regular"/>
                <a:ea typeface="+mn-ea"/>
                <a:cs typeface="+mn-cs"/>
              </a:rPr>
              <a:t>Market-based programming, including cash transfers, and other assistance options</a:t>
            </a:r>
          </a:p>
          <a:p>
            <a:pPr marL="548640" algn="l" defTabSz="914400" hangingPunct="1">
              <a:lnSpc>
                <a:spcPct val="90000"/>
              </a:lnSpc>
            </a:pPr>
            <a:r>
              <a:rPr lang="en-GB" sz="3600" kern="1200" dirty="0">
                <a:solidFill>
                  <a:srgbClr val="000000"/>
                </a:solidFill>
                <a:latin typeface="Open Sans Regular"/>
                <a:ea typeface="+mn-ea"/>
                <a:cs typeface="+mn-cs"/>
                <a:sym typeface="Wingdings" panose="05000000000000000000" pitchFamily="2" charset="2"/>
              </a:rPr>
              <a:t> </a:t>
            </a:r>
            <a:r>
              <a:rPr lang="en-GB" sz="3600" kern="1200" dirty="0">
                <a:solidFill>
                  <a:srgbClr val="000000"/>
                </a:solidFill>
                <a:latin typeface="Open Sans Regular"/>
                <a:ea typeface="+mn-ea"/>
                <a:cs typeface="+mn-cs"/>
              </a:rPr>
              <a:t>Implications for protection, accountability and quality monitoring</a:t>
            </a:r>
          </a:p>
        </p:txBody>
      </p:sp>
      <p:sp>
        <p:nvSpPr>
          <p:cNvPr id="16" name="Title">
            <a:extLst>
              <a:ext uri="{FF2B5EF4-FFF2-40B4-BE49-F238E27FC236}">
                <a16:creationId xmlns:a16="http://schemas.microsoft.com/office/drawing/2014/main" id="{1D25B1DE-7EBE-4C1B-A8AE-708C2F66C77D}"/>
              </a:ext>
            </a:extLst>
          </p:cNvPr>
          <p:cNvSpPr txBox="1">
            <a:spLocks/>
          </p:cNvSpPr>
          <p:nvPr/>
        </p:nvSpPr>
        <p:spPr>
          <a:xfrm>
            <a:off x="6904222" y="1152079"/>
            <a:ext cx="5193792" cy="2003494"/>
          </a:xfrm>
          <a:prstGeom prst="rect">
            <a:avLst/>
          </a:prstGeom>
          <a:ln w="12700">
            <a:miter lim="400000"/>
          </a:ln>
          <a:extLst>
            <a:ext uri="{C572A759-6A51-4108-AA02-DFA0A04FC94B}">
              <ma14:wrappingTextBoxFlag xmlns:ma14="http://schemas.microsoft.com/office/mac/drawingml/2011/main" xmlns="" val="1"/>
            </a:ext>
          </a:extLst>
        </p:spPr>
        <p:txBody>
          <a:bodyPr vert="horz" lIns="91440" tIns="45720" rIns="91440" bIns="45720" rtlCol="0" anchor="ctr">
            <a:noAutofit/>
          </a:bodyPr>
          <a:lstStyle>
            <a:lvl1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a:lstStyle>
          <a:p>
            <a:pPr algn="l" defTabSz="914400" hangingPunct="1">
              <a:lnSpc>
                <a:spcPct val="90000"/>
              </a:lnSpc>
              <a:spcBef>
                <a:spcPct val="0"/>
              </a:spcBef>
            </a:pPr>
            <a:r>
              <a:rPr lang="en-GB"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Fundamental shifts in how assistance is provided</a:t>
            </a:r>
            <a:endParaRPr lang="en-U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endParaRPr>
          </a:p>
        </p:txBody>
      </p:sp>
    </p:spTree>
    <p:extLst>
      <p:ext uri="{BB962C8B-B14F-4D97-AF65-F5344CB8AC3E}">
        <p14:creationId xmlns:p14="http://schemas.microsoft.com/office/powerpoint/2010/main" val="299856435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699008" y="545168"/>
            <a:ext cx="5193792" cy="2286700"/>
          </a:xfrm>
          <a:prstGeom prst="rect">
            <a:avLst/>
          </a:prstGeom>
        </p:spPr>
        <p:txBody>
          <a:bodyPr vert="horz" lIns="91440" tIns="45720" rIns="91440" bIns="45720" rtlCol="0" anchor="ctr">
            <a:noAutofit/>
          </a:bodyPr>
          <a:lstStyle/>
          <a:p>
            <a:pPr algn="l" defTabSz="914400">
              <a:lnSpc>
                <a:spcPct val="90000"/>
              </a:lnSpc>
              <a:spcBef>
                <a:spcPct val="0"/>
              </a:spcBef>
            </a:pPr>
            <a:r>
              <a:rPr lang="en-US" sz="4000" kern="1200" dirty="0">
                <a:solidFill>
                  <a:srgbClr val="000000"/>
                </a:solidFill>
                <a:latin typeface="Open Sans Bold" panose="020B0806030504020204" pitchFamily="34" charset="0"/>
                <a:ea typeface="Open Sans Bold" panose="020B0806030504020204" pitchFamily="34" charset="0"/>
                <a:cs typeface="Open Sans Bold" panose="020B0806030504020204" pitchFamily="34" charset="0"/>
              </a:rPr>
              <a:t>Community engagement and accountability</a:t>
            </a:r>
          </a:p>
        </p:txBody>
      </p:sp>
      <p:cxnSp>
        <p:nvCxnSpPr>
          <p:cNvPr id="138" name="Straight Arrow Connector 137" hidden="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9008" y="3294549"/>
            <a:ext cx="48768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2" name="Body"/>
          <p:cNvSpPr txBox="1">
            <a:spLocks noGrp="1"/>
          </p:cNvSpPr>
          <p:nvPr>
            <p:ph type="body" sz="half" idx="1"/>
          </p:nvPr>
        </p:nvSpPr>
        <p:spPr>
          <a:xfrm>
            <a:off x="472131" y="3243952"/>
            <a:ext cx="6734026" cy="5080763"/>
          </a:xfrm>
          <a:prstGeom prst="rect">
            <a:avLst/>
          </a:prstGeom>
        </p:spPr>
        <p:txBody>
          <a:bodyPr vert="horz" lIns="91440" tIns="45720" rIns="91440" bIns="45720" rtlCol="0">
            <a:normAutofit/>
          </a:bodyPr>
          <a:lstStyle/>
          <a:p>
            <a:pPr marL="274320" indent="-228600" algn="l" defTabSz="914400">
              <a:lnSpc>
                <a:spcPct val="90000"/>
              </a:lnSpc>
              <a:buFont typeface="Arial" panose="020B0604020202020204" pitchFamily="34" charset="0"/>
              <a:buChar char="•"/>
            </a:pPr>
            <a:r>
              <a:rPr lang="en-US" sz="3600" kern="1200" dirty="0">
                <a:solidFill>
                  <a:srgbClr val="000000"/>
                </a:solidFill>
                <a:latin typeface="Open Sans Regular"/>
                <a:ea typeface="+mn-ea"/>
                <a:cs typeface="+mn-cs"/>
              </a:rPr>
              <a:t>Renewed attention to accountability with</a:t>
            </a:r>
            <a:br>
              <a:rPr lang="en-US" sz="3600" kern="1200" dirty="0">
                <a:solidFill>
                  <a:srgbClr val="000000"/>
                </a:solidFill>
                <a:latin typeface="Open Sans Regular"/>
                <a:ea typeface="+mn-ea"/>
                <a:cs typeface="+mn-cs"/>
              </a:rPr>
            </a:br>
            <a:r>
              <a:rPr lang="en-US" sz="3600" kern="1200" dirty="0">
                <a:solidFill>
                  <a:srgbClr val="000000"/>
                </a:solidFill>
                <a:latin typeface="Open Sans Regular"/>
                <a:ea typeface="+mn-ea"/>
                <a:cs typeface="+mn-cs"/>
              </a:rPr>
              <a:t>further learning</a:t>
            </a:r>
          </a:p>
          <a:p>
            <a:pPr marL="274320" indent="-228600" algn="l" defTabSz="914400">
              <a:lnSpc>
                <a:spcPct val="90000"/>
              </a:lnSpc>
              <a:buFont typeface="Arial" panose="020B0604020202020204" pitchFamily="34" charset="0"/>
              <a:buChar char="•"/>
            </a:pPr>
            <a:r>
              <a:rPr lang="en-US" sz="3600" kern="1200" dirty="0">
                <a:solidFill>
                  <a:srgbClr val="000000"/>
                </a:solidFill>
                <a:latin typeface="Open Sans Regular"/>
                <a:ea typeface="+mn-ea"/>
                <a:cs typeface="+mn-cs"/>
              </a:rPr>
              <a:t>Participation</a:t>
            </a:r>
          </a:p>
          <a:p>
            <a:pPr marL="274320" indent="-228600" algn="l" defTabSz="914400">
              <a:lnSpc>
                <a:spcPct val="90000"/>
              </a:lnSpc>
              <a:buFont typeface="Arial" panose="020B0604020202020204" pitchFamily="34" charset="0"/>
              <a:buChar char="•"/>
            </a:pPr>
            <a:r>
              <a:rPr lang="en-US" sz="3600" kern="1200" dirty="0">
                <a:solidFill>
                  <a:srgbClr val="000000"/>
                </a:solidFill>
                <a:latin typeface="Open Sans Regular"/>
                <a:ea typeface="+mn-ea"/>
                <a:cs typeface="+mn-cs"/>
              </a:rPr>
              <a:t>Supporting local actors</a:t>
            </a:r>
          </a:p>
          <a:p>
            <a:pPr marL="274320" indent="-228600" algn="l" defTabSz="914400">
              <a:lnSpc>
                <a:spcPct val="90000"/>
              </a:lnSpc>
              <a:buFont typeface="Arial" panose="020B0604020202020204" pitchFamily="34" charset="0"/>
              <a:buChar char="•"/>
            </a:pPr>
            <a:r>
              <a:rPr lang="en-US" sz="3600" kern="1200" dirty="0">
                <a:solidFill>
                  <a:srgbClr val="000000"/>
                </a:solidFill>
                <a:latin typeface="Open Sans Regular"/>
              </a:rPr>
              <a:t>Working with local authorities</a:t>
            </a:r>
          </a:p>
          <a:p>
            <a:pPr marL="274320" indent="-228600" algn="l" defTabSz="914400">
              <a:lnSpc>
                <a:spcPct val="90000"/>
              </a:lnSpc>
              <a:buFont typeface="Arial" panose="020B0604020202020204" pitchFamily="34" charset="0"/>
              <a:buChar char="•"/>
            </a:pPr>
            <a:r>
              <a:rPr lang="en-US" sz="3600" kern="1200" dirty="0">
                <a:solidFill>
                  <a:srgbClr val="000000"/>
                </a:solidFill>
                <a:latin typeface="Open Sans Regular"/>
                <a:ea typeface="+mn-ea"/>
                <a:cs typeface="+mn-cs"/>
              </a:rPr>
              <a:t>Core Humanitarian Standard</a:t>
            </a:r>
          </a:p>
        </p:txBody>
      </p:sp>
      <p:pic>
        <p:nvPicPr>
          <p:cNvPr id="3" name="Picture 2">
            <a:extLst>
              <a:ext uri="{FF2B5EF4-FFF2-40B4-BE49-F238E27FC236}">
                <a16:creationId xmlns:a16="http://schemas.microsoft.com/office/drawing/2014/main" id="{C3A12011-E0BB-4988-BEE1-4243428C7A5F}"/>
              </a:ext>
            </a:extLst>
          </p:cNvPr>
          <p:cNvPicPr>
            <a:picLocks noChangeAspect="1"/>
          </p:cNvPicPr>
          <p:nvPr/>
        </p:nvPicPr>
        <p:blipFill rotWithShape="1">
          <a:blip r:embed="rId3"/>
          <a:srcRect l="26040" r="27874" b="-1"/>
          <a:stretch/>
        </p:blipFill>
        <p:spPr>
          <a:xfrm>
            <a:off x="6270772" y="10"/>
            <a:ext cx="6734026" cy="9753590"/>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11" name="TextBox 10">
            <a:extLst>
              <a:ext uri="{FF2B5EF4-FFF2-40B4-BE49-F238E27FC236}">
                <a16:creationId xmlns:a16="http://schemas.microsoft.com/office/drawing/2014/main" id="{F7C1E92B-AA47-476E-9468-9220D3A9A63B}"/>
              </a:ext>
            </a:extLst>
          </p:cNvPr>
          <p:cNvSpPr txBox="1"/>
          <p:nvPr/>
        </p:nvSpPr>
        <p:spPr>
          <a:xfrm>
            <a:off x="10885210" y="8945945"/>
            <a:ext cx="1683154"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dirty="0">
                <a:solidFill>
                  <a:srgbClr val="000000"/>
                </a:solidFill>
              </a:rPr>
              <a:t>A.J. Ghani/IFRC</a:t>
            </a:r>
          </a:p>
        </p:txBody>
      </p:sp>
      <p:cxnSp>
        <p:nvCxnSpPr>
          <p:cNvPr id="12" name="Straight Connector 11">
            <a:extLst>
              <a:ext uri="{FF2B5EF4-FFF2-40B4-BE49-F238E27FC236}">
                <a16:creationId xmlns:a16="http://schemas.microsoft.com/office/drawing/2014/main" id="{60335D1F-7BD5-4B35-BFC1-BE88B7FB5808}"/>
              </a:ext>
            </a:extLst>
          </p:cNvPr>
          <p:cNvCxnSpPr>
            <a:cxnSpLocks/>
          </p:cNvCxnSpPr>
          <p:nvPr/>
        </p:nvCxnSpPr>
        <p:spPr>
          <a:xfrm>
            <a:off x="699008" y="2831868"/>
            <a:ext cx="48768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272457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 name="Rectangle: Top Corners Rounded 127">
            <a:extLst>
              <a:ext uri="{FF2B5EF4-FFF2-40B4-BE49-F238E27FC236}">
                <a16:creationId xmlns:a16="http://schemas.microsoft.com/office/drawing/2014/main" id="{B1E3044D-AD17-4052-A453-8AA654EFA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198112" y="2282370"/>
            <a:ext cx="8424516" cy="5188860"/>
          </a:xfrm>
          <a:prstGeom prst="round2SameRect">
            <a:avLst>
              <a:gd name="adj1" fmla="val 3762"/>
              <a:gd name="adj2" fmla="val 0"/>
            </a:avLst>
          </a:prstGeom>
          <a:solidFill>
            <a:srgbClr val="1A33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3340"/>
              </a:solidFill>
              <a:effectLst/>
              <a:uLnTx/>
              <a:uFillTx/>
              <a:latin typeface="Calibri" panose="020F0502020204030204"/>
              <a:ea typeface="+mn-ea"/>
              <a:cs typeface="+mn-cs"/>
            </a:endParaRPr>
          </a:p>
        </p:txBody>
      </p:sp>
      <p:sp>
        <p:nvSpPr>
          <p:cNvPr id="121" name="Title"/>
          <p:cNvSpPr txBox="1">
            <a:spLocks noGrp="1"/>
          </p:cNvSpPr>
          <p:nvPr>
            <p:ph type="title"/>
          </p:nvPr>
        </p:nvSpPr>
        <p:spPr>
          <a:xfrm>
            <a:off x="8461943" y="1267264"/>
            <a:ext cx="4104407" cy="2452175"/>
          </a:xfrm>
          <a:prstGeom prst="rect">
            <a:avLst/>
          </a:prstGeom>
        </p:spPr>
        <p:txBody>
          <a:bodyPr vert="horz" lIns="91440" tIns="45720" rIns="91440" bIns="45720" rtlCol="0" anchor="ctr">
            <a:normAutofit/>
          </a:bodyPr>
          <a:lstStyle/>
          <a:p>
            <a:pPr algn="l" defTabSz="914400">
              <a:lnSpc>
                <a:spcPct val="90000"/>
              </a:lnSpc>
              <a:spcBef>
                <a:spcPct val="0"/>
              </a:spcBef>
            </a:pPr>
            <a:r>
              <a:rPr lang="en-US" sz="54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USE </a:t>
            </a:r>
            <a:r>
              <a:rPr lang="en-US" sz="5400" dirty="0">
                <a:solidFill>
                  <a:schemeClr val="bg1"/>
                </a:solidFill>
              </a:rPr>
              <a:t>of the Handbook:</a:t>
            </a:r>
            <a:endParaRPr lang="en-US" sz="5000" kern="1200" dirty="0">
              <a:solidFill>
                <a:schemeClr val="bg1"/>
              </a:solidFill>
              <a:latin typeface="+mj-lt"/>
              <a:ea typeface="+mj-ea"/>
              <a:cs typeface="+mj-cs"/>
            </a:endParaRPr>
          </a:p>
        </p:txBody>
      </p:sp>
      <p:sp>
        <p:nvSpPr>
          <p:cNvPr id="141" name="Round Single Corner Rectangle 24">
            <a:extLst>
              <a:ext uri="{FF2B5EF4-FFF2-40B4-BE49-F238E27FC236}">
                <a16:creationId xmlns:a16="http://schemas.microsoft.com/office/drawing/2014/main" id="{81289F98-975F-4EB2-9553-8E1A9946BA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99527" y="1375703"/>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33D55732-8759-4FF1-A617-774B34EA7E06}"/>
              </a:ext>
            </a:extLst>
          </p:cNvPr>
          <p:cNvPicPr>
            <a:picLocks noChangeAspect="1"/>
          </p:cNvPicPr>
          <p:nvPr/>
        </p:nvPicPr>
        <p:blipFill>
          <a:blip r:embed="rId3">
            <a:biLevel thresh="75000"/>
          </a:blip>
          <a:stretch>
            <a:fillRect/>
          </a:stretch>
        </p:blipFill>
        <p:spPr>
          <a:xfrm>
            <a:off x="1324569" y="1102762"/>
            <a:ext cx="2129988" cy="3380935"/>
          </a:xfrm>
          <a:prstGeom prst="rect">
            <a:avLst/>
          </a:prstGeom>
        </p:spPr>
      </p:pic>
      <p:sp>
        <p:nvSpPr>
          <p:cNvPr id="144" name="Round Single Corner Rectangle 25">
            <a:extLst>
              <a:ext uri="{FF2B5EF4-FFF2-40B4-BE49-F238E27FC236}">
                <a16:creationId xmlns:a16="http://schemas.microsoft.com/office/drawing/2014/main" id="{EBA7E638-205A-4579-864F-125BAC629F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492859" y="5362301"/>
            <a:ext cx="3780073" cy="2835055"/>
          </a:xfrm>
          <a:prstGeom prst="round1Rect">
            <a:avLst>
              <a:gd name="adj" fmla="val 11295"/>
            </a:avLst>
          </a:prstGeom>
          <a:solidFill>
            <a:srgbClr val="FFFFFF"/>
          </a:solidFill>
          <a:ln w="57150">
            <a:solidFill>
              <a:srgbClr val="00A58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2" name="Round Single Corner Rectangle 22" hidden="1">
            <a:extLst>
              <a:ext uri="{FF2B5EF4-FFF2-40B4-BE49-F238E27FC236}">
                <a16:creationId xmlns:a16="http://schemas.microsoft.com/office/drawing/2014/main" id="{1F564BCF-97B6-4D86-94EE-DD1B587F21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65368" y="1849274"/>
            <a:ext cx="2125494" cy="2833994"/>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3" name="Round Single Corner Rectangle 23" hidden="1">
            <a:extLst>
              <a:ext uri="{FF2B5EF4-FFF2-40B4-BE49-F238E27FC236}">
                <a16:creationId xmlns:a16="http://schemas.microsoft.com/office/drawing/2014/main" id="{54600AC1-F146-4567-9C5E-A96D6D3492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373764" y="4889792"/>
            <a:ext cx="2433327" cy="3244437"/>
          </a:xfrm>
          <a:prstGeom prst="round1Rect">
            <a:avLst>
              <a:gd name="adj" fmla="val 11295"/>
            </a:avLst>
          </a:prstGeom>
          <a:solidFill>
            <a:srgbClr val="7867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pic>
        <p:nvPicPr>
          <p:cNvPr id="2" name="Picture 1">
            <a:extLst>
              <a:ext uri="{FF2B5EF4-FFF2-40B4-BE49-F238E27FC236}">
                <a16:creationId xmlns:a16="http://schemas.microsoft.com/office/drawing/2014/main" id="{D1650532-97AD-495A-B4D5-7797D8EF7AB2}"/>
              </a:ext>
            </a:extLst>
          </p:cNvPr>
          <p:cNvPicPr>
            <a:picLocks noChangeAspect="1"/>
          </p:cNvPicPr>
          <p:nvPr/>
        </p:nvPicPr>
        <p:blipFill>
          <a:blip r:embed="rId4"/>
          <a:stretch>
            <a:fillRect/>
          </a:stretch>
        </p:blipFill>
        <p:spPr>
          <a:xfrm>
            <a:off x="4116103" y="5500240"/>
            <a:ext cx="2533585" cy="2559177"/>
          </a:xfrm>
          <a:prstGeom prst="rect">
            <a:avLst/>
          </a:prstGeom>
        </p:spPr>
      </p:pic>
      <p:sp>
        <p:nvSpPr>
          <p:cNvPr id="122" name="Body"/>
          <p:cNvSpPr txBox="1">
            <a:spLocks noGrp="1"/>
          </p:cNvSpPr>
          <p:nvPr>
            <p:ph type="body" sz="half" idx="1"/>
          </p:nvPr>
        </p:nvSpPr>
        <p:spPr>
          <a:xfrm>
            <a:off x="8183024" y="3719440"/>
            <a:ext cx="4553262" cy="4527056"/>
          </a:xfrm>
          <a:prstGeom prst="rect">
            <a:avLst/>
          </a:prstGeom>
        </p:spPr>
        <p:txBody>
          <a:bodyPr vert="horz" lIns="91440" tIns="45720" rIns="91440" bIns="45720" rtlCol="0" anchor="ctr">
            <a:normAutofit lnSpcReduction="10000"/>
          </a:bodyPr>
          <a:lstStyle/>
          <a:p>
            <a:pPr marL="285750" indent="-285750" algn="l">
              <a:buFont typeface="Arial" panose="020B0604020202020204" pitchFamily="34" charset="0"/>
              <a:buChar char="•"/>
            </a:pPr>
            <a:r>
              <a:rPr lang="en-US" sz="4300" b="1" dirty="0">
                <a:solidFill>
                  <a:schemeClr val="bg1"/>
                </a:solidFill>
                <a:latin typeface="Open Sans Regular"/>
              </a:rPr>
              <a:t>Multiple platforms</a:t>
            </a:r>
          </a:p>
          <a:p>
            <a:pPr marL="274320" lvl="4" algn="l" defTabSz="914400">
              <a:lnSpc>
                <a:spcPct val="90000"/>
              </a:lnSpc>
            </a:pPr>
            <a:r>
              <a:rPr lang="en-US" sz="2800" kern="1200" dirty="0">
                <a:solidFill>
                  <a:schemeClr val="bg1"/>
                </a:solidFill>
                <a:latin typeface="Open Sans Regular"/>
                <a:ea typeface="+mn-ea"/>
                <a:cs typeface="+mn-cs"/>
              </a:rPr>
              <a:t>“</a:t>
            </a:r>
            <a:r>
              <a:rPr lang="en-GB" sz="2800" kern="1200" dirty="0">
                <a:solidFill>
                  <a:schemeClr val="bg1"/>
                </a:solidFill>
                <a:latin typeface="Open Sans Regular"/>
              </a:rPr>
              <a:t>How do they access it?</a:t>
            </a:r>
            <a:r>
              <a:rPr lang="en-US" sz="2800" kern="1200" dirty="0">
                <a:solidFill>
                  <a:schemeClr val="bg1"/>
                </a:solidFill>
                <a:latin typeface="Open Sans Regular"/>
                <a:ea typeface="+mn-ea"/>
                <a:cs typeface="+mn-cs"/>
              </a:rPr>
              <a:t>” survey finding plus HSP App</a:t>
            </a:r>
          </a:p>
          <a:p>
            <a:pPr marL="285750" indent="-285750" algn="l">
              <a:buFont typeface="Arial" panose="020B0604020202020204" pitchFamily="34" charset="0"/>
              <a:buChar char="•"/>
            </a:pPr>
            <a:r>
              <a:rPr lang="en-US" sz="4300" b="1" dirty="0">
                <a:solidFill>
                  <a:schemeClr val="bg1"/>
                </a:solidFill>
                <a:latin typeface="Open Sans Regular"/>
              </a:rPr>
              <a:t>Diverse users</a:t>
            </a:r>
          </a:p>
          <a:p>
            <a:pPr marL="274320" lvl="4" algn="l" defTabSz="914400">
              <a:lnSpc>
                <a:spcPct val="90000"/>
              </a:lnSpc>
            </a:pPr>
            <a:r>
              <a:rPr lang="en-US" sz="2800" kern="1200" dirty="0">
                <a:solidFill>
                  <a:schemeClr val="bg1"/>
                </a:solidFill>
                <a:latin typeface="Open Sans Regular"/>
              </a:rPr>
              <a:t>“</a:t>
            </a:r>
            <a:r>
              <a:rPr lang="en-GB" sz="2800" kern="1200" dirty="0">
                <a:solidFill>
                  <a:schemeClr val="bg1"/>
                </a:solidFill>
                <a:latin typeface="Open Sans Regular"/>
              </a:rPr>
              <a:t>Who uses it?” survey finding</a:t>
            </a:r>
            <a:endParaRPr lang="en-US" sz="2800" kern="1200" dirty="0">
              <a:solidFill>
                <a:schemeClr val="bg1"/>
              </a:solidFill>
              <a:latin typeface="Open Sans Regular"/>
            </a:endParaRPr>
          </a:p>
        </p:txBody>
      </p:sp>
      <p:sp>
        <p:nvSpPr>
          <p:cNvPr id="145" name="Rectangle: Top Corners Rounded 137">
            <a:extLst>
              <a:ext uri="{FF2B5EF4-FFF2-40B4-BE49-F238E27FC236}">
                <a16:creationId xmlns:a16="http://schemas.microsoft.com/office/drawing/2014/main" id="{2854001E-6E9D-464A-9B65-A4012F7B3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525243" y="2339698"/>
            <a:ext cx="7977809" cy="5074195"/>
          </a:xfrm>
          <a:prstGeom prst="round2SameRect">
            <a:avLst>
              <a:gd name="adj1" fmla="val 2061"/>
              <a:gd name="adj2" fmla="val 0"/>
            </a:avLst>
          </a:pr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40" name="Straight Connector 139" hidden="1">
            <a:extLst>
              <a:ext uri="{FF2B5EF4-FFF2-40B4-BE49-F238E27FC236}">
                <a16:creationId xmlns:a16="http://schemas.microsoft.com/office/drawing/2014/main" id="{62C9802A-EFBD-41D4-894F-AFD985DBA5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483100" y="4062721"/>
            <a:ext cx="1703953" cy="0"/>
          </a:xfrm>
          <a:prstGeom prst="line">
            <a:avLst/>
          </a:prstGeom>
          <a:ln w="50800">
            <a:solidFill>
              <a:srgbClr val="A6A6A6"/>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7E5515F-751C-42E5-876D-128F4766805B}"/>
              </a:ext>
            </a:extLst>
          </p:cNvPr>
          <p:cNvSpPr txBox="1"/>
          <p:nvPr/>
        </p:nvSpPr>
        <p:spPr>
          <a:xfrm>
            <a:off x="1373764" y="4897261"/>
            <a:ext cx="2433327" cy="37651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584200"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rgbClr val="004386"/>
                </a:solidFill>
                <a:effectLst/>
                <a:uFillTx/>
                <a:sym typeface="Open Sans Regular"/>
              </a:rPr>
              <a:t>Intern</a:t>
            </a:r>
            <a:r>
              <a:rPr lang="en-US" sz="2000" dirty="0">
                <a:solidFill>
                  <a:srgbClr val="004386"/>
                </a:solidFill>
              </a:rPr>
              <a:t>ational NGOs</a:t>
            </a:r>
          </a:p>
          <a:p>
            <a:pPr marL="0" marR="0" indent="0" algn="r" defTabSz="584200"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rgbClr val="51BA5B"/>
                </a:solidFill>
                <a:effectLst/>
                <a:uFillTx/>
                <a:sym typeface="Open Sans Regular"/>
              </a:rPr>
              <a:t>National/Local NGOs and Red Cross/Red Crescent</a:t>
            </a:r>
          </a:p>
          <a:p>
            <a:pPr marL="0" marR="0" indent="0" algn="r" defTabSz="584200" rtl="0" fontAlgn="auto" latinLnBrk="0" hangingPunct="0">
              <a:lnSpc>
                <a:spcPct val="100000"/>
              </a:lnSpc>
              <a:spcBef>
                <a:spcPts val="0"/>
              </a:spcBef>
              <a:spcAft>
                <a:spcPts val="0"/>
              </a:spcAft>
              <a:buClrTx/>
              <a:buSzTx/>
              <a:buFontTx/>
              <a:buNone/>
              <a:tabLst/>
            </a:pPr>
            <a:r>
              <a:rPr lang="en-US" sz="2000" dirty="0">
                <a:solidFill>
                  <a:srgbClr val="C70F3F"/>
                </a:solidFill>
              </a:rPr>
              <a:t>Government, civil defense and national service providers</a:t>
            </a:r>
          </a:p>
          <a:p>
            <a:pPr marL="0" marR="0" indent="0" algn="r" defTabSz="584200"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rgbClr val="00AEEF"/>
                </a:solidFill>
                <a:effectLst/>
                <a:uFillTx/>
                <a:sym typeface="Open Sans Regular"/>
              </a:rPr>
              <a:t>UN </a:t>
            </a:r>
            <a:r>
              <a:rPr lang="en-US" sz="2000" dirty="0">
                <a:solidFill>
                  <a:srgbClr val="00AEEF"/>
                </a:solidFill>
              </a:rPr>
              <a:t>and intergovernmental agencies</a:t>
            </a:r>
          </a:p>
          <a:p>
            <a:pPr marL="0" marR="0" indent="0" algn="r" defTabSz="584200" rtl="0" fontAlgn="auto" latinLnBrk="0" hangingPunct="0">
              <a:lnSpc>
                <a:spcPct val="100000"/>
              </a:lnSpc>
              <a:spcBef>
                <a:spcPts val="0"/>
              </a:spcBef>
              <a:spcAft>
                <a:spcPts val="0"/>
              </a:spcAft>
              <a:buClrTx/>
              <a:buSzTx/>
              <a:buFontTx/>
              <a:buNone/>
              <a:tabLst/>
            </a:pPr>
            <a:r>
              <a:rPr kumimoji="0" lang="en-US" sz="2000" b="0" i="0" u="none" strike="noStrike" cap="none" spc="0" normalizeH="0" baseline="0" dirty="0">
                <a:ln>
                  <a:noFill/>
                </a:ln>
                <a:solidFill>
                  <a:srgbClr val="F58220"/>
                </a:solidFill>
                <a:effectLst/>
                <a:uFillTx/>
                <a:sym typeface="Open Sans Regular"/>
              </a:rPr>
              <a:t>Other</a:t>
            </a:r>
          </a:p>
        </p:txBody>
      </p:sp>
      <p:cxnSp>
        <p:nvCxnSpPr>
          <p:cNvPr id="6" name="Straight Connector 5">
            <a:extLst>
              <a:ext uri="{FF2B5EF4-FFF2-40B4-BE49-F238E27FC236}">
                <a16:creationId xmlns:a16="http://schemas.microsoft.com/office/drawing/2014/main" id="{02126501-BC13-44B3-8538-B97C437902F3}"/>
              </a:ext>
            </a:extLst>
          </p:cNvPr>
          <p:cNvCxnSpPr/>
          <p:nvPr/>
        </p:nvCxnSpPr>
        <p:spPr>
          <a:xfrm>
            <a:off x="8604354" y="3522689"/>
            <a:ext cx="1828800" cy="0"/>
          </a:xfrm>
          <a:prstGeom prst="line">
            <a:avLst/>
          </a:prstGeom>
          <a:ln w="38100">
            <a:solidFill>
              <a:srgbClr val="A6A6A6"/>
            </a:solidFill>
          </a:ln>
        </p:spPr>
        <p:style>
          <a:lnRef idx="1">
            <a:schemeClr val="dk1"/>
          </a:lnRef>
          <a:fillRef idx="0">
            <a:schemeClr val="dk1"/>
          </a:fillRef>
          <a:effectRef idx="0">
            <a:schemeClr val="dk1"/>
          </a:effectRef>
          <a:fontRef idx="minor">
            <a:schemeClr val="tx1"/>
          </a:fontRef>
        </p:style>
      </p:cxnSp>
      <p:pic>
        <p:nvPicPr>
          <p:cNvPr id="1026" name="Picture 2" descr="Image result for hsp app logo">
            <a:extLst>
              <a:ext uri="{FF2B5EF4-FFF2-40B4-BE49-F238E27FC236}">
                <a16:creationId xmlns:a16="http://schemas.microsoft.com/office/drawing/2014/main" id="{F393B0BA-7131-48B2-8BDF-6E26ECF2251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611" t="15193" r="31610" b="14862"/>
          <a:stretch/>
        </p:blipFill>
        <p:spPr bwMode="auto">
          <a:xfrm>
            <a:off x="3939451" y="2494375"/>
            <a:ext cx="2266477" cy="2262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7212091"/>
      </p:ext>
    </p:extLst>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1473</TotalTime>
  <Words>2671</Words>
  <Application>Microsoft Office PowerPoint</Application>
  <PresentationFormat>Custom</PresentationFormat>
  <Paragraphs>338</Paragraphs>
  <Slides>35</Slides>
  <Notes>28</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35</vt:i4>
      </vt:variant>
    </vt:vector>
  </HeadingPairs>
  <TitlesOfParts>
    <vt:vector size="50" baseType="lpstr">
      <vt:lpstr>Arial</vt:lpstr>
      <vt:lpstr>Calibri</vt:lpstr>
      <vt:lpstr>Helvetica</vt:lpstr>
      <vt:lpstr>Helvetica Light</vt:lpstr>
      <vt:lpstr>Helvetica Neue</vt:lpstr>
      <vt:lpstr>Impact</vt:lpstr>
      <vt:lpstr>Open Sans</vt:lpstr>
      <vt:lpstr>Open Sans Bold</vt:lpstr>
      <vt:lpstr>Open Sans Extrabold</vt:lpstr>
      <vt:lpstr>Open Sans Light</vt:lpstr>
      <vt:lpstr>Open Sans Regular</vt:lpstr>
      <vt:lpstr>Open Sans Regular</vt:lpstr>
      <vt:lpstr>Tw Cen MT</vt:lpstr>
      <vt:lpstr>Wingdings</vt:lpstr>
      <vt:lpstr>White</vt:lpstr>
      <vt:lpstr>What is New in the 2018 Sphere Handbook?</vt:lpstr>
      <vt:lpstr>PowerPoint Presentation</vt:lpstr>
      <vt:lpstr>Learning objectives</vt:lpstr>
      <vt:lpstr>Today’s challenges and drivers of the revision</vt:lpstr>
      <vt:lpstr>PowerPoint Presentation</vt:lpstr>
      <vt:lpstr>PowerPoint Presentation</vt:lpstr>
      <vt:lpstr>PowerPoint Presentation</vt:lpstr>
      <vt:lpstr>Community engagement and accountability</vt:lpstr>
      <vt:lpstr>USE of the Handbook:</vt:lpstr>
      <vt:lpstr>Discussion: TODAY’S CHALLENGES and drivers of change</vt:lpstr>
      <vt:lpstr>Handbook REVISION Consultations</vt:lpstr>
      <vt:lpstr>PowerPoint Presentation</vt:lpstr>
      <vt:lpstr>PowerPoint Presentation</vt:lpstr>
      <vt:lpstr>PowerPoint Presentation</vt:lpstr>
      <vt:lpstr>PowerPoint Presentation</vt:lpstr>
      <vt:lpstr>Discussion: HANDBOOK REVISION CONSULTATIONS and comments</vt:lpstr>
      <vt:lpstr>Structural CHANGES to the Handbook: </vt:lpstr>
      <vt:lpstr>Foundation chapters</vt:lpstr>
      <vt:lpstr> What is Sphere?</vt:lpstr>
      <vt:lpstr>The Humanitarian Charter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we are now</vt:lpstr>
      <vt:lpstr>Discussion: CHANGES TO THE HANDBOOK</vt:lpstr>
      <vt:lpstr>A NEW IDENTITY</vt:lpstr>
      <vt:lpstr>A NEW WAY TO ACCESS THE HANDBOOK</vt:lpstr>
      <vt:lpstr>A NEW ONLINE COURSE How to be a Sphere Champion</vt:lpstr>
      <vt:lpstr>Discussion 4: THE EVOLUTION OF SPHERE AND ITS PRODUCTS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New in the 2018 Sphere Handbook?</dc:title>
  <dc:creator>Tristan Hale</dc:creator>
  <cp:lastModifiedBy>Tristan Hale</cp:lastModifiedBy>
  <cp:revision>60</cp:revision>
  <dcterms:created xsi:type="dcterms:W3CDTF">2018-11-13T08:32:28Z</dcterms:created>
  <dcterms:modified xsi:type="dcterms:W3CDTF">2019-01-23T14:15:08Z</dcterms:modified>
</cp:coreProperties>
</file>