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tmp" ContentType="image/png"/>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7"/>
  </p:notesMasterIdLst>
  <p:sldIdLst>
    <p:sldId id="256" r:id="rId2"/>
    <p:sldId id="262" r:id="rId3"/>
    <p:sldId id="273" r:id="rId4"/>
    <p:sldId id="382" r:id="rId5"/>
    <p:sldId id="265" r:id="rId6"/>
    <p:sldId id="257" r:id="rId7"/>
    <p:sldId id="263" r:id="rId8"/>
    <p:sldId id="264" r:id="rId9"/>
    <p:sldId id="270" r:id="rId10"/>
    <p:sldId id="258" r:id="rId11"/>
    <p:sldId id="385" r:id="rId12"/>
    <p:sldId id="386" r:id="rId13"/>
    <p:sldId id="363" r:id="rId14"/>
    <p:sldId id="387" r:id="rId15"/>
    <p:sldId id="389" r:id="rId16"/>
    <p:sldId id="384" r:id="rId17"/>
    <p:sldId id="383" r:id="rId18"/>
    <p:sldId id="267" r:id="rId19"/>
    <p:sldId id="388" r:id="rId20"/>
    <p:sldId id="390" r:id="rId21"/>
    <p:sldId id="392" r:id="rId22"/>
    <p:sldId id="391" r:id="rId23"/>
    <p:sldId id="399" r:id="rId24"/>
    <p:sldId id="396" r:id="rId25"/>
    <p:sldId id="394" r:id="rId26"/>
    <p:sldId id="395" r:id="rId27"/>
    <p:sldId id="402" r:id="rId28"/>
    <p:sldId id="401" r:id="rId29"/>
    <p:sldId id="268" r:id="rId30"/>
    <p:sldId id="398" r:id="rId31"/>
    <p:sldId id="377" r:id="rId32"/>
    <p:sldId id="381" r:id="rId33"/>
    <p:sldId id="269" r:id="rId34"/>
    <p:sldId id="260" r:id="rId35"/>
    <p:sldId id="261" r:id="rId36"/>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11AD8D"/>
    <a:srgbClr val="676767"/>
    <a:srgbClr val="00AEEF"/>
    <a:srgbClr val="C70F3F"/>
    <a:srgbClr val="51BA5B"/>
    <a:srgbClr val="F58220"/>
    <a:srgbClr val="00A585"/>
    <a:srgbClr val="00459D"/>
    <a:srgbClr val="B54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CAD2E8"/>
          </a:solidFill>
        </a:fill>
      </a:tcStyle>
    </a:wholeTbl>
    <a:band2H>
      <a:tcTxStyle/>
      <a:tcStyle>
        <a:tcBdr/>
        <a:fill>
          <a:solidFill>
            <a:srgbClr val="E6EAF4"/>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1"/>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1"/>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1"/>
          </a:solidFill>
        </a:fill>
      </a:tcStyle>
    </a:firstRow>
  </a:tblStyle>
  <a:tblStyle styleId="{C7B018BB-80A7-4F77-B60F-C8B233D01FF8}"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F2E7CB"/>
          </a:solidFill>
        </a:fill>
      </a:tcStyle>
    </a:wholeTbl>
    <a:band2H>
      <a:tcTxStyle/>
      <a:tcStyle>
        <a:tcBdr/>
        <a:fill>
          <a:solidFill>
            <a:srgbClr val="F8F4E7"/>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3"/>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3"/>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3"/>
          </a:solidFill>
        </a:fill>
      </a:tcStyle>
    </a:firstRow>
  </a:tblStyle>
  <a:tblStyle styleId="{EEE7283C-3CF3-47DC-8721-378D4A62B228}"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D5CDDE"/>
          </a:solidFill>
        </a:fill>
      </a:tcStyle>
    </a:wholeTbl>
    <a:band2H>
      <a:tcTxStyle/>
      <a:tcStyle>
        <a:tcBdr/>
        <a:fill>
          <a:solidFill>
            <a:srgbClr val="EBE8EF"/>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6"/>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6"/>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6"/>
          </a:solidFill>
        </a:fill>
      </a:tcStyle>
    </a:firstRow>
  </a:tblStyle>
  <a:tblStyle styleId="{CF821DB8-F4EB-4A41-A1BA-3FCAFE7338EE}" styleName="">
    <a:tblBg/>
    <a:wholeTbl>
      <a:tcTxStyle b="off" i="off">
        <a:font>
          <a:latin typeface="Open Sans Regular"/>
          <a:ea typeface="Open Sans Regular"/>
          <a:cs typeface="Open Sans Regular"/>
        </a:font>
        <a:srgbClr val="A5A5A5"/>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0F0F0"/>
          </a:solidFill>
        </a:fill>
      </a:tcStyle>
    </a:wholeTbl>
    <a:band2H>
      <a:tcTxStyle/>
      <a:tcStyle>
        <a:tcBdr/>
        <a:fill>
          <a:solidFill>
            <a:srgbClr val="00A585"/>
          </a:solidFill>
        </a:fill>
      </a:tcStyle>
    </a:band2H>
    <a:firstCol>
      <a:tcTxStyle b="on" i="off">
        <a:font>
          <a:latin typeface="Open Sans Regular"/>
          <a:ea typeface="Open Sans Regular"/>
          <a:cs typeface="Open Sans Regular"/>
        </a:font>
        <a:srgbClr val="00A585"/>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Open Sans Regular"/>
          <a:ea typeface="Open Sans Regular"/>
          <a:cs typeface="Open Sans Regular"/>
        </a:font>
        <a:srgbClr val="A5A5A5"/>
      </a:tcTxStyle>
      <a:tcStyle>
        <a:tcBdr>
          <a:left>
            <a:ln w="12700" cap="flat">
              <a:noFill/>
              <a:miter lim="400000"/>
            </a:ln>
          </a:left>
          <a:right>
            <a:ln w="12700" cap="flat">
              <a:noFill/>
              <a:miter lim="400000"/>
            </a:ln>
          </a:right>
          <a:top>
            <a:ln w="50800" cap="flat">
              <a:solidFill>
                <a:srgbClr val="A5A5A5"/>
              </a:solidFill>
              <a:prstDash val="solid"/>
              <a:round/>
            </a:ln>
          </a:top>
          <a:bottom>
            <a:ln w="25400" cap="flat">
              <a:solidFill>
                <a:srgbClr val="A5A5A5"/>
              </a:solidFill>
              <a:prstDash val="solid"/>
              <a:round/>
            </a:ln>
          </a:bottom>
          <a:insideH>
            <a:ln w="12700" cap="flat">
              <a:noFill/>
              <a:miter lim="400000"/>
            </a:ln>
          </a:insideH>
          <a:insideV>
            <a:ln w="12700" cap="flat">
              <a:noFill/>
              <a:miter lim="400000"/>
            </a:ln>
          </a:insideV>
        </a:tcBdr>
        <a:fill>
          <a:solidFill>
            <a:srgbClr val="00A585"/>
          </a:solidFill>
        </a:fill>
      </a:tcStyle>
    </a:lastRow>
    <a:firstRow>
      <a:tcTxStyle b="on" i="off">
        <a:font>
          <a:latin typeface="Open Sans Regular"/>
          <a:ea typeface="Open Sans Regular"/>
          <a:cs typeface="Open Sans Regular"/>
        </a:font>
        <a:srgbClr val="00A585"/>
      </a:tcTxStyle>
      <a:tcStyle>
        <a:tcBdr>
          <a:left>
            <a:ln w="12700" cap="flat">
              <a:noFill/>
              <a:miter lim="400000"/>
            </a:ln>
          </a:left>
          <a:right>
            <a:ln w="12700" cap="flat">
              <a:noFill/>
              <a:miter lim="400000"/>
            </a:ln>
          </a:right>
          <a:top>
            <a:ln w="25400" cap="flat">
              <a:solidFill>
                <a:srgbClr val="A5A5A5"/>
              </a:solidFill>
              <a:prstDash val="solid"/>
              <a:round/>
            </a:ln>
          </a:top>
          <a:bottom>
            <a:ln w="25400" cap="flat">
              <a:solidFill>
                <a:srgbClr val="A5A5A5"/>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E0E0E0"/>
          </a:solidFill>
        </a:fill>
      </a:tcStyle>
    </a:wholeTbl>
    <a:band2H>
      <a:tcTxStyle/>
      <a:tcStyle>
        <a:tcBdr/>
        <a:fill>
          <a:solidFill>
            <a:srgbClr val="F0F0F0"/>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A5A5A5"/>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A5A5A5"/>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A5A5A5"/>
          </a:solidFill>
        </a:fill>
      </a:tcStyle>
    </a:firstRow>
  </a:tblStyle>
  <a:tblStyle styleId="{2708684C-4D16-4618-839F-0558EEFCDFE6}" styleName="">
    <a:tblBg/>
    <a:wholeTbl>
      <a:tcTxStyle b="off"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00A585">
              <a:alpha val="20000"/>
            </a:srgbClr>
          </a:solidFill>
        </a:fill>
      </a:tcStyle>
    </a:wholeTbl>
    <a:band2H>
      <a:tcTxStyle/>
      <a:tcStyle>
        <a:tcBdr/>
        <a:fill>
          <a:solidFill>
            <a:srgbClr val="FFFFFF"/>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00A585">
              <a:alpha val="20000"/>
            </a:srgbClr>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508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no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254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515" autoAdjust="0"/>
    <p:restoredTop sz="65878" autoAdjust="0"/>
  </p:normalViewPr>
  <p:slideViewPr>
    <p:cSldViewPr snapToGrid="0">
      <p:cViewPr varScale="1">
        <p:scale>
          <a:sx n="49" d="100"/>
          <a:sy n="49" d="100"/>
        </p:scale>
        <p:origin x="1860" y="42"/>
      </p:cViewPr>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p:cViewPr varScale="1">
        <p:scale>
          <a:sx n="84" d="100"/>
          <a:sy n="84" d="100"/>
        </p:scale>
        <p:origin x="1794" y="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unhcr.org/globaltrends2017/"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weforum.org/agenda/2018/01/conflict-is-reshaping-the-world-mercy-corps/"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s://www.nytimes.com/2018/03/29/climate/united-nations-climate-change.html" TargetMode="Externa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odi.org/publications/9876-doing-cash-differently-how-cash-transfers-can-transform-humanitarian-aid"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s://www.agendaforhumanity.org/initiatives/3861"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handbook.spherestandards.org/"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using this slideshow:</a:t>
            </a:r>
          </a:p>
          <a:p>
            <a:pPr marL="342900" indent="-342900">
              <a:buFontTx/>
              <a:buChar char="-"/>
            </a:pPr>
            <a:r>
              <a:rPr lang="en-US" dirty="0"/>
              <a:t>Read the accompanying guidance notes</a:t>
            </a:r>
          </a:p>
          <a:p>
            <a:pPr marL="342900" indent="-342900">
              <a:buFontTx/>
              <a:buChar char="-"/>
            </a:pPr>
            <a:r>
              <a:rPr lang="en-US" dirty="0"/>
              <a:t>Delete unneeded slides</a:t>
            </a:r>
          </a:p>
          <a:p>
            <a:pPr marL="0" indent="0">
              <a:buFontTx/>
              <a:buNone/>
            </a:pPr>
            <a:r>
              <a:rPr lang="en-US" dirty="0"/>
              <a:t>This slide:</a:t>
            </a:r>
          </a:p>
          <a:p>
            <a:pPr marL="342900" indent="-342900">
              <a:buFontTx/>
              <a:buChar char="-"/>
            </a:pPr>
            <a:r>
              <a:rPr lang="en-US" dirty="0"/>
              <a:t>Remove “company name” and the vertical line next to it, or replace with you own logo(s)</a:t>
            </a:r>
          </a:p>
          <a:p>
            <a:pPr marL="342900" indent="-342900">
              <a:buFontTx/>
              <a:buChar char="-"/>
            </a:pPr>
            <a:r>
              <a:rPr lang="en-US" dirty="0"/>
              <a:t>To change the date, select </a:t>
            </a:r>
            <a:r>
              <a:rPr lang="en-US" b="1" dirty="0"/>
              <a:t>Slide Master </a:t>
            </a:r>
            <a:r>
              <a:rPr lang="en-US" dirty="0"/>
              <a:t>from the </a:t>
            </a:r>
            <a:r>
              <a:rPr lang="en-US" b="1" dirty="0"/>
              <a:t>View</a:t>
            </a:r>
            <a:r>
              <a:rPr lang="en-US" dirty="0"/>
              <a:t> menu. When done, click </a:t>
            </a:r>
            <a:r>
              <a:rPr lang="en-US" b="1" dirty="0"/>
              <a:t>Close Master View </a:t>
            </a:r>
            <a:r>
              <a:rPr lang="en-US" dirty="0"/>
              <a:t>to return.</a:t>
            </a:r>
          </a:p>
          <a:p>
            <a:endParaRPr lang="en-US" dirty="0"/>
          </a:p>
        </p:txBody>
      </p:sp>
    </p:spTree>
    <p:extLst>
      <p:ext uri="{BB962C8B-B14F-4D97-AF65-F5344CB8AC3E}">
        <p14:creationId xmlns:p14="http://schemas.microsoft.com/office/powerpoint/2010/main" val="8460237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Optional slide depending on format of presentation/workshop.</a:t>
            </a:r>
          </a:p>
        </p:txBody>
      </p:sp>
    </p:spTree>
    <p:extLst>
      <p:ext uri="{BB962C8B-B14F-4D97-AF65-F5344CB8AC3E}">
        <p14:creationId xmlns:p14="http://schemas.microsoft.com/office/powerpoint/2010/main" val="35224853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Consultations snapshot</a:t>
            </a:r>
          </a:p>
          <a:p>
            <a:endParaRPr lang="en-US" dirty="0"/>
          </a:p>
          <a:p>
            <a:r>
              <a:rPr lang="en-US" dirty="0"/>
              <a:t>Depending on your setting, consider deleting some or all of the CONSULTATIONS slides (6 starting from this one)</a:t>
            </a:r>
          </a:p>
          <a:p>
            <a:endParaRPr lang="en-US" dirty="0"/>
          </a:p>
          <a:p>
            <a:r>
              <a:rPr lang="en-GB" sz="2200" dirty="0">
                <a:effectLst/>
                <a:latin typeface="+mn-lt"/>
                <a:ea typeface="+mn-ea"/>
                <a:cs typeface="+mn-cs"/>
                <a:sym typeface="Helvetica Neue"/>
              </a:rPr>
              <a:t>After 2016, the year of information-gathering and planning, 2017 was the year of authoring, including in-person and on-line consultations.</a:t>
            </a:r>
          </a:p>
          <a:p>
            <a:endParaRPr lang="en-US" sz="2200" dirty="0">
              <a:effectLst/>
              <a:latin typeface="+mn-lt"/>
              <a:ea typeface="+mn-ea"/>
              <a:cs typeface="+mn-cs"/>
              <a:sym typeface="Helvetica Neue"/>
            </a:endParaRPr>
          </a:p>
          <a:p>
            <a:pPr lvl="0"/>
            <a:r>
              <a:rPr lang="en-GB" sz="2200" dirty="0">
                <a:effectLst/>
                <a:latin typeface="+mn-lt"/>
                <a:ea typeface="+mn-ea"/>
                <a:cs typeface="+mn-cs"/>
                <a:sym typeface="Helvetica Neue"/>
              </a:rPr>
              <a:t>Feb ’17 to Apr ’17: Authors write first draft</a:t>
            </a:r>
            <a:endParaRPr lang="en-US" sz="2200" dirty="0">
              <a:effectLst/>
              <a:latin typeface="+mn-lt"/>
              <a:ea typeface="+mn-ea"/>
              <a:cs typeface="+mn-cs"/>
              <a:sym typeface="Helvetica Neue"/>
            </a:endParaRPr>
          </a:p>
          <a:p>
            <a:pPr lvl="0"/>
            <a:r>
              <a:rPr lang="en-GB" sz="2200" dirty="0">
                <a:effectLst/>
                <a:latin typeface="+mn-lt"/>
                <a:ea typeface="+mn-ea"/>
                <a:cs typeface="+mn-cs"/>
                <a:sym typeface="Helvetica Neue"/>
              </a:rPr>
              <a:t>Apr ’17 to Jun ’17: First online public consultation/survey</a:t>
            </a:r>
            <a:endParaRPr lang="en-US" sz="2200" dirty="0">
              <a:effectLst/>
              <a:latin typeface="+mn-lt"/>
              <a:ea typeface="+mn-ea"/>
              <a:cs typeface="+mn-cs"/>
              <a:sym typeface="Helvetica Neue"/>
            </a:endParaRPr>
          </a:p>
          <a:p>
            <a:pPr lvl="0"/>
            <a:r>
              <a:rPr lang="en-GB" sz="2200" dirty="0">
                <a:effectLst/>
                <a:latin typeface="+mn-lt"/>
                <a:ea typeface="+mn-ea"/>
                <a:cs typeface="+mn-cs"/>
                <a:sym typeface="Helvetica Neue"/>
              </a:rPr>
              <a:t>Jun ’17 to Oct ’17: Authors write second draft</a:t>
            </a:r>
            <a:endParaRPr lang="en-US" sz="2200" dirty="0">
              <a:effectLst/>
              <a:latin typeface="+mn-lt"/>
              <a:ea typeface="+mn-ea"/>
              <a:cs typeface="+mn-cs"/>
              <a:sym typeface="Helvetica Neue"/>
            </a:endParaRPr>
          </a:p>
          <a:p>
            <a:pPr lvl="0"/>
            <a:r>
              <a:rPr lang="en-GB" sz="2200" dirty="0">
                <a:effectLst/>
                <a:latin typeface="+mn-lt"/>
                <a:ea typeface="+mn-ea"/>
                <a:cs typeface="+mn-cs"/>
                <a:sym typeface="Helvetica Neue"/>
              </a:rPr>
              <a:t>Oct ’17 to Nov ’17: Second online public consultation/survey</a:t>
            </a:r>
            <a:endParaRPr lang="en-US" sz="2200" dirty="0">
              <a:effectLst/>
              <a:latin typeface="+mn-lt"/>
              <a:ea typeface="+mn-ea"/>
              <a:cs typeface="+mn-cs"/>
              <a:sym typeface="Helvetica Neue"/>
            </a:endParaRPr>
          </a:p>
          <a:p>
            <a:pPr lvl="0"/>
            <a:r>
              <a:rPr lang="en-GB" sz="2200" dirty="0">
                <a:effectLst/>
                <a:latin typeface="+mn-lt"/>
                <a:ea typeface="+mn-ea"/>
                <a:cs typeface="+mn-cs"/>
                <a:sym typeface="Helvetica Neue"/>
              </a:rPr>
              <a:t>Nov ’17 to Jan ’18: Authors write third draft</a:t>
            </a:r>
            <a:endParaRPr lang="en-US" sz="2200" dirty="0">
              <a:effectLst/>
              <a:latin typeface="+mn-lt"/>
              <a:ea typeface="+mn-ea"/>
              <a:cs typeface="+mn-cs"/>
              <a:sym typeface="Helvetica Neue"/>
            </a:endParaRPr>
          </a:p>
          <a:p>
            <a:pPr lvl="0"/>
            <a:r>
              <a:rPr lang="en-GB" sz="2200" dirty="0">
                <a:effectLst/>
                <a:latin typeface="+mn-lt"/>
                <a:ea typeface="+mn-ea"/>
                <a:cs typeface="+mn-cs"/>
                <a:sym typeface="Helvetica Neue"/>
              </a:rPr>
              <a:t>Jan ’18: Third authors workshop, Geneva</a:t>
            </a:r>
          </a:p>
          <a:p>
            <a:pPr lvl="0"/>
            <a:endParaRPr lang="en-US" sz="2200" dirty="0">
              <a:effectLst/>
              <a:latin typeface="+mn-lt"/>
              <a:ea typeface="+mn-ea"/>
              <a:cs typeface="+mn-cs"/>
              <a:sym typeface="Helvetica Neue"/>
            </a:endParaRPr>
          </a:p>
          <a:p>
            <a:r>
              <a:rPr lang="en-GB" sz="2200" dirty="0">
                <a:effectLst/>
                <a:latin typeface="+mn-lt"/>
                <a:ea typeface="+mn-ea"/>
                <a:cs typeface="+mn-cs"/>
                <a:sym typeface="Helvetica Neue"/>
              </a:rPr>
              <a:t>In-person consultations continued throughout the year. Authors responded to each comment from the public consultations received via the online platform, and to the reports submitted following in-person consultations.</a:t>
            </a:r>
            <a:endParaRPr lang="en-US" sz="2200" dirty="0">
              <a:effectLst/>
              <a:latin typeface="+mn-lt"/>
              <a:ea typeface="+mn-ea"/>
              <a:cs typeface="+mn-cs"/>
              <a:sym typeface="Helvetica Neue"/>
            </a:endParaRPr>
          </a:p>
          <a:p>
            <a:endParaRPr lang="en-US" dirty="0"/>
          </a:p>
        </p:txBody>
      </p:sp>
    </p:spTree>
    <p:extLst>
      <p:ext uri="{BB962C8B-B14F-4D97-AF65-F5344CB8AC3E}">
        <p14:creationId xmlns:p14="http://schemas.microsoft.com/office/powerpoint/2010/main" val="41244509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2200" b="1" strike="noStrike" dirty="0">
                <a:effectLst/>
                <a:latin typeface="+mn-lt"/>
                <a:ea typeface="+mn-ea"/>
                <a:cs typeface="+mn-cs"/>
                <a:sym typeface="Helvetica Neue"/>
              </a:rPr>
              <a:t>Who contributed</a:t>
            </a:r>
          </a:p>
          <a:p>
            <a:endParaRPr lang="en-US" sz="2200" strike="noStrike" dirty="0">
              <a:effectLst/>
              <a:latin typeface="+mn-lt"/>
              <a:ea typeface="+mn-ea"/>
              <a:cs typeface="+mn-cs"/>
              <a:sym typeface="Helvetica Neue"/>
            </a:endParaRPr>
          </a:p>
          <a:p>
            <a:r>
              <a:rPr lang="en-GB" sz="2200" strike="noStrike" dirty="0">
                <a:effectLst/>
                <a:latin typeface="+mn-lt"/>
                <a:ea typeface="+mn-ea"/>
                <a:cs typeface="+mn-cs"/>
                <a:sym typeface="Helvetica Neue"/>
              </a:rPr>
              <a:t>The composition of contributors is comparable to the composition of people that responded to the 2016 user survey (though the categorisation is slightly different).</a:t>
            </a:r>
          </a:p>
          <a:p>
            <a:endParaRPr lang="en-US" sz="2200" strike="noStrike" dirty="0">
              <a:effectLst/>
              <a:latin typeface="+mn-lt"/>
              <a:ea typeface="+mn-ea"/>
              <a:cs typeface="+mn-cs"/>
              <a:sym typeface="Helvetica Neue"/>
            </a:endParaRPr>
          </a:p>
          <a:p>
            <a:r>
              <a:rPr lang="en-GB" sz="2200" strike="noStrike" dirty="0">
                <a:effectLst/>
                <a:latin typeface="+mn-lt"/>
                <a:ea typeface="+mn-ea"/>
                <a:cs typeface="+mn-cs"/>
                <a:sym typeface="Helvetica Neue"/>
              </a:rPr>
              <a:t>While self-selection bias is present in both surveys, this is an indicator that the HB is written by the same people that use it. We may conclude from the differences that HB users in INGOs were more likely to contribute to the revision than others.</a:t>
            </a:r>
          </a:p>
          <a:p>
            <a:endParaRPr lang="en-GB" sz="2200" strike="noStrike" dirty="0">
              <a:effectLst/>
              <a:latin typeface="+mn-lt"/>
              <a:ea typeface="+mn-ea"/>
              <a:cs typeface="+mn-cs"/>
              <a:sym typeface="Helvetica Neue"/>
            </a:endParaRPr>
          </a:p>
          <a:p>
            <a:r>
              <a:rPr lang="en-GB" sz="2200" b="1" strike="noStrike" dirty="0">
                <a:effectLst/>
                <a:latin typeface="+mn-lt"/>
                <a:ea typeface="+mn-ea"/>
                <a:cs typeface="+mn-cs"/>
                <a:sym typeface="Helvetica Neue"/>
              </a:rPr>
              <a:t>Group					User survey		Comments</a:t>
            </a:r>
            <a:endParaRPr lang="en-US" sz="2200" b="1" strike="noStrike" dirty="0">
              <a:effectLst/>
              <a:latin typeface="+mn-lt"/>
              <a:ea typeface="+mn-ea"/>
              <a:cs typeface="+mn-cs"/>
              <a:sym typeface="Helvetica Neue"/>
            </a:endParaRPr>
          </a:p>
          <a:p>
            <a:r>
              <a:rPr lang="en-GB" sz="2200" strike="noStrike" dirty="0">
                <a:effectLst/>
                <a:latin typeface="+mn-lt"/>
                <a:ea typeface="+mn-ea"/>
                <a:cs typeface="+mn-cs"/>
                <a:sym typeface="Helvetica Neue"/>
              </a:rPr>
              <a:t>International NGOs			36%			45%</a:t>
            </a:r>
            <a:endParaRPr lang="en-US" sz="2200" strike="noStrike" dirty="0">
              <a:effectLst/>
              <a:latin typeface="+mn-lt"/>
              <a:ea typeface="+mn-ea"/>
              <a:cs typeface="+mn-cs"/>
              <a:sym typeface="Helvetica Neue"/>
            </a:endParaRPr>
          </a:p>
          <a:p>
            <a:r>
              <a:rPr lang="en-GB" sz="2200" strike="noStrike" dirty="0">
                <a:effectLst/>
                <a:latin typeface="+mn-lt"/>
                <a:ea typeface="+mn-ea"/>
                <a:cs typeface="+mn-cs"/>
                <a:sym typeface="Helvetica Neue"/>
              </a:rPr>
              <a:t>National/Local NGOs			22% (includes RCRC)	26%</a:t>
            </a:r>
            <a:endParaRPr lang="en-US" sz="2200" strike="noStrike" dirty="0">
              <a:effectLst/>
              <a:latin typeface="+mn-lt"/>
              <a:ea typeface="+mn-ea"/>
              <a:cs typeface="+mn-cs"/>
              <a:sym typeface="Helvetica Neue"/>
            </a:endParaRPr>
          </a:p>
          <a:p>
            <a:r>
              <a:rPr lang="en-GB" sz="2200" strike="noStrike" dirty="0">
                <a:effectLst/>
                <a:latin typeface="+mn-lt"/>
                <a:ea typeface="+mn-ea"/>
                <a:cs typeface="+mn-cs"/>
                <a:sym typeface="Helvetica Neue"/>
              </a:rPr>
              <a:t>Government, civil defence</a:t>
            </a:r>
          </a:p>
          <a:p>
            <a:r>
              <a:rPr lang="en-GB" sz="2200" strike="noStrike" dirty="0">
                <a:effectLst/>
                <a:latin typeface="+mn-lt"/>
                <a:ea typeface="+mn-ea"/>
                <a:cs typeface="+mn-cs"/>
                <a:sym typeface="Helvetica Neue"/>
              </a:rPr>
              <a:t>and national service providers	11%			8% (local authorities)</a:t>
            </a:r>
            <a:endParaRPr lang="en-US" sz="2200" strike="noStrike" dirty="0">
              <a:effectLst/>
              <a:latin typeface="+mn-lt"/>
              <a:ea typeface="+mn-ea"/>
              <a:cs typeface="+mn-cs"/>
              <a:sym typeface="Helvetica Neue"/>
            </a:endParaRPr>
          </a:p>
          <a:p>
            <a:r>
              <a:rPr lang="en-GB" sz="2200" strike="noStrike" dirty="0">
                <a:effectLst/>
                <a:latin typeface="+mn-lt"/>
                <a:ea typeface="+mn-ea"/>
                <a:cs typeface="+mn-cs"/>
                <a:sym typeface="Helvetica Neue"/>
              </a:rPr>
              <a:t>UN and intergovernmental agencies	8%			8% (includes RCRC)</a:t>
            </a:r>
            <a:endParaRPr lang="en-US" sz="2200" strike="noStrike" dirty="0">
              <a:effectLst/>
              <a:latin typeface="+mn-lt"/>
              <a:ea typeface="+mn-ea"/>
              <a:cs typeface="+mn-cs"/>
              <a:sym typeface="Helvetica Neue"/>
            </a:endParaRPr>
          </a:p>
          <a:p>
            <a:r>
              <a:rPr lang="en-GB" sz="2200" strike="noStrike" dirty="0">
                <a:effectLst/>
                <a:latin typeface="+mn-lt"/>
                <a:ea typeface="+mn-ea"/>
                <a:cs typeface="+mn-cs"/>
                <a:sym typeface="Helvetica Neue"/>
              </a:rPr>
              <a:t>Other					23%			13%</a:t>
            </a:r>
            <a:endParaRPr lang="en-US" sz="2200" strike="noStrike" dirty="0">
              <a:effectLst/>
              <a:latin typeface="+mn-lt"/>
              <a:ea typeface="+mn-ea"/>
              <a:cs typeface="+mn-cs"/>
              <a:sym typeface="Helvetica Neue"/>
            </a:endParaRPr>
          </a:p>
          <a:p>
            <a:endParaRPr lang="en-US" strike="noStrike" dirty="0"/>
          </a:p>
          <a:p>
            <a:endParaRPr lang="en-US" dirty="0"/>
          </a:p>
        </p:txBody>
      </p:sp>
    </p:spTree>
    <p:extLst>
      <p:ext uri="{BB962C8B-B14F-4D97-AF65-F5344CB8AC3E}">
        <p14:creationId xmlns:p14="http://schemas.microsoft.com/office/powerpoint/2010/main" val="35430104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4538"/>
            <a:ext cx="4965700" cy="37242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4EFB164-C8A9-4B15-A5AA-2EB5C7E0491E}" type="slidenum">
              <a:rPr lang="en-US" smtClean="0"/>
              <a:t>13</a:t>
            </a:fld>
            <a:endParaRPr lang="en-US"/>
          </a:p>
        </p:txBody>
      </p:sp>
    </p:spTree>
    <p:extLst>
      <p:ext uri="{BB962C8B-B14F-4D97-AF65-F5344CB8AC3E}">
        <p14:creationId xmlns:p14="http://schemas.microsoft.com/office/powerpoint/2010/main" val="40749882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917507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2200" b="1" strike="noStrike" dirty="0">
                <a:effectLst/>
                <a:latin typeface="+mn-lt"/>
                <a:ea typeface="+mn-ea"/>
                <a:cs typeface="+mn-cs"/>
                <a:sym typeface="Helvetica Neue"/>
              </a:rPr>
              <a:t>Comments</a:t>
            </a:r>
          </a:p>
          <a:p>
            <a:endParaRPr lang="en-US" sz="2200" strike="noStrike" dirty="0">
              <a:effectLst/>
              <a:latin typeface="+mn-lt"/>
              <a:ea typeface="+mn-ea"/>
              <a:cs typeface="+mn-cs"/>
              <a:sym typeface="Helvetica Neue"/>
            </a:endParaRPr>
          </a:p>
          <a:p>
            <a:r>
              <a:rPr lang="en-GB" sz="2200" strike="noStrike" dirty="0">
                <a:effectLst/>
                <a:latin typeface="+mn-lt"/>
                <a:ea typeface="+mn-ea"/>
                <a:cs typeface="+mn-cs"/>
                <a:sym typeface="Helvetica Neue"/>
              </a:rPr>
              <a:t>Comments from the consultations, and the authors’ responses to them are captured in Excel workbooks along with chapter and section identifiers. While there are no plans to release this data in this format, when the Sphere office receives a query on a section of Handbook content, these files may be used to track the dialogue, decisions and opinions that led to that content. </a:t>
            </a:r>
            <a:endParaRPr lang="en-US" strike="noStrike" dirty="0"/>
          </a:p>
        </p:txBody>
      </p:sp>
    </p:spTree>
    <p:extLst>
      <p:ext uri="{BB962C8B-B14F-4D97-AF65-F5344CB8AC3E}">
        <p14:creationId xmlns:p14="http://schemas.microsoft.com/office/powerpoint/2010/main" val="41146304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Optional slide depending on format of presentation/workshop.</a:t>
            </a:r>
          </a:p>
        </p:txBody>
      </p:sp>
    </p:spTree>
    <p:extLst>
      <p:ext uri="{BB962C8B-B14F-4D97-AF65-F5344CB8AC3E}">
        <p14:creationId xmlns:p14="http://schemas.microsoft.com/office/powerpoint/2010/main" val="27181521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set of CHANGES slides (12 starting with this one) should be the core content of your presentation/workshop.</a:t>
            </a:r>
          </a:p>
          <a:p>
            <a:endParaRPr lang="en-US" dirty="0"/>
          </a:p>
          <a:p>
            <a:r>
              <a:rPr lang="en-GB" sz="2200" b="1" strike="noStrike" dirty="0">
                <a:effectLst/>
                <a:latin typeface="+mn-lt"/>
                <a:ea typeface="+mn-ea"/>
                <a:cs typeface="+mn-cs"/>
                <a:sym typeface="Helvetica Neue"/>
              </a:rPr>
              <a:t>Structural Changes</a:t>
            </a:r>
          </a:p>
          <a:p>
            <a:endParaRPr lang="en-US" sz="2200" strike="noStrike" dirty="0">
              <a:effectLst/>
              <a:latin typeface="+mn-lt"/>
              <a:ea typeface="+mn-ea"/>
              <a:cs typeface="+mn-cs"/>
              <a:sym typeface="Helvetica Neue"/>
            </a:endParaRPr>
          </a:p>
          <a:p>
            <a:r>
              <a:rPr lang="en-GB" sz="2200" b="1" i="1" strike="noStrike" dirty="0">
                <a:effectLst/>
                <a:latin typeface="+mn-lt"/>
                <a:ea typeface="+mn-ea"/>
                <a:cs typeface="+mn-cs"/>
                <a:sym typeface="Helvetica Neue"/>
              </a:rPr>
              <a:t>Outcome orientated: </a:t>
            </a:r>
            <a:r>
              <a:rPr lang="en-GB" sz="2200" strike="noStrike" dirty="0">
                <a:effectLst/>
                <a:latin typeface="+mn-lt"/>
                <a:ea typeface="+mn-ea"/>
                <a:cs typeface="+mn-cs"/>
                <a:sym typeface="Helvetica Neue"/>
              </a:rPr>
              <a:t>The standards </a:t>
            </a:r>
            <a:r>
              <a:rPr lang="en-GB" sz="2200" i="1" strike="noStrike" dirty="0">
                <a:effectLst/>
                <a:latin typeface="+mn-lt"/>
                <a:ea typeface="+mn-ea"/>
                <a:cs typeface="+mn-cs"/>
                <a:sym typeface="Helvetica Neue"/>
              </a:rPr>
              <a:t>themselves</a:t>
            </a:r>
            <a:r>
              <a:rPr lang="en-GB" sz="2200" strike="noStrike" dirty="0">
                <a:effectLst/>
                <a:latin typeface="+mn-lt"/>
                <a:ea typeface="+mn-ea"/>
                <a:cs typeface="+mn-cs"/>
                <a:sym typeface="Helvetica Neue"/>
              </a:rPr>
              <a:t> are practical expressions of specific rights. The text has been reviewed and edited to formulate each Standard as a clear </a:t>
            </a:r>
            <a:r>
              <a:rPr lang="en-GB" sz="2200" b="1" strike="noStrike" dirty="0">
                <a:effectLst/>
                <a:latin typeface="+mn-lt"/>
                <a:ea typeface="+mn-ea"/>
                <a:cs typeface="+mn-cs"/>
                <a:sym typeface="Helvetica Neue"/>
              </a:rPr>
              <a:t>outcome statement</a:t>
            </a:r>
            <a:r>
              <a:rPr lang="en-GB" sz="2200" strike="noStrike" dirty="0">
                <a:effectLst/>
                <a:latin typeface="+mn-lt"/>
                <a:ea typeface="+mn-ea"/>
                <a:cs typeface="+mn-cs"/>
                <a:sym typeface="Helvetica Neue"/>
              </a:rPr>
              <a:t>. Where possible, the wording is now clearer and simpler.</a:t>
            </a:r>
          </a:p>
          <a:p>
            <a:endParaRPr lang="en-US" sz="2200" strike="noStrike" dirty="0">
              <a:effectLst/>
              <a:latin typeface="+mn-lt"/>
              <a:ea typeface="+mn-ea"/>
              <a:cs typeface="+mn-cs"/>
              <a:sym typeface="Helvetica Neue"/>
            </a:endParaRPr>
          </a:p>
          <a:p>
            <a:r>
              <a:rPr lang="en-GB" sz="2200" b="1" i="1" strike="noStrike" dirty="0">
                <a:effectLst/>
                <a:latin typeface="+mn-lt"/>
                <a:ea typeface="+mn-ea"/>
                <a:cs typeface="+mn-cs"/>
                <a:sym typeface="Helvetica Neue"/>
              </a:rPr>
              <a:t>Indicators: </a:t>
            </a:r>
            <a:r>
              <a:rPr lang="en-GB" sz="2200" strike="noStrike" dirty="0">
                <a:effectLst/>
                <a:latin typeface="+mn-lt"/>
                <a:ea typeface="+mn-ea"/>
                <a:cs typeface="+mn-cs"/>
                <a:sym typeface="Helvetica Neue"/>
              </a:rPr>
              <a:t>Reformulation of indicators is covered in detail later (slide 23), as this is particular to the technical chapters. </a:t>
            </a:r>
            <a:endParaRPr lang="en-US" strike="noStrike" dirty="0"/>
          </a:p>
        </p:txBody>
      </p:sp>
    </p:spTree>
    <p:extLst>
      <p:ext uri="{BB962C8B-B14F-4D97-AF65-F5344CB8AC3E}">
        <p14:creationId xmlns:p14="http://schemas.microsoft.com/office/powerpoint/2010/main" val="25829717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is a summary of the following 4.</a:t>
            </a:r>
          </a:p>
        </p:txBody>
      </p:sp>
    </p:spTree>
    <p:extLst>
      <p:ext uri="{BB962C8B-B14F-4D97-AF65-F5344CB8AC3E}">
        <p14:creationId xmlns:p14="http://schemas.microsoft.com/office/powerpoint/2010/main" val="8093211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2200" b="1" strike="noStrike" dirty="0">
                <a:effectLst/>
                <a:latin typeface="+mn-lt"/>
                <a:ea typeface="+mn-ea"/>
                <a:cs typeface="+mn-cs"/>
                <a:sym typeface="Helvetica Neue"/>
              </a:rPr>
              <a:t>What is Sphere?</a:t>
            </a:r>
          </a:p>
          <a:p>
            <a:endParaRPr lang="en-GB" sz="2200" b="1" i="1" strike="noStrike" dirty="0">
              <a:effectLst/>
              <a:latin typeface="+mn-lt"/>
              <a:ea typeface="+mn-ea"/>
              <a:cs typeface="+mn-cs"/>
              <a:sym typeface="Helvetica Neue"/>
            </a:endParaRPr>
          </a:p>
          <a:p>
            <a:r>
              <a:rPr lang="en-GB" sz="2200" b="1" i="1" strike="noStrike" dirty="0">
                <a:effectLst/>
                <a:latin typeface="+mn-lt"/>
                <a:ea typeface="+mn-ea"/>
                <a:cs typeface="+mn-cs"/>
                <a:sym typeface="Helvetica Neue"/>
              </a:rPr>
              <a:t>New data disaggregation table: </a:t>
            </a:r>
            <a:r>
              <a:rPr lang="en-GB" sz="2200" strike="noStrike" dirty="0">
                <a:effectLst/>
                <a:latin typeface="+mn-lt"/>
                <a:ea typeface="+mn-ea"/>
                <a:cs typeface="+mn-cs"/>
                <a:sym typeface="Helvetica Neue"/>
              </a:rPr>
              <a:t>This is included under the </a:t>
            </a:r>
            <a:r>
              <a:rPr lang="en-GB" sz="2200" i="1" strike="noStrike" dirty="0">
                <a:effectLst/>
                <a:latin typeface="+mn-lt"/>
                <a:ea typeface="+mn-ea"/>
                <a:cs typeface="+mn-cs"/>
                <a:sym typeface="Helvetica Neue"/>
              </a:rPr>
              <a:t>Understanding vulnerabilities and capacities </a:t>
            </a:r>
            <a:r>
              <a:rPr lang="en-GB" sz="2200" strike="noStrike" dirty="0">
                <a:effectLst/>
                <a:latin typeface="+mn-lt"/>
                <a:ea typeface="+mn-ea"/>
                <a:cs typeface="+mn-cs"/>
                <a:sym typeface="Helvetica Neue"/>
              </a:rPr>
              <a:t>subheading. Unlike the other items in the section, it is not itself a vulnerability or capacity limitation, but data disaggregation is key to </a:t>
            </a:r>
            <a:r>
              <a:rPr lang="en-GB" sz="2200" i="1" strike="noStrike" dirty="0">
                <a:effectLst/>
                <a:latin typeface="+mn-lt"/>
                <a:ea typeface="+mn-ea"/>
                <a:cs typeface="+mn-cs"/>
                <a:sym typeface="Helvetica Neue"/>
              </a:rPr>
              <a:t>understanding</a:t>
            </a:r>
            <a:r>
              <a:rPr lang="en-GB" sz="2200" i="0" strike="noStrike" dirty="0">
                <a:effectLst/>
                <a:latin typeface="+mn-lt"/>
                <a:ea typeface="+mn-ea"/>
                <a:cs typeface="+mn-cs"/>
                <a:sym typeface="Helvetica Neue"/>
              </a:rPr>
              <a:t> vulnerabilities and capacities.</a:t>
            </a:r>
            <a:endParaRPr lang="en-GB" sz="2200" strike="noStrike" dirty="0">
              <a:effectLst/>
              <a:latin typeface="+mn-lt"/>
              <a:ea typeface="+mn-ea"/>
              <a:cs typeface="+mn-cs"/>
              <a:sym typeface="Helvetica Neue"/>
            </a:endParaRPr>
          </a:p>
          <a:p>
            <a:endParaRPr lang="en-US" sz="2200" strike="noStrike" dirty="0">
              <a:effectLst/>
              <a:latin typeface="+mn-lt"/>
              <a:ea typeface="+mn-ea"/>
              <a:cs typeface="+mn-cs"/>
              <a:sym typeface="Helvetica Neue"/>
            </a:endParaRPr>
          </a:p>
          <a:p>
            <a:r>
              <a:rPr lang="en-GB" sz="2200" b="1" i="1" strike="noStrike" dirty="0">
                <a:effectLst/>
                <a:latin typeface="+mn-lt"/>
                <a:ea typeface="+mn-ea"/>
                <a:cs typeface="+mn-cs"/>
                <a:sym typeface="Helvetica Neue"/>
              </a:rPr>
              <a:t>Community engagement: </a:t>
            </a:r>
            <a:r>
              <a:rPr lang="en-GB" sz="2200" strike="noStrike" dirty="0">
                <a:effectLst/>
                <a:latin typeface="+mn-lt"/>
                <a:ea typeface="+mn-ea"/>
                <a:cs typeface="+mn-cs"/>
                <a:sym typeface="Helvetica Neue"/>
              </a:rPr>
              <a:t>This is most evident in </a:t>
            </a:r>
            <a:r>
              <a:rPr lang="en-GB" sz="2200" i="1" strike="noStrike" dirty="0">
                <a:effectLst/>
                <a:latin typeface="+mn-lt"/>
                <a:ea typeface="+mn-ea"/>
                <a:cs typeface="+mn-cs"/>
                <a:sym typeface="Helvetica Neue"/>
              </a:rPr>
              <a:t>The standards apply throughout the programme cycle</a:t>
            </a:r>
            <a:r>
              <a:rPr lang="en-GB" sz="2200" strike="noStrike" dirty="0">
                <a:effectLst/>
                <a:latin typeface="+mn-lt"/>
                <a:ea typeface="+mn-ea"/>
                <a:cs typeface="+mn-cs"/>
                <a:sym typeface="Helvetica Neue"/>
              </a:rPr>
              <a:t>.</a:t>
            </a:r>
          </a:p>
          <a:p>
            <a:endParaRPr lang="en-US" sz="2200" strike="noStrike" dirty="0">
              <a:effectLst/>
              <a:latin typeface="+mn-lt"/>
              <a:ea typeface="+mn-ea"/>
              <a:cs typeface="+mn-cs"/>
              <a:sym typeface="Helvetica Neue"/>
            </a:endParaRPr>
          </a:p>
          <a:p>
            <a:r>
              <a:rPr lang="en-GB" sz="2200" b="1" i="1" strike="noStrike" dirty="0">
                <a:effectLst/>
                <a:latin typeface="+mn-lt"/>
                <a:ea typeface="+mn-ea"/>
                <a:cs typeface="+mn-cs"/>
                <a:sym typeface="Helvetica Neue"/>
              </a:rPr>
              <a:t>Code of Conduct: </a:t>
            </a:r>
            <a:r>
              <a:rPr lang="en-GB" sz="2200" strike="noStrike" dirty="0">
                <a:effectLst/>
                <a:latin typeface="+mn-lt"/>
                <a:ea typeface="+mn-ea"/>
                <a:cs typeface="+mn-cs"/>
                <a:sym typeface="Helvetica Neue"/>
              </a:rPr>
              <a:t>The 10 core principles of the CoC are listed at the top of page 6 in the English Handbook. It is included here to draw attention to its continued relevance and importance. Because the CoC itself is an annex at the back of the Handbook, there is a sense that it may have been overlooked in the 2011 edition.</a:t>
            </a:r>
            <a:endParaRPr lang="en-US" strike="noStrike" dirty="0"/>
          </a:p>
        </p:txBody>
      </p:sp>
    </p:spTree>
    <p:extLst>
      <p:ext uri="{BB962C8B-B14F-4D97-AF65-F5344CB8AC3E}">
        <p14:creationId xmlns:p14="http://schemas.microsoft.com/office/powerpoint/2010/main" val="13932864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2200" dirty="0">
                <a:effectLst/>
                <a:latin typeface="+mn-lt"/>
                <a:ea typeface="+mn-ea"/>
                <a:cs typeface="+mn-cs"/>
                <a:sym typeface="Helvetica Neue"/>
              </a:rPr>
              <a:t>Before we explore the changes </a:t>
            </a:r>
            <a:r>
              <a:rPr lang="en-GB" sz="2200" i="1" dirty="0">
                <a:effectLst/>
                <a:latin typeface="+mn-lt"/>
                <a:ea typeface="+mn-ea"/>
                <a:cs typeface="+mn-cs"/>
                <a:sym typeface="Helvetica Neue"/>
              </a:rPr>
              <a:t>in </a:t>
            </a:r>
            <a:r>
              <a:rPr lang="en-GB" sz="2200" dirty="0">
                <a:effectLst/>
                <a:latin typeface="+mn-lt"/>
                <a:ea typeface="+mn-ea"/>
                <a:cs typeface="+mn-cs"/>
                <a:sym typeface="Helvetica Neue"/>
              </a:rPr>
              <a:t>the Handbook, let’s look at what’s different </a:t>
            </a:r>
            <a:r>
              <a:rPr lang="en-GB" sz="2200" i="1" dirty="0">
                <a:effectLst/>
                <a:latin typeface="+mn-lt"/>
                <a:ea typeface="+mn-ea"/>
                <a:cs typeface="+mn-cs"/>
                <a:sym typeface="Helvetica Neue"/>
              </a:rPr>
              <a:t>on the cover</a:t>
            </a:r>
            <a:r>
              <a:rPr lang="en-GB" sz="2200" dirty="0">
                <a:effectLst/>
                <a:latin typeface="+mn-lt"/>
                <a:ea typeface="+mn-ea"/>
                <a:cs typeface="+mn-cs"/>
                <a:sym typeface="Helvetica Neue"/>
              </a:rPr>
              <a:t>. Ask participants what is different, and what is the same.</a:t>
            </a:r>
            <a:endParaRPr lang="en-US" sz="2200" dirty="0">
              <a:effectLst/>
              <a:latin typeface="+mn-lt"/>
              <a:ea typeface="+mn-ea"/>
              <a:cs typeface="+mn-cs"/>
              <a:sym typeface="Helvetica Neue"/>
            </a:endParaRPr>
          </a:p>
          <a:p>
            <a:r>
              <a:rPr lang="en-GB" sz="2200" dirty="0">
                <a:effectLst/>
                <a:latin typeface="+mn-lt"/>
                <a:ea typeface="+mn-ea"/>
                <a:cs typeface="+mn-cs"/>
                <a:sym typeface="Helvetica Neue"/>
              </a:rPr>
              <a:t> </a:t>
            </a:r>
            <a:endParaRPr lang="en-US" sz="2200" dirty="0">
              <a:effectLst/>
              <a:latin typeface="+mn-lt"/>
              <a:ea typeface="+mn-ea"/>
              <a:cs typeface="+mn-cs"/>
              <a:sym typeface="Helvetica Neue"/>
            </a:endParaRPr>
          </a:p>
          <a:p>
            <a:r>
              <a:rPr lang="en-GB" sz="2200" b="1" dirty="0">
                <a:effectLst/>
                <a:latin typeface="+mn-lt"/>
                <a:ea typeface="+mn-ea"/>
                <a:cs typeface="+mn-cs"/>
                <a:sym typeface="Helvetica Neue"/>
              </a:rPr>
              <a:t>What has changed?</a:t>
            </a:r>
            <a:endParaRPr lang="en-US" sz="2200" dirty="0">
              <a:effectLst/>
              <a:latin typeface="+mn-lt"/>
              <a:ea typeface="+mn-ea"/>
              <a:cs typeface="+mn-cs"/>
              <a:sym typeface="Helvetica Neue"/>
            </a:endParaRPr>
          </a:p>
          <a:p>
            <a:pPr lvl="0"/>
            <a:r>
              <a:rPr lang="en-GB" sz="2200" dirty="0">
                <a:effectLst/>
                <a:latin typeface="+mn-lt"/>
                <a:ea typeface="+mn-ea"/>
                <a:cs typeface="+mn-cs"/>
                <a:sym typeface="Helvetica Neue"/>
              </a:rPr>
              <a:t>Sphere is no longer a time-limited, hosted “project”. It is an independent association or NGO registered in Switzerland. It should be referred to as “Sphere” and no longer the “Sphere Project”.</a:t>
            </a:r>
            <a:endParaRPr lang="en-US" sz="2200" dirty="0">
              <a:effectLst/>
              <a:latin typeface="+mn-lt"/>
              <a:ea typeface="+mn-ea"/>
              <a:cs typeface="+mn-cs"/>
              <a:sym typeface="Helvetica Neue"/>
            </a:endParaRPr>
          </a:p>
          <a:p>
            <a:pPr lvl="0"/>
            <a:r>
              <a:rPr lang="en-GB" sz="2200" dirty="0">
                <a:effectLst/>
                <a:latin typeface="+mn-lt"/>
                <a:ea typeface="+mn-ea"/>
                <a:cs typeface="+mn-cs"/>
                <a:sym typeface="Helvetica Neue"/>
              </a:rPr>
              <a:t>The book has long been referred to as “The Sphere Handbook” by its users. This is recognised for the first time on the cover of the 2018 edition.</a:t>
            </a:r>
            <a:endParaRPr lang="en-US" sz="2200" dirty="0">
              <a:effectLst/>
              <a:latin typeface="+mn-lt"/>
              <a:ea typeface="+mn-ea"/>
              <a:cs typeface="+mn-cs"/>
              <a:sym typeface="Helvetica Neue"/>
            </a:endParaRPr>
          </a:p>
          <a:p>
            <a:pPr lvl="0"/>
            <a:r>
              <a:rPr lang="en-GB" sz="2200" dirty="0">
                <a:effectLst/>
                <a:latin typeface="+mn-lt"/>
                <a:ea typeface="+mn-ea"/>
                <a:cs typeface="+mn-cs"/>
                <a:sym typeface="Helvetica Neue"/>
              </a:rPr>
              <a:t>A new logo, visual identity and colour palette for the association were revealed during 2018.</a:t>
            </a:r>
            <a:endParaRPr lang="en-US" sz="2200" dirty="0">
              <a:effectLst/>
              <a:latin typeface="+mn-lt"/>
              <a:ea typeface="+mn-ea"/>
              <a:cs typeface="+mn-cs"/>
              <a:sym typeface="Helvetica Neue"/>
            </a:endParaRPr>
          </a:p>
          <a:p>
            <a:r>
              <a:rPr lang="en-GB" sz="2200" b="1" dirty="0">
                <a:effectLst/>
                <a:latin typeface="+mn-lt"/>
                <a:ea typeface="+mn-ea"/>
                <a:cs typeface="+mn-cs"/>
                <a:sym typeface="Helvetica Neue"/>
              </a:rPr>
              <a:t> </a:t>
            </a:r>
            <a:endParaRPr lang="en-US" sz="2200" dirty="0">
              <a:effectLst/>
              <a:latin typeface="+mn-lt"/>
              <a:ea typeface="+mn-ea"/>
              <a:cs typeface="+mn-cs"/>
              <a:sym typeface="Helvetica Neue"/>
            </a:endParaRPr>
          </a:p>
          <a:p>
            <a:r>
              <a:rPr lang="en-GB" sz="2200" b="1" dirty="0">
                <a:effectLst/>
                <a:latin typeface="+mn-lt"/>
                <a:ea typeface="+mn-ea"/>
                <a:cs typeface="+mn-cs"/>
                <a:sym typeface="Helvetica Neue"/>
              </a:rPr>
              <a:t>What has </a:t>
            </a:r>
            <a:r>
              <a:rPr lang="en-GB" sz="2200" b="1" i="1" dirty="0">
                <a:effectLst/>
                <a:latin typeface="+mn-lt"/>
                <a:ea typeface="+mn-ea"/>
                <a:cs typeface="+mn-cs"/>
                <a:sym typeface="Helvetica Neue"/>
              </a:rPr>
              <a:t>not</a:t>
            </a:r>
            <a:r>
              <a:rPr lang="en-GB" sz="2200" b="1" dirty="0">
                <a:effectLst/>
                <a:latin typeface="+mn-lt"/>
                <a:ea typeface="+mn-ea"/>
                <a:cs typeface="+mn-cs"/>
                <a:sym typeface="Helvetica Neue"/>
              </a:rPr>
              <a:t> changed?</a:t>
            </a:r>
            <a:endParaRPr lang="en-US" sz="2200" dirty="0">
              <a:effectLst/>
              <a:latin typeface="+mn-lt"/>
              <a:ea typeface="+mn-ea"/>
              <a:cs typeface="+mn-cs"/>
              <a:sym typeface="Helvetica Neue"/>
            </a:endParaRPr>
          </a:p>
          <a:p>
            <a:pPr lvl="0"/>
            <a:r>
              <a:rPr lang="en-GB" sz="2200" dirty="0">
                <a:effectLst/>
                <a:latin typeface="+mn-lt"/>
                <a:ea typeface="+mn-ea"/>
                <a:cs typeface="+mn-cs"/>
                <a:sym typeface="Helvetica Neue"/>
              </a:rPr>
              <a:t>The subtitle, “Humanitarian Charter and Minimum Standards in Humanitarian </a:t>
            </a:r>
            <a:r>
              <a:rPr lang="en-GB" sz="2200" i="0" dirty="0">
                <a:effectLst/>
                <a:latin typeface="+mn-lt"/>
                <a:ea typeface="+mn-ea"/>
                <a:cs typeface="+mn-cs"/>
                <a:sym typeface="Helvetica Neue"/>
              </a:rPr>
              <a:t>Response</a:t>
            </a:r>
            <a:r>
              <a:rPr lang="en-GB" sz="2200" dirty="0">
                <a:effectLst/>
                <a:latin typeface="+mn-lt"/>
                <a:ea typeface="+mn-ea"/>
                <a:cs typeface="+mn-cs"/>
                <a:sym typeface="Helvetica Neue"/>
              </a:rPr>
              <a:t>”, has not changed between 2011 and 2018. This is an important point. Even though the Handbook has many uses, the focus remains on response. Originally envisaged over 20 years ago as a tool for humanitarian </a:t>
            </a:r>
            <a:r>
              <a:rPr lang="en-GB" sz="2200" i="1" dirty="0">
                <a:effectLst/>
                <a:latin typeface="+mn-lt"/>
                <a:ea typeface="+mn-ea"/>
                <a:cs typeface="+mn-cs"/>
                <a:sym typeface="Helvetica Neue"/>
              </a:rPr>
              <a:t>response</a:t>
            </a:r>
            <a:r>
              <a:rPr lang="en-GB" sz="2200" i="0" dirty="0">
                <a:effectLst/>
                <a:latin typeface="+mn-lt"/>
                <a:ea typeface="+mn-ea"/>
                <a:cs typeface="+mn-cs"/>
                <a:sym typeface="Helvetica Neue"/>
              </a:rPr>
              <a:t> (66%)</a:t>
            </a:r>
            <a:r>
              <a:rPr lang="en-GB" sz="2200" dirty="0">
                <a:effectLst/>
                <a:latin typeface="+mn-lt"/>
                <a:ea typeface="+mn-ea"/>
                <a:cs typeface="+mn-cs"/>
                <a:sym typeface="Helvetica Neue"/>
              </a:rPr>
              <a:t>, almost as many users use the Handbook for </a:t>
            </a:r>
            <a:r>
              <a:rPr lang="en-GB" sz="2200" i="1" dirty="0">
                <a:effectLst/>
                <a:latin typeface="+mn-lt"/>
                <a:ea typeface="+mn-ea"/>
                <a:cs typeface="+mn-cs"/>
                <a:sym typeface="Helvetica Neue"/>
              </a:rPr>
              <a:t>preparedness</a:t>
            </a:r>
            <a:r>
              <a:rPr lang="en-GB" sz="2200" i="0" dirty="0">
                <a:effectLst/>
                <a:latin typeface="+mn-lt"/>
                <a:ea typeface="+mn-ea"/>
                <a:cs typeface="+mn-cs"/>
                <a:sym typeface="Helvetica Neue"/>
              </a:rPr>
              <a:t> (60%), </a:t>
            </a:r>
            <a:r>
              <a:rPr lang="en-GB" sz="2200" dirty="0">
                <a:effectLst/>
                <a:latin typeface="+mn-lt"/>
                <a:ea typeface="+mn-ea"/>
                <a:cs typeface="+mn-cs"/>
                <a:sym typeface="Helvetica Neue"/>
              </a:rPr>
              <a:t>and a third use it for </a:t>
            </a:r>
            <a:r>
              <a:rPr lang="en-GB" sz="2200" i="1" dirty="0">
                <a:effectLst/>
                <a:latin typeface="+mn-lt"/>
                <a:ea typeface="+mn-ea"/>
                <a:cs typeface="+mn-cs"/>
                <a:sym typeface="Helvetica Neue"/>
              </a:rPr>
              <a:t>recovery</a:t>
            </a:r>
            <a:r>
              <a:rPr lang="en-GB" sz="2200" i="0" dirty="0">
                <a:effectLst/>
                <a:latin typeface="+mn-lt"/>
                <a:ea typeface="+mn-ea"/>
                <a:cs typeface="+mn-cs"/>
                <a:sym typeface="Helvetica Neue"/>
              </a:rPr>
              <a:t> (33%). These percentages are from the 2016 user survey.</a:t>
            </a:r>
            <a:endParaRPr lang="en-US" sz="2200" i="0" dirty="0">
              <a:effectLst/>
              <a:latin typeface="+mn-lt"/>
              <a:ea typeface="+mn-ea"/>
              <a:cs typeface="+mn-cs"/>
              <a:sym typeface="Helvetica Neue"/>
            </a:endParaRPr>
          </a:p>
          <a:p>
            <a:r>
              <a:rPr lang="en-GB" sz="2200" dirty="0">
                <a:effectLst/>
                <a:latin typeface="+mn-lt"/>
                <a:ea typeface="+mn-ea"/>
                <a:cs typeface="+mn-cs"/>
                <a:sym typeface="Helvetica Neue"/>
              </a:rPr>
              <a:t> </a:t>
            </a:r>
            <a:endParaRPr lang="en-US" sz="2200" dirty="0">
              <a:effectLst/>
              <a:latin typeface="+mn-lt"/>
              <a:ea typeface="+mn-ea"/>
              <a:cs typeface="+mn-cs"/>
              <a:sym typeface="Helvetica Neue"/>
            </a:endParaRPr>
          </a:p>
          <a:p>
            <a:pPr lvl="0"/>
            <a:r>
              <a:rPr lang="en-GB" sz="2200" dirty="0">
                <a:effectLst/>
                <a:latin typeface="+mn-lt"/>
                <a:ea typeface="+mn-ea"/>
                <a:cs typeface="+mn-cs"/>
                <a:sym typeface="Helvetica Neue"/>
              </a:rPr>
              <a:t>The eight chapters that make up the Handbook are presented in the same order, though some have been renamed.</a:t>
            </a:r>
            <a:endParaRPr lang="en-US" sz="2200" dirty="0">
              <a:effectLst/>
              <a:latin typeface="+mn-lt"/>
              <a:ea typeface="+mn-ea"/>
              <a:cs typeface="+mn-cs"/>
              <a:sym typeface="Helvetica Neue"/>
            </a:endParaRPr>
          </a:p>
          <a:p>
            <a:r>
              <a:rPr lang="en-GB" sz="2200" dirty="0">
                <a:effectLst/>
                <a:latin typeface="+mn-lt"/>
                <a:ea typeface="+mn-ea"/>
                <a:cs typeface="+mn-cs"/>
                <a:sym typeface="Helvetica Neue"/>
              </a:rPr>
              <a:t> </a:t>
            </a:r>
            <a:endParaRPr lang="en-US" sz="2200" dirty="0">
              <a:effectLst/>
              <a:latin typeface="+mn-lt"/>
              <a:ea typeface="+mn-ea"/>
              <a:cs typeface="+mn-cs"/>
              <a:sym typeface="Helvetica Neue"/>
            </a:endParaRPr>
          </a:p>
          <a:p>
            <a:r>
              <a:rPr lang="en-GB" sz="2200" dirty="0">
                <a:effectLst/>
                <a:latin typeface="+mn-lt"/>
                <a:ea typeface="+mn-ea"/>
                <a:cs typeface="+mn-cs"/>
                <a:sym typeface="Helvetica Neue"/>
              </a:rPr>
              <a:t>The Humanitarian Charter and its position as the cornerstone of the Handbook are unchanged. It defines the ethical and legal basis for the work of humanitarians and it is useful to all users of the Handbook.</a:t>
            </a:r>
            <a:endParaRPr lang="en-US" dirty="0"/>
          </a:p>
        </p:txBody>
      </p:sp>
    </p:spTree>
    <p:extLst>
      <p:ext uri="{BB962C8B-B14F-4D97-AF65-F5344CB8AC3E}">
        <p14:creationId xmlns:p14="http://schemas.microsoft.com/office/powerpoint/2010/main" val="18185644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833366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way indicators are presented in the 2018 HB represents a major change. Read the guidance notes carefully and don’t skip this element.</a:t>
            </a:r>
          </a:p>
          <a:p>
            <a:r>
              <a:rPr lang="en-US" dirty="0"/>
              <a:t>There are MORE indicators with stated numerical targets in the 2018 HB than in the 2011 HB.</a:t>
            </a:r>
          </a:p>
          <a:p>
            <a:r>
              <a:rPr lang="en-US" dirty="0"/>
              <a:t>All 2018 HB indicators are designed to be MEASURABLE.</a:t>
            </a:r>
          </a:p>
        </p:txBody>
      </p:sp>
    </p:spTree>
    <p:extLst>
      <p:ext uri="{BB962C8B-B14F-4D97-AF65-F5344CB8AC3E}">
        <p14:creationId xmlns:p14="http://schemas.microsoft.com/office/powerpoint/2010/main" val="7436996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This serves as a summary of the CHANGES slides above.</a:t>
            </a:r>
          </a:p>
          <a:p>
            <a:endParaRPr lang="en-US" dirty="0"/>
          </a:p>
        </p:txBody>
      </p:sp>
    </p:spTree>
    <p:extLst>
      <p:ext uri="{BB962C8B-B14F-4D97-AF65-F5344CB8AC3E}">
        <p14:creationId xmlns:p14="http://schemas.microsoft.com/office/powerpoint/2010/main" val="14818325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Optional slide depending on format of presentation/workshop.</a:t>
            </a:r>
          </a:p>
          <a:p>
            <a:endParaRPr lang="en-US" dirty="0"/>
          </a:p>
        </p:txBody>
      </p:sp>
    </p:spTree>
    <p:extLst>
      <p:ext uri="{BB962C8B-B14F-4D97-AF65-F5344CB8AC3E}">
        <p14:creationId xmlns:p14="http://schemas.microsoft.com/office/powerpoint/2010/main" val="15665865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Depending on your context, delete some or all of the SPHERE set of slides (4 starting with this one).</a:t>
            </a:r>
          </a:p>
          <a:p>
            <a:r>
              <a:rPr lang="en-US" dirty="0"/>
              <a:t>The Interactive Handbook and Sphere Champion e-learning were launched at the same time as the Sphere Handbook.</a:t>
            </a:r>
          </a:p>
          <a:p>
            <a:r>
              <a:rPr lang="en-US" dirty="0"/>
              <a:t>The more time that has passed since November 2018, the less relevant it is to promote these as NEW products.</a:t>
            </a:r>
          </a:p>
        </p:txBody>
      </p:sp>
    </p:spTree>
    <p:extLst>
      <p:ext uri="{BB962C8B-B14F-4D97-AF65-F5344CB8AC3E}">
        <p14:creationId xmlns:p14="http://schemas.microsoft.com/office/powerpoint/2010/main" val="40554811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u="none" dirty="0">
                <a:latin typeface="Arial" charset="0"/>
                <a:ea typeface="Arial" charset="0"/>
                <a:cs typeface="Arial" charset="0"/>
              </a:rPr>
              <a:t>Image: The Interactive Handbook shown on an iPhone. The interface is a responsive web application so is designed to work on large screens (PCs) and mobile devices.</a:t>
            </a:r>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B7D2CA1-D120-9748-B6F6-7C32249A9953}"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113923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2631565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Optional slide depending on format of presentation/workshop.</a:t>
            </a:r>
          </a:p>
          <a:p>
            <a:endParaRPr lang="en-US" dirty="0"/>
          </a:p>
        </p:txBody>
      </p:sp>
    </p:spTree>
    <p:extLst>
      <p:ext uri="{BB962C8B-B14F-4D97-AF65-F5344CB8AC3E}">
        <p14:creationId xmlns:p14="http://schemas.microsoft.com/office/powerpoint/2010/main" val="11717610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update the details, select </a:t>
            </a:r>
            <a:r>
              <a:rPr lang="en-US" b="1" dirty="0"/>
              <a:t>Slide Master </a:t>
            </a:r>
            <a:r>
              <a:rPr lang="en-US" dirty="0"/>
              <a:t>from the </a:t>
            </a:r>
            <a:r>
              <a:rPr lang="en-US" b="1" dirty="0"/>
              <a:t>View</a:t>
            </a:r>
            <a:r>
              <a:rPr lang="en-US" dirty="0"/>
              <a:t> menu. When done, click </a:t>
            </a:r>
            <a:r>
              <a:rPr lang="en-US" b="1" dirty="0"/>
              <a:t>Close Master View </a:t>
            </a:r>
            <a:r>
              <a:rPr lang="en-US" dirty="0"/>
              <a:t>to return.</a:t>
            </a:r>
          </a:p>
        </p:txBody>
      </p:sp>
    </p:spTree>
    <p:extLst>
      <p:ext uri="{BB962C8B-B14F-4D97-AF65-F5344CB8AC3E}">
        <p14:creationId xmlns:p14="http://schemas.microsoft.com/office/powerpoint/2010/main" val="40570647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Slide for training seminars/webinars only – delete for presentations</a:t>
            </a:r>
          </a:p>
        </p:txBody>
      </p:sp>
    </p:spTree>
    <p:extLst>
      <p:ext uri="{BB962C8B-B14F-4D97-AF65-F5344CB8AC3E}">
        <p14:creationId xmlns:p14="http://schemas.microsoft.com/office/powerpoint/2010/main" val="36589782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summary of the following 5 slides. For a shorter presentation, keep this one but delete the following 5. For longer presentations, you could delete this one.</a:t>
            </a:r>
          </a:p>
        </p:txBody>
      </p:sp>
    </p:spTree>
    <p:extLst>
      <p:ext uri="{BB962C8B-B14F-4D97-AF65-F5344CB8AC3E}">
        <p14:creationId xmlns:p14="http://schemas.microsoft.com/office/powerpoint/2010/main" val="7854477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200" b="1" dirty="0">
                <a:effectLst/>
                <a:latin typeface="+mn-lt"/>
                <a:ea typeface="+mn-ea"/>
                <a:cs typeface="+mn-cs"/>
                <a:sym typeface="Helvetica Neue"/>
              </a:rPr>
              <a:t>Learning and new evidence</a:t>
            </a:r>
            <a:endParaRPr lang="en-US" sz="2200" dirty="0">
              <a:effectLst/>
              <a:latin typeface="+mn-lt"/>
              <a:ea typeface="+mn-ea"/>
              <a:cs typeface="+mn-cs"/>
              <a:sym typeface="Helvetica Neue"/>
            </a:endParaRPr>
          </a:p>
          <a:p>
            <a:endParaRPr lang="en-GB" sz="2200" dirty="0">
              <a:effectLst/>
              <a:latin typeface="+mn-lt"/>
              <a:ea typeface="+mn-ea"/>
              <a:cs typeface="+mn-cs"/>
              <a:sym typeface="Helvetica Neue"/>
            </a:endParaRPr>
          </a:p>
          <a:p>
            <a:r>
              <a:rPr lang="en-GB" sz="2200" dirty="0">
                <a:effectLst/>
                <a:latin typeface="+mn-lt"/>
                <a:ea typeface="+mn-ea"/>
                <a:cs typeface="+mn-cs"/>
                <a:sym typeface="Helvetica Neue"/>
              </a:rPr>
              <a:t>While the authors and contributors of the Handbook draw from experiences from many crises and disasters, it is not always possible nor helpful to draw direct relationships between a crisis and a particular section of the Handbook. This slide provides two examples where there is clear influence.</a:t>
            </a:r>
          </a:p>
          <a:p>
            <a:endParaRPr lang="en-US" sz="2200" dirty="0">
              <a:effectLst/>
              <a:latin typeface="+mn-lt"/>
              <a:ea typeface="+mn-ea"/>
              <a:cs typeface="+mn-cs"/>
              <a:sym typeface="Helvetica Neue"/>
            </a:endParaRPr>
          </a:p>
          <a:p>
            <a:r>
              <a:rPr lang="en-GB" sz="2200" dirty="0">
                <a:effectLst/>
                <a:latin typeface="+mn-lt"/>
                <a:ea typeface="+mn-ea"/>
                <a:cs typeface="+mn-cs"/>
                <a:sym typeface="Helvetica Neue"/>
              </a:rPr>
              <a:t>Syrians leaving the Syrian Arab Republic were the largest displaced population in 2017 accounting for around 32% of refugees worldwide.</a:t>
            </a:r>
          </a:p>
          <a:p>
            <a:endParaRPr lang="en-US" sz="2200" dirty="0">
              <a:effectLst/>
              <a:latin typeface="+mn-lt"/>
              <a:ea typeface="+mn-ea"/>
              <a:cs typeface="+mn-cs"/>
              <a:sym typeface="Helvetica Neue"/>
            </a:endParaRPr>
          </a:p>
          <a:p>
            <a:r>
              <a:rPr lang="en-GB" sz="2200" dirty="0">
                <a:effectLst/>
                <a:latin typeface="+mn-lt"/>
                <a:ea typeface="+mn-ea"/>
                <a:cs typeface="+mn-cs"/>
                <a:sym typeface="Helvetica Neue"/>
              </a:rPr>
              <a:t>The new cross-sector standard in the WASH chapter, </a:t>
            </a:r>
            <a:r>
              <a:rPr lang="en-GB" sz="2200" i="1" dirty="0">
                <a:effectLst/>
                <a:latin typeface="+mn-lt"/>
                <a:ea typeface="+mn-ea"/>
                <a:cs typeface="+mn-cs"/>
                <a:sym typeface="Helvetica Neue"/>
              </a:rPr>
              <a:t>WASH in healthcare settings</a:t>
            </a:r>
            <a:r>
              <a:rPr lang="en-GB" sz="2200" dirty="0">
                <a:effectLst/>
                <a:latin typeface="+mn-lt"/>
                <a:ea typeface="+mn-ea"/>
                <a:cs typeface="+mn-cs"/>
                <a:sym typeface="Helvetica Neue"/>
              </a:rPr>
              <a:t>, highlights the importance of a cross-sector response to control outbreaks of communicable diseases.</a:t>
            </a:r>
            <a:r>
              <a:rPr lang="en-US" sz="2200" i="0" dirty="0">
                <a:effectLst/>
                <a:latin typeface="+mn-lt"/>
                <a:ea typeface="+mn-ea"/>
                <a:cs typeface="+mn-cs"/>
                <a:sym typeface="Helvetica Neue"/>
              </a:rPr>
              <a:t> </a:t>
            </a:r>
            <a:r>
              <a:rPr lang="en-GB" sz="2200" i="1" dirty="0">
                <a:effectLst/>
                <a:latin typeface="+mn-lt"/>
                <a:ea typeface="+mn-ea"/>
                <a:cs typeface="+mn-cs"/>
                <a:sym typeface="Helvetica Neue"/>
              </a:rPr>
              <a:t>See changes to Shelter and Settlement and WASH chapters below.</a:t>
            </a:r>
            <a:r>
              <a:rPr lang="en-US" dirty="0">
                <a:effectLst/>
              </a:rPr>
              <a:t> </a:t>
            </a:r>
            <a:r>
              <a:rPr lang="en-GB" sz="2200" u="sng" strike="noStrike" baseline="0" dirty="0">
                <a:effectLst/>
                <a:latin typeface="+mn-lt"/>
                <a:ea typeface="+mn-ea"/>
                <a:cs typeface="+mn-cs"/>
                <a:sym typeface="Helvetica Neue"/>
                <a:hlinkClick r:id="rId3"/>
              </a:rPr>
              <a:t>https://www.unhcr.org/globaltrends2017/</a:t>
            </a:r>
            <a:endParaRPr lang="en-US" sz="2200" strike="noStrike" baseline="0" dirty="0">
              <a:effectLst/>
              <a:latin typeface="+mn-lt"/>
              <a:ea typeface="+mn-ea"/>
              <a:cs typeface="+mn-cs"/>
              <a:sym typeface="Helvetica Neue"/>
            </a:endParaRPr>
          </a:p>
        </p:txBody>
      </p:sp>
    </p:spTree>
    <p:extLst>
      <p:ext uri="{BB962C8B-B14F-4D97-AF65-F5344CB8AC3E}">
        <p14:creationId xmlns:p14="http://schemas.microsoft.com/office/powerpoint/2010/main" val="40306389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2200" b="1" dirty="0">
                <a:effectLst/>
                <a:latin typeface="+mn-lt"/>
                <a:ea typeface="+mn-ea"/>
                <a:cs typeface="+mn-cs"/>
                <a:sym typeface="Helvetica Neue"/>
              </a:rPr>
              <a:t>Evolving operating contexts</a:t>
            </a:r>
          </a:p>
          <a:p>
            <a:endParaRPr lang="en-US" sz="2200" dirty="0">
              <a:effectLst/>
              <a:latin typeface="+mn-lt"/>
              <a:ea typeface="+mn-ea"/>
              <a:cs typeface="+mn-cs"/>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r>
              <a:rPr lang="en-GB" sz="2200" dirty="0">
                <a:effectLst/>
                <a:latin typeface="+mn-lt"/>
                <a:ea typeface="+mn-ea"/>
                <a:cs typeface="+mn-cs"/>
                <a:sym typeface="Helvetica Neue"/>
              </a:rPr>
              <a:t>As reported in 2018, 80% of humanitarian aid goes to people affected by </a:t>
            </a:r>
            <a:r>
              <a:rPr lang="en-GB" sz="2200" b="1" dirty="0">
                <a:effectLst/>
                <a:latin typeface="+mn-lt"/>
                <a:ea typeface="+mn-ea"/>
                <a:cs typeface="+mn-cs"/>
                <a:sym typeface="Helvetica Neue"/>
              </a:rPr>
              <a:t>conflict</a:t>
            </a:r>
            <a:r>
              <a:rPr lang="en-GB" sz="2200" dirty="0">
                <a:effectLst/>
                <a:latin typeface="+mn-lt"/>
                <a:ea typeface="+mn-ea"/>
                <a:cs typeface="+mn-cs"/>
                <a:sym typeface="Helvetica Neue"/>
              </a:rPr>
              <a:t> (compared to 20% 20 years ago). </a:t>
            </a:r>
            <a:r>
              <a:rPr lang="en-GB" sz="2200" u="sng" strike="noStrike" baseline="0" dirty="0">
                <a:effectLst/>
                <a:latin typeface="+mn-lt"/>
                <a:ea typeface="+mn-ea"/>
                <a:cs typeface="+mn-cs"/>
                <a:sym typeface="Helvetica Neue"/>
                <a:hlinkClick r:id="rId3"/>
              </a:rPr>
              <a:t>https://www.weforum.org/agenda/2018/01/conflict-is-reshaping-the-world-mercy-corps/</a:t>
            </a:r>
            <a:endParaRPr lang="en-US" sz="2200" strike="noStrike" baseline="0" dirty="0">
              <a:effectLst/>
              <a:latin typeface="+mn-lt"/>
              <a:ea typeface="+mn-ea"/>
              <a:cs typeface="+mn-cs"/>
              <a:sym typeface="Helvetica Neue"/>
            </a:endParaRPr>
          </a:p>
          <a:p>
            <a:endParaRPr lang="en-GB" sz="2200" dirty="0">
              <a:effectLst/>
              <a:latin typeface="+mn-lt"/>
              <a:ea typeface="+mn-ea"/>
              <a:cs typeface="+mn-cs"/>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r>
              <a:rPr lang="en-GB" sz="2200" dirty="0">
                <a:effectLst/>
                <a:latin typeface="+mn-lt"/>
                <a:ea typeface="+mn-ea"/>
                <a:cs typeface="+mn-cs"/>
                <a:sym typeface="Helvetica Neue"/>
              </a:rPr>
              <a:t>As reported in 2018, UN Secretary General, António Guterres, now considers climate change to be the biggest threat to humanity. </a:t>
            </a:r>
            <a:r>
              <a:rPr lang="en-GB" sz="2200" u="sng" strike="noStrike" baseline="0" dirty="0">
                <a:effectLst/>
                <a:latin typeface="+mn-lt"/>
                <a:ea typeface="+mn-ea"/>
                <a:cs typeface="+mn-cs"/>
                <a:sym typeface="Helvetica Neue"/>
                <a:hlinkClick r:id="rId4"/>
              </a:rPr>
              <a:t>https://www.nytimes.com/2018/03/29/climate/united-nations-climate-change.html</a:t>
            </a:r>
            <a:endParaRPr lang="en-US" sz="2200" strike="noStrike" baseline="0" dirty="0">
              <a:effectLst/>
              <a:latin typeface="+mn-lt"/>
              <a:ea typeface="+mn-ea"/>
              <a:cs typeface="+mn-cs"/>
              <a:sym typeface="Helvetica Neue"/>
            </a:endParaRPr>
          </a:p>
          <a:p>
            <a:endParaRPr lang="en-US" sz="2200" dirty="0">
              <a:effectLst/>
              <a:latin typeface="+mn-lt"/>
              <a:ea typeface="+mn-ea"/>
              <a:cs typeface="+mn-cs"/>
              <a:sym typeface="Helvetica Neue"/>
            </a:endParaRPr>
          </a:p>
          <a:p>
            <a:r>
              <a:rPr lang="en-GB" sz="2200" b="1" i="1" dirty="0">
                <a:effectLst/>
                <a:latin typeface="+mn-lt"/>
                <a:ea typeface="+mn-ea"/>
                <a:cs typeface="+mn-cs"/>
                <a:sym typeface="Helvetica Neue"/>
              </a:rPr>
              <a:t>Photo</a:t>
            </a:r>
            <a:r>
              <a:rPr lang="en-GB" sz="2200" i="1" dirty="0">
                <a:effectLst/>
                <a:latin typeface="+mn-lt"/>
                <a:ea typeface="+mn-ea"/>
                <a:cs typeface="+mn-cs"/>
                <a:sym typeface="Helvetica Neue"/>
              </a:rPr>
              <a:t>: Bangladesh. Cox's Bazaar, 2017. A family building shelter in the rain in </a:t>
            </a:r>
            <a:r>
              <a:rPr lang="en-GB" sz="2200" i="1" dirty="0" err="1">
                <a:effectLst/>
                <a:latin typeface="+mn-lt"/>
                <a:ea typeface="+mn-ea"/>
                <a:cs typeface="+mn-cs"/>
                <a:sym typeface="Helvetica Neue"/>
              </a:rPr>
              <a:t>Kutupalong</a:t>
            </a:r>
            <a:r>
              <a:rPr lang="en-GB" sz="2200" i="1" dirty="0">
                <a:effectLst/>
                <a:latin typeface="+mn-lt"/>
                <a:ea typeface="+mn-ea"/>
                <a:cs typeface="+mn-cs"/>
                <a:sym typeface="Helvetica Neue"/>
              </a:rPr>
              <a:t> camp. </a:t>
            </a:r>
            <a:r>
              <a:rPr lang="en-GB" sz="2200" i="1" dirty="0" err="1">
                <a:effectLst/>
                <a:latin typeface="+mn-lt"/>
                <a:ea typeface="+mn-ea"/>
                <a:cs typeface="+mn-cs"/>
                <a:sym typeface="Helvetica Neue"/>
              </a:rPr>
              <a:t>Kutupalong</a:t>
            </a:r>
            <a:r>
              <a:rPr lang="en-GB" sz="2200" i="1" dirty="0">
                <a:effectLst/>
                <a:latin typeface="+mn-lt"/>
                <a:ea typeface="+mn-ea"/>
                <a:cs typeface="+mn-cs"/>
                <a:sym typeface="Helvetica Neue"/>
              </a:rPr>
              <a:t> camp is the largest settlement in Cox's district. It is estimated that over 100,000 people live inside the camp. Since 25 August 2017, more than 400,000 people have crossed the Myanmar-Bangladesh border, fleeing violence in northern areas of Myanmar’s Rakhine State.</a:t>
            </a:r>
            <a:r>
              <a:rPr lang="en-US" dirty="0">
                <a:effectLst/>
              </a:rPr>
              <a:t> </a:t>
            </a:r>
            <a:endParaRPr lang="en-US" dirty="0"/>
          </a:p>
          <a:p>
            <a:endParaRPr lang="en-US" dirty="0"/>
          </a:p>
        </p:txBody>
      </p:sp>
    </p:spTree>
    <p:extLst>
      <p:ext uri="{BB962C8B-B14F-4D97-AF65-F5344CB8AC3E}">
        <p14:creationId xmlns:p14="http://schemas.microsoft.com/office/powerpoint/2010/main" val="26963370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200" b="1" dirty="0">
                <a:effectLst/>
                <a:latin typeface="+mn-lt"/>
                <a:ea typeface="+mn-ea"/>
                <a:cs typeface="+mn-cs"/>
                <a:sym typeface="Helvetica Neue"/>
              </a:rPr>
              <a:t>Fundamental shifts in how assistance in provided</a:t>
            </a:r>
          </a:p>
          <a:p>
            <a:endParaRPr lang="en-US" sz="2200" dirty="0">
              <a:effectLst/>
              <a:latin typeface="+mn-lt"/>
              <a:ea typeface="+mn-ea"/>
              <a:cs typeface="+mn-cs"/>
              <a:sym typeface="Helvetica Neue"/>
            </a:endParaRPr>
          </a:p>
          <a:p>
            <a:r>
              <a:rPr lang="en-GB" sz="2200" dirty="0">
                <a:effectLst/>
                <a:latin typeface="+mn-lt"/>
                <a:ea typeface="+mn-ea"/>
                <a:cs typeface="+mn-cs"/>
                <a:sym typeface="Helvetica Neue"/>
              </a:rPr>
              <a:t>The use of cash transfers as a response option has increased dramatically over the last 10 years. In September 2015, cash and vouchers accounted for an estimated 6% of humanitarian aid</a:t>
            </a:r>
            <a:r>
              <a:rPr lang="en-GB" sz="2200" strike="noStrike" baseline="0" dirty="0">
                <a:effectLst/>
                <a:latin typeface="+mn-lt"/>
                <a:ea typeface="+mn-ea"/>
                <a:cs typeface="+mn-cs"/>
                <a:sym typeface="Helvetica Neue"/>
              </a:rPr>
              <a:t> (</a:t>
            </a:r>
            <a:r>
              <a:rPr lang="en-GB" sz="2200" u="sng" strike="noStrike" baseline="0" dirty="0">
                <a:effectLst/>
                <a:latin typeface="+mn-lt"/>
                <a:ea typeface="+mn-ea"/>
                <a:cs typeface="+mn-cs"/>
                <a:sym typeface="Helvetica Neue"/>
                <a:hlinkClick r:id="rId3"/>
              </a:rPr>
              <a:t>https://www.odi.org/publications/9876-doing-cash-differently-how-cash-transfers-can-transform-humanitarian-aid</a:t>
            </a:r>
            <a:r>
              <a:rPr lang="en-GB" sz="2200" u="sng" strike="noStrike" baseline="0" dirty="0">
                <a:effectLst/>
                <a:latin typeface="+mn-lt"/>
                <a:ea typeface="+mn-ea"/>
                <a:cs typeface="+mn-cs"/>
                <a:sym typeface="Helvetica Neue"/>
              </a:rPr>
              <a:t>)</a:t>
            </a:r>
            <a:r>
              <a:rPr lang="en-GB" sz="2200" dirty="0">
                <a:effectLst/>
                <a:latin typeface="+mn-lt"/>
                <a:ea typeface="+mn-ea"/>
                <a:cs typeface="+mn-cs"/>
                <a:sym typeface="Helvetica Neue"/>
              </a:rPr>
              <a:t>, with further growth since, buoyed by the Grand Bargain (</a:t>
            </a:r>
            <a:r>
              <a:rPr lang="en-GB" sz="2200" u="sng" strike="noStrike" baseline="0" dirty="0">
                <a:effectLst/>
                <a:latin typeface="+mn-lt"/>
                <a:ea typeface="+mn-ea"/>
                <a:cs typeface="+mn-cs"/>
                <a:sym typeface="Helvetica Neue"/>
                <a:hlinkClick r:id="rId4"/>
              </a:rPr>
              <a:t>https://www.agendaforhumanity.org/initiatives/3861</a:t>
            </a:r>
            <a:r>
              <a:rPr lang="en-GB" sz="2200" u="sng" strike="noStrike" baseline="0" dirty="0">
                <a:effectLst/>
                <a:latin typeface="+mn-lt"/>
                <a:ea typeface="+mn-ea"/>
                <a:cs typeface="+mn-cs"/>
                <a:sym typeface="Helvetica Neue"/>
              </a:rPr>
              <a:t>) </a:t>
            </a:r>
            <a:r>
              <a:rPr lang="en-GB" sz="2200" dirty="0">
                <a:effectLst/>
                <a:latin typeface="+mn-lt"/>
                <a:ea typeface="+mn-ea"/>
                <a:cs typeface="+mn-cs"/>
                <a:sym typeface="Helvetica Neue"/>
              </a:rPr>
              <a:t>which aims to get more means into the hands of people in need.</a:t>
            </a:r>
          </a:p>
          <a:p>
            <a:endParaRPr lang="en-US" sz="2200" dirty="0">
              <a:effectLst/>
              <a:latin typeface="+mn-lt"/>
              <a:ea typeface="+mn-ea"/>
              <a:cs typeface="+mn-cs"/>
              <a:sym typeface="Helvetica Neue"/>
            </a:endParaRPr>
          </a:p>
          <a:p>
            <a:r>
              <a:rPr lang="en-GB" sz="2200" dirty="0">
                <a:effectLst/>
                <a:latin typeface="+mn-lt"/>
                <a:ea typeface="+mn-ea"/>
                <a:cs typeface="+mn-cs"/>
                <a:sym typeface="Helvetica Neue"/>
              </a:rPr>
              <a:t>The 2011 handbook includes 3 standards under Food Security which deal with cash and voucher transfers, supply chain management (SCM) and access to markets. In the 2018 edition, market-based programming is presented as one possible response option among others across the sectors, noting that this option is better-suited to some commodities and services, e.g. food and winter fuel, than others, e.g. medical services.</a:t>
            </a:r>
          </a:p>
          <a:p>
            <a:endParaRPr lang="en-US" sz="2200" dirty="0">
              <a:effectLst/>
              <a:latin typeface="+mn-lt"/>
              <a:ea typeface="+mn-ea"/>
              <a:cs typeface="+mn-cs"/>
              <a:sym typeface="Helvetica Neue"/>
            </a:endParaRPr>
          </a:p>
          <a:p>
            <a:r>
              <a:rPr lang="en-GB" sz="2200" b="1" i="1" dirty="0">
                <a:effectLst/>
                <a:latin typeface="+mn-lt"/>
                <a:ea typeface="+mn-ea"/>
                <a:cs typeface="+mn-cs"/>
                <a:sym typeface="Helvetica Neue"/>
              </a:rPr>
              <a:t>Photo</a:t>
            </a:r>
            <a:r>
              <a:rPr lang="en-GB" sz="2200" i="1" dirty="0">
                <a:effectLst/>
                <a:latin typeface="+mn-lt"/>
                <a:ea typeface="+mn-ea"/>
                <a:cs typeface="+mn-cs"/>
                <a:sym typeface="Helvetica Neue"/>
              </a:rPr>
              <a:t>: A Syrian refugee is collecting a new cash card to receive entitlements via the bank ATM network in Lebanon. </a:t>
            </a:r>
            <a:r>
              <a:rPr lang="en-GB" sz="2200" i="1" dirty="0" err="1">
                <a:effectLst/>
                <a:latin typeface="+mn-lt"/>
                <a:ea typeface="+mn-ea"/>
                <a:cs typeface="+mn-cs"/>
                <a:sym typeface="Helvetica Neue"/>
              </a:rPr>
              <a:t>Zahle</a:t>
            </a:r>
            <a:r>
              <a:rPr lang="en-GB" sz="2200" i="1" dirty="0">
                <a:effectLst/>
                <a:latin typeface="+mn-lt"/>
                <a:ea typeface="+mn-ea"/>
                <a:cs typeface="+mn-cs"/>
                <a:sym typeface="Helvetica Neue"/>
              </a:rPr>
              <a:t>, Lebanon, 2016.</a:t>
            </a:r>
            <a:r>
              <a:rPr lang="en-US" dirty="0">
                <a:effectLst/>
              </a:rPr>
              <a:t> </a:t>
            </a:r>
            <a:endParaRPr lang="en-US" sz="2200" dirty="0">
              <a:effectLst/>
              <a:latin typeface="+mn-lt"/>
              <a:ea typeface="+mn-ea"/>
              <a:cs typeface="+mn-cs"/>
              <a:sym typeface="Helvetica Neue"/>
            </a:endParaRPr>
          </a:p>
          <a:p>
            <a:endParaRPr lang="en-US" dirty="0"/>
          </a:p>
        </p:txBody>
      </p:sp>
    </p:spTree>
    <p:extLst>
      <p:ext uri="{BB962C8B-B14F-4D97-AF65-F5344CB8AC3E}">
        <p14:creationId xmlns:p14="http://schemas.microsoft.com/office/powerpoint/2010/main" val="19999249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2200" b="1" dirty="0">
                <a:effectLst/>
                <a:latin typeface="+mn-lt"/>
                <a:ea typeface="+mn-ea"/>
                <a:cs typeface="+mn-cs"/>
                <a:sym typeface="Helvetica Neue"/>
              </a:rPr>
              <a:t>Community engagement and accountability</a:t>
            </a:r>
          </a:p>
          <a:p>
            <a:endParaRPr lang="en-US" sz="2200" dirty="0">
              <a:effectLst/>
              <a:latin typeface="+mn-lt"/>
              <a:ea typeface="+mn-ea"/>
              <a:cs typeface="+mn-cs"/>
              <a:sym typeface="Helvetica Neue"/>
            </a:endParaRPr>
          </a:p>
          <a:p>
            <a:r>
              <a:rPr lang="en-GB" sz="2200" dirty="0">
                <a:effectLst/>
                <a:latin typeface="+mn-lt"/>
                <a:ea typeface="+mn-ea"/>
                <a:cs typeface="+mn-cs"/>
                <a:sym typeface="Helvetica Neue"/>
              </a:rPr>
              <a:t>Participation, supporting local actors and working with local authorities are all key tenets of the Humanitarian Charter, which has not changed between the 2011 and 2018 editions.</a:t>
            </a:r>
          </a:p>
          <a:p>
            <a:endParaRPr lang="en-US" sz="2200" dirty="0">
              <a:effectLst/>
              <a:latin typeface="+mn-lt"/>
              <a:ea typeface="+mn-ea"/>
              <a:cs typeface="+mn-cs"/>
              <a:sym typeface="Helvetica Neue"/>
            </a:endParaRPr>
          </a:p>
          <a:p>
            <a:r>
              <a:rPr lang="en-GB" sz="2200" dirty="0">
                <a:effectLst/>
                <a:latin typeface="+mn-lt"/>
                <a:ea typeface="+mn-ea"/>
                <a:cs typeface="+mn-cs"/>
                <a:sym typeface="Helvetica Neue"/>
              </a:rPr>
              <a:t>Accountability is multi-directional. Accountability to Affected Populations (AAP) is important, but we should not forget accountability to partner organisations, staff and donors.</a:t>
            </a:r>
          </a:p>
          <a:p>
            <a:endParaRPr lang="en-US" sz="2200" dirty="0">
              <a:effectLst/>
              <a:latin typeface="+mn-lt"/>
              <a:ea typeface="+mn-ea"/>
              <a:cs typeface="+mn-cs"/>
              <a:sym typeface="Helvetica Neue"/>
            </a:endParaRPr>
          </a:p>
          <a:p>
            <a:r>
              <a:rPr lang="en-GB" sz="2200" b="1" i="1" dirty="0">
                <a:effectLst/>
                <a:latin typeface="+mn-lt"/>
                <a:ea typeface="+mn-ea"/>
                <a:cs typeface="+mn-cs"/>
                <a:sym typeface="Helvetica Neue"/>
              </a:rPr>
              <a:t>Photo</a:t>
            </a:r>
            <a:r>
              <a:rPr lang="en-GB" sz="2200" i="1" dirty="0">
                <a:effectLst/>
                <a:latin typeface="+mn-lt"/>
                <a:ea typeface="+mn-ea"/>
                <a:cs typeface="+mn-cs"/>
                <a:sym typeface="Helvetica Neue"/>
              </a:rPr>
              <a:t>: Hiroko Shimizu (47), </a:t>
            </a:r>
            <a:r>
              <a:rPr lang="en-GB" sz="2200" i="1" dirty="0" err="1">
                <a:effectLst/>
                <a:latin typeface="+mn-lt"/>
                <a:ea typeface="+mn-ea"/>
                <a:cs typeface="+mn-cs"/>
                <a:sym typeface="Helvetica Neue"/>
              </a:rPr>
              <a:t>Shahenour</a:t>
            </a:r>
            <a:r>
              <a:rPr lang="en-GB" sz="2200" i="1" dirty="0">
                <a:effectLst/>
                <a:latin typeface="+mn-lt"/>
                <a:ea typeface="+mn-ea"/>
                <a:cs typeface="+mn-cs"/>
                <a:sym typeface="Helvetica Neue"/>
              </a:rPr>
              <a:t> Begum (38). The BDRCS mobile clinic, supported by the Japanese Red Cross, started in November 2017. The clinic sees around 130-150 patients every day. It is the main clinic on this side of the camp. BDRCS and local community volunteers work together to run the clinic. </a:t>
            </a:r>
            <a:r>
              <a:rPr lang="en-GB" sz="2200" i="1" dirty="0" err="1">
                <a:effectLst/>
                <a:latin typeface="+mn-lt"/>
                <a:ea typeface="+mn-ea"/>
                <a:cs typeface="+mn-cs"/>
                <a:sym typeface="Helvetica Neue"/>
              </a:rPr>
              <a:t>Balukhali</a:t>
            </a:r>
            <a:r>
              <a:rPr lang="en-GB" sz="2200" i="1" dirty="0">
                <a:effectLst/>
                <a:latin typeface="+mn-lt"/>
                <a:ea typeface="+mn-ea"/>
                <a:cs typeface="+mn-cs"/>
                <a:sym typeface="Helvetica Neue"/>
              </a:rPr>
              <a:t> 2, </a:t>
            </a:r>
            <a:r>
              <a:rPr lang="en-GB" sz="2200" i="1" dirty="0" err="1">
                <a:effectLst/>
                <a:latin typeface="+mn-lt"/>
                <a:ea typeface="+mn-ea"/>
                <a:cs typeface="+mn-cs"/>
                <a:sym typeface="Helvetica Neue"/>
              </a:rPr>
              <a:t>Ukhiya</a:t>
            </a:r>
            <a:r>
              <a:rPr lang="en-GB" sz="2200" i="1" dirty="0">
                <a:effectLst/>
                <a:latin typeface="+mn-lt"/>
                <a:ea typeface="+mn-ea"/>
                <a:cs typeface="+mn-cs"/>
                <a:sym typeface="Helvetica Neue"/>
              </a:rPr>
              <a:t>, Cox's Bazar, Bangladesh, 2018.</a:t>
            </a:r>
            <a:endParaRPr lang="en-US" dirty="0"/>
          </a:p>
          <a:p>
            <a:endParaRPr lang="en-US" dirty="0"/>
          </a:p>
        </p:txBody>
      </p:sp>
    </p:spTree>
    <p:extLst>
      <p:ext uri="{BB962C8B-B14F-4D97-AF65-F5344CB8AC3E}">
        <p14:creationId xmlns:p14="http://schemas.microsoft.com/office/powerpoint/2010/main" val="25466080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2200" b="1" dirty="0">
                <a:effectLst/>
                <a:latin typeface="+mn-lt"/>
                <a:ea typeface="+mn-ea"/>
                <a:cs typeface="+mn-cs"/>
                <a:sym typeface="Helvetica Neue"/>
              </a:rPr>
              <a:t>Use of the Handbook</a:t>
            </a:r>
          </a:p>
          <a:p>
            <a:endParaRPr lang="en-US" sz="2200" dirty="0">
              <a:effectLst/>
              <a:latin typeface="+mn-lt"/>
              <a:ea typeface="+mn-ea"/>
              <a:cs typeface="+mn-cs"/>
              <a:sym typeface="Helvetica Neue"/>
            </a:endParaRPr>
          </a:p>
          <a:p>
            <a:r>
              <a:rPr lang="en-GB" sz="2200" dirty="0">
                <a:effectLst/>
                <a:latin typeface="+mn-lt"/>
                <a:ea typeface="+mn-ea"/>
                <a:cs typeface="+mn-cs"/>
                <a:sym typeface="Helvetica Neue"/>
              </a:rPr>
              <a:t>The survey shows PDF as the most popular way to access the Handbook, with the book second and online third.</a:t>
            </a:r>
          </a:p>
          <a:p>
            <a:endParaRPr lang="en-US" sz="2200" dirty="0">
              <a:effectLst/>
              <a:latin typeface="+mn-lt"/>
              <a:ea typeface="+mn-ea"/>
              <a:cs typeface="+mn-cs"/>
              <a:sym typeface="Helvetica Neue"/>
            </a:endParaRPr>
          </a:p>
          <a:p>
            <a:r>
              <a:rPr lang="en-GB" sz="2200" dirty="0">
                <a:effectLst/>
                <a:latin typeface="+mn-lt"/>
                <a:ea typeface="+mn-ea"/>
                <a:cs typeface="+mn-cs"/>
                <a:sym typeface="Helvetica Neue"/>
              </a:rPr>
              <a:t>This survey was completed before the arrival of the HSP App, which was downloaded 9,404 times in the first year following launch (Oct 2017 to Oct 2018).</a:t>
            </a:r>
          </a:p>
          <a:p>
            <a:endParaRPr lang="en-US" sz="2200" dirty="0">
              <a:effectLst/>
              <a:latin typeface="+mn-lt"/>
              <a:ea typeface="+mn-ea"/>
              <a:cs typeface="+mn-cs"/>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r>
              <a:rPr lang="en-GB" sz="2200" dirty="0">
                <a:effectLst/>
                <a:latin typeface="+mn-lt"/>
                <a:ea typeface="+mn-ea"/>
                <a:cs typeface="+mn-cs"/>
                <a:sym typeface="Helvetica Neue"/>
              </a:rPr>
              <a:t>The new “Online” offering, the Interactive Handbook (</a:t>
            </a:r>
            <a:r>
              <a:rPr lang="en-GB" sz="2200" u="sng" strike="sngStrike" dirty="0">
                <a:effectLst/>
                <a:latin typeface="+mn-lt"/>
                <a:ea typeface="+mn-ea"/>
                <a:cs typeface="+mn-cs"/>
                <a:sym typeface="Helvetica Neue"/>
                <a:hlinkClick r:id="rId3"/>
              </a:rPr>
              <a:t>https://</a:t>
            </a:r>
            <a:r>
              <a:rPr lang="en-US" sz="2200" u="sng" strike="sngStrike" dirty="0">
                <a:effectLst/>
                <a:latin typeface="+mn-lt"/>
                <a:ea typeface="+mn-ea"/>
                <a:cs typeface="+mn-cs"/>
                <a:sym typeface="Helvetica Neue"/>
                <a:hlinkClick r:id="rId3"/>
              </a:rPr>
              <a:t>handbook.spherestandards.org</a:t>
            </a:r>
            <a:r>
              <a:rPr lang="en-US" sz="2200" u="sng" strike="sngStrike" dirty="0">
                <a:effectLst/>
                <a:latin typeface="+mn-lt"/>
                <a:ea typeface="+mn-ea"/>
                <a:cs typeface="+mn-cs"/>
                <a:sym typeface="Helvetica Neue"/>
              </a:rPr>
              <a:t>)</a:t>
            </a:r>
            <a:r>
              <a:rPr lang="en-GB" sz="2200" dirty="0">
                <a:effectLst/>
                <a:latin typeface="+mn-lt"/>
                <a:ea typeface="+mn-ea"/>
                <a:cs typeface="+mn-cs"/>
                <a:sym typeface="Helvetica Neue"/>
              </a:rPr>
              <a:t>, will be further developed during 2019 which the potential to significantly change how users interact with the Handbook and each other. It was accessed by around 4,000 users in its first </a:t>
            </a:r>
            <a:r>
              <a:rPr lang="en-GB" sz="2200" i="1" dirty="0">
                <a:effectLst/>
                <a:latin typeface="+mn-lt"/>
                <a:ea typeface="+mn-ea"/>
                <a:cs typeface="+mn-cs"/>
                <a:sym typeface="Helvetica Neue"/>
              </a:rPr>
              <a:t>month</a:t>
            </a:r>
            <a:r>
              <a:rPr lang="en-GB" sz="2200" dirty="0">
                <a:effectLst/>
                <a:latin typeface="+mn-lt"/>
                <a:ea typeface="+mn-ea"/>
                <a:cs typeface="+mn-cs"/>
                <a:sym typeface="Helvetica Neue"/>
              </a:rPr>
              <a:t> following launch (7 Nov 2019 to 7 Dec 2019).</a:t>
            </a:r>
          </a:p>
          <a:p>
            <a:endParaRPr lang="en-US" sz="2200" dirty="0">
              <a:effectLst/>
              <a:latin typeface="+mn-lt"/>
              <a:ea typeface="+mn-ea"/>
              <a:cs typeface="+mn-cs"/>
              <a:sym typeface="Helvetica Neue"/>
            </a:endParaRPr>
          </a:p>
          <a:p>
            <a:r>
              <a:rPr lang="en-GB" sz="2200" dirty="0">
                <a:effectLst/>
                <a:latin typeface="+mn-lt"/>
                <a:ea typeface="+mn-ea"/>
                <a:cs typeface="+mn-cs"/>
                <a:sym typeface="Helvetica Neue"/>
              </a:rPr>
              <a:t>It is worth noting the “Other” category of the “Who uses it?” pie-chart, which suggests that almost a quarter of users are </a:t>
            </a:r>
            <a:r>
              <a:rPr lang="en-GB" sz="2200" i="1" dirty="0">
                <a:effectLst/>
                <a:latin typeface="+mn-lt"/>
                <a:ea typeface="+mn-ea"/>
                <a:cs typeface="+mn-cs"/>
                <a:sym typeface="Helvetica Neue"/>
              </a:rPr>
              <a:t>not</a:t>
            </a:r>
            <a:r>
              <a:rPr lang="en-GB" sz="2200" dirty="0">
                <a:effectLst/>
                <a:latin typeface="+mn-lt"/>
                <a:ea typeface="+mn-ea"/>
                <a:cs typeface="+mn-cs"/>
                <a:sym typeface="Helvetica Neue"/>
              </a:rPr>
              <a:t> the “traditional” humanitarian actors that work for NGOs, RC/RC, the UN and governments.</a:t>
            </a:r>
            <a:r>
              <a:rPr lang="en-US" dirty="0">
                <a:effectLst/>
              </a:rPr>
              <a:t> </a:t>
            </a:r>
            <a:endParaRPr lang="en-US" dirty="0"/>
          </a:p>
          <a:p>
            <a:endParaRPr lang="en-US" dirty="0"/>
          </a:p>
        </p:txBody>
      </p:sp>
    </p:spTree>
    <p:extLst>
      <p:ext uri="{BB962C8B-B14F-4D97-AF65-F5344CB8AC3E}">
        <p14:creationId xmlns:p14="http://schemas.microsoft.com/office/powerpoint/2010/main" val="142257365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Page">
    <p:bg>
      <p:bgPr>
        <a:solidFill>
          <a:schemeClr val="bg1"/>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63D99A8-A9A9-4C70-B847-5104954263E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751" y="3729887"/>
            <a:ext cx="3745946" cy="1684224"/>
          </a:xfrm>
          <a:prstGeom prst="rect">
            <a:avLst/>
          </a:prstGeom>
        </p:spPr>
      </p:pic>
      <p:sp>
        <p:nvSpPr>
          <p:cNvPr id="14" name="Title Text"/>
          <p:cNvSpPr txBox="1">
            <a:spLocks noGrp="1"/>
          </p:cNvSpPr>
          <p:nvPr>
            <p:ph type="title"/>
          </p:nvPr>
        </p:nvSpPr>
        <p:spPr>
          <a:xfrm>
            <a:off x="1720850" y="3659956"/>
            <a:ext cx="5587456" cy="1190673"/>
          </a:xfrm>
          <a:prstGeom prst="rect">
            <a:avLst/>
          </a:prstGeom>
        </p:spPr>
        <p:txBody>
          <a:bodyPr anchor="t"/>
          <a:lstStyle>
            <a:lvl1pPr algn="r">
              <a:defRPr sz="6000" cap="all">
                <a:solidFill>
                  <a:srgbClr val="000000"/>
                </a:solidFill>
                <a:latin typeface="Open Sans Light"/>
                <a:ea typeface="Open Sans Light"/>
                <a:cs typeface="Open Sans Light"/>
                <a:sym typeface="Open Sans Light"/>
              </a:defRPr>
            </a:lvl1pPr>
          </a:lstStyle>
          <a:p>
            <a:r>
              <a:rPr dirty="0"/>
              <a:t>Title Text</a:t>
            </a:r>
          </a:p>
        </p:txBody>
      </p:sp>
      <p:sp>
        <p:nvSpPr>
          <p:cNvPr id="17" name="January 2018"/>
          <p:cNvSpPr txBox="1"/>
          <p:nvPr/>
        </p:nvSpPr>
        <p:spPr>
          <a:xfrm>
            <a:off x="1678550" y="4506970"/>
            <a:ext cx="5508938" cy="841256"/>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4800" cap="all">
                <a:solidFill>
                  <a:srgbClr val="00A585"/>
                </a:solidFill>
                <a:latin typeface="Open Sans Bold"/>
                <a:ea typeface="Open Sans Bold"/>
                <a:cs typeface="Open Sans Bold"/>
                <a:sym typeface="Open Sans Bold"/>
              </a:defRPr>
            </a:lvl1pPr>
          </a:lstStyle>
          <a:p>
            <a:pPr algn="r" rtl="1"/>
            <a:r>
              <a:rPr kumimoji="0" lang="ar-AE" sz="4800" b="0" i="0" u="none" strike="noStrike" cap="all" spc="0" normalizeH="0" baseline="0" dirty="0">
                <a:ln>
                  <a:noFill/>
                </a:ln>
                <a:solidFill>
                  <a:srgbClr val="000000"/>
                </a:solidFill>
                <a:effectLst/>
                <a:uFillTx/>
                <a:latin typeface="Open Sans Bold"/>
                <a:ea typeface="Open Sans Bold"/>
                <a:cs typeface="Open Sans Bold"/>
                <a:sym typeface="Open Sans Bold"/>
              </a:rPr>
              <a:t>نوفمبر 2018</a:t>
            </a:r>
            <a:endParaRPr kumimoji="0" lang="en-US" sz="4800" b="0" i="0" u="none" strike="noStrike" cap="all" spc="0" normalizeH="0" baseline="0" dirty="0">
              <a:ln>
                <a:noFill/>
              </a:ln>
              <a:solidFill>
                <a:srgbClr val="000000"/>
              </a:solidFill>
              <a:effectLst/>
              <a:uFillTx/>
              <a:latin typeface="Open Sans Bold"/>
              <a:ea typeface="Open Sans Bold"/>
              <a:cs typeface="Open Sans Bold"/>
              <a:sym typeface="Open Sans Bold"/>
            </a:endParaRPr>
          </a:p>
        </p:txBody>
      </p:sp>
      <p:sp>
        <p:nvSpPr>
          <p:cNvPr id="18" name="Slide Number" hidden="1"/>
          <p:cNvSpPr txBox="1">
            <a:spLocks noGrp="1"/>
          </p:cNvSpPr>
          <p:nvPr>
            <p:ph type="sldNum" sz="quarter" idx="2"/>
          </p:nvPr>
        </p:nvSpPr>
        <p:spPr>
          <a:xfrm>
            <a:off x="6496050" y="9251950"/>
            <a:ext cx="317277" cy="342900"/>
          </a:xfrm>
          <a:prstGeom prst="rect">
            <a:avLst/>
          </a:prstGeom>
        </p:spPr>
        <p:txBody>
          <a:bodyPr/>
          <a:lstStyle/>
          <a:p>
            <a:fld id="{86CB4B4D-7CA3-9044-876B-883B54F8677D}" type="slidenum">
              <a:t>‹#›</a:t>
            </a:fld>
            <a:endParaRPr dirty="0"/>
          </a:p>
        </p:txBody>
      </p:sp>
      <p:pic>
        <p:nvPicPr>
          <p:cNvPr id="9" name="pasted-image.pdf" descr="pasted-image.pdf">
            <a:extLst>
              <a:ext uri="{FF2B5EF4-FFF2-40B4-BE49-F238E27FC236}">
                <a16:creationId xmlns:a16="http://schemas.microsoft.com/office/drawing/2014/main" id="{EDECFDDC-DB48-4E19-8F4F-16FD846210DB}"/>
              </a:ext>
            </a:extLst>
          </p:cNvPr>
          <p:cNvPicPr>
            <a:picLocks noChangeAspect="1"/>
          </p:cNvPicPr>
          <p:nvPr userDrawn="1"/>
        </p:nvPicPr>
        <p:blipFill>
          <a:blip r:embed="rId4">
            <a:extLst/>
          </a:blip>
          <a:stretch>
            <a:fillRect/>
          </a:stretch>
        </p:blipFill>
        <p:spPr>
          <a:xfrm>
            <a:off x="7486364" y="3976663"/>
            <a:ext cx="88329" cy="1190673"/>
          </a:xfrm>
          <a:prstGeom prst="rect">
            <a:avLst/>
          </a:prstGeom>
          <a:ln w="12700">
            <a:miter lim="400000"/>
          </a:ln>
        </p:spPr>
      </p:pic>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Body Layout">
    <p:spTree>
      <p:nvGrpSpPr>
        <p:cNvPr id="1" name=""/>
        <p:cNvGrpSpPr/>
        <p:nvPr/>
      </p:nvGrpSpPr>
      <p:grpSpPr>
        <a:xfrm>
          <a:off x="0" y="0"/>
          <a:ext cx="0" cy="0"/>
          <a:chOff x="0" y="0"/>
          <a:chExt cx="0" cy="0"/>
        </a:xfrm>
      </p:grpSpPr>
      <p:sp>
        <p:nvSpPr>
          <p:cNvPr id="2" name="Title 1"/>
          <p:cNvSpPr>
            <a:spLocks noGrp="1"/>
          </p:cNvSpPr>
          <p:nvPr>
            <p:ph type="title"/>
          </p:nvPr>
        </p:nvSpPr>
        <p:spPr>
          <a:xfrm>
            <a:off x="650241" y="0"/>
            <a:ext cx="11704320" cy="1538503"/>
          </a:xfrm>
        </p:spPr>
        <p:txBody>
          <a:bodyPr anchor="ctr" anchorCtr="0">
            <a:noAutofit/>
          </a:bodyPr>
          <a:lstStyle>
            <a:lvl1pPr>
              <a:defRPr sz="3982"/>
            </a:lvl1pPr>
          </a:lstStyle>
          <a:p>
            <a:r>
              <a:rPr lang="en-GB" dirty="0"/>
              <a:t>Click to edit Master title style</a:t>
            </a:r>
          </a:p>
        </p:txBody>
      </p:sp>
      <p:sp>
        <p:nvSpPr>
          <p:cNvPr id="8" name="Text Placeholder 2"/>
          <p:cNvSpPr>
            <a:spLocks noGrp="1"/>
          </p:cNvSpPr>
          <p:nvPr>
            <p:ph idx="1"/>
          </p:nvPr>
        </p:nvSpPr>
        <p:spPr>
          <a:xfrm>
            <a:off x="650240" y="1906406"/>
            <a:ext cx="11704320" cy="6806360"/>
          </a:xfrm>
          <a:prstGeom prst="rect">
            <a:avLst/>
          </a:prstGeom>
        </p:spPr>
        <p:txBody>
          <a:bodyPr vert="horz" lIns="91440" tIns="45720" rIns="91440" bIns="45720" rtlCol="0">
            <a:noAutofit/>
          </a:bodyPr>
          <a:lstStyle>
            <a:lvl1pPr>
              <a:buClr>
                <a:schemeClr val="tx2"/>
              </a:buClr>
              <a:defRPr sz="2560" b="1">
                <a:solidFill>
                  <a:srgbClr val="000000"/>
                </a:solidFill>
              </a:defRPr>
            </a:lvl1pPr>
            <a:lvl2pPr>
              <a:defRPr sz="2560">
                <a:solidFill>
                  <a:srgbClr val="000000"/>
                </a:solidFill>
              </a:defRPr>
            </a:lvl2pPr>
            <a:lvl3pPr>
              <a:defRPr sz="2276">
                <a:solidFill>
                  <a:srgbClr val="000000"/>
                </a:solidFill>
              </a:defRPr>
            </a:lvl3pPr>
          </a:lstStyle>
          <a:p>
            <a:pPr lvl="0"/>
            <a:r>
              <a:rPr lang="en-GB" dirty="0"/>
              <a:t>Click to edit Master text styles</a:t>
            </a:r>
          </a:p>
          <a:p>
            <a:pPr lvl="1"/>
            <a:r>
              <a:rPr lang="en-GB" dirty="0"/>
              <a:t>Second level</a:t>
            </a:r>
          </a:p>
          <a:p>
            <a:pPr lvl="2"/>
            <a:r>
              <a:rPr lang="en-GB" dirty="0"/>
              <a:t>Third level</a:t>
            </a:r>
          </a:p>
        </p:txBody>
      </p:sp>
      <p:cxnSp>
        <p:nvCxnSpPr>
          <p:cNvPr id="13" name="Straight Connector 12"/>
          <p:cNvCxnSpPr>
            <a:cxnSpLocks/>
          </p:cNvCxnSpPr>
          <p:nvPr userDrawn="1"/>
        </p:nvCxnSpPr>
        <p:spPr>
          <a:xfrm>
            <a:off x="0" y="1504488"/>
            <a:ext cx="10429092" cy="0"/>
          </a:xfrm>
          <a:prstGeom prst="line">
            <a:avLst/>
          </a:prstGeom>
          <a:ln w="63500" cmpd="sng">
            <a:solidFill>
              <a:srgbClr val="039579"/>
            </a:solidFill>
          </a:ln>
          <a:effectLst>
            <a:glow>
              <a:schemeClr val="accent1">
                <a:alpha val="40000"/>
              </a:schemeClr>
            </a:glow>
            <a:outerShdw blurRad="63500" sx="102000" sy="102000" algn="ctr" rotWithShape="0">
              <a:prstClr val="black">
                <a:alpha val="40000"/>
              </a:prstClr>
            </a:outerShdw>
            <a:reflection stA="73000" endPos="73000" dist="50800" dir="5400000" sy="-100000" algn="bl" rotWithShape="0"/>
            <a:softEdge rad="101600"/>
          </a:effectLst>
        </p:spPr>
        <p:style>
          <a:lnRef idx="2">
            <a:schemeClr val="accent1"/>
          </a:lnRef>
          <a:fillRef idx="0">
            <a:schemeClr val="accent1"/>
          </a:fillRef>
          <a:effectRef idx="1">
            <a:schemeClr val="accent1"/>
          </a:effectRef>
          <a:fontRef idx="minor">
            <a:schemeClr val="tx1"/>
          </a:fontRef>
        </p:style>
      </p:cxnSp>
      <p:cxnSp>
        <p:nvCxnSpPr>
          <p:cNvPr id="5" name="Straight Connector 4">
            <a:extLst>
              <a:ext uri="{FF2B5EF4-FFF2-40B4-BE49-F238E27FC236}">
                <a16:creationId xmlns:a16="http://schemas.microsoft.com/office/drawing/2014/main" id="{CBEA0A61-A9A8-4D2E-BF90-DB7E34D55FD8}"/>
              </a:ext>
            </a:extLst>
          </p:cNvPr>
          <p:cNvCxnSpPr>
            <a:cxnSpLocks/>
          </p:cNvCxnSpPr>
          <p:nvPr userDrawn="1"/>
        </p:nvCxnSpPr>
        <p:spPr>
          <a:xfrm>
            <a:off x="1" y="1538503"/>
            <a:ext cx="10132311" cy="0"/>
          </a:xfrm>
          <a:prstGeom prst="line">
            <a:avLst/>
          </a:prstGeom>
          <a:ln w="41275">
            <a:solidFill>
              <a:srgbClr val="039579">
                <a:alpha val="57000"/>
              </a:srgb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202748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FA438C0-09D6-4F42-85C6-E896EF12330D}"/>
              </a:ext>
            </a:extLst>
          </p:cNvPr>
          <p:cNvSpPr txBox="1">
            <a:spLocks noGrp="1"/>
          </p:cNvSpPr>
          <p:nvPr>
            <p:ph type="dt" sz="quarter" idx="7"/>
          </p:nvPr>
        </p:nvSpPr>
        <p:spPr>
          <a:xfrm>
            <a:off x="0" y="0"/>
            <a:ext cx="0" cy="0"/>
          </a:xfrm>
          <a:prstGeom prst="rect">
            <a:avLst/>
          </a:prstGeom>
          <a:noFill/>
          <a:ln>
            <a:noFill/>
          </a:ln>
        </p:spPr>
        <p:txBody>
          <a:bodyPr vert="horz" wrap="square" lIns="91440" tIns="45720" rIns="91440" bIns="45720" anchor="t" anchorCtr="0" compatLnSpc="1">
            <a:noAutofit/>
          </a:bodyPr>
          <a:lstStyle>
            <a:lvl1pPr marL="0" marR="0" lvl="0" indent="0" algn="l" defTabSz="1300460" rtl="0" fontAlgn="auto" hangingPunct="1">
              <a:lnSpc>
                <a:spcPct val="100000"/>
              </a:lnSpc>
              <a:spcBef>
                <a:spcPts val="0"/>
              </a:spcBef>
              <a:spcAft>
                <a:spcPts val="0"/>
              </a:spcAft>
              <a:buNone/>
              <a:tabLst/>
              <a:defRPr lang="en-US" sz="2560" b="0" i="0" u="none" strike="noStrike" kern="1200" cap="none" spc="0" baseline="0">
                <a:solidFill>
                  <a:srgbClr val="000000"/>
                </a:solidFill>
                <a:uFillTx/>
                <a:latin typeface="Calibri"/>
              </a:defRPr>
            </a:lvl1pPr>
          </a:lstStyle>
          <a:p>
            <a:pPr lvl="0"/>
            <a:fld id="{EE5F98CF-FF33-44A3-8BF1-5B0369E35E13}" type="datetime1">
              <a:rPr lang="en-US"/>
              <a:pPr lvl="0"/>
              <a:t>24-Jan-19</a:t>
            </a:fld>
            <a:endParaRPr lang="en-US"/>
          </a:p>
        </p:txBody>
      </p:sp>
      <p:sp>
        <p:nvSpPr>
          <p:cNvPr id="3" name="Footer Placeholder 2">
            <a:extLst>
              <a:ext uri="{FF2B5EF4-FFF2-40B4-BE49-F238E27FC236}">
                <a16:creationId xmlns:a16="http://schemas.microsoft.com/office/drawing/2014/main" id="{3110A323-82B9-47DF-9BE3-3CAB1F8BE665}"/>
              </a:ext>
            </a:extLst>
          </p:cNvPr>
          <p:cNvSpPr txBox="1">
            <a:spLocks noGrp="1"/>
          </p:cNvSpPr>
          <p:nvPr>
            <p:ph type="ftr" sz="quarter" idx="9"/>
          </p:nvPr>
        </p:nvSpPr>
        <p:spPr/>
        <p:txBody>
          <a:bodyPr/>
          <a:lstStyle>
            <a:lvl1pPr>
              <a:defRPr lang="en-US"/>
            </a:lvl1pPr>
          </a:lstStyle>
          <a:p>
            <a:pPr lvl="0"/>
            <a:endParaRPr lang="en-US"/>
          </a:p>
        </p:txBody>
      </p:sp>
      <p:sp>
        <p:nvSpPr>
          <p:cNvPr id="4" name="Slide Number Placeholder 3">
            <a:extLst>
              <a:ext uri="{FF2B5EF4-FFF2-40B4-BE49-F238E27FC236}">
                <a16:creationId xmlns:a16="http://schemas.microsoft.com/office/drawing/2014/main" id="{DE1E67AE-26F2-4B8D-9792-349C4B8A2E1B}"/>
              </a:ext>
            </a:extLst>
          </p:cNvPr>
          <p:cNvSpPr txBox="1">
            <a:spLocks noGrp="1"/>
          </p:cNvSpPr>
          <p:nvPr>
            <p:ph type="sldNum" sz="quarter" idx="8"/>
          </p:nvPr>
        </p:nvSpPr>
        <p:spPr>
          <a:xfrm>
            <a:off x="0" y="0"/>
            <a:ext cx="0" cy="0"/>
          </a:xfrm>
          <a:prstGeom prst="rect">
            <a:avLst/>
          </a:prstGeom>
          <a:noFill/>
          <a:ln>
            <a:noFill/>
          </a:ln>
        </p:spPr>
        <p:txBody>
          <a:bodyPr vert="horz" wrap="square" lIns="91440" tIns="45720" rIns="91440" bIns="45720" anchor="t" anchorCtr="0" compatLnSpc="1">
            <a:noAutofit/>
          </a:bodyPr>
          <a:lstStyle>
            <a:lvl1pPr marL="0" marR="0" lvl="0" indent="0" algn="l" defTabSz="1300460" rtl="0" fontAlgn="auto" hangingPunct="1">
              <a:lnSpc>
                <a:spcPct val="100000"/>
              </a:lnSpc>
              <a:spcBef>
                <a:spcPts val="0"/>
              </a:spcBef>
              <a:spcAft>
                <a:spcPts val="0"/>
              </a:spcAft>
              <a:buNone/>
              <a:tabLst/>
              <a:defRPr lang="en-US" sz="2560" b="0" i="0" u="none" strike="noStrike" kern="1200" cap="none" spc="0" baseline="0">
                <a:solidFill>
                  <a:srgbClr val="000000"/>
                </a:solidFill>
                <a:uFillTx/>
                <a:latin typeface="Calibri"/>
              </a:defRPr>
            </a:lvl1pPr>
          </a:lstStyle>
          <a:p>
            <a:pPr lvl="0"/>
            <a:fld id="{835B647D-2CE3-4FDD-B444-D6CF77FF2E8B}" type="slidenum">
              <a:t>‹#›</a:t>
            </a:fld>
            <a:endParaRPr lang="en-US"/>
          </a:p>
        </p:txBody>
      </p:sp>
    </p:spTree>
    <p:extLst>
      <p:ext uri="{BB962C8B-B14F-4D97-AF65-F5344CB8AC3E}">
        <p14:creationId xmlns:p14="http://schemas.microsoft.com/office/powerpoint/2010/main" val="7432985"/>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Subtitle">
    <p:spTree>
      <p:nvGrpSpPr>
        <p:cNvPr id="1" name=""/>
        <p:cNvGrpSpPr/>
        <p:nvPr/>
      </p:nvGrpSpPr>
      <p:grpSpPr>
        <a:xfrm>
          <a:off x="0" y="0"/>
          <a:ext cx="0" cy="0"/>
          <a:chOff x="0" y="0"/>
          <a:chExt cx="0" cy="0"/>
        </a:xfrm>
      </p:grpSpPr>
      <p:sp>
        <p:nvSpPr>
          <p:cNvPr id="25" name="Title Text"/>
          <p:cNvSpPr txBox="1">
            <a:spLocks noGrp="1"/>
          </p:cNvSpPr>
          <p:nvPr>
            <p:ph type="title"/>
          </p:nvPr>
        </p:nvSpPr>
        <p:spPr>
          <a:xfrm>
            <a:off x="1270000" y="1638300"/>
            <a:ext cx="10464800" cy="1130300"/>
          </a:xfrm>
          <a:prstGeom prst="rect">
            <a:avLst/>
          </a:prstGeom>
        </p:spPr>
        <p:txBody>
          <a:bodyPr anchor="t"/>
          <a:lstStyle/>
          <a:p>
            <a:r>
              <a:t>Title Text</a:t>
            </a:r>
          </a:p>
        </p:txBody>
      </p:sp>
      <p:sp>
        <p:nvSpPr>
          <p:cNvPr id="26" name="Body Level One…"/>
          <p:cNvSpPr txBox="1">
            <a:spLocks noGrp="1"/>
          </p:cNvSpPr>
          <p:nvPr>
            <p:ph type="body" sz="half" idx="1"/>
          </p:nvPr>
        </p:nvSpPr>
        <p:spPr>
          <a:xfrm>
            <a:off x="1270000" y="3302296"/>
            <a:ext cx="10464800" cy="4831360"/>
          </a:xfrm>
          <a:prstGeom prst="rect">
            <a:avLst/>
          </a:prstGeom>
        </p:spPr>
        <p:txBody>
          <a:bodyPr anchor="t"/>
          <a:lstStyle>
            <a:lvl1pPr marL="0" indent="0">
              <a:buSzTx/>
              <a:buNone/>
            </a:lvl1pPr>
            <a:lvl2pPr marL="0" indent="0">
              <a:buSzTx/>
              <a:buNone/>
            </a:lvl2pPr>
            <a:lvl3pPr marL="0" indent="0">
              <a:buSzTx/>
              <a:buNone/>
            </a:lvl3pPr>
            <a:lvl4pPr marL="0" indent="0">
              <a:buSzTx/>
              <a:buNone/>
            </a:lvl4pPr>
            <a:lvl5pPr marL="0" indent="0">
              <a:buSzTx/>
              <a:buNone/>
            </a:lvl5pPr>
          </a:lstStyle>
          <a:p>
            <a:r>
              <a:t>Body Level One</a:t>
            </a:r>
          </a:p>
          <a:p>
            <a:pPr lvl="1"/>
            <a:r>
              <a:t>Body Level Two</a:t>
            </a:r>
          </a:p>
          <a:p>
            <a:pPr lvl="2"/>
            <a:r>
              <a:t>Body Level Three</a:t>
            </a:r>
          </a:p>
          <a:p>
            <a:pPr lvl="3"/>
            <a:r>
              <a:t>Body Level Four</a:t>
            </a:r>
          </a:p>
          <a:p>
            <a:pPr lvl="4"/>
            <a:r>
              <a:t>Body Level Five</a:t>
            </a:r>
          </a:p>
        </p:txBody>
      </p:sp>
      <p:sp>
        <p:nvSpPr>
          <p:cNvPr id="27" name="Slide Number"/>
          <p:cNvSpPr txBox="1">
            <a:spLocks noGrp="1"/>
          </p:cNvSpPr>
          <p:nvPr>
            <p:ph type="sldNum" sz="quarter" idx="2"/>
          </p:nvPr>
        </p:nvSpPr>
        <p:spPr>
          <a:xfrm>
            <a:off x="11816857" y="8809566"/>
            <a:ext cx="317277" cy="342901"/>
          </a:xfrm>
          <a:prstGeom prst="rect">
            <a:avLst/>
          </a:prstGeom>
        </p:spPr>
        <p:txBody>
          <a:bodyPr/>
          <a:lstStyle/>
          <a:p>
            <a:fld id="{86CB4B4D-7CA3-9044-876B-883B54F8677D}" type="slidenum">
              <a:t>‹#›</a:t>
            </a:fld>
            <a:endParaRPr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Subtitle copy">
    <p:spTree>
      <p:nvGrpSpPr>
        <p:cNvPr id="1" name=""/>
        <p:cNvGrpSpPr/>
        <p:nvPr/>
      </p:nvGrpSpPr>
      <p:grpSpPr>
        <a:xfrm>
          <a:off x="0" y="0"/>
          <a:ext cx="0" cy="0"/>
          <a:chOff x="0" y="0"/>
          <a:chExt cx="0" cy="0"/>
        </a:xfrm>
      </p:grpSpPr>
      <p:sp>
        <p:nvSpPr>
          <p:cNvPr id="34" name="Rectangle"/>
          <p:cNvSpPr/>
          <p:nvPr/>
        </p:nvSpPr>
        <p:spPr>
          <a:xfrm>
            <a:off x="-3474" y="-71240"/>
            <a:ext cx="13011747" cy="9896080"/>
          </a:xfrm>
          <a:prstGeom prst="rect">
            <a:avLst/>
          </a:prstGeom>
          <a:solidFill>
            <a:srgbClr val="00A585"/>
          </a:solidFill>
          <a:ln w="12700">
            <a:miter lim="400000"/>
          </a:ln>
        </p:spPr>
        <p:txBody>
          <a:bodyPr lIns="50800" tIns="50800" rIns="50800" bIns="50800" anchor="ctr"/>
          <a:lstStyle/>
          <a:p>
            <a:pPr>
              <a:defRPr sz="2400">
                <a:solidFill>
                  <a:srgbClr val="FFFFFF"/>
                </a:solidFill>
                <a:latin typeface="Helvetica Light"/>
                <a:ea typeface="Helvetica Light"/>
                <a:cs typeface="Helvetica Light"/>
                <a:sym typeface="Helvetica Light"/>
              </a:defRPr>
            </a:pPr>
            <a:endParaRPr/>
          </a:p>
        </p:txBody>
      </p:sp>
      <p:sp>
        <p:nvSpPr>
          <p:cNvPr id="35" name="Title Text"/>
          <p:cNvSpPr txBox="1">
            <a:spLocks noGrp="1"/>
          </p:cNvSpPr>
          <p:nvPr>
            <p:ph type="title"/>
          </p:nvPr>
        </p:nvSpPr>
        <p:spPr>
          <a:xfrm>
            <a:off x="1270000" y="1638300"/>
            <a:ext cx="10464800" cy="1130300"/>
          </a:xfrm>
          <a:prstGeom prst="rect">
            <a:avLst/>
          </a:prstGeom>
        </p:spPr>
        <p:txBody>
          <a:bodyPr anchor="t"/>
          <a:lstStyle>
            <a:lvl1pPr>
              <a:defRPr>
                <a:solidFill>
                  <a:srgbClr val="FFFFFF"/>
                </a:solidFill>
              </a:defRPr>
            </a:lvl1pPr>
          </a:lstStyle>
          <a:p>
            <a:r>
              <a:t>Title Text</a:t>
            </a:r>
          </a:p>
        </p:txBody>
      </p:sp>
      <p:sp>
        <p:nvSpPr>
          <p:cNvPr id="36" name="Body Level One…"/>
          <p:cNvSpPr txBox="1">
            <a:spLocks noGrp="1"/>
          </p:cNvSpPr>
          <p:nvPr>
            <p:ph type="body" sz="half" idx="1"/>
          </p:nvPr>
        </p:nvSpPr>
        <p:spPr>
          <a:xfrm>
            <a:off x="1270000" y="3302296"/>
            <a:ext cx="10464800" cy="4831360"/>
          </a:xfrm>
          <a:prstGeom prst="rect">
            <a:avLst/>
          </a:prstGeom>
        </p:spPr>
        <p:txBody>
          <a:bodyPr anchor="t"/>
          <a:lstStyle>
            <a:lvl1pPr marL="0" indent="0">
              <a:buSzTx/>
              <a:buNone/>
              <a:defRPr>
                <a:solidFill>
                  <a:srgbClr val="FFFFFF"/>
                </a:solidFill>
              </a:defRPr>
            </a:lvl1pPr>
            <a:lvl2pPr marL="0" indent="0">
              <a:buSzTx/>
              <a:buNone/>
              <a:defRPr>
                <a:solidFill>
                  <a:srgbClr val="FFFFFF"/>
                </a:solidFill>
              </a:defRPr>
            </a:lvl2pPr>
            <a:lvl3pPr marL="0" indent="0">
              <a:buSzTx/>
              <a:buNone/>
              <a:defRPr>
                <a:solidFill>
                  <a:srgbClr val="FFFFFF"/>
                </a:solidFill>
              </a:defRPr>
            </a:lvl3pPr>
            <a:lvl4pPr marL="0" indent="0">
              <a:buSzTx/>
              <a:buNone/>
              <a:defRPr>
                <a:solidFill>
                  <a:srgbClr val="FFFFFF"/>
                </a:solidFill>
              </a:defRPr>
            </a:lvl4pPr>
            <a:lvl5pPr marL="0" indent="0">
              <a:buSzTx/>
              <a:buNone/>
              <a:defRPr>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pic>
        <p:nvPicPr>
          <p:cNvPr id="37" name="pasted-image.pdf" descr="pasted-image.pdf"/>
          <p:cNvPicPr>
            <a:picLocks noChangeAspect="1"/>
          </p:cNvPicPr>
          <p:nvPr/>
        </p:nvPicPr>
        <p:blipFill>
          <a:blip r:embed="rId2">
            <a:extLst/>
          </a:blip>
          <a:stretch>
            <a:fillRect/>
          </a:stretch>
        </p:blipFill>
        <p:spPr>
          <a:xfrm>
            <a:off x="11703050" y="8671080"/>
            <a:ext cx="49814" cy="406402"/>
          </a:xfrm>
          <a:prstGeom prst="rect">
            <a:avLst/>
          </a:prstGeom>
          <a:ln w="12700">
            <a:miter lim="400000"/>
          </a:ln>
        </p:spPr>
      </p:pic>
      <p:sp>
        <p:nvSpPr>
          <p:cNvPr id="38" name="Page"/>
          <p:cNvSpPr txBox="1"/>
          <p:nvPr/>
        </p:nvSpPr>
        <p:spPr>
          <a:xfrm>
            <a:off x="11808577" y="8574616"/>
            <a:ext cx="600800" cy="3429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1400" cap="all">
                <a:solidFill>
                  <a:srgbClr val="FFFFFF"/>
                </a:solidFill>
                <a:latin typeface="Open Sans Bold"/>
                <a:ea typeface="Open Sans Bold"/>
                <a:cs typeface="Open Sans Bold"/>
                <a:sym typeface="Open Sans Bold"/>
              </a:defRPr>
            </a:lvl1pPr>
          </a:lstStyle>
          <a:p>
            <a:r>
              <a:t>Page</a:t>
            </a:r>
          </a:p>
        </p:txBody>
      </p:sp>
      <p:pic>
        <p:nvPicPr>
          <p:cNvPr id="39" name="pasted-image.pdf" descr="pasted-image.pdf"/>
          <p:cNvPicPr>
            <a:picLocks noChangeAspect="1"/>
          </p:cNvPicPr>
          <p:nvPr/>
        </p:nvPicPr>
        <p:blipFill>
          <a:blip r:embed="rId3">
            <a:extLst/>
          </a:blip>
          <a:stretch>
            <a:fillRect/>
          </a:stretch>
        </p:blipFill>
        <p:spPr>
          <a:xfrm>
            <a:off x="391820" y="8489915"/>
            <a:ext cx="1832561" cy="850971"/>
          </a:xfrm>
          <a:prstGeom prst="rect">
            <a:avLst/>
          </a:prstGeom>
          <a:ln w="12700">
            <a:miter lim="400000"/>
          </a:ln>
        </p:spPr>
      </p:pic>
      <p:sp>
        <p:nvSpPr>
          <p:cNvPr id="40" name="Slide Number"/>
          <p:cNvSpPr txBox="1">
            <a:spLocks noGrp="1"/>
          </p:cNvSpPr>
          <p:nvPr>
            <p:ph type="sldNum" sz="quarter" idx="2"/>
          </p:nvPr>
        </p:nvSpPr>
        <p:spPr>
          <a:xfrm>
            <a:off x="11816857" y="8809566"/>
            <a:ext cx="317277" cy="342901"/>
          </a:xfrm>
          <a:prstGeom prst="rect">
            <a:avLst/>
          </a:prstGeom>
        </p:spPr>
        <p:txBody>
          <a:bodyPr/>
          <a:lstStyle>
            <a:lvl1pPr>
              <a:defRPr>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pic>
        <p:nvPicPr>
          <p:cNvPr id="47" name="pasted-image.pdf" descr="pasted-image.pdf"/>
          <p:cNvPicPr>
            <a:picLocks noChangeAspect="1"/>
          </p:cNvPicPr>
          <p:nvPr/>
        </p:nvPicPr>
        <p:blipFill>
          <a:blip r:embed="rId2">
            <a:extLst/>
          </a:blip>
          <a:stretch>
            <a:fillRect/>
          </a:stretch>
        </p:blipFill>
        <p:spPr>
          <a:xfrm>
            <a:off x="391820" y="8540715"/>
            <a:ext cx="1832561" cy="850971"/>
          </a:xfrm>
          <a:prstGeom prst="rect">
            <a:avLst/>
          </a:prstGeom>
          <a:ln w="12700">
            <a:miter lim="400000"/>
          </a:ln>
        </p:spPr>
      </p:pic>
      <p:sp>
        <p:nvSpPr>
          <p:cNvPr id="48" name="T : +41 22 552 3659…"/>
          <p:cNvSpPr txBox="1"/>
          <p:nvPr/>
        </p:nvSpPr>
        <p:spPr>
          <a:xfrm>
            <a:off x="9598687" y="8572499"/>
            <a:ext cx="2035636" cy="5842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algn="r">
              <a:defRPr sz="1400">
                <a:solidFill>
                  <a:srgbClr val="676767"/>
                </a:solidFill>
              </a:defRPr>
            </a:pPr>
            <a:r>
              <a:t>T : +41 22 552 3659</a:t>
            </a:r>
          </a:p>
          <a:p>
            <a:pPr algn="r">
              <a:defRPr sz="1400" cap="all">
                <a:solidFill>
                  <a:srgbClr val="676767"/>
                </a:solidFill>
                <a:latin typeface="Open Sans Bold"/>
                <a:ea typeface="Open Sans Bold"/>
                <a:cs typeface="Open Sans Bold"/>
                <a:sym typeface="Open Sans Bold"/>
              </a:defRPr>
            </a:pPr>
            <a:r>
              <a:t>sphereproject.org</a:t>
            </a:r>
          </a:p>
        </p:txBody>
      </p:sp>
      <p:pic>
        <p:nvPicPr>
          <p:cNvPr id="49" name="pasted-image.pdf" descr="pasted-image.pdf"/>
          <p:cNvPicPr>
            <a:picLocks noChangeAspect="1"/>
          </p:cNvPicPr>
          <p:nvPr/>
        </p:nvPicPr>
        <p:blipFill>
          <a:blip r:embed="rId3">
            <a:extLst/>
          </a:blip>
          <a:stretch>
            <a:fillRect/>
          </a:stretch>
        </p:blipFill>
        <p:spPr>
          <a:xfrm>
            <a:off x="11703050" y="8671080"/>
            <a:ext cx="49814" cy="406402"/>
          </a:xfrm>
          <a:prstGeom prst="rect">
            <a:avLst/>
          </a:prstGeom>
          <a:ln w="12700">
            <a:miter lim="400000"/>
          </a:ln>
        </p:spPr>
      </p:pic>
      <p:sp>
        <p:nvSpPr>
          <p:cNvPr id="50" name="Page"/>
          <p:cNvSpPr txBox="1"/>
          <p:nvPr/>
        </p:nvSpPr>
        <p:spPr>
          <a:xfrm>
            <a:off x="11808577" y="8574616"/>
            <a:ext cx="600800" cy="3429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1400" cap="all">
                <a:solidFill>
                  <a:srgbClr val="676767"/>
                </a:solidFill>
                <a:latin typeface="Open Sans Bold"/>
                <a:ea typeface="Open Sans Bold"/>
                <a:cs typeface="Open Sans Bold"/>
                <a:sym typeface="Open Sans Bold"/>
              </a:defRPr>
            </a:lvl1pPr>
          </a:lstStyle>
          <a:p>
            <a:r>
              <a:t>Page</a:t>
            </a:r>
          </a:p>
        </p:txBody>
      </p:sp>
      <p:sp>
        <p:nvSpPr>
          <p:cNvPr id="51" name="Image"/>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52" name="Slide Number"/>
          <p:cNvSpPr txBox="1">
            <a:spLocks noGrp="1"/>
          </p:cNvSpPr>
          <p:nvPr>
            <p:ph type="sldNum" sz="quarter" idx="2"/>
          </p:nvPr>
        </p:nvSpPr>
        <p:spPr>
          <a:xfrm>
            <a:off x="6496050" y="9251950"/>
            <a:ext cx="317277" cy="3429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Photo and text">
    <p:spTree>
      <p:nvGrpSpPr>
        <p:cNvPr id="1" name=""/>
        <p:cNvGrpSpPr/>
        <p:nvPr/>
      </p:nvGrpSpPr>
      <p:grpSpPr>
        <a:xfrm>
          <a:off x="0" y="0"/>
          <a:ext cx="0" cy="0"/>
          <a:chOff x="0" y="0"/>
          <a:chExt cx="0" cy="0"/>
        </a:xfrm>
      </p:grpSpPr>
      <p:sp>
        <p:nvSpPr>
          <p:cNvPr id="59" name="Image"/>
          <p:cNvSpPr>
            <a:spLocks noGrp="1"/>
          </p:cNvSpPr>
          <p:nvPr>
            <p:ph type="pic" sz="half" idx="13"/>
          </p:nvPr>
        </p:nvSpPr>
        <p:spPr>
          <a:xfrm>
            <a:off x="7025047" y="-27733"/>
            <a:ext cx="5228504" cy="8066833"/>
          </a:xfrm>
          <a:prstGeom prst="rect">
            <a:avLst/>
          </a:prstGeom>
        </p:spPr>
        <p:txBody>
          <a:bodyPr lIns="91439" tIns="45719" rIns="91439" bIns="45719" anchor="t">
            <a:noAutofit/>
          </a:bodyPr>
          <a:lstStyle/>
          <a:p>
            <a:endParaRPr/>
          </a:p>
        </p:txBody>
      </p:sp>
      <p:sp>
        <p:nvSpPr>
          <p:cNvPr id="60" name="Title Text"/>
          <p:cNvSpPr txBox="1">
            <a:spLocks noGrp="1"/>
          </p:cNvSpPr>
          <p:nvPr>
            <p:ph type="title"/>
          </p:nvPr>
        </p:nvSpPr>
        <p:spPr>
          <a:xfrm>
            <a:off x="952500" y="635000"/>
            <a:ext cx="5334000" cy="1988692"/>
          </a:xfrm>
          <a:prstGeom prst="rect">
            <a:avLst/>
          </a:prstGeom>
        </p:spPr>
        <p:txBody>
          <a:bodyPr anchor="t"/>
          <a:lstStyle/>
          <a:p>
            <a:r>
              <a:t>Title Text</a:t>
            </a:r>
          </a:p>
        </p:txBody>
      </p:sp>
      <p:sp>
        <p:nvSpPr>
          <p:cNvPr id="61" name="Body Level One…"/>
          <p:cNvSpPr txBox="1">
            <a:spLocks noGrp="1"/>
          </p:cNvSpPr>
          <p:nvPr>
            <p:ph type="body" sz="quarter" idx="1"/>
          </p:nvPr>
        </p:nvSpPr>
        <p:spPr>
          <a:xfrm>
            <a:off x="952500" y="2616200"/>
            <a:ext cx="5334000" cy="4267200"/>
          </a:xfrm>
          <a:prstGeom prst="rect">
            <a:avLst/>
          </a:prstGeom>
        </p:spPr>
        <p:txBody>
          <a:bodyPr anchor="t"/>
          <a:lstStyle>
            <a:lvl1pPr marL="0" indent="0">
              <a:buSzTx/>
              <a:buNone/>
            </a:lvl1pPr>
            <a:lvl2pPr marL="0" indent="0">
              <a:buSzTx/>
              <a:buNone/>
            </a:lvl2pPr>
            <a:lvl3pPr marL="0" indent="0">
              <a:buSzTx/>
              <a:buNone/>
            </a:lvl3pPr>
            <a:lvl4pPr marL="0" indent="0">
              <a:buSzTx/>
              <a:buNone/>
            </a:lvl4pPr>
            <a:lvl5pPr marL="0" indent="0">
              <a:buSzTx/>
              <a:buNone/>
            </a:lvl5pPr>
          </a:lstStyle>
          <a:p>
            <a:r>
              <a:t>Body Level One</a:t>
            </a:r>
          </a:p>
          <a:p>
            <a:pPr lvl="1"/>
            <a:r>
              <a:t>Body Level Two</a:t>
            </a:r>
          </a:p>
          <a:p>
            <a:pPr lvl="2"/>
            <a:r>
              <a:t>Body Level Three</a:t>
            </a:r>
          </a:p>
          <a:p>
            <a:pPr lvl="3"/>
            <a:r>
              <a:t>Body Level Four</a:t>
            </a:r>
          </a:p>
          <a:p>
            <a:pPr lvl="4"/>
            <a:r>
              <a:t>Body Level Five</a:t>
            </a:r>
          </a:p>
        </p:txBody>
      </p:sp>
      <p:sp>
        <p:nvSpPr>
          <p:cNvPr id="62" name="Pull out quote"/>
          <p:cNvSpPr>
            <a:spLocks noGrp="1"/>
          </p:cNvSpPr>
          <p:nvPr>
            <p:ph type="body" sz="quarter" idx="14"/>
          </p:nvPr>
        </p:nvSpPr>
        <p:spPr>
          <a:xfrm>
            <a:off x="1253101" y="6819900"/>
            <a:ext cx="4911938" cy="406401"/>
          </a:xfrm>
          <a:prstGeom prst="rect">
            <a:avLst/>
          </a:prstGeom>
        </p:spPr>
        <p:txBody>
          <a:bodyPr/>
          <a:lstStyle/>
          <a:p>
            <a:pPr marL="0" indent="0">
              <a:spcBef>
                <a:spcPts val="0"/>
              </a:spcBef>
              <a:buSzTx/>
              <a:buNone/>
              <a:defRPr>
                <a:solidFill>
                  <a:srgbClr val="00A585"/>
                </a:solidFill>
                <a:latin typeface="Open Sans Bold"/>
                <a:ea typeface="Open Sans Bold"/>
                <a:cs typeface="Open Sans Bold"/>
                <a:sym typeface="Open Sans Bold"/>
              </a:defRPr>
            </a:pPr>
            <a:endParaRPr/>
          </a:p>
        </p:txBody>
      </p:sp>
      <p:sp>
        <p:nvSpPr>
          <p:cNvPr id="63" name="Slide Number"/>
          <p:cNvSpPr txBox="1">
            <a:spLocks noGrp="1"/>
          </p:cNvSpPr>
          <p:nvPr>
            <p:ph type="sldNum" sz="quarter" idx="2"/>
          </p:nvPr>
        </p:nvSpPr>
        <p:spPr>
          <a:xfrm>
            <a:off x="11821590" y="8803216"/>
            <a:ext cx="331776" cy="355601"/>
          </a:xfrm>
          <a:prstGeom prst="rect">
            <a:avLst/>
          </a:prstGeom>
        </p:spPr>
        <p:txBody>
          <a:bodyPr/>
          <a:lstStyle>
            <a:lvl1pPr>
              <a:defRPr sz="1500"/>
            </a:lvl1p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70" name="Title Text"/>
          <p:cNvSpPr txBox="1">
            <a:spLocks noGrp="1"/>
          </p:cNvSpPr>
          <p:nvPr>
            <p:ph type="title"/>
          </p:nvPr>
        </p:nvSpPr>
        <p:spPr>
          <a:prstGeom prst="rect">
            <a:avLst/>
          </a:prstGeom>
        </p:spPr>
        <p:txBody>
          <a:bodyPr/>
          <a:lstStyle/>
          <a:p>
            <a:r>
              <a:t>Title Text</a:t>
            </a:r>
          </a:p>
        </p:txBody>
      </p:sp>
      <p:sp>
        <p:nvSpPr>
          <p:cNvPr id="71"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79" name="Body Level One…"/>
          <p:cNvSpPr txBox="1">
            <a:spLocks noGrp="1"/>
          </p:cNvSpPr>
          <p:nvPr>
            <p:ph type="body" sz="quarter" idx="1"/>
          </p:nvPr>
        </p:nvSpPr>
        <p:spPr>
          <a:xfrm>
            <a:off x="1270000" y="6362700"/>
            <a:ext cx="10464800" cy="469900"/>
          </a:xfrm>
          <a:prstGeom prst="rect">
            <a:avLst/>
          </a:prstGeom>
        </p:spPr>
        <p:txBody>
          <a:bodyPr anchor="t"/>
          <a:lstStyle>
            <a:lvl1pPr marL="0" indent="0">
              <a:spcBef>
                <a:spcPts val="0"/>
              </a:spcBef>
              <a:buSzTx/>
              <a:buNone/>
              <a:defRPr sz="2400">
                <a:solidFill>
                  <a:srgbClr val="000000"/>
                </a:solidFill>
                <a:latin typeface="+mj-lt"/>
                <a:ea typeface="+mj-ea"/>
                <a:cs typeface="+mj-cs"/>
                <a:sym typeface="Helvetica"/>
              </a:defRPr>
            </a:lvl1pPr>
            <a:lvl2pPr marL="740833" indent="-296333">
              <a:spcBef>
                <a:spcPts val="0"/>
              </a:spcBef>
              <a:defRPr sz="2400">
                <a:solidFill>
                  <a:srgbClr val="000000"/>
                </a:solidFill>
                <a:latin typeface="+mj-lt"/>
                <a:ea typeface="+mj-ea"/>
                <a:cs typeface="+mj-cs"/>
                <a:sym typeface="Helvetica"/>
              </a:defRPr>
            </a:lvl2pPr>
            <a:lvl3pPr marL="1185333" indent="-296333">
              <a:spcBef>
                <a:spcPts val="0"/>
              </a:spcBef>
              <a:defRPr sz="2400">
                <a:solidFill>
                  <a:srgbClr val="000000"/>
                </a:solidFill>
                <a:latin typeface="+mj-lt"/>
                <a:ea typeface="+mj-ea"/>
                <a:cs typeface="+mj-cs"/>
                <a:sym typeface="Helvetica"/>
              </a:defRPr>
            </a:lvl3pPr>
            <a:lvl4pPr marL="1629833" indent="-296333">
              <a:spcBef>
                <a:spcPts val="0"/>
              </a:spcBef>
              <a:defRPr sz="2400">
                <a:solidFill>
                  <a:srgbClr val="000000"/>
                </a:solidFill>
                <a:latin typeface="+mj-lt"/>
                <a:ea typeface="+mj-ea"/>
                <a:cs typeface="+mj-cs"/>
                <a:sym typeface="Helvetica"/>
              </a:defRPr>
            </a:lvl4pPr>
            <a:lvl5pPr marL="2074333" indent="-296333">
              <a:spcBef>
                <a:spcPts val="0"/>
              </a:spcBef>
              <a:defRPr sz="2400">
                <a:solidFill>
                  <a:srgbClr val="000000"/>
                </a:solidFill>
                <a:latin typeface="+mj-lt"/>
                <a:ea typeface="+mj-ea"/>
                <a:cs typeface="+mj-cs"/>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80" name="“Type a quote here.”"/>
          <p:cNvSpPr>
            <a:spLocks noGrp="1"/>
          </p:cNvSpPr>
          <p:nvPr>
            <p:ph type="body" sz="quarter" idx="13"/>
          </p:nvPr>
        </p:nvSpPr>
        <p:spPr>
          <a:xfrm>
            <a:off x="1270000" y="4146550"/>
            <a:ext cx="10464800" cy="927101"/>
          </a:xfrm>
          <a:prstGeom prst="rect">
            <a:avLst/>
          </a:prstGeom>
        </p:spPr>
        <p:txBody>
          <a:bodyPr/>
          <a:lstStyle/>
          <a:p>
            <a:pPr marL="0" indent="0">
              <a:spcBef>
                <a:spcPts val="0"/>
              </a:spcBef>
              <a:buSzTx/>
              <a:buNone/>
              <a:defRPr sz="4800">
                <a:solidFill>
                  <a:srgbClr val="00B297"/>
                </a:solidFill>
                <a:latin typeface="Open Sans Regular"/>
                <a:ea typeface="Open Sans Regular"/>
                <a:cs typeface="Open Sans Regular"/>
                <a:sym typeface="Open Sans Regular"/>
              </a:defRPr>
            </a:pPr>
            <a:endParaRPr/>
          </a:p>
        </p:txBody>
      </p:sp>
      <p:sp>
        <p:nvSpPr>
          <p:cNvPr id="81" name="Slide Number"/>
          <p:cNvSpPr txBox="1">
            <a:spLocks noGrp="1"/>
          </p:cNvSpPr>
          <p:nvPr>
            <p:ph type="sldNum" sz="quarter" idx="2"/>
          </p:nvPr>
        </p:nvSpPr>
        <p:spPr>
          <a:xfrm>
            <a:off x="11821590" y="8809566"/>
            <a:ext cx="317277" cy="3429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Contact">
    <p:spTree>
      <p:nvGrpSpPr>
        <p:cNvPr id="1" name=""/>
        <p:cNvGrpSpPr/>
        <p:nvPr/>
      </p:nvGrpSpPr>
      <p:grpSpPr>
        <a:xfrm>
          <a:off x="0" y="0"/>
          <a:ext cx="0" cy="0"/>
          <a:chOff x="0" y="0"/>
          <a:chExt cx="0" cy="0"/>
        </a:xfrm>
      </p:grpSpPr>
      <p:pic>
        <p:nvPicPr>
          <p:cNvPr id="88" name="pasted-image.pdf" descr="pasted-image.pdf"/>
          <p:cNvPicPr>
            <a:picLocks noChangeAspect="1"/>
          </p:cNvPicPr>
          <p:nvPr/>
        </p:nvPicPr>
        <p:blipFill>
          <a:blip r:embed="rId2">
            <a:extLst/>
          </a:blip>
          <a:stretch>
            <a:fillRect/>
          </a:stretch>
        </p:blipFill>
        <p:spPr>
          <a:xfrm>
            <a:off x="12025138" y="636564"/>
            <a:ext cx="88329" cy="1190672"/>
          </a:xfrm>
          <a:prstGeom prst="rect">
            <a:avLst/>
          </a:prstGeom>
          <a:ln w="12700">
            <a:miter lim="400000"/>
          </a:ln>
        </p:spPr>
      </p:pic>
      <p:sp>
        <p:nvSpPr>
          <p:cNvPr id="89" name="Our…"/>
          <p:cNvSpPr txBox="1"/>
          <p:nvPr/>
        </p:nvSpPr>
        <p:spPr>
          <a:xfrm>
            <a:off x="8315885" y="330199"/>
            <a:ext cx="3395160" cy="2462725"/>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p>
            <a:pPr algn="r" rtl="1">
              <a:lnSpc>
                <a:spcPct val="70000"/>
              </a:lnSpc>
              <a:defRPr sz="5400" cap="all">
                <a:solidFill>
                  <a:srgbClr val="000000"/>
                </a:solidFill>
                <a:latin typeface="Open Sans Light"/>
                <a:ea typeface="Open Sans Light"/>
                <a:cs typeface="Open Sans Light"/>
                <a:sym typeface="Open Sans Light"/>
              </a:defRPr>
            </a:pPr>
            <a:endParaRPr lang="en-US" b="1" dirty="0">
              <a:solidFill>
                <a:srgbClr val="000000"/>
              </a:solidFill>
              <a:highlight>
                <a:srgbClr val="FFFF00"/>
              </a:highlight>
            </a:endParaRPr>
          </a:p>
          <a:p>
            <a:pPr algn="r" rtl="1">
              <a:lnSpc>
                <a:spcPct val="70000"/>
              </a:lnSpc>
              <a:defRPr sz="5400" cap="all">
                <a:solidFill>
                  <a:srgbClr val="00A585"/>
                </a:solidFill>
                <a:latin typeface="Open Sans Bold"/>
                <a:ea typeface="Open Sans Bold"/>
                <a:cs typeface="Open Sans Bold"/>
                <a:sym typeface="Open Sans Bold"/>
              </a:defRPr>
            </a:pPr>
            <a:r>
              <a:rPr lang="ar-SA" b="1" dirty="0">
                <a:solidFill>
                  <a:srgbClr val="000000"/>
                </a:solidFill>
              </a:rPr>
              <a:t>بيانات الاتصال</a:t>
            </a:r>
          </a:p>
          <a:p>
            <a:pPr algn="r" rtl="1">
              <a:lnSpc>
                <a:spcPct val="70000"/>
              </a:lnSpc>
              <a:defRPr sz="5400" cap="all">
                <a:solidFill>
                  <a:srgbClr val="00A585"/>
                </a:solidFill>
                <a:latin typeface="Open Sans Bold"/>
                <a:ea typeface="Open Sans Bold"/>
                <a:cs typeface="Open Sans Bold"/>
                <a:sym typeface="Open Sans Bold"/>
              </a:defRPr>
            </a:pPr>
            <a:endParaRPr lang="ar-SA" b="1" dirty="0">
              <a:solidFill>
                <a:srgbClr val="000000"/>
              </a:solidFill>
            </a:endParaRPr>
          </a:p>
          <a:p>
            <a:pPr algn="r" rtl="1">
              <a:lnSpc>
                <a:spcPct val="70000"/>
              </a:lnSpc>
              <a:defRPr sz="5400" cap="all">
                <a:solidFill>
                  <a:srgbClr val="00A585"/>
                </a:solidFill>
                <a:latin typeface="Open Sans Bold"/>
                <a:ea typeface="Open Sans Bold"/>
                <a:cs typeface="Open Sans Bold"/>
                <a:sym typeface="Open Sans Bold"/>
              </a:defRPr>
            </a:pPr>
            <a:endParaRPr lang="en-US" b="1" dirty="0">
              <a:solidFill>
                <a:srgbClr val="000000"/>
              </a:solidFill>
              <a:highlight>
                <a:srgbClr val="FFFF00"/>
              </a:highlight>
            </a:endParaRPr>
          </a:p>
        </p:txBody>
      </p:sp>
      <p:sp>
        <p:nvSpPr>
          <p:cNvPr id="90" name="Christine Knudson…"/>
          <p:cNvSpPr txBox="1"/>
          <p:nvPr/>
        </p:nvSpPr>
        <p:spPr>
          <a:xfrm>
            <a:off x="1265801" y="3746500"/>
            <a:ext cx="4742944" cy="2051844"/>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spAutoFit/>
          </a:bodyPr>
          <a:lstStyle/>
          <a:p>
            <a:pPr>
              <a:defRPr sz="3600">
                <a:solidFill>
                  <a:srgbClr val="00A585"/>
                </a:solidFill>
              </a:defRPr>
            </a:pPr>
            <a:r>
              <a:rPr lang="ar-SA" sz="5400" dirty="0">
                <a:solidFill>
                  <a:srgbClr val="000000"/>
                </a:solidFill>
              </a:rPr>
              <a:t>مكتب اسفير</a:t>
            </a:r>
            <a:endParaRPr lang="en-US" sz="5400" dirty="0">
              <a:solidFill>
                <a:srgbClr val="000000"/>
              </a:solidFill>
            </a:endParaRPr>
          </a:p>
          <a:p>
            <a:pPr>
              <a:defRPr sz="3600">
                <a:solidFill>
                  <a:srgbClr val="00A585"/>
                </a:solidFill>
              </a:defRPr>
            </a:pPr>
            <a:r>
              <a:rPr lang="ar-SA" sz="3600" dirty="0">
                <a:solidFill>
                  <a:srgbClr val="000000"/>
                </a:solidFill>
              </a:rPr>
              <a:t>ابق على تواصل</a:t>
            </a:r>
            <a:endParaRPr sz="3600" dirty="0">
              <a:solidFill>
                <a:srgbClr val="000000"/>
              </a:solidFill>
            </a:endParaRPr>
          </a:p>
          <a:p>
            <a:pPr>
              <a:spcBef>
                <a:spcPts val="2000"/>
              </a:spcBef>
              <a:defRPr>
                <a:solidFill>
                  <a:srgbClr val="676767"/>
                </a:solidFill>
                <a:latin typeface="Open Sans"/>
                <a:ea typeface="Open Sans"/>
                <a:cs typeface="Open Sans"/>
                <a:sym typeface="Open Sans"/>
              </a:defRPr>
            </a:pPr>
            <a:r>
              <a:rPr lang="en-GB" sz="2000" u="sng" dirty="0">
                <a:solidFill>
                  <a:schemeClr val="accent1"/>
                </a:solidFill>
              </a:rPr>
              <a:t>info@spherestandards.org</a:t>
            </a:r>
            <a:endParaRPr sz="2000" u="sng" dirty="0">
              <a:solidFill>
                <a:schemeClr val="accent1"/>
              </a:solidFill>
            </a:endParaRPr>
          </a:p>
        </p:txBody>
      </p:sp>
      <p:sp>
        <p:nvSpPr>
          <p:cNvPr id="91" name="Barbara Sartore…"/>
          <p:cNvSpPr txBox="1"/>
          <p:nvPr/>
        </p:nvSpPr>
        <p:spPr>
          <a:xfrm>
            <a:off x="6996055" y="3746500"/>
            <a:ext cx="4742944" cy="2174954"/>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spAutoFit/>
          </a:bodyPr>
          <a:lstStyle/>
          <a:p>
            <a:pPr>
              <a:defRPr sz="3600">
                <a:solidFill>
                  <a:srgbClr val="00A585"/>
                </a:solidFill>
              </a:defRPr>
            </a:pPr>
            <a:r>
              <a:rPr lang="ar-SA" sz="5400" dirty="0">
                <a:solidFill>
                  <a:srgbClr val="000000"/>
                </a:solidFill>
              </a:rPr>
              <a:t>اسمك</a:t>
            </a:r>
            <a:endParaRPr lang="en-GB" sz="4800" dirty="0">
              <a:solidFill>
                <a:srgbClr val="000000"/>
              </a:solidFill>
              <a:highlight>
                <a:srgbClr val="FFFF00"/>
              </a:highlight>
            </a:endParaRPr>
          </a:p>
          <a:p>
            <a:pPr>
              <a:defRPr cap="all">
                <a:solidFill>
                  <a:srgbClr val="676767"/>
                </a:solidFill>
                <a:latin typeface="Open Sans Bold"/>
                <a:ea typeface="Open Sans Bold"/>
                <a:cs typeface="Open Sans Bold"/>
                <a:sym typeface="Open Sans Bold"/>
              </a:defRPr>
            </a:pPr>
            <a:r>
              <a:rPr lang="ar-SA" sz="3600" dirty="0">
                <a:solidFill>
                  <a:srgbClr val="000000"/>
                </a:solidFill>
              </a:rPr>
              <a:t>وظيفتك</a:t>
            </a:r>
            <a:endParaRPr lang="en-GB" sz="2800" dirty="0">
              <a:solidFill>
                <a:srgbClr val="000000"/>
              </a:solidFill>
              <a:highlight>
                <a:srgbClr val="FFFF00"/>
              </a:highlight>
            </a:endParaRPr>
          </a:p>
          <a:p>
            <a:pPr>
              <a:spcBef>
                <a:spcPts val="2000"/>
              </a:spcBef>
              <a:defRPr>
                <a:solidFill>
                  <a:srgbClr val="676767"/>
                </a:solidFill>
                <a:latin typeface="Open Sans"/>
                <a:ea typeface="Open Sans"/>
                <a:cs typeface="Open Sans"/>
                <a:sym typeface="Open Sans"/>
              </a:defRPr>
            </a:pPr>
            <a:r>
              <a:rPr lang="ar-SA" sz="2800" u="sng" dirty="0">
                <a:solidFill>
                  <a:schemeClr val="accent1"/>
                </a:solidFill>
              </a:rPr>
              <a:t>بريدك الإلكتروني</a:t>
            </a:r>
            <a:endParaRPr lang="en-GB" sz="2800" u="sng" dirty="0">
              <a:solidFill>
                <a:schemeClr val="accent1"/>
              </a:solidFill>
              <a:highlight>
                <a:srgbClr val="FFFF00"/>
              </a:highlight>
            </a:endParaRPr>
          </a:p>
        </p:txBody>
      </p:sp>
      <p:sp>
        <p:nvSpPr>
          <p:cNvPr id="92" name="Slide Number"/>
          <p:cNvSpPr txBox="1">
            <a:spLocks noGrp="1"/>
          </p:cNvSpPr>
          <p:nvPr>
            <p:ph type="sldNum" sz="quarter" idx="2"/>
          </p:nvPr>
        </p:nvSpPr>
        <p:spPr>
          <a:xfrm>
            <a:off x="11796190" y="8809566"/>
            <a:ext cx="317277" cy="342901"/>
          </a:xfrm>
          <a:prstGeom prst="rect">
            <a:avLst/>
          </a:prstGeom>
        </p:spPr>
        <p:txBody>
          <a:bodyPr/>
          <a:lstStyle/>
          <a:p>
            <a:fld id="{86CB4B4D-7CA3-9044-876B-883B54F8677D}" type="slidenum">
              <a:t>‹#›</a:t>
            </a:fld>
            <a:endParaRPr dirty="0"/>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F1D165FD-B86A-47A2-81C6-E898EB4E461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244097" y="3746538"/>
            <a:ext cx="3671875" cy="1650921"/>
          </a:xfrm>
          <a:prstGeom prst="rect">
            <a:avLst/>
          </a:prstGeom>
        </p:spPr>
      </p:pic>
      <p:sp>
        <p:nvSpPr>
          <p:cNvPr id="109" name="Thank"/>
          <p:cNvSpPr txBox="1"/>
          <p:nvPr/>
        </p:nvSpPr>
        <p:spPr>
          <a:xfrm>
            <a:off x="2641600" y="4002063"/>
            <a:ext cx="3039603" cy="1210588"/>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nchor="ctr">
            <a:spAutoFit/>
          </a:bodyPr>
          <a:lstStyle>
            <a:lvl1pPr algn="l">
              <a:defRPr sz="6000" cap="all">
                <a:solidFill>
                  <a:srgbClr val="000000"/>
                </a:solidFill>
                <a:latin typeface="Open Sans Light"/>
                <a:ea typeface="Open Sans Light"/>
                <a:cs typeface="Open Sans Light"/>
                <a:sym typeface="Open Sans Light"/>
              </a:defRPr>
            </a:lvl1pPr>
          </a:lstStyle>
          <a:p>
            <a:pPr algn="r" rtl="1"/>
            <a:r>
              <a:rPr kumimoji="0" lang="ar-AE" sz="7200" b="1" i="0" u="none" strike="noStrike" cap="all" spc="0" normalizeH="0" baseline="0" dirty="0">
                <a:ln>
                  <a:noFill/>
                </a:ln>
                <a:solidFill>
                  <a:srgbClr val="000000"/>
                </a:solidFill>
                <a:effectLst/>
                <a:uFillTx/>
                <a:latin typeface="Open Sans Light"/>
                <a:ea typeface="Open Sans Light"/>
                <a:cs typeface="Open Sans Light"/>
                <a:sym typeface="Open Sans Light"/>
              </a:rPr>
              <a:t>شكراً</a:t>
            </a:r>
            <a:r>
              <a:rPr kumimoji="0" lang="en-US" sz="7200" b="1" i="0" u="none" strike="noStrike" cap="all" spc="0" normalizeH="0" baseline="0" dirty="0">
                <a:ln>
                  <a:noFill/>
                </a:ln>
                <a:solidFill>
                  <a:srgbClr val="000000"/>
                </a:solidFill>
                <a:effectLst/>
                <a:uFillTx/>
                <a:latin typeface="Open Sans Light"/>
                <a:ea typeface="Open Sans Light"/>
                <a:cs typeface="Open Sans Light"/>
                <a:sym typeface="Open Sans Light"/>
              </a:rPr>
              <a:t> </a:t>
            </a:r>
            <a:r>
              <a:rPr kumimoji="0" lang="ar-AE" sz="7200" b="1" i="0" u="none" strike="noStrike" cap="all" spc="0" normalizeH="0" baseline="0" dirty="0">
                <a:ln>
                  <a:noFill/>
                </a:ln>
                <a:solidFill>
                  <a:srgbClr val="000000"/>
                </a:solidFill>
                <a:effectLst/>
                <a:uFillTx/>
                <a:latin typeface="Open Sans Light"/>
                <a:ea typeface="Open Sans Light"/>
                <a:cs typeface="Open Sans Light"/>
                <a:sym typeface="Open Sans Light"/>
              </a:rPr>
              <a:t>لكم</a:t>
            </a:r>
            <a:endParaRPr sz="7200" dirty="0"/>
          </a:p>
        </p:txBody>
      </p:sp>
      <p:sp>
        <p:nvSpPr>
          <p:cNvPr id="110" name="Slide Number"/>
          <p:cNvSpPr txBox="1">
            <a:spLocks noGrp="1"/>
          </p:cNvSpPr>
          <p:nvPr>
            <p:ph type="sldNum" sz="quarter" idx="2"/>
          </p:nvPr>
        </p:nvSpPr>
        <p:spPr>
          <a:xfrm>
            <a:off x="6496050" y="9251950"/>
            <a:ext cx="317277" cy="342900"/>
          </a:xfrm>
          <a:prstGeom prst="rect">
            <a:avLst/>
          </a:prstGeom>
        </p:spPr>
        <p:txBody>
          <a:bodyPr/>
          <a:lstStyle/>
          <a:p>
            <a:fld id="{86CB4B4D-7CA3-9044-876B-883B54F8677D}" type="slidenum">
              <a:t>‹#›</a:t>
            </a:fld>
            <a:endParaRPr/>
          </a:p>
        </p:txBody>
      </p:sp>
      <p:pic>
        <p:nvPicPr>
          <p:cNvPr id="8" name="pasted-image.pdf" descr="pasted-image.pdf">
            <a:extLst>
              <a:ext uri="{FF2B5EF4-FFF2-40B4-BE49-F238E27FC236}">
                <a16:creationId xmlns:a16="http://schemas.microsoft.com/office/drawing/2014/main" id="{C5398100-408C-40EA-A9B5-13DF195AD268}"/>
              </a:ext>
            </a:extLst>
          </p:cNvPr>
          <p:cNvPicPr>
            <a:picLocks noChangeAspect="1"/>
          </p:cNvPicPr>
          <p:nvPr userDrawn="1"/>
        </p:nvPicPr>
        <p:blipFill>
          <a:blip r:embed="rId4">
            <a:extLst/>
          </a:blip>
          <a:stretch>
            <a:fillRect/>
          </a:stretch>
        </p:blipFill>
        <p:spPr>
          <a:xfrm>
            <a:off x="5924835" y="3976663"/>
            <a:ext cx="88330" cy="1190673"/>
          </a:xfrm>
          <a:prstGeom prst="rect">
            <a:avLst/>
          </a:prstGeom>
          <a:ln w="12700">
            <a:miter lim="400000"/>
          </a:ln>
        </p:spPr>
      </p:pic>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67000">
              <a:srgbClr val="EEEBF9"/>
            </a:gs>
            <a:gs pos="0">
              <a:schemeClr val="bg1"/>
            </a:gs>
            <a:gs pos="100000">
              <a:srgbClr val="A296DE"/>
            </a:gs>
          </a:gsLst>
          <a:lin ang="5400000" scaled="1"/>
          <a:tileRect/>
        </a:gra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952500" y="444500"/>
            <a:ext cx="11099800"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pic>
        <p:nvPicPr>
          <p:cNvPr id="4" name="pasted-image.pdf" descr="pasted-image.pdf"/>
          <p:cNvPicPr>
            <a:picLocks noChangeAspect="1"/>
          </p:cNvPicPr>
          <p:nvPr/>
        </p:nvPicPr>
        <p:blipFill>
          <a:blip r:embed="rId13">
            <a:extLst/>
          </a:blip>
          <a:stretch>
            <a:fillRect/>
          </a:stretch>
        </p:blipFill>
        <p:spPr>
          <a:xfrm>
            <a:off x="391820" y="8489915"/>
            <a:ext cx="1832561" cy="850971"/>
          </a:xfrm>
          <a:prstGeom prst="rect">
            <a:avLst/>
          </a:prstGeom>
          <a:ln w="12700">
            <a:miter lim="400000"/>
          </a:ln>
        </p:spPr>
      </p:pic>
      <p:pic>
        <p:nvPicPr>
          <p:cNvPr id="5" name="pasted-image.pdf" descr="pasted-image.pdf"/>
          <p:cNvPicPr>
            <a:picLocks noChangeAspect="1"/>
          </p:cNvPicPr>
          <p:nvPr/>
        </p:nvPicPr>
        <p:blipFill>
          <a:blip r:embed="rId14">
            <a:extLst/>
          </a:blip>
          <a:stretch>
            <a:fillRect/>
          </a:stretch>
        </p:blipFill>
        <p:spPr>
          <a:xfrm>
            <a:off x="11703050" y="8671080"/>
            <a:ext cx="49814" cy="406402"/>
          </a:xfrm>
          <a:prstGeom prst="rect">
            <a:avLst/>
          </a:prstGeom>
          <a:ln w="12700">
            <a:miter lim="400000"/>
          </a:ln>
        </p:spPr>
      </p:pic>
      <p:sp>
        <p:nvSpPr>
          <p:cNvPr id="6" name="Page"/>
          <p:cNvSpPr txBox="1"/>
          <p:nvPr/>
        </p:nvSpPr>
        <p:spPr>
          <a:xfrm>
            <a:off x="11808577" y="8574616"/>
            <a:ext cx="600800" cy="3429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1400" cap="all">
                <a:solidFill>
                  <a:srgbClr val="676767"/>
                </a:solidFill>
                <a:latin typeface="Open Sans Bold"/>
                <a:ea typeface="Open Sans Bold"/>
                <a:cs typeface="Open Sans Bold"/>
                <a:sym typeface="Open Sans Bold"/>
              </a:defRPr>
            </a:lvl1pPr>
          </a:lstStyle>
          <a:p>
            <a:r>
              <a:t>Page</a:t>
            </a:r>
          </a:p>
        </p:txBody>
      </p:sp>
      <p:sp>
        <p:nvSpPr>
          <p:cNvPr id="7" name="Slide Number"/>
          <p:cNvSpPr txBox="1">
            <a:spLocks noGrp="1"/>
          </p:cNvSpPr>
          <p:nvPr>
            <p:ph type="sldNum" sz="quarter" idx="2"/>
          </p:nvPr>
        </p:nvSpPr>
        <p:spPr>
          <a:xfrm>
            <a:off x="11821590" y="8822266"/>
            <a:ext cx="317277" cy="342901"/>
          </a:xfrm>
          <a:prstGeom prst="rect">
            <a:avLst/>
          </a:prstGeom>
          <a:ln w="12700">
            <a:miter lim="400000"/>
          </a:ln>
        </p:spPr>
        <p:txBody>
          <a:bodyPr wrap="none" lIns="50800" tIns="50800" rIns="50800" bIns="50800">
            <a:spAutoFit/>
          </a:bodyPr>
          <a:lstStyle>
            <a:lvl1pPr algn="l">
              <a:defRPr sz="1400">
                <a:solidFill>
                  <a:srgbClr val="00A585"/>
                </a:solidFill>
                <a:latin typeface="Open Sans Bold"/>
                <a:ea typeface="Open Sans Bold"/>
                <a:cs typeface="Open Sans Bold"/>
                <a:sym typeface="Open Sans Bold"/>
              </a:defRPr>
            </a:lvl1pPr>
          </a:lstStyle>
          <a:p>
            <a:fld id="{86CB4B4D-7CA3-9044-876B-883B54F8677D}" type="slidenum">
              <a:t>‹#›</a:t>
            </a:fld>
            <a:endParaRP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8" r:id="rId9"/>
    <p:sldLayoutId id="2147483659" r:id="rId10"/>
    <p:sldLayoutId id="2147483660" r:id="rId11"/>
  </p:sldLayoutIdLst>
  <p:transition spd="med"/>
  <p:txStyles>
    <p:title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p:titleStyle>
    <p:bodyStyle>
      <a:lvl1pPr marL="222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1pPr>
      <a:lvl2pPr marL="666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2pPr>
      <a:lvl3pPr marL="1111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3pPr>
      <a:lvl4pPr marL="1555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4pPr>
      <a:lvl5pPr marL="2000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5pPr>
      <a:lvl6pPr marL="2444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6pPr>
      <a:lvl7pPr marL="2889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7pPr>
      <a:lvl8pPr marL="3333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8pPr>
      <a:lvl9pPr marL="3778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9pPr>
    </p:bodyStyle>
    <p:otherStyle>
      <a:lvl1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1pPr>
      <a:lvl2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2pPr>
      <a:lvl3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3pPr>
      <a:lvl4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4pPr>
      <a:lvl5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5pPr>
      <a:lvl6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6pPr>
      <a:lvl7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7pPr>
      <a:lvl8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8pPr>
      <a:lvl9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11.xml"/><Relationship Id="rId5" Type="http://schemas.openxmlformats.org/officeDocument/2006/relationships/image" Target="../media/image4.sv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29.tmp"/><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4.sv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4.sv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4.svg"/></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3.png"/><Relationship Id="rId7"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4.svg"/></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5" Type="http://schemas.openxmlformats.org/officeDocument/2006/relationships/image" Target="../media/image4.sv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5.png"/><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4.sv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sv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39.png"/><Relationship Id="rId4" Type="http://schemas.openxmlformats.org/officeDocument/2006/relationships/image" Target="../media/image38.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0.png"/><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1.png"/><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2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4.svg"/><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4.svg"/></Relationships>
</file>

<file path=ppt/slides/_rels/slide3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44.png"/></Relationships>
</file>

<file path=ppt/slides/_rels/slide3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5.xml"/><Relationship Id="rId1" Type="http://schemas.openxmlformats.org/officeDocument/2006/relationships/slideLayout" Target="../slideLayouts/slideLayout10.xml"/><Relationship Id="rId5" Type="http://schemas.openxmlformats.org/officeDocument/2006/relationships/image" Target="../media/image4.svg"/><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6.xml"/><Relationship Id="rId1" Type="http://schemas.openxmlformats.org/officeDocument/2006/relationships/slideLayout" Target="../slideLayouts/slideLayout10.xml"/><Relationship Id="rId5" Type="http://schemas.openxmlformats.org/officeDocument/2006/relationships/image" Target="../media/image4.svg"/><Relationship Id="rId4" Type="http://schemas.openxmlformats.org/officeDocument/2006/relationships/image" Target="../media/image3.png"/></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8.xml"/><Relationship Id="rId4" Type="http://schemas.openxmlformats.org/officeDocument/2006/relationships/image" Target="../media/image4.sv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4.sv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4.sv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4.sv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20.png"/><Relationship Id="rId7"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4.sv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9" name="Title"/>
          <p:cNvSpPr txBox="1">
            <a:spLocks noGrp="1"/>
          </p:cNvSpPr>
          <p:nvPr>
            <p:ph type="title"/>
          </p:nvPr>
        </p:nvSpPr>
        <p:spPr>
          <a:xfrm>
            <a:off x="1606549" y="2811723"/>
            <a:ext cx="5587457" cy="1190673"/>
          </a:xfrm>
          <a:prstGeom prst="rect">
            <a:avLst/>
          </a:prstGeom>
        </p:spPr>
        <p:txBody>
          <a:bodyPr>
            <a:normAutofit fontScale="90000"/>
          </a:bodyPr>
          <a:lstStyle/>
          <a:p>
            <a:pPr algn="r" rtl="1"/>
            <a:r>
              <a:rPr lang="ar-AE" dirty="0"/>
              <a:t>ما الجديد في نسخة 2018 من دليل اسفير؟ </a:t>
            </a:r>
            <a:endParaRPr lang="en-US" dirty="0"/>
          </a:p>
        </p:txBody>
      </p:sp>
      <p:cxnSp>
        <p:nvCxnSpPr>
          <p:cNvPr id="4" name="Straight Connector 3">
            <a:extLst>
              <a:ext uri="{FF2B5EF4-FFF2-40B4-BE49-F238E27FC236}">
                <a16:creationId xmlns:a16="http://schemas.microsoft.com/office/drawing/2014/main" id="{57A9DA57-27A3-41EC-B4FB-9DF65FE5B5AE}"/>
              </a:ext>
            </a:extLst>
          </p:cNvPr>
          <p:cNvCxnSpPr/>
          <p:nvPr/>
        </p:nvCxnSpPr>
        <p:spPr>
          <a:xfrm>
            <a:off x="7526904" y="6052460"/>
            <a:ext cx="0" cy="1132115"/>
          </a:xfrm>
          <a:prstGeom prst="line">
            <a:avLst/>
          </a:prstGeom>
          <a:noFill/>
          <a:ln w="76200" cap="flat">
            <a:solidFill>
              <a:srgbClr val="D9D9D9"/>
            </a:solidFill>
            <a:prstDash val="solid"/>
            <a:round/>
          </a:ln>
          <a:effectLst/>
          <a:sp3d/>
        </p:spPr>
        <p:style>
          <a:lnRef idx="0">
            <a:scrgbClr r="0" g="0" b="0"/>
          </a:lnRef>
          <a:fillRef idx="0">
            <a:scrgbClr r="0" g="0" b="0"/>
          </a:fillRef>
          <a:effectRef idx="0">
            <a:scrgbClr r="0" g="0" b="0"/>
          </a:effectRef>
          <a:fontRef idx="none"/>
        </p:style>
      </p:cxnSp>
      <p:pic>
        <p:nvPicPr>
          <p:cNvPr id="2" name="Picture 1">
            <a:extLst>
              <a:ext uri="{FF2B5EF4-FFF2-40B4-BE49-F238E27FC236}">
                <a16:creationId xmlns:a16="http://schemas.microsoft.com/office/drawing/2014/main" id="{451AE362-F422-4F90-86E7-2ED279D637A3}"/>
              </a:ext>
            </a:extLst>
          </p:cNvPr>
          <p:cNvPicPr>
            <a:picLocks noChangeAspect="1"/>
          </p:cNvPicPr>
          <p:nvPr/>
        </p:nvPicPr>
        <p:blipFill>
          <a:blip r:embed="rId3"/>
          <a:stretch>
            <a:fillRect/>
          </a:stretch>
        </p:blipFill>
        <p:spPr>
          <a:xfrm>
            <a:off x="3699918" y="5921843"/>
            <a:ext cx="3494088" cy="1393348"/>
          </a:xfrm>
          <a:prstGeom prst="rect">
            <a:avLst/>
          </a:prstGeom>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BB5C016-A945-4578-917C-C354A835F75F}"/>
              </a:ext>
            </a:extLst>
          </p:cNvPr>
          <p:cNvSpPr/>
          <p:nvPr/>
        </p:nvSpPr>
        <p:spPr>
          <a:xfrm>
            <a:off x="0" y="0"/>
            <a:ext cx="13004799" cy="9753600"/>
          </a:xfrm>
          <a:prstGeom prst="rect">
            <a:avLst/>
          </a:prstGeom>
          <a:solidFill>
            <a:srgbClr val="00A585"/>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3" name="Picture 2">
            <a:extLst>
              <a:ext uri="{FF2B5EF4-FFF2-40B4-BE49-F238E27FC236}">
                <a16:creationId xmlns:a16="http://schemas.microsoft.com/office/drawing/2014/main" id="{DBEB5F6D-327C-4ED2-BB7B-ED10422AC84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7405" y="8454766"/>
            <a:ext cx="1785190" cy="801716"/>
          </a:xfrm>
          <a:prstGeom prst="rect">
            <a:avLst/>
          </a:prstGeom>
        </p:spPr>
      </p:pic>
      <p:sp>
        <p:nvSpPr>
          <p:cNvPr id="125" name="Title"/>
          <p:cNvSpPr txBox="1">
            <a:spLocks noGrp="1"/>
          </p:cNvSpPr>
          <p:nvPr>
            <p:ph type="title"/>
          </p:nvPr>
        </p:nvSpPr>
        <p:spPr>
          <a:xfrm>
            <a:off x="1270000" y="1181100"/>
            <a:ext cx="10464800" cy="1130300"/>
          </a:xfrm>
          <a:prstGeom prst="rect">
            <a:avLst/>
          </a:prstGeom>
        </p:spPr>
        <p:txBody>
          <a:bodyPr>
            <a:normAutofit fontScale="90000"/>
          </a:bodyPr>
          <a:lstStyle/>
          <a:p>
            <a:pPr marL="274320" algn="r" rtl="1"/>
            <a:r>
              <a:rPr lang="ar-SA" sz="3600" dirty="0"/>
              <a:t>مناقشة:</a:t>
            </a:r>
            <a:br>
              <a:rPr lang="ar-SA" sz="3600" dirty="0"/>
            </a:br>
            <a:r>
              <a:rPr lang="ar-SA" sz="6700" b="1" dirty="0"/>
              <a:t>تحديات اليوم</a:t>
            </a:r>
            <a:r>
              <a:rPr lang="en-US" sz="6700" b="1" dirty="0"/>
              <a:t> </a:t>
            </a:r>
            <a:r>
              <a:rPr lang="ar-SA" sz="6700" b="1" dirty="0"/>
              <a:t>ودوافع تنقيح الدليل</a:t>
            </a:r>
            <a:endParaRPr lang="ar-SA" sz="3600" b="1" dirty="0"/>
          </a:p>
        </p:txBody>
      </p:sp>
      <p:sp>
        <p:nvSpPr>
          <p:cNvPr id="126" name="Body"/>
          <p:cNvSpPr txBox="1">
            <a:spLocks noGrp="1"/>
          </p:cNvSpPr>
          <p:nvPr>
            <p:ph type="body" sz="half" idx="1"/>
          </p:nvPr>
        </p:nvSpPr>
        <p:spPr>
          <a:xfrm>
            <a:off x="1618938" y="3425370"/>
            <a:ext cx="10197918" cy="4717142"/>
          </a:xfrm>
          <a:prstGeom prst="rect">
            <a:avLst/>
          </a:prstGeom>
        </p:spPr>
        <p:txBody>
          <a:bodyPr>
            <a:normAutofit/>
          </a:bodyPr>
          <a:lstStyle/>
          <a:p>
            <a:pPr marL="274320" indent="-285750" algn="r" rtl="1">
              <a:buFont typeface="Arial" panose="020B0604020202020204" pitchFamily="34" charset="0"/>
              <a:buChar char="•"/>
            </a:pPr>
            <a:r>
              <a:rPr lang="ar-SA" sz="4000" dirty="0"/>
              <a:t>ما هي الأزمات والمواقف التي تعلمت منها خبرات على مدار 7 إلى 10 سنوات الأخيرة؟</a:t>
            </a:r>
          </a:p>
          <a:p>
            <a:pPr marL="274320" indent="-285750" algn="r" rtl="1">
              <a:buFont typeface="Arial" panose="020B0604020202020204" pitchFamily="34" charset="0"/>
              <a:buChar char="•"/>
            </a:pPr>
            <a:r>
              <a:rPr lang="ar-SA" sz="4000" dirty="0"/>
              <a:t>كيف تقارن التحديات المعروضة سابقا بمشاهداتك وخبراتك الحديثة؟</a:t>
            </a:r>
          </a:p>
          <a:p>
            <a:pPr marL="274320" indent="-285750" algn="r" rtl="1">
              <a:buFont typeface="Arial" panose="020B0604020202020204" pitchFamily="34" charset="0"/>
              <a:buChar char="•"/>
            </a:pPr>
            <a:r>
              <a:rPr lang="ar-SA" sz="4000" dirty="0"/>
              <a:t>ما هي العوامل التي قد تدفع إلى إجراء عملية التنقيح التالية؟</a:t>
            </a:r>
          </a:p>
        </p:txBody>
      </p:sp>
      <p:sp>
        <p:nvSpPr>
          <p:cNvPr id="127" name="Slide Number"/>
          <p:cNvSpPr txBox="1">
            <a:spLocks noGrp="1"/>
          </p:cNvSpPr>
          <p:nvPr>
            <p:ph type="sldNum" sz="quarter" idx="4294967295"/>
          </p:nvPr>
        </p:nvSpPr>
        <p:spPr>
          <a:xfrm>
            <a:off x="11816857" y="8809566"/>
            <a:ext cx="215789" cy="342901"/>
          </a:xfrm>
          <a:prstGeom prst="rect">
            <a:avLst/>
          </a:prstGeom>
          <a:extLst>
            <a:ext uri="{C572A759-6A51-4108-AA02-DFA0A04FC94B}">
              <ma14:wrappingTextBoxFlag xmlns:ma14="http://schemas.microsoft.com/office/mac/drawingml/2011/main" xmlns="" val="1"/>
            </a:ext>
          </a:extLst>
        </p:spPr>
        <p:txBody>
          <a:bodyPr/>
          <a:lstStyle>
            <a:lvl1pPr>
              <a:defRPr>
                <a:solidFill>
                  <a:srgbClr val="FFFFFF"/>
                </a:solidFill>
              </a:defRPr>
            </a:lvl1pPr>
          </a:lstStyle>
          <a:p>
            <a:fld id="{86CB4B4D-7CA3-9044-876B-883B54F8677D}" type="slidenum">
              <a:t>10</a:t>
            </a:fld>
            <a:endParaRPr/>
          </a:p>
        </p:txBody>
      </p:sp>
      <p:sp>
        <p:nvSpPr>
          <p:cNvPr id="8" name="TextBox 7">
            <a:extLst>
              <a:ext uri="{FF2B5EF4-FFF2-40B4-BE49-F238E27FC236}">
                <a16:creationId xmlns:a16="http://schemas.microsoft.com/office/drawing/2014/main" id="{7AE71D8A-0F52-4C80-946C-D2582F36B292}"/>
              </a:ext>
            </a:extLst>
          </p:cNvPr>
          <p:cNvSpPr txBox="1"/>
          <p:nvPr/>
        </p:nvSpPr>
        <p:spPr>
          <a:xfrm>
            <a:off x="11805138" y="8575933"/>
            <a:ext cx="569067" cy="3180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1400" b="0" i="0" u="none" strike="noStrike" cap="none" spc="0" normalizeH="0" baseline="0" dirty="0">
                <a:ln>
                  <a:noFill/>
                </a:ln>
                <a:solidFill>
                  <a:schemeClr val="bg1"/>
                </a:solidFill>
                <a:effectLst/>
                <a:uFillTx/>
                <a:latin typeface="Open Sans Bold" panose="020B0806030504020204" pitchFamily="34" charset="0"/>
                <a:ea typeface="Open Sans Bold" panose="020B0806030504020204" pitchFamily="34" charset="0"/>
                <a:cs typeface="Open Sans Bold" panose="020B0806030504020204" pitchFamily="34" charset="0"/>
                <a:sym typeface="Open Sans Regular"/>
              </a:rPr>
              <a:t>PAGE</a:t>
            </a:r>
          </a:p>
        </p:txBody>
      </p:sp>
      <p:cxnSp>
        <p:nvCxnSpPr>
          <p:cNvPr id="9" name="Straight Connector 8">
            <a:extLst>
              <a:ext uri="{FF2B5EF4-FFF2-40B4-BE49-F238E27FC236}">
                <a16:creationId xmlns:a16="http://schemas.microsoft.com/office/drawing/2014/main" id="{5EC157D6-76E3-4882-8F48-BB68264B5197}"/>
              </a:ext>
            </a:extLst>
          </p:cNvPr>
          <p:cNvCxnSpPr>
            <a:cxnSpLocks/>
          </p:cNvCxnSpPr>
          <p:nvPr/>
        </p:nvCxnSpPr>
        <p:spPr>
          <a:xfrm>
            <a:off x="11719413" y="8668402"/>
            <a:ext cx="0" cy="384048"/>
          </a:xfrm>
          <a:prstGeom prst="line">
            <a:avLst/>
          </a:prstGeom>
          <a:noFill/>
          <a:ln w="22225" cap="flat">
            <a:solidFill>
              <a:schemeClr val="bg1"/>
            </a:solidFill>
            <a:prstDash val="solid"/>
            <a:round/>
          </a:ln>
          <a:effectLst/>
          <a:sp3d/>
        </p:spPr>
        <p:style>
          <a:lnRef idx="0">
            <a:scrgbClr r="0" g="0" b="0"/>
          </a:lnRef>
          <a:fillRef idx="0">
            <a:scrgbClr r="0" g="0" b="0"/>
          </a:fillRef>
          <a:effectRef idx="0">
            <a:scrgbClr r="0" g="0" b="0"/>
          </a:effectRef>
          <a:fontRef idx="none"/>
        </p:style>
      </p:cxn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0792D4F-247E-46FE-85FC-881DEFA41D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03049"/>
            <a:ext cx="13001548" cy="325055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2" name="Title 1">
            <a:extLst>
              <a:ext uri="{FF2B5EF4-FFF2-40B4-BE49-F238E27FC236}">
                <a16:creationId xmlns:a16="http://schemas.microsoft.com/office/drawing/2014/main" id="{63731D55-1474-4145-A514-CD0306C90261}"/>
              </a:ext>
            </a:extLst>
          </p:cNvPr>
          <p:cNvSpPr>
            <a:spLocks noGrp="1"/>
          </p:cNvSpPr>
          <p:nvPr>
            <p:ph type="title"/>
          </p:nvPr>
        </p:nvSpPr>
        <p:spPr>
          <a:xfrm>
            <a:off x="1978701" y="6958020"/>
            <a:ext cx="2715215" cy="1885245"/>
          </a:xfrm>
        </p:spPr>
        <p:txBody>
          <a:bodyPr vert="horz" lIns="91440" tIns="45720" rIns="91440" bIns="45720" rtlCol="0" anchor="ctr">
            <a:normAutofit/>
          </a:bodyPr>
          <a:lstStyle/>
          <a:p>
            <a:pPr algn="r" defTabSz="914400">
              <a:lnSpc>
                <a:spcPct val="90000"/>
              </a:lnSpc>
              <a:spcBef>
                <a:spcPct val="0"/>
              </a:spcBef>
            </a:pPr>
            <a:r>
              <a:rPr lang="ar-AE" dirty="0">
                <a:solidFill>
                  <a:srgbClr val="000000"/>
                </a:solidFill>
                <a:latin typeface="Open Sans" panose="020B0606030504020204" pitchFamily="34" charset="0"/>
                <a:ea typeface="Open Sans" panose="020B0606030504020204" pitchFamily="34" charset="0"/>
                <a:cs typeface="Open Sans" panose="020B0606030504020204" pitchFamily="34" charset="0"/>
              </a:rPr>
              <a:t>مشاورات تنقيح الدليل</a:t>
            </a:r>
            <a:endParaRPr lang="en-US" b="1" dirty="0">
              <a:solidFill>
                <a:srgbClr val="000000"/>
              </a:solidFill>
              <a:highlight>
                <a:srgbClr val="FFFF00"/>
              </a:highlight>
              <a:latin typeface="Open Sans" panose="020B0606030504020204" pitchFamily="34" charset="0"/>
              <a:ea typeface="Open Sans" panose="020B0606030504020204" pitchFamily="34" charset="0"/>
              <a:cs typeface="Open Sans" panose="020B0606030504020204" pitchFamily="34" charset="0"/>
            </a:endParaRPr>
          </a:p>
        </p:txBody>
      </p:sp>
      <p:cxnSp>
        <p:nvCxnSpPr>
          <p:cNvPr id="11" name="Straight Connector 10">
            <a:extLst>
              <a:ext uri="{FF2B5EF4-FFF2-40B4-BE49-F238E27FC236}">
                <a16:creationId xmlns:a16="http://schemas.microsoft.com/office/drawing/2014/main" id="{CE272F12-AF86-441A-BC1B-C014BBBF85B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4948976" y="7250402"/>
            <a:ext cx="0" cy="1300480"/>
          </a:xfrm>
          <a:prstGeom prst="line">
            <a:avLst/>
          </a:prstGeom>
          <a:ln w="1905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6C5F2D70-0B65-47EF-99EB-0DC2498A5884}"/>
              </a:ext>
            </a:extLst>
          </p:cNvPr>
          <p:cNvSpPr>
            <a:spLocks noGrp="1"/>
          </p:cNvSpPr>
          <p:nvPr>
            <p:ph type="body" sz="half" idx="1"/>
          </p:nvPr>
        </p:nvSpPr>
        <p:spPr>
          <a:xfrm>
            <a:off x="5204036" y="6861154"/>
            <a:ext cx="7118012" cy="2078976"/>
          </a:xfrm>
        </p:spPr>
        <p:txBody>
          <a:bodyPr vert="horz" lIns="91440" tIns="45720" rIns="91440" bIns="45720" rtlCol="0" anchor="ctr">
            <a:normAutofit/>
          </a:bodyPr>
          <a:lstStyle/>
          <a:p>
            <a:pPr algn="l" defTabSz="914400" rtl="1">
              <a:lnSpc>
                <a:spcPct val="90000"/>
              </a:lnSpc>
            </a:pPr>
            <a:r>
              <a:rPr lang="ar-AE" sz="4000" dirty="0">
                <a:solidFill>
                  <a:srgbClr val="000000"/>
                </a:solidFill>
                <a:latin typeface="Open Sans" panose="020B0606030504020204" pitchFamily="34" charset="0"/>
                <a:ea typeface="Open Sans" panose="020B0606030504020204" pitchFamily="34" charset="0"/>
                <a:cs typeface="Open Sans" panose="020B0606030504020204" pitchFamily="34" charset="0"/>
              </a:rPr>
              <a:t>العملية التشاورية الأكثر شمولا في تاريخ اسفير على مدار 20 عاماً</a:t>
            </a:r>
            <a:endParaRPr lang="en-US" sz="3600" kern="1200" dirty="0">
              <a:solidFill>
                <a:srgbClr val="000000"/>
              </a:solidFill>
              <a:highlight>
                <a:srgbClr val="FFFF00"/>
              </a:highlight>
              <a:latin typeface="Open Sans" panose="020B0606030504020204" pitchFamily="34" charset="0"/>
              <a:ea typeface="Open Sans" panose="020B0606030504020204" pitchFamily="34" charset="0"/>
              <a:cs typeface="Open Sans" panose="020B0606030504020204" pitchFamily="34" charset="0"/>
            </a:endParaRPr>
          </a:p>
        </p:txBody>
      </p:sp>
      <p:grpSp>
        <p:nvGrpSpPr>
          <p:cNvPr id="5" name="Group 4">
            <a:extLst>
              <a:ext uri="{FF2B5EF4-FFF2-40B4-BE49-F238E27FC236}">
                <a16:creationId xmlns:a16="http://schemas.microsoft.com/office/drawing/2014/main" id="{E7B7B760-E09C-4675-A4AE-596C57C6D965}"/>
              </a:ext>
            </a:extLst>
          </p:cNvPr>
          <p:cNvGrpSpPr/>
          <p:nvPr/>
        </p:nvGrpSpPr>
        <p:grpSpPr>
          <a:xfrm>
            <a:off x="209508" y="1202718"/>
            <a:ext cx="12432632" cy="4097613"/>
            <a:chOff x="284458" y="1202718"/>
            <a:chExt cx="12432632" cy="4097613"/>
          </a:xfrm>
        </p:grpSpPr>
        <p:pic>
          <p:nvPicPr>
            <p:cNvPr id="4" name="Image 3">
              <a:extLst>
                <a:ext uri="{FF2B5EF4-FFF2-40B4-BE49-F238E27FC236}">
                  <a16:creationId xmlns:a16="http://schemas.microsoft.com/office/drawing/2014/main" id="{55014B29-35CB-4120-8B9F-87C3FD83CF77}"/>
                </a:ext>
              </a:extLst>
            </p:cNvPr>
            <p:cNvPicPr>
              <a:picLocks noChangeAspect="1"/>
            </p:cNvPicPr>
            <p:nvPr/>
          </p:nvPicPr>
          <p:blipFill rotWithShape="1">
            <a:blip r:embed="rId3">
              <a:extLst>
                <a:ext uri="{28A0092B-C50C-407E-A947-70E740481C1C}">
                  <a14:useLocalDpi xmlns:a14="http://schemas.microsoft.com/office/drawing/2010/main" val="0"/>
                </a:ext>
              </a:extLst>
            </a:blip>
            <a:srcRect l="2140" r="4562"/>
            <a:stretch/>
          </p:blipFill>
          <p:spPr>
            <a:xfrm flipH="1">
              <a:off x="284458" y="1202718"/>
              <a:ext cx="12432632" cy="4097613"/>
            </a:xfrm>
            <a:prstGeom prst="rect">
              <a:avLst/>
            </a:prstGeom>
          </p:spPr>
        </p:pic>
        <p:pic>
          <p:nvPicPr>
            <p:cNvPr id="7" name="Image 3">
              <a:extLst>
                <a:ext uri="{FF2B5EF4-FFF2-40B4-BE49-F238E27FC236}">
                  <a16:creationId xmlns:a16="http://schemas.microsoft.com/office/drawing/2014/main" id="{A44310E7-1258-4CE1-833A-E62A300F7011}"/>
                </a:ext>
              </a:extLst>
            </p:cNvPr>
            <p:cNvPicPr>
              <a:picLocks noChangeAspect="1"/>
            </p:cNvPicPr>
            <p:nvPr/>
          </p:nvPicPr>
          <p:blipFill rotWithShape="1">
            <a:blip r:embed="rId3">
              <a:extLst>
                <a:ext uri="{28A0092B-C50C-407E-A947-70E740481C1C}">
                  <a14:useLocalDpi xmlns:a14="http://schemas.microsoft.com/office/drawing/2010/main" val="0"/>
                </a:ext>
              </a:extLst>
            </a:blip>
            <a:srcRect l="83410" t="46627" r="11320" b="35042"/>
            <a:stretch/>
          </p:blipFill>
          <p:spPr>
            <a:xfrm>
              <a:off x="1129068" y="3157567"/>
              <a:ext cx="702129" cy="751115"/>
            </a:xfrm>
            <a:prstGeom prst="rect">
              <a:avLst/>
            </a:prstGeom>
          </p:spPr>
        </p:pic>
        <p:pic>
          <p:nvPicPr>
            <p:cNvPr id="8" name="Image 3">
              <a:extLst>
                <a:ext uri="{FF2B5EF4-FFF2-40B4-BE49-F238E27FC236}">
                  <a16:creationId xmlns:a16="http://schemas.microsoft.com/office/drawing/2014/main" id="{F34B8622-B5DD-47A4-8864-54F2E6544685}"/>
                </a:ext>
              </a:extLst>
            </p:cNvPr>
            <p:cNvPicPr>
              <a:picLocks noChangeAspect="1"/>
            </p:cNvPicPr>
            <p:nvPr/>
          </p:nvPicPr>
          <p:blipFill rotWithShape="1">
            <a:blip r:embed="rId3">
              <a:extLst>
                <a:ext uri="{28A0092B-C50C-407E-A947-70E740481C1C}">
                  <a14:useLocalDpi xmlns:a14="http://schemas.microsoft.com/office/drawing/2010/main" val="0"/>
                </a:ext>
              </a:extLst>
            </a:blip>
            <a:srcRect l="3844" t="31750" r="86108" b="33980"/>
            <a:stretch/>
          </p:blipFill>
          <p:spPr>
            <a:xfrm>
              <a:off x="11154681" y="2504425"/>
              <a:ext cx="1338943" cy="1404257"/>
            </a:xfrm>
            <a:prstGeom prst="rect">
              <a:avLst/>
            </a:prstGeom>
          </p:spPr>
        </p:pic>
      </p:grpSp>
      <p:sp>
        <p:nvSpPr>
          <p:cNvPr id="10" name="TextBox 9">
            <a:extLst>
              <a:ext uri="{FF2B5EF4-FFF2-40B4-BE49-F238E27FC236}">
                <a16:creationId xmlns:a16="http://schemas.microsoft.com/office/drawing/2014/main" id="{A6E0F915-CA05-46EB-A75B-8D3F556CA2EF}"/>
              </a:ext>
            </a:extLst>
          </p:cNvPr>
          <p:cNvSpPr txBox="1"/>
          <p:nvPr/>
        </p:nvSpPr>
        <p:spPr>
          <a:xfrm>
            <a:off x="5546361" y="1456683"/>
            <a:ext cx="4320163" cy="471924"/>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rtl="1"/>
            <a:r>
              <a:rPr lang="ar-SA" sz="2400" b="1" dirty="0">
                <a:solidFill>
                  <a:srgbClr val="000000"/>
                </a:solidFill>
              </a:rPr>
              <a:t>لمحة عن المشاورات</a:t>
            </a:r>
            <a:endParaRPr kumimoji="0" lang="fr" sz="2400" b="1" i="0" u="none" strike="noStrike" cap="none" spc="0" normalizeH="0" baseline="0" dirty="0">
              <a:ln>
                <a:noFill/>
              </a:ln>
              <a:solidFill>
                <a:srgbClr val="000000"/>
              </a:solidFill>
              <a:effectLst/>
              <a:uFillTx/>
              <a:sym typeface="Open Sans Regular"/>
            </a:endParaRPr>
          </a:p>
        </p:txBody>
      </p:sp>
      <p:sp>
        <p:nvSpPr>
          <p:cNvPr id="12" name="TextBox 11">
            <a:extLst>
              <a:ext uri="{FF2B5EF4-FFF2-40B4-BE49-F238E27FC236}">
                <a16:creationId xmlns:a16="http://schemas.microsoft.com/office/drawing/2014/main" id="{51E82D3E-8610-4EB3-9D3C-C6825084329C}"/>
              </a:ext>
            </a:extLst>
          </p:cNvPr>
          <p:cNvSpPr txBox="1"/>
          <p:nvPr/>
        </p:nvSpPr>
        <p:spPr>
          <a:xfrm>
            <a:off x="676561" y="2039534"/>
            <a:ext cx="9189963" cy="841256"/>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rtl="1"/>
            <a:r>
              <a:rPr lang="ar-SA" sz="2400" dirty="0">
                <a:solidFill>
                  <a:schemeClr val="tx2">
                    <a:lumMod val="50000"/>
                  </a:schemeClr>
                </a:solidFill>
              </a:rPr>
              <a:t>تستند نسخة 2018 على خبرة مجتمع متنوع من الممارسين في القطاع الإنساني من شتى أرجاء العالم. </a:t>
            </a:r>
            <a:endParaRPr kumimoji="0" lang="fr" sz="2400" i="0" u="none" strike="noStrike" cap="none" spc="0" normalizeH="0" baseline="0" dirty="0">
              <a:ln>
                <a:noFill/>
              </a:ln>
              <a:solidFill>
                <a:schemeClr val="tx2">
                  <a:lumMod val="50000"/>
                </a:schemeClr>
              </a:solidFill>
              <a:effectLst/>
              <a:uFillTx/>
              <a:sym typeface="Open Sans Regular"/>
            </a:endParaRPr>
          </a:p>
        </p:txBody>
      </p:sp>
      <p:sp>
        <p:nvSpPr>
          <p:cNvPr id="13" name="TextBox 12">
            <a:extLst>
              <a:ext uri="{FF2B5EF4-FFF2-40B4-BE49-F238E27FC236}">
                <a16:creationId xmlns:a16="http://schemas.microsoft.com/office/drawing/2014/main" id="{0E1372A1-6A60-4831-A44F-B0F66A949E17}"/>
              </a:ext>
            </a:extLst>
          </p:cNvPr>
          <p:cNvSpPr txBox="1"/>
          <p:nvPr/>
        </p:nvSpPr>
        <p:spPr>
          <a:xfrm>
            <a:off x="7178064" y="3157567"/>
            <a:ext cx="2260059" cy="1687641"/>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rtl="1"/>
            <a:r>
              <a:rPr lang="ar-SA" dirty="0">
                <a:solidFill>
                  <a:srgbClr val="000000"/>
                </a:solidFill>
              </a:rPr>
              <a:t> </a:t>
            </a:r>
            <a:r>
              <a:rPr lang="ar-SA" b="1" dirty="0">
                <a:solidFill>
                  <a:srgbClr val="000000"/>
                </a:solidFill>
              </a:rPr>
              <a:t>مشاورات تمت بحضور الأشخاص</a:t>
            </a:r>
            <a:endParaRPr lang="en-US" b="1" dirty="0">
              <a:solidFill>
                <a:srgbClr val="000000"/>
              </a:solidFill>
            </a:endParaRPr>
          </a:p>
          <a:p>
            <a:pPr algn="r" rtl="1"/>
            <a:r>
              <a:rPr lang="ar-SA" sz="1700" b="1" dirty="0">
                <a:solidFill>
                  <a:srgbClr val="000000"/>
                </a:solidFill>
              </a:rPr>
              <a:t>60</a:t>
            </a:r>
            <a:r>
              <a:rPr lang="ar-SA" sz="1700" dirty="0">
                <a:solidFill>
                  <a:srgbClr val="000000"/>
                </a:solidFill>
              </a:rPr>
              <a:t> حدث</a:t>
            </a:r>
            <a:endParaRPr lang="fr" sz="1700" dirty="0">
              <a:solidFill>
                <a:srgbClr val="000000"/>
              </a:solidFill>
            </a:endParaRPr>
          </a:p>
          <a:p>
            <a:pPr algn="r" rtl="1"/>
            <a:r>
              <a:rPr lang="ar-SA" sz="1700" b="1" dirty="0">
                <a:solidFill>
                  <a:srgbClr val="000000"/>
                </a:solidFill>
              </a:rPr>
              <a:t>40</a:t>
            </a:r>
            <a:r>
              <a:rPr lang="ar-SA" sz="1700" dirty="0">
                <a:solidFill>
                  <a:srgbClr val="000000"/>
                </a:solidFill>
              </a:rPr>
              <a:t> دولة</a:t>
            </a:r>
            <a:endParaRPr lang="fr" sz="1700" dirty="0">
              <a:solidFill>
                <a:srgbClr val="000000"/>
              </a:solidFill>
            </a:endParaRPr>
          </a:p>
          <a:p>
            <a:pPr algn="r" rtl="1"/>
            <a:r>
              <a:rPr lang="ar-SA" sz="1700" b="1" dirty="0">
                <a:solidFill>
                  <a:srgbClr val="000000"/>
                </a:solidFill>
              </a:rPr>
              <a:t>450</a:t>
            </a:r>
            <a:r>
              <a:rPr lang="ar-SA" sz="1700" dirty="0">
                <a:solidFill>
                  <a:srgbClr val="000000"/>
                </a:solidFill>
              </a:rPr>
              <a:t> منظمة</a:t>
            </a:r>
            <a:endParaRPr lang="fr" sz="1700" dirty="0">
              <a:solidFill>
                <a:srgbClr val="000000"/>
              </a:solidFill>
            </a:endParaRPr>
          </a:p>
          <a:p>
            <a:pPr algn="r" rtl="1"/>
            <a:r>
              <a:rPr lang="ar-SA" sz="1700" b="1" dirty="0">
                <a:solidFill>
                  <a:srgbClr val="000000"/>
                </a:solidFill>
              </a:rPr>
              <a:t>1400</a:t>
            </a:r>
            <a:r>
              <a:rPr lang="ar-SA" sz="1700" dirty="0">
                <a:solidFill>
                  <a:srgbClr val="000000"/>
                </a:solidFill>
              </a:rPr>
              <a:t> مشارك</a:t>
            </a:r>
            <a:endParaRPr kumimoji="0" lang="fr" sz="1700" i="0" u="none" strike="noStrike" cap="none" spc="0" normalizeH="0" baseline="0" dirty="0">
              <a:ln>
                <a:noFill/>
              </a:ln>
              <a:solidFill>
                <a:srgbClr val="000000"/>
              </a:solidFill>
              <a:effectLst/>
              <a:uFillTx/>
              <a:sym typeface="Open Sans Regular"/>
            </a:endParaRPr>
          </a:p>
        </p:txBody>
      </p:sp>
      <p:sp>
        <p:nvSpPr>
          <p:cNvPr id="14" name="TextBox 13">
            <a:extLst>
              <a:ext uri="{FF2B5EF4-FFF2-40B4-BE49-F238E27FC236}">
                <a16:creationId xmlns:a16="http://schemas.microsoft.com/office/drawing/2014/main" id="{23A6161B-DD47-4FF2-9ACF-16B5F5244762}"/>
              </a:ext>
            </a:extLst>
          </p:cNvPr>
          <p:cNvSpPr txBox="1"/>
          <p:nvPr/>
        </p:nvSpPr>
        <p:spPr>
          <a:xfrm>
            <a:off x="4637435" y="3157567"/>
            <a:ext cx="2214013" cy="1718419"/>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rtl="1"/>
            <a:r>
              <a:rPr lang="ar-SA" b="1" dirty="0">
                <a:solidFill>
                  <a:srgbClr val="000000"/>
                </a:solidFill>
              </a:rPr>
              <a:t> مشاورات عبر الإنترنت</a:t>
            </a:r>
            <a:endParaRPr lang="fr" b="1" dirty="0">
              <a:solidFill>
                <a:srgbClr val="000000"/>
              </a:solidFill>
            </a:endParaRPr>
          </a:p>
          <a:p>
            <a:pPr algn="r" rtl="1"/>
            <a:r>
              <a:rPr lang="ar-SA" sz="1700" dirty="0">
                <a:solidFill>
                  <a:srgbClr val="000000"/>
                </a:solidFill>
              </a:rPr>
              <a:t> </a:t>
            </a:r>
            <a:r>
              <a:rPr lang="ar-SA" sz="1700" b="1" dirty="0">
                <a:solidFill>
                  <a:srgbClr val="000000"/>
                </a:solidFill>
              </a:rPr>
              <a:t>4500</a:t>
            </a:r>
            <a:r>
              <a:rPr lang="ar-SA" sz="1700" dirty="0">
                <a:solidFill>
                  <a:srgbClr val="000000"/>
                </a:solidFill>
              </a:rPr>
              <a:t> تعليق</a:t>
            </a:r>
            <a:endParaRPr lang="fr" sz="1700" dirty="0">
              <a:solidFill>
                <a:srgbClr val="000000"/>
              </a:solidFill>
            </a:endParaRPr>
          </a:p>
          <a:p>
            <a:pPr algn="r" rtl="1"/>
            <a:r>
              <a:rPr lang="ar-SA" sz="1700" dirty="0">
                <a:solidFill>
                  <a:srgbClr val="000000"/>
                </a:solidFill>
              </a:rPr>
              <a:t> </a:t>
            </a:r>
            <a:r>
              <a:rPr lang="ar-SA" sz="1700" b="1" dirty="0">
                <a:solidFill>
                  <a:srgbClr val="000000"/>
                </a:solidFill>
              </a:rPr>
              <a:t>188</a:t>
            </a:r>
            <a:r>
              <a:rPr lang="ar-SA" sz="1700" dirty="0">
                <a:solidFill>
                  <a:srgbClr val="000000"/>
                </a:solidFill>
              </a:rPr>
              <a:t> منظمة</a:t>
            </a:r>
            <a:endParaRPr lang="fr" sz="1700" dirty="0">
              <a:solidFill>
                <a:srgbClr val="000000"/>
              </a:solidFill>
            </a:endParaRPr>
          </a:p>
          <a:p>
            <a:pPr algn="r" rtl="1"/>
            <a:r>
              <a:rPr lang="ar-SA" sz="1700" dirty="0">
                <a:solidFill>
                  <a:srgbClr val="000000"/>
                </a:solidFill>
              </a:rPr>
              <a:t> </a:t>
            </a:r>
            <a:r>
              <a:rPr lang="ar-SA" sz="1700" b="1" dirty="0">
                <a:solidFill>
                  <a:srgbClr val="000000"/>
                </a:solidFill>
              </a:rPr>
              <a:t>65</a:t>
            </a:r>
            <a:r>
              <a:rPr lang="ar-SA" sz="1700" dirty="0">
                <a:solidFill>
                  <a:srgbClr val="000000"/>
                </a:solidFill>
              </a:rPr>
              <a:t> دولة</a:t>
            </a:r>
            <a:endParaRPr lang="fr" sz="1700" dirty="0">
              <a:solidFill>
                <a:srgbClr val="000000"/>
              </a:solidFill>
            </a:endParaRPr>
          </a:p>
          <a:p>
            <a:pPr algn="r" rtl="1"/>
            <a:endParaRPr lang="fr" dirty="0">
              <a:solidFill>
                <a:srgbClr val="000000"/>
              </a:solidFill>
            </a:endParaRPr>
          </a:p>
          <a:p>
            <a:pPr algn="r" rtl="1"/>
            <a:endParaRPr kumimoji="0" lang="fr" i="0" u="none" strike="noStrike" cap="none" spc="0" normalizeH="0" baseline="0" dirty="0">
              <a:ln>
                <a:noFill/>
              </a:ln>
              <a:solidFill>
                <a:srgbClr val="000000"/>
              </a:solidFill>
              <a:effectLst/>
              <a:uFillTx/>
              <a:sym typeface="Open Sans Regular"/>
            </a:endParaRPr>
          </a:p>
        </p:txBody>
      </p:sp>
      <p:sp>
        <p:nvSpPr>
          <p:cNvPr id="15" name="TextBox 14">
            <a:extLst>
              <a:ext uri="{FF2B5EF4-FFF2-40B4-BE49-F238E27FC236}">
                <a16:creationId xmlns:a16="http://schemas.microsoft.com/office/drawing/2014/main" id="{063139D8-7C22-42C8-A9E5-4CEEDB317C3D}"/>
              </a:ext>
            </a:extLst>
          </p:cNvPr>
          <p:cNvSpPr txBox="1"/>
          <p:nvPr/>
        </p:nvSpPr>
        <p:spPr>
          <a:xfrm>
            <a:off x="2462405" y="3206553"/>
            <a:ext cx="1791700" cy="9182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rtl="1"/>
            <a:r>
              <a:rPr lang="ar-SA" b="1" dirty="0">
                <a:solidFill>
                  <a:srgbClr val="000000"/>
                </a:solidFill>
              </a:rPr>
              <a:t>مجموعات فرق استعراض الأقران</a:t>
            </a:r>
            <a:endParaRPr lang="en-US" b="1" dirty="0">
              <a:solidFill>
                <a:srgbClr val="000000"/>
              </a:solidFill>
            </a:endParaRPr>
          </a:p>
          <a:p>
            <a:pPr algn="r" rtl="1"/>
            <a:r>
              <a:rPr lang="ar-SA" sz="1700" dirty="0">
                <a:solidFill>
                  <a:srgbClr val="000000"/>
                </a:solidFill>
              </a:rPr>
              <a:t> </a:t>
            </a:r>
            <a:r>
              <a:rPr lang="ar-SA" sz="1700" b="1" dirty="0">
                <a:solidFill>
                  <a:srgbClr val="000000"/>
                </a:solidFill>
              </a:rPr>
              <a:t>500</a:t>
            </a:r>
            <a:r>
              <a:rPr lang="ar-SA" sz="1700" dirty="0">
                <a:solidFill>
                  <a:srgbClr val="000000"/>
                </a:solidFill>
              </a:rPr>
              <a:t> خبير</a:t>
            </a:r>
            <a:endParaRPr kumimoji="0" lang="fr" sz="1700" i="0" u="none" strike="noStrike" cap="none" spc="0" normalizeH="0" baseline="0" dirty="0">
              <a:ln>
                <a:noFill/>
              </a:ln>
              <a:solidFill>
                <a:srgbClr val="000000"/>
              </a:solidFill>
              <a:effectLst/>
              <a:uFillTx/>
              <a:sym typeface="Open Sans Regular"/>
            </a:endParaRPr>
          </a:p>
        </p:txBody>
      </p:sp>
      <p:sp>
        <p:nvSpPr>
          <p:cNvPr id="16" name="TextBox 15">
            <a:extLst>
              <a:ext uri="{FF2B5EF4-FFF2-40B4-BE49-F238E27FC236}">
                <a16:creationId xmlns:a16="http://schemas.microsoft.com/office/drawing/2014/main" id="{70B45EE0-CBAE-4E3A-90C1-1AF676B3E0CA}"/>
              </a:ext>
            </a:extLst>
          </p:cNvPr>
          <p:cNvSpPr txBox="1"/>
          <p:nvPr/>
        </p:nvSpPr>
        <p:spPr>
          <a:xfrm>
            <a:off x="362661" y="3861372"/>
            <a:ext cx="2099744" cy="1087477"/>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rtl="1"/>
            <a:r>
              <a:rPr lang="ar-SA" sz="1600" dirty="0">
                <a:solidFill>
                  <a:srgbClr val="000000"/>
                </a:solidFill>
              </a:rPr>
              <a:t> 300 منظمة</a:t>
            </a:r>
            <a:endParaRPr lang="fr" sz="1600" dirty="0">
              <a:solidFill>
                <a:srgbClr val="000000"/>
              </a:solidFill>
            </a:endParaRPr>
          </a:p>
          <a:p>
            <a:pPr rtl="1"/>
            <a:r>
              <a:rPr lang="ar-SA" sz="1600" dirty="0">
                <a:solidFill>
                  <a:srgbClr val="000000"/>
                </a:solidFill>
              </a:rPr>
              <a:t> 650 مشارك</a:t>
            </a:r>
            <a:endParaRPr lang="fr" sz="1600" dirty="0">
              <a:solidFill>
                <a:srgbClr val="000000"/>
              </a:solidFill>
            </a:endParaRPr>
          </a:p>
          <a:p>
            <a:pPr rtl="1"/>
            <a:r>
              <a:rPr lang="ar-SA" sz="1600" dirty="0">
                <a:solidFill>
                  <a:srgbClr val="000000"/>
                </a:solidFill>
              </a:rPr>
              <a:t> 20 دولة</a:t>
            </a:r>
            <a:endParaRPr lang="fr" sz="1600" dirty="0">
              <a:solidFill>
                <a:srgbClr val="000000"/>
              </a:solidFill>
            </a:endParaRPr>
          </a:p>
          <a:p>
            <a:pPr rtl="1"/>
            <a:endParaRPr kumimoji="0" lang="fr" sz="1600" i="0" u="none" strike="noStrike" cap="none" spc="0" normalizeH="0" baseline="0" dirty="0">
              <a:ln>
                <a:noFill/>
              </a:ln>
              <a:solidFill>
                <a:srgbClr val="000000"/>
              </a:solidFill>
              <a:effectLst/>
              <a:uFillTx/>
              <a:sym typeface="Open Sans Regular"/>
            </a:endParaRPr>
          </a:p>
        </p:txBody>
      </p:sp>
    </p:spTree>
    <p:extLst>
      <p:ext uri="{BB962C8B-B14F-4D97-AF65-F5344CB8AC3E}">
        <p14:creationId xmlns:p14="http://schemas.microsoft.com/office/powerpoint/2010/main" val="2748574726"/>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19A683"/>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113021D-3768-4946-8305-49E4B40930C4}"/>
              </a:ext>
            </a:extLst>
          </p:cNvPr>
          <p:cNvSpPr/>
          <p:nvPr/>
        </p:nvSpPr>
        <p:spPr>
          <a:xfrm>
            <a:off x="0" y="0"/>
            <a:ext cx="13004800" cy="9753600"/>
          </a:xfrm>
          <a:prstGeom prst="rect">
            <a:avLst/>
          </a:prstGeom>
          <a:no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9" name="Rectangle 8" hidden="1">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3004800" cy="9753600"/>
          </a:xfrm>
          <a:prstGeom prst="rect">
            <a:avLst/>
          </a:prstGeom>
          <a:solidFill>
            <a:srgbClr val="675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8812" y="682752"/>
            <a:ext cx="11987175" cy="838809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16CF589A-2A42-4C5A-84C0-7378D227BC4A}"/>
              </a:ext>
            </a:extLst>
          </p:cNvPr>
          <p:cNvSpPr/>
          <p:nvPr/>
        </p:nvSpPr>
        <p:spPr>
          <a:xfrm>
            <a:off x="0" y="0"/>
            <a:ext cx="13004800" cy="9753600"/>
          </a:xfrm>
          <a:prstGeom prst="rect">
            <a:avLst/>
          </a:prstGeom>
          <a:no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fr"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4" name="Rectangle 13">
            <a:extLst>
              <a:ext uri="{FF2B5EF4-FFF2-40B4-BE49-F238E27FC236}">
                <a16:creationId xmlns:a16="http://schemas.microsoft.com/office/drawing/2014/main" id="{B7A1FFD2-7A6F-4960-A3B6-7EE7FC390E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8812" y="682752"/>
            <a:ext cx="11987175" cy="838809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
          </a:p>
        </p:txBody>
      </p:sp>
      <p:pic>
        <p:nvPicPr>
          <p:cNvPr id="15" name="Image 3">
            <a:extLst>
              <a:ext uri="{FF2B5EF4-FFF2-40B4-BE49-F238E27FC236}">
                <a16:creationId xmlns:a16="http://schemas.microsoft.com/office/drawing/2014/main" id="{74263525-C707-4F6F-AD1B-51ABFA14D9B8}"/>
              </a:ext>
            </a:extLst>
          </p:cNvPr>
          <p:cNvPicPr>
            <a:picLocks noChangeAspect="1"/>
          </p:cNvPicPr>
          <p:nvPr/>
        </p:nvPicPr>
        <p:blipFill rotWithShape="1">
          <a:blip r:embed="rId3">
            <a:extLst>
              <a:ext uri="{28A0092B-C50C-407E-A947-70E740481C1C}">
                <a14:useLocalDpi xmlns:a14="http://schemas.microsoft.com/office/drawing/2010/main" val="0"/>
              </a:ext>
            </a:extLst>
          </a:blip>
          <a:srcRect l="3927" t="80735" r="86221" b="8528"/>
          <a:stretch/>
        </p:blipFill>
        <p:spPr>
          <a:xfrm>
            <a:off x="10669651" y="7452801"/>
            <a:ext cx="1146043" cy="668202"/>
          </a:xfrm>
          <a:prstGeom prst="rect">
            <a:avLst/>
          </a:prstGeom>
        </p:spPr>
      </p:pic>
      <p:sp>
        <p:nvSpPr>
          <p:cNvPr id="16" name="Title 1">
            <a:extLst>
              <a:ext uri="{FF2B5EF4-FFF2-40B4-BE49-F238E27FC236}">
                <a16:creationId xmlns:a16="http://schemas.microsoft.com/office/drawing/2014/main" id="{5FAA9CAD-BE3D-41FD-AE37-705FAB972CFA}"/>
              </a:ext>
            </a:extLst>
          </p:cNvPr>
          <p:cNvSpPr txBox="1">
            <a:spLocks/>
          </p:cNvSpPr>
          <p:nvPr/>
        </p:nvSpPr>
        <p:spPr>
          <a:xfrm>
            <a:off x="988142" y="1081563"/>
            <a:ext cx="10899058" cy="1283998"/>
          </a:xfrm>
          <a:prstGeom prst="rect">
            <a:avLst/>
          </a:prstGeom>
        </p:spPr>
        <p:txBody>
          <a:bodyPr vert="horz" lIns="91440" tIns="45720" rIns="91440" bIns="45720" rtlCol="0" anchor="ctr">
            <a:normAutofit/>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defTabSz="914400" rtl="1" hangingPunct="1">
              <a:lnSpc>
                <a:spcPct val="90000"/>
              </a:lnSpc>
              <a:spcBef>
                <a:spcPct val="0"/>
              </a:spcBef>
            </a:pPr>
            <a:r>
              <a:rPr lang="ar-SA" sz="5400" dirty="0">
                <a:solidFill>
                  <a:srgbClr val="2E1F13"/>
                </a:solidFill>
                <a:latin typeface="Open Sans" panose="020B0606030504020204" pitchFamily="34" charset="0"/>
                <a:ea typeface="Open Sans" panose="020B0606030504020204" pitchFamily="34" charset="0"/>
                <a:cs typeface="Open Sans" panose="020B0606030504020204" pitchFamily="34" charset="0"/>
              </a:rPr>
              <a:t> من الذين شاركوا في المشاورات بشكل شخصي؟</a:t>
            </a:r>
            <a:endParaRPr lang="fr" sz="5400" b="1" i="0" u="none" baseline="0" dirty="0">
              <a:solidFill>
                <a:srgbClr val="36288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7" name="TextBox 16">
            <a:extLst>
              <a:ext uri="{FF2B5EF4-FFF2-40B4-BE49-F238E27FC236}">
                <a16:creationId xmlns:a16="http://schemas.microsoft.com/office/drawing/2014/main" id="{CB7F8088-C990-4004-B3B0-A7F423D2D9FF}"/>
              </a:ext>
            </a:extLst>
          </p:cNvPr>
          <p:cNvSpPr txBox="1"/>
          <p:nvPr/>
        </p:nvSpPr>
        <p:spPr>
          <a:xfrm>
            <a:off x="6086682" y="5103811"/>
            <a:ext cx="4582969" cy="302647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rtl="1">
              <a:spcBef>
                <a:spcPts val="600"/>
              </a:spcBef>
              <a:spcAft>
                <a:spcPts val="600"/>
              </a:spcAft>
            </a:pPr>
            <a:r>
              <a:rPr lang="ar-SA" sz="2000" dirty="0">
                <a:solidFill>
                  <a:schemeClr val="tx2">
                    <a:lumMod val="50000"/>
                  </a:schemeClr>
                </a:solidFill>
                <a:latin typeface="Open Sans regular"/>
                <a:ea typeface="Open Sans Bold" panose="020B0806030504020204" pitchFamily="34" charset="0"/>
                <a:cs typeface="Open Sans Bold" panose="020B0806030504020204" pitchFamily="34" charset="0"/>
              </a:rPr>
              <a:t> منظمات غير حكومية وطنية</a:t>
            </a:r>
          </a:p>
          <a:p>
            <a:pPr algn="r" rtl="1">
              <a:spcBef>
                <a:spcPts val="600"/>
              </a:spcBef>
              <a:spcAft>
                <a:spcPts val="600"/>
              </a:spcAft>
            </a:pPr>
            <a:r>
              <a:rPr lang="ar-SA" sz="2000" dirty="0">
                <a:solidFill>
                  <a:schemeClr val="tx2">
                    <a:lumMod val="50000"/>
                  </a:schemeClr>
                </a:solidFill>
                <a:latin typeface="Open Sans regular"/>
                <a:ea typeface="Open Sans Bold" panose="020B0806030504020204" pitchFamily="34" charset="0"/>
                <a:cs typeface="Open Sans Bold" panose="020B0806030504020204" pitchFamily="34" charset="0"/>
              </a:rPr>
              <a:t> سلطات محلية</a:t>
            </a:r>
          </a:p>
          <a:p>
            <a:pPr algn="r" rtl="1">
              <a:spcBef>
                <a:spcPts val="600"/>
              </a:spcBef>
              <a:spcAft>
                <a:spcPts val="600"/>
              </a:spcAft>
            </a:pPr>
            <a:r>
              <a:rPr lang="ar-SA" sz="2000" dirty="0">
                <a:solidFill>
                  <a:schemeClr val="tx2">
                    <a:lumMod val="50000"/>
                  </a:schemeClr>
                </a:solidFill>
                <a:latin typeface="Open Sans regular"/>
                <a:ea typeface="Open Sans Bold" panose="020B0806030504020204" pitchFamily="34" charset="0"/>
                <a:cs typeface="Open Sans Bold" panose="020B0806030504020204" pitchFamily="34" charset="0"/>
              </a:rPr>
              <a:t> منظمات غير حكومية دولية</a:t>
            </a:r>
          </a:p>
          <a:p>
            <a:pPr algn="r" rtl="1">
              <a:spcBef>
                <a:spcPts val="600"/>
              </a:spcBef>
              <a:spcAft>
                <a:spcPts val="600"/>
              </a:spcAft>
            </a:pPr>
            <a:r>
              <a:rPr lang="ar-SA" sz="2000" dirty="0">
                <a:solidFill>
                  <a:schemeClr val="tx2">
                    <a:lumMod val="50000"/>
                  </a:schemeClr>
                </a:solidFill>
                <a:latin typeface="Open Sans regular"/>
                <a:ea typeface="Open Sans Bold" panose="020B0806030504020204" pitchFamily="34" charset="0"/>
                <a:cs typeface="Open Sans Bold" panose="020B0806030504020204" pitchFamily="34" charset="0"/>
              </a:rPr>
              <a:t> وكالات الأمم المتحدة/الاتحاد الدولي لجمعيات الصليب الأحمر والهلال الأحمر / لجنة الصليب الأحمر الدولية</a:t>
            </a:r>
          </a:p>
          <a:p>
            <a:pPr algn="r" rtl="1">
              <a:spcBef>
                <a:spcPts val="600"/>
              </a:spcBef>
              <a:spcAft>
                <a:spcPts val="600"/>
              </a:spcAft>
            </a:pPr>
            <a:r>
              <a:rPr lang="ar-SA" sz="2000" dirty="0">
                <a:solidFill>
                  <a:schemeClr val="tx2">
                    <a:lumMod val="50000"/>
                  </a:schemeClr>
                </a:solidFill>
                <a:latin typeface="Open Sans regular"/>
                <a:ea typeface="Open Sans Bold" panose="020B0806030504020204" pitchFamily="34" charset="0"/>
                <a:cs typeface="Open Sans Bold" panose="020B0806030504020204" pitchFamily="34" charset="0"/>
              </a:rPr>
              <a:t> جهات أخرى (مؤسسات أكاديمية، جهات مانحة، مستقلون، وسائل إعلام، قطاع خاص، إلخ)</a:t>
            </a:r>
          </a:p>
        </p:txBody>
      </p:sp>
      <p:grpSp>
        <p:nvGrpSpPr>
          <p:cNvPr id="18" name="Group 17">
            <a:extLst>
              <a:ext uri="{FF2B5EF4-FFF2-40B4-BE49-F238E27FC236}">
                <a16:creationId xmlns:a16="http://schemas.microsoft.com/office/drawing/2014/main" id="{00714A43-5BFA-488D-B2CE-ECF1B27E9725}"/>
              </a:ext>
            </a:extLst>
          </p:cNvPr>
          <p:cNvGrpSpPr/>
          <p:nvPr/>
        </p:nvGrpSpPr>
        <p:grpSpPr>
          <a:xfrm>
            <a:off x="1033346" y="2840473"/>
            <a:ext cx="5381625" cy="5400675"/>
            <a:chOff x="1287752" y="2782985"/>
            <a:chExt cx="5381625" cy="5400675"/>
          </a:xfrm>
        </p:grpSpPr>
        <p:pic>
          <p:nvPicPr>
            <p:cNvPr id="19" name="Picture 18">
              <a:extLst>
                <a:ext uri="{FF2B5EF4-FFF2-40B4-BE49-F238E27FC236}">
                  <a16:creationId xmlns:a16="http://schemas.microsoft.com/office/drawing/2014/main" id="{F16E4654-B4DF-4A02-82CF-481915D44AD2}"/>
                </a:ext>
              </a:extLst>
            </p:cNvPr>
            <p:cNvPicPr>
              <a:picLocks noChangeAspect="1"/>
            </p:cNvPicPr>
            <p:nvPr/>
          </p:nvPicPr>
          <p:blipFill>
            <a:blip r:embed="rId4"/>
            <a:stretch>
              <a:fillRect/>
            </a:stretch>
          </p:blipFill>
          <p:spPr>
            <a:xfrm>
              <a:off x="1287752" y="2782985"/>
              <a:ext cx="5381625" cy="5400675"/>
            </a:xfrm>
            <a:prstGeom prst="rect">
              <a:avLst/>
            </a:prstGeom>
          </p:spPr>
        </p:pic>
        <p:sp>
          <p:nvSpPr>
            <p:cNvPr id="20" name="Rectangle 19">
              <a:extLst>
                <a:ext uri="{FF2B5EF4-FFF2-40B4-BE49-F238E27FC236}">
                  <a16:creationId xmlns:a16="http://schemas.microsoft.com/office/drawing/2014/main" id="{9ADED9F9-303D-475F-9BC2-FDB9C95E2C15}"/>
                </a:ext>
              </a:extLst>
            </p:cNvPr>
            <p:cNvSpPr/>
            <p:nvPr/>
          </p:nvSpPr>
          <p:spPr>
            <a:xfrm>
              <a:off x="2433794" y="4052015"/>
              <a:ext cx="2974259" cy="2947022"/>
            </a:xfrm>
            <a:prstGeom prst="rect">
              <a:avLst/>
            </a:prstGeom>
            <a:noFill/>
          </p:spPr>
          <p:txBody>
            <a:bodyPr wrap="none" lIns="91440" tIns="45720" rIns="91440" bIns="45720">
              <a:prstTxWarp prst="textButton">
                <a:avLst>
                  <a:gd name="adj" fmla="val 11582537"/>
                </a:avLst>
              </a:prstTxWarp>
              <a:spAutoFit/>
            </a:bodyPr>
            <a:lstStyle/>
            <a:p>
              <a:pPr rtl="1"/>
              <a:r>
                <a:rPr lang="ar-SA" sz="3200" spc="600" dirty="0">
                  <a:ln w="0"/>
                  <a:solidFill>
                    <a:srgbClr val="000000"/>
                  </a:solidFill>
                  <a:effectLst>
                    <a:outerShdw blurRad="38100" dist="19050" dir="2700000" algn="tl" rotWithShape="0">
                      <a:schemeClr val="dk1">
                        <a:alpha val="40000"/>
                      </a:schemeClr>
                    </a:outerShdw>
                  </a:effectLst>
                </a:rPr>
                <a:t> تنوع المساهمون</a:t>
              </a:r>
              <a:r>
                <a:rPr lang="fr" sz="3200" spc="600" dirty="0">
                  <a:ln w="0"/>
                  <a:solidFill>
                    <a:srgbClr val="000000"/>
                  </a:solidFill>
                  <a:effectLst>
                    <a:outerShdw blurRad="38100" dist="19050" dir="2700000" algn="tl" rotWithShape="0">
                      <a:schemeClr val="dk1">
                        <a:alpha val="40000"/>
                      </a:schemeClr>
                    </a:outerShdw>
                  </a:effectLst>
                </a:rPr>
                <a:t> </a:t>
              </a:r>
              <a:br>
                <a:rPr lang="fr" sz="3200" spc="600" dirty="0">
                  <a:ln w="0"/>
                  <a:solidFill>
                    <a:srgbClr val="000000"/>
                  </a:solidFill>
                  <a:effectLst>
                    <a:outerShdw blurRad="38100" dist="19050" dir="2700000" algn="tl" rotWithShape="0">
                      <a:schemeClr val="dk1">
                        <a:alpha val="40000"/>
                      </a:schemeClr>
                    </a:outerShdw>
                  </a:effectLst>
                </a:rPr>
              </a:br>
              <a:br>
                <a:rPr lang="fr" sz="3200" spc="600" dirty="0">
                  <a:ln w="0"/>
                  <a:solidFill>
                    <a:srgbClr val="000000"/>
                  </a:solidFill>
                  <a:effectLst>
                    <a:outerShdw blurRad="38100" dist="19050" dir="2700000" algn="tl" rotWithShape="0">
                      <a:schemeClr val="dk1">
                        <a:alpha val="40000"/>
                      </a:schemeClr>
                    </a:outerShdw>
                  </a:effectLst>
                </a:rPr>
              </a:br>
              <a:r>
                <a:rPr lang="ar-SA" sz="3200" spc="600" dirty="0">
                  <a:ln w="0"/>
                  <a:solidFill>
                    <a:srgbClr val="000000"/>
                  </a:solidFill>
                  <a:effectLst>
                    <a:outerShdw blurRad="38100" dist="19050" dir="2700000" algn="tl" rotWithShape="0">
                      <a:schemeClr val="dk1">
                        <a:alpha val="40000"/>
                      </a:schemeClr>
                    </a:outerShdw>
                  </a:effectLst>
                </a:rPr>
                <a:t> تنوع المساهمون</a:t>
              </a:r>
              <a:endParaRPr lang="fr" sz="3200" b="0" cap="none" spc="600" dirty="0">
                <a:ln w="0"/>
                <a:solidFill>
                  <a:srgbClr val="000000"/>
                </a:solidFill>
                <a:effectLst>
                  <a:outerShdw blurRad="38100" dist="19050" dir="2700000" algn="tl" rotWithShape="0">
                    <a:schemeClr val="dk1">
                      <a:alpha val="40000"/>
                    </a:schemeClr>
                  </a:outerShdw>
                </a:effectLst>
              </a:endParaRPr>
            </a:p>
          </p:txBody>
        </p:sp>
      </p:grpSp>
      <p:sp>
        <p:nvSpPr>
          <p:cNvPr id="21" name="TextBox 20">
            <a:extLst>
              <a:ext uri="{FF2B5EF4-FFF2-40B4-BE49-F238E27FC236}">
                <a16:creationId xmlns:a16="http://schemas.microsoft.com/office/drawing/2014/main" id="{842AA2A0-B98E-4701-ACB8-1E587E721DEC}"/>
              </a:ext>
            </a:extLst>
          </p:cNvPr>
          <p:cNvSpPr txBox="1"/>
          <p:nvPr/>
        </p:nvSpPr>
        <p:spPr>
          <a:xfrm>
            <a:off x="7136727" y="2718206"/>
            <a:ext cx="4637504" cy="1856919"/>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rtl="1"/>
            <a:r>
              <a:rPr lang="ar-SA" sz="3800" dirty="0">
                <a:solidFill>
                  <a:srgbClr val="000000"/>
                </a:solidFill>
                <a:latin typeface="Open Sans" panose="020B0606030504020204" pitchFamily="34" charset="0"/>
                <a:ea typeface="Open Sans" panose="020B0606030504020204" pitchFamily="34" charset="0"/>
                <a:cs typeface="Open Sans Bold" panose="020B0806030504020204" pitchFamily="34" charset="0"/>
              </a:rPr>
              <a:t> أكثر من ثلث جميع المساهمين يمثلون منظمات وطنية ومؤسسات محلية</a:t>
            </a:r>
            <a:endParaRPr lang="fr" sz="3800" i="1"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22" name="Image 3">
            <a:extLst>
              <a:ext uri="{FF2B5EF4-FFF2-40B4-BE49-F238E27FC236}">
                <a16:creationId xmlns:a16="http://schemas.microsoft.com/office/drawing/2014/main" id="{FBF0567D-E12E-460C-A4A6-BBAE96443C4B}"/>
              </a:ext>
            </a:extLst>
          </p:cNvPr>
          <p:cNvPicPr>
            <a:picLocks noChangeAspect="1"/>
          </p:cNvPicPr>
          <p:nvPr/>
        </p:nvPicPr>
        <p:blipFill rotWithShape="1">
          <a:blip r:embed="rId3">
            <a:extLst>
              <a:ext uri="{28A0092B-C50C-407E-A947-70E740481C1C}">
                <a14:useLocalDpi xmlns:a14="http://schemas.microsoft.com/office/drawing/2010/main" val="0"/>
              </a:ext>
            </a:extLst>
          </a:blip>
          <a:srcRect l="3927" t="40862" r="86221" b="21075"/>
          <a:stretch/>
        </p:blipFill>
        <p:spPr>
          <a:xfrm>
            <a:off x="10669651" y="4687822"/>
            <a:ext cx="1146043" cy="2368703"/>
          </a:xfrm>
          <a:prstGeom prst="rect">
            <a:avLst/>
          </a:prstGeom>
        </p:spPr>
      </p:pic>
    </p:spTree>
    <p:extLst>
      <p:ext uri="{BB962C8B-B14F-4D97-AF65-F5344CB8AC3E}">
        <p14:creationId xmlns:p14="http://schemas.microsoft.com/office/powerpoint/2010/main" val="3862722496"/>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F672AD2-B8DF-4813-A7BC-517B9C3D2900}"/>
              </a:ext>
            </a:extLst>
          </p:cNvPr>
          <p:cNvSpPr/>
          <p:nvPr/>
        </p:nvSpPr>
        <p:spPr>
          <a:xfrm>
            <a:off x="1" y="0"/>
            <a:ext cx="13004800" cy="9753600"/>
          </a:xfrm>
          <a:prstGeom prst="rect">
            <a:avLst/>
          </a:prstGeom>
          <a:solidFill>
            <a:srgbClr val="9BC7DB"/>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4" name="Picture 3" descr="A close up of a map&#10;&#10;Description generated with high confidence">
            <a:extLst>
              <a:ext uri="{FF2B5EF4-FFF2-40B4-BE49-F238E27FC236}">
                <a16:creationId xmlns:a16="http://schemas.microsoft.com/office/drawing/2014/main" id="{8BC90A06-74D7-45BF-9F14-868031EF719A}"/>
              </a:ext>
            </a:extLst>
          </p:cNvPr>
          <p:cNvPicPr>
            <a:picLocks noChangeAspect="1"/>
          </p:cNvPicPr>
          <p:nvPr/>
        </p:nvPicPr>
        <p:blipFill rotWithShape="1">
          <a:blip r:embed="rId3"/>
          <a:srcRect t="16650" b="2196"/>
          <a:stretch/>
        </p:blipFill>
        <p:spPr>
          <a:xfrm>
            <a:off x="1192147" y="2176420"/>
            <a:ext cx="11122527" cy="6769769"/>
          </a:xfrm>
          <a:prstGeom prst="rect">
            <a:avLst/>
          </a:prstGeom>
        </p:spPr>
      </p:pic>
      <p:sp>
        <p:nvSpPr>
          <p:cNvPr id="5" name="Title 1">
            <a:extLst>
              <a:ext uri="{FF2B5EF4-FFF2-40B4-BE49-F238E27FC236}">
                <a16:creationId xmlns:a16="http://schemas.microsoft.com/office/drawing/2014/main" id="{DA3ED5A4-9D57-44E1-91CF-4148F821D7EA}"/>
              </a:ext>
            </a:extLst>
          </p:cNvPr>
          <p:cNvSpPr txBox="1">
            <a:spLocks/>
          </p:cNvSpPr>
          <p:nvPr/>
        </p:nvSpPr>
        <p:spPr>
          <a:xfrm>
            <a:off x="1586890" y="698480"/>
            <a:ext cx="9831018" cy="1283998"/>
          </a:xfrm>
          <a:prstGeom prst="rect">
            <a:avLst/>
          </a:prstGeom>
        </p:spPr>
        <p:txBody>
          <a:bodyPr vert="horz" lIns="91440" tIns="45720" rIns="91440" bIns="45720" rtlCol="0" anchor="ctr">
            <a:noAutofit/>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defTabSz="914400" hangingPunct="1">
              <a:lnSpc>
                <a:spcPct val="90000"/>
              </a:lnSpc>
              <a:spcBef>
                <a:spcPct val="0"/>
              </a:spcBef>
            </a:pPr>
            <a:r>
              <a:rPr lang="ar-AE" dirty="0">
                <a:solidFill>
                  <a:srgbClr val="000000"/>
                </a:solidFill>
                <a:latin typeface="Open Sans" panose="020B0606030504020204" pitchFamily="34" charset="0"/>
                <a:ea typeface="Open Sans" panose="020B0606030504020204" pitchFamily="34" charset="0"/>
                <a:cs typeface="Open Sans" panose="020B0606030504020204" pitchFamily="34" charset="0"/>
              </a:rPr>
              <a:t>مشاورات تنقيح الدليل:</a:t>
            </a:r>
            <a:endParaRPr lang="en-US" dirty="0">
              <a:solidFill>
                <a:srgbClr val="000000"/>
              </a:solidFill>
              <a:highlight>
                <a:srgbClr val="FFFF00"/>
              </a:highlight>
              <a:latin typeface="Open Sans" panose="020B0606030504020204" pitchFamily="34" charset="0"/>
              <a:ea typeface="Open Sans" panose="020B0606030504020204" pitchFamily="34" charset="0"/>
              <a:cs typeface="Open Sans" panose="020B0606030504020204" pitchFamily="34" charset="0"/>
            </a:endParaRPr>
          </a:p>
          <a:p>
            <a:pPr rtl="1"/>
            <a:r>
              <a:rPr lang="ar-AE" b="1" dirty="0">
                <a:solidFill>
                  <a:srgbClr val="000000"/>
                </a:solidFill>
                <a:latin typeface="Open Sans" panose="020B0606030504020204" pitchFamily="34" charset="0"/>
                <a:ea typeface="Open Sans" panose="020B0606030504020204" pitchFamily="34" charset="0"/>
              </a:rPr>
              <a:t>مشاركة عالمية</a:t>
            </a:r>
            <a:endParaRPr lang="en-US" b="1"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Box 5">
            <a:extLst>
              <a:ext uri="{FF2B5EF4-FFF2-40B4-BE49-F238E27FC236}">
                <a16:creationId xmlns:a16="http://schemas.microsoft.com/office/drawing/2014/main" id="{712F6F1A-5D28-43A4-89C3-F577F19FAFE7}"/>
              </a:ext>
            </a:extLst>
          </p:cNvPr>
          <p:cNvSpPr txBox="1"/>
          <p:nvPr/>
        </p:nvSpPr>
        <p:spPr>
          <a:xfrm>
            <a:off x="2179350" y="8435119"/>
            <a:ext cx="2377659" cy="410369"/>
          </a:xfrm>
          <a:prstGeom prst="rect">
            <a:avLst/>
          </a:prstGeom>
          <a:solidFill>
            <a:srgbClr val="9BC7DB"/>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ar-AE" sz="2000" dirty="0">
                <a:solidFill>
                  <a:srgbClr val="000000"/>
                </a:solidFill>
              </a:rPr>
              <a:t>60 حدث</a:t>
            </a:r>
            <a:endParaRPr kumimoji="0" lang="fr" sz="2000" i="0" u="none" strike="noStrike" cap="none" spc="0" normalizeH="0" baseline="0" dirty="0">
              <a:ln>
                <a:noFill/>
              </a:ln>
              <a:solidFill>
                <a:srgbClr val="000000"/>
              </a:solidFill>
              <a:effectLst/>
              <a:uFillTx/>
              <a:sym typeface="Open Sans Regular"/>
            </a:endParaRPr>
          </a:p>
        </p:txBody>
      </p:sp>
      <p:sp>
        <p:nvSpPr>
          <p:cNvPr id="7" name="TextBox 6">
            <a:extLst>
              <a:ext uri="{FF2B5EF4-FFF2-40B4-BE49-F238E27FC236}">
                <a16:creationId xmlns:a16="http://schemas.microsoft.com/office/drawing/2014/main" id="{82C2261D-E674-499C-B354-00F7544787B9}"/>
              </a:ext>
            </a:extLst>
          </p:cNvPr>
          <p:cNvSpPr txBox="1"/>
          <p:nvPr/>
        </p:nvSpPr>
        <p:spPr>
          <a:xfrm>
            <a:off x="6072422" y="8435119"/>
            <a:ext cx="2588866" cy="410369"/>
          </a:xfrm>
          <a:prstGeom prst="rect">
            <a:avLst/>
          </a:prstGeom>
          <a:solidFill>
            <a:srgbClr val="9BC7DB"/>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kumimoji="0" lang="ar-AE" sz="2000" i="0" u="none" strike="noStrike" cap="none" spc="0" normalizeH="0" baseline="0" dirty="0">
                <a:ln>
                  <a:noFill/>
                </a:ln>
                <a:solidFill>
                  <a:srgbClr val="000000"/>
                </a:solidFill>
                <a:effectLst/>
                <a:uFillTx/>
                <a:sym typeface="Open Sans Regular"/>
              </a:rPr>
              <a:t>1.400 مشارك</a:t>
            </a:r>
            <a:endParaRPr kumimoji="0" lang="fr" sz="2000" i="0" u="none" strike="noStrike" cap="none" spc="0" normalizeH="0" baseline="0" dirty="0">
              <a:ln>
                <a:noFill/>
              </a:ln>
              <a:solidFill>
                <a:srgbClr val="000000"/>
              </a:solidFill>
              <a:effectLst/>
              <a:uFillTx/>
              <a:sym typeface="Open Sans Regular"/>
            </a:endParaRPr>
          </a:p>
        </p:txBody>
      </p:sp>
      <p:sp>
        <p:nvSpPr>
          <p:cNvPr id="8" name="TextBox 7">
            <a:extLst>
              <a:ext uri="{FF2B5EF4-FFF2-40B4-BE49-F238E27FC236}">
                <a16:creationId xmlns:a16="http://schemas.microsoft.com/office/drawing/2014/main" id="{39D18ECE-A335-447A-88C8-01E732820DAC}"/>
              </a:ext>
            </a:extLst>
          </p:cNvPr>
          <p:cNvSpPr txBox="1"/>
          <p:nvPr/>
        </p:nvSpPr>
        <p:spPr>
          <a:xfrm>
            <a:off x="9725808" y="8435118"/>
            <a:ext cx="2588866" cy="410369"/>
          </a:xfrm>
          <a:prstGeom prst="rect">
            <a:avLst/>
          </a:prstGeom>
          <a:solidFill>
            <a:srgbClr val="9BC7DB"/>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ar-AE" sz="2000" dirty="0">
                <a:solidFill>
                  <a:srgbClr val="000000"/>
                </a:solidFill>
              </a:rPr>
              <a:t>40 دولة</a:t>
            </a:r>
            <a:endParaRPr kumimoji="0" lang="fr" sz="2000" i="0" u="none" strike="noStrike" cap="none" spc="0" normalizeH="0" baseline="0" dirty="0">
              <a:ln>
                <a:noFill/>
              </a:ln>
              <a:solidFill>
                <a:srgbClr val="000000"/>
              </a:solidFill>
              <a:effectLst/>
              <a:uFillTx/>
              <a:sym typeface="Open Sans Regular"/>
            </a:endParaRPr>
          </a:p>
        </p:txBody>
      </p:sp>
    </p:spTree>
    <p:extLst>
      <p:ext uri="{BB962C8B-B14F-4D97-AF65-F5344CB8AC3E}">
        <p14:creationId xmlns:p14="http://schemas.microsoft.com/office/powerpoint/2010/main" val="32766003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048F315-C20D-4342-9540-821C26193506}"/>
              </a:ext>
            </a:extLst>
          </p:cNvPr>
          <p:cNvPicPr>
            <a:picLocks noChangeAspect="1"/>
          </p:cNvPicPr>
          <p:nvPr/>
        </p:nvPicPr>
        <p:blipFill rotWithShape="1">
          <a:blip r:embed="rId3"/>
          <a:srcRect t="34010"/>
          <a:stretch/>
        </p:blipFill>
        <p:spPr>
          <a:xfrm>
            <a:off x="92924" y="4566678"/>
            <a:ext cx="12806049" cy="3120797"/>
          </a:xfrm>
          <a:prstGeom prst="rect">
            <a:avLst/>
          </a:prstGeom>
        </p:spPr>
      </p:pic>
      <p:pic>
        <p:nvPicPr>
          <p:cNvPr id="10" name="Picture 9">
            <a:extLst>
              <a:ext uri="{FF2B5EF4-FFF2-40B4-BE49-F238E27FC236}">
                <a16:creationId xmlns:a16="http://schemas.microsoft.com/office/drawing/2014/main" id="{DA3FAA54-F56E-4158-8879-DA65BBE65AEB}"/>
              </a:ext>
            </a:extLst>
          </p:cNvPr>
          <p:cNvPicPr>
            <a:picLocks noChangeAspect="1"/>
          </p:cNvPicPr>
          <p:nvPr/>
        </p:nvPicPr>
        <p:blipFill rotWithShape="1">
          <a:blip r:embed="rId3"/>
          <a:srcRect b="70657"/>
          <a:stretch/>
        </p:blipFill>
        <p:spPr>
          <a:xfrm>
            <a:off x="92923" y="2907952"/>
            <a:ext cx="12806049" cy="1387695"/>
          </a:xfrm>
          <a:prstGeom prst="rect">
            <a:avLst/>
          </a:prstGeom>
        </p:spPr>
      </p:pic>
      <p:sp>
        <p:nvSpPr>
          <p:cNvPr id="15" name="Slide Number">
            <a:extLst>
              <a:ext uri="{FF2B5EF4-FFF2-40B4-BE49-F238E27FC236}">
                <a16:creationId xmlns:a16="http://schemas.microsoft.com/office/drawing/2014/main" id="{9BFD9786-BC91-4342-AF5B-73D418570791}"/>
              </a:ext>
            </a:extLst>
          </p:cNvPr>
          <p:cNvSpPr txBox="1">
            <a:spLocks/>
          </p:cNvSpPr>
          <p:nvPr/>
        </p:nvSpPr>
        <p:spPr>
          <a:xfrm>
            <a:off x="11805138" y="8809566"/>
            <a:ext cx="215789" cy="3429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pPr>
              <a:spcAft>
                <a:spcPts val="600"/>
              </a:spcAft>
            </a:pPr>
            <a:fld id="{86CB4B4D-7CA3-9044-876B-883B54F8677D}" type="slidenum">
              <a:rPr lang="en-US" smtClean="0"/>
              <a:pPr>
                <a:spcAft>
                  <a:spcPts val="600"/>
                </a:spcAft>
              </a:pPr>
              <a:t>14</a:t>
            </a:fld>
            <a:endParaRPr lang="en-US" dirty="0"/>
          </a:p>
        </p:txBody>
      </p:sp>
      <p:sp>
        <p:nvSpPr>
          <p:cNvPr id="16" name="Title 1">
            <a:extLst>
              <a:ext uri="{FF2B5EF4-FFF2-40B4-BE49-F238E27FC236}">
                <a16:creationId xmlns:a16="http://schemas.microsoft.com/office/drawing/2014/main" id="{D52DDC56-9C17-4DDB-9DAB-36A6819000CD}"/>
              </a:ext>
            </a:extLst>
          </p:cNvPr>
          <p:cNvSpPr txBox="1">
            <a:spLocks/>
          </p:cNvSpPr>
          <p:nvPr/>
        </p:nvSpPr>
        <p:spPr>
          <a:xfrm>
            <a:off x="1586890" y="985311"/>
            <a:ext cx="9831018" cy="1283998"/>
          </a:xfrm>
          <a:prstGeom prst="rect">
            <a:avLst/>
          </a:prstGeom>
        </p:spPr>
        <p:txBody>
          <a:bodyPr vert="horz" lIns="91440" tIns="45720" rIns="91440" bIns="45720" rtlCol="0" anchor="ctr">
            <a:normAutofit/>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defTabSz="914400" hangingPunct="1">
              <a:lnSpc>
                <a:spcPct val="90000"/>
              </a:lnSpc>
              <a:spcBef>
                <a:spcPct val="0"/>
              </a:spcBef>
            </a:pPr>
            <a:r>
              <a:rPr lang="ar-AE" sz="4000" dirty="0">
                <a:solidFill>
                  <a:srgbClr val="000000"/>
                </a:solidFill>
                <a:latin typeface="Open Sans" panose="020B0606030504020204" pitchFamily="34" charset="0"/>
                <a:ea typeface="Open Sans" panose="020B0606030504020204" pitchFamily="34" charset="0"/>
                <a:cs typeface="Open Sans" panose="020B0606030504020204" pitchFamily="34" charset="0"/>
              </a:rPr>
              <a:t>مشاورات تنقيح الدليل:</a:t>
            </a:r>
          </a:p>
          <a:p>
            <a:pPr defTabSz="914400" hangingPunct="1">
              <a:lnSpc>
                <a:spcPct val="90000"/>
              </a:lnSpc>
              <a:spcBef>
                <a:spcPct val="0"/>
              </a:spcBef>
            </a:pPr>
            <a:r>
              <a:rPr lang="ar-AE" sz="4000" b="1" dirty="0">
                <a:solidFill>
                  <a:srgbClr val="000000"/>
                </a:solidFill>
                <a:latin typeface="Open Sans" panose="020B0606030504020204" pitchFamily="34" charset="0"/>
                <a:ea typeface="Open Sans" panose="020B0606030504020204" pitchFamily="34" charset="0"/>
                <a:cs typeface="Open Sans" panose="020B0606030504020204" pitchFamily="34" charset="0"/>
              </a:rPr>
              <a:t>الموضوعات التي تمت مناقشتها</a:t>
            </a:r>
            <a:endParaRPr lang="en-US" sz="4000" b="1" dirty="0">
              <a:solidFill>
                <a:srgbClr val="000000"/>
              </a:solidFill>
              <a:highlight>
                <a:srgbClr val="FFFF00"/>
              </a:highlight>
              <a:latin typeface="Open Sans" panose="020B0606030504020204" pitchFamily="34" charset="0"/>
              <a:ea typeface="Open Sans" panose="020B0606030504020204" pitchFamily="34" charset="0"/>
              <a:cs typeface="Open Sans" panose="020B0606030504020204" pitchFamily="34" charset="0"/>
            </a:endParaRPr>
          </a:p>
        </p:txBody>
      </p:sp>
      <p:sp>
        <p:nvSpPr>
          <p:cNvPr id="5" name="TextBox 4">
            <a:extLst>
              <a:ext uri="{FF2B5EF4-FFF2-40B4-BE49-F238E27FC236}">
                <a16:creationId xmlns:a16="http://schemas.microsoft.com/office/drawing/2014/main" id="{AE77DE01-1B4E-4DAD-8C18-D747CFCB4545}"/>
              </a:ext>
            </a:extLst>
          </p:cNvPr>
          <p:cNvSpPr txBox="1"/>
          <p:nvPr/>
        </p:nvSpPr>
        <p:spPr>
          <a:xfrm>
            <a:off x="289932" y="4551641"/>
            <a:ext cx="2966224" cy="2257028"/>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rtl="1"/>
            <a:r>
              <a:rPr lang="ar-SA" sz="2800" b="1" dirty="0">
                <a:solidFill>
                  <a:srgbClr val="000000"/>
                </a:solidFill>
              </a:rPr>
              <a:t> حالات الطوارئ في بيئات متغيرة:</a:t>
            </a:r>
            <a:endParaRPr lang="en-US" sz="2800" b="1" dirty="0">
              <a:solidFill>
                <a:srgbClr val="000000"/>
              </a:solidFill>
            </a:endParaRPr>
          </a:p>
          <a:p>
            <a:pPr rtl="1"/>
            <a:r>
              <a:rPr lang="ar-SA" sz="2800" dirty="0">
                <a:solidFill>
                  <a:srgbClr val="000000"/>
                </a:solidFill>
              </a:rPr>
              <a:t>بيئات حضرية، ومخيمات، وأزمات ممتدة ومعقدة.</a:t>
            </a:r>
            <a:endParaRPr kumimoji="0" lang="es-ES" sz="2800" i="0" u="none" strike="noStrike" cap="none" spc="0" normalizeH="0" baseline="0" dirty="0">
              <a:ln>
                <a:noFill/>
              </a:ln>
              <a:solidFill>
                <a:schemeClr val="bg1">
                  <a:lumMod val="50000"/>
                </a:schemeClr>
              </a:solidFill>
              <a:effectLst/>
              <a:uFillTx/>
              <a:sym typeface="Open Sans Regular"/>
            </a:endParaRPr>
          </a:p>
        </p:txBody>
      </p:sp>
      <p:sp>
        <p:nvSpPr>
          <p:cNvPr id="6" name="TextBox 5">
            <a:extLst>
              <a:ext uri="{FF2B5EF4-FFF2-40B4-BE49-F238E27FC236}">
                <a16:creationId xmlns:a16="http://schemas.microsoft.com/office/drawing/2014/main" id="{620A9649-26B8-4492-BD04-B52A7EFAA728}"/>
              </a:ext>
            </a:extLst>
          </p:cNvPr>
          <p:cNvSpPr txBox="1"/>
          <p:nvPr/>
        </p:nvSpPr>
        <p:spPr>
          <a:xfrm>
            <a:off x="3434574" y="4566678"/>
            <a:ext cx="2966224" cy="2687915"/>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rtl="1"/>
            <a:r>
              <a:rPr lang="ar-SA" sz="2800" dirty="0">
                <a:solidFill>
                  <a:srgbClr val="000000"/>
                </a:solidFill>
              </a:rPr>
              <a:t> </a:t>
            </a:r>
            <a:r>
              <a:rPr lang="ar-SA" sz="2800" b="1" dirty="0">
                <a:solidFill>
                  <a:srgbClr val="000000"/>
                </a:solidFill>
              </a:rPr>
              <a:t>كيف يتم تقديم المساعدة؟</a:t>
            </a:r>
            <a:endParaRPr lang="en-US" sz="2800" b="1" dirty="0">
              <a:solidFill>
                <a:srgbClr val="000000"/>
              </a:solidFill>
            </a:endParaRPr>
          </a:p>
          <a:p>
            <a:pPr rtl="1"/>
            <a:r>
              <a:rPr lang="ar-SA" sz="2800" dirty="0">
                <a:solidFill>
                  <a:srgbClr val="000000"/>
                </a:solidFill>
              </a:rPr>
              <a:t>مساعدات نقدية، تقديم الخدمة، مساعدات عينية، مساعدات فنية، والموازنة الصحيحة بينها.</a:t>
            </a:r>
            <a:endParaRPr kumimoji="0" lang="es-ES" sz="2800" i="0" u="none" strike="noStrike" cap="none" spc="0" normalizeH="0" baseline="0" dirty="0">
              <a:ln>
                <a:noFill/>
              </a:ln>
              <a:solidFill>
                <a:schemeClr val="bg1">
                  <a:lumMod val="50000"/>
                </a:schemeClr>
              </a:solidFill>
              <a:effectLst/>
              <a:uFillTx/>
              <a:sym typeface="Open Sans Regular"/>
            </a:endParaRPr>
          </a:p>
        </p:txBody>
      </p:sp>
      <p:sp>
        <p:nvSpPr>
          <p:cNvPr id="7" name="TextBox 6">
            <a:extLst>
              <a:ext uri="{FF2B5EF4-FFF2-40B4-BE49-F238E27FC236}">
                <a16:creationId xmlns:a16="http://schemas.microsoft.com/office/drawing/2014/main" id="{2A794F9C-5CEB-4FDB-B5AE-F8256E91F2F2}"/>
              </a:ext>
            </a:extLst>
          </p:cNvPr>
          <p:cNvSpPr txBox="1"/>
          <p:nvPr/>
        </p:nvSpPr>
        <p:spPr>
          <a:xfrm>
            <a:off x="6579216" y="4566678"/>
            <a:ext cx="2966224" cy="2257028"/>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rtl="1"/>
            <a:r>
              <a:rPr lang="ar-SA" sz="2800" b="1" dirty="0">
                <a:solidFill>
                  <a:srgbClr val="000000"/>
                </a:solidFill>
              </a:rPr>
              <a:t> المساءلة:</a:t>
            </a:r>
            <a:endParaRPr lang="en-US" sz="2800" b="1" dirty="0">
              <a:solidFill>
                <a:srgbClr val="000000"/>
              </a:solidFill>
            </a:endParaRPr>
          </a:p>
          <a:p>
            <a:pPr rtl="1"/>
            <a:r>
              <a:rPr lang="ar-SA" sz="2800" dirty="0">
                <a:solidFill>
                  <a:srgbClr val="000000"/>
                </a:solidFill>
              </a:rPr>
              <a:t>دمج المعيار الإنساني الأساسي</a:t>
            </a:r>
            <a:endParaRPr lang="en-US" sz="2800" dirty="0">
              <a:solidFill>
                <a:srgbClr val="000000"/>
              </a:solidFill>
            </a:endParaRPr>
          </a:p>
          <a:p>
            <a:pPr rtl="1"/>
            <a:endParaRPr kumimoji="0" lang="en-US" sz="2800" i="0" u="none" strike="noStrike" cap="none" spc="0" normalizeH="0" baseline="0" dirty="0">
              <a:ln>
                <a:noFill/>
              </a:ln>
              <a:solidFill>
                <a:srgbClr val="000000"/>
              </a:solidFill>
              <a:effectLst/>
              <a:uFillTx/>
              <a:sym typeface="Open Sans Regular"/>
            </a:endParaRPr>
          </a:p>
          <a:p>
            <a:pPr rtl="1"/>
            <a:endParaRPr lang="en-US" sz="2800" dirty="0">
              <a:solidFill>
                <a:srgbClr val="000000"/>
              </a:solidFill>
            </a:endParaRPr>
          </a:p>
        </p:txBody>
      </p:sp>
      <p:sp>
        <p:nvSpPr>
          <p:cNvPr id="8" name="TextBox 7">
            <a:extLst>
              <a:ext uri="{FF2B5EF4-FFF2-40B4-BE49-F238E27FC236}">
                <a16:creationId xmlns:a16="http://schemas.microsoft.com/office/drawing/2014/main" id="{F720752C-C19C-4897-BBBA-80007B525DDB}"/>
              </a:ext>
            </a:extLst>
          </p:cNvPr>
          <p:cNvSpPr txBox="1"/>
          <p:nvPr/>
        </p:nvSpPr>
        <p:spPr>
          <a:xfrm>
            <a:off x="9748644" y="4551641"/>
            <a:ext cx="2966224" cy="1826141"/>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rtl="1"/>
            <a:r>
              <a:rPr lang="ar-SA" sz="2800" dirty="0">
                <a:solidFill>
                  <a:srgbClr val="000000"/>
                </a:solidFill>
              </a:rPr>
              <a:t> </a:t>
            </a:r>
            <a:r>
              <a:rPr lang="ar-SA" sz="2800" b="1" dirty="0">
                <a:solidFill>
                  <a:srgbClr val="000000"/>
                </a:solidFill>
              </a:rPr>
              <a:t>توطين</a:t>
            </a:r>
            <a:r>
              <a:rPr lang="ar-SA" sz="2800" dirty="0">
                <a:solidFill>
                  <a:srgbClr val="000000"/>
                </a:solidFill>
              </a:rPr>
              <a:t> المعايير </a:t>
            </a:r>
            <a:r>
              <a:rPr lang="ar-SA" sz="2800" b="1" dirty="0">
                <a:solidFill>
                  <a:srgbClr val="000000"/>
                </a:solidFill>
              </a:rPr>
              <a:t>والمشاركة المجتمعية</a:t>
            </a:r>
            <a:endParaRPr lang="en-US" sz="2800" b="1" dirty="0">
              <a:solidFill>
                <a:srgbClr val="000000"/>
              </a:solidFill>
            </a:endParaRPr>
          </a:p>
          <a:p>
            <a:pPr rtl="1"/>
            <a:endParaRPr kumimoji="0" lang="en-US" sz="2800" b="1" i="0" u="none" strike="noStrike" cap="none" spc="0" normalizeH="0" baseline="0" dirty="0">
              <a:ln>
                <a:noFill/>
              </a:ln>
              <a:solidFill>
                <a:srgbClr val="000000"/>
              </a:solidFill>
              <a:effectLst/>
              <a:uFillTx/>
              <a:sym typeface="Open Sans Regular"/>
            </a:endParaRPr>
          </a:p>
          <a:p>
            <a:pPr rtl="1"/>
            <a:endParaRPr kumimoji="0" lang="es-ES" sz="2800" b="1" i="0" u="none" strike="noStrike" cap="none" spc="0" normalizeH="0" baseline="0" dirty="0">
              <a:ln>
                <a:noFill/>
              </a:ln>
              <a:solidFill>
                <a:schemeClr val="bg1">
                  <a:lumMod val="50000"/>
                </a:schemeClr>
              </a:solidFill>
              <a:effectLst/>
              <a:uFillTx/>
              <a:sym typeface="Open Sans Regular"/>
            </a:endParaRPr>
          </a:p>
        </p:txBody>
      </p:sp>
      <p:sp>
        <p:nvSpPr>
          <p:cNvPr id="11" name="Rectangle 10">
            <a:extLst>
              <a:ext uri="{FF2B5EF4-FFF2-40B4-BE49-F238E27FC236}">
                <a16:creationId xmlns:a16="http://schemas.microsoft.com/office/drawing/2014/main" id="{C1BBAE21-BBC6-424F-9B93-BD17193D3271}"/>
              </a:ext>
            </a:extLst>
          </p:cNvPr>
          <p:cNvSpPr/>
          <p:nvPr/>
        </p:nvSpPr>
        <p:spPr>
          <a:xfrm>
            <a:off x="314325" y="8329613"/>
            <a:ext cx="2128838" cy="1128712"/>
          </a:xfrm>
          <a:prstGeom prst="rect">
            <a:avLst/>
          </a:prstGeom>
          <a:solidFill>
            <a:schemeClr val="bg1"/>
          </a:solidFill>
          <a:ln w="25400" cap="flat">
            <a:solidFill>
              <a:schemeClr val="bg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12" name="Graphic 11">
            <a:extLst>
              <a:ext uri="{FF2B5EF4-FFF2-40B4-BE49-F238E27FC236}">
                <a16:creationId xmlns:a16="http://schemas.microsoft.com/office/drawing/2014/main" id="{7CAED89A-81B1-4852-AAF0-8D8BC4427BA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94659" y="8472488"/>
            <a:ext cx="1934532" cy="869790"/>
          </a:xfrm>
          <a:prstGeom prst="rect">
            <a:avLst/>
          </a:prstGeom>
        </p:spPr>
      </p:pic>
    </p:spTree>
    <p:extLst>
      <p:ext uri="{BB962C8B-B14F-4D97-AF65-F5344CB8AC3E}">
        <p14:creationId xmlns:p14="http://schemas.microsoft.com/office/powerpoint/2010/main" val="5992915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1">
                <a:shade val="63000"/>
                <a:satMod val="120000"/>
              </a:schemeClr>
            </a:gs>
          </a:gsLst>
          <a:lin ang="5400000" scaled="0"/>
        </a:gra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2509F26-B5DC-4BA7-B476-4CB044237A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3004800" cy="9753600"/>
          </a:xfrm>
          <a:prstGeom prst="rect">
            <a:avLst/>
          </a:prstGeom>
          <a:gradFill flip="none" rotWithShape="1">
            <a:gsLst>
              <a:gs pos="0">
                <a:schemeClr val="bg1">
                  <a:tint val="93000"/>
                  <a:satMod val="150000"/>
                  <a:shade val="98000"/>
                  <a:lumMod val="102000"/>
                </a:schemeClr>
              </a:gs>
              <a:gs pos="50000">
                <a:schemeClr val="bg1">
                  <a:tint val="98000"/>
                  <a:satMod val="130000"/>
                  <a:shade val="90000"/>
                  <a:lumMod val="103000"/>
                </a:schemeClr>
              </a:gs>
              <a:gs pos="100000">
                <a:schemeClr val="bg1">
                  <a:shade val="63000"/>
                  <a:satMod val="12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Impact" panose="020B0806030902050204"/>
              <a:ea typeface="+mn-ea"/>
              <a:cs typeface="+mn-cs"/>
            </a:endParaRPr>
          </a:p>
        </p:txBody>
      </p:sp>
      <p:sp>
        <p:nvSpPr>
          <p:cNvPr id="9" name="Rectangle 8">
            <a:extLst>
              <a:ext uri="{FF2B5EF4-FFF2-40B4-BE49-F238E27FC236}">
                <a16:creationId xmlns:a16="http://schemas.microsoft.com/office/drawing/2014/main" id="{DB103EB1-B135-4526-B883-33228FC27F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480000">
            <a:off x="869696" y="971952"/>
            <a:ext cx="11265408" cy="7685837"/>
          </a:xfrm>
          <a:prstGeom prst="rect">
            <a:avLst/>
          </a:prstGeom>
          <a:solidFill>
            <a:srgbClr val="FFFFFF"/>
          </a:solidFill>
          <a:ln w="3175" cap="sq" cmpd="thinThick">
            <a:solidFill>
              <a:srgbClr val="DDDDDD"/>
            </a:solidFill>
            <a:miter lim="800000"/>
          </a:ln>
          <a:effectLst>
            <a:outerShdw blurRad="2667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Impact" panose="020B0806030902050204"/>
              <a:ea typeface="+mn-ea"/>
              <a:cs typeface="+mn-cs"/>
            </a:endParaRPr>
          </a:p>
        </p:txBody>
      </p:sp>
      <p:pic>
        <p:nvPicPr>
          <p:cNvPr id="2" name="Picture 1" descr="Sphere Draft 2 comments and input - FINAL.xlsx  -  Read-Only - Excel">
            <a:extLst>
              <a:ext uri="{FF2B5EF4-FFF2-40B4-BE49-F238E27FC236}">
                <a16:creationId xmlns:a16="http://schemas.microsoft.com/office/drawing/2014/main" id="{CCF9CDFB-CCDF-46BC-B577-256F2AF816C6}"/>
              </a:ext>
            </a:extLst>
          </p:cNvPr>
          <p:cNvPicPr>
            <a:picLocks noChangeAspect="1"/>
          </p:cNvPicPr>
          <p:nvPr/>
        </p:nvPicPr>
        <p:blipFill rotWithShape="1">
          <a:blip r:embed="rId3">
            <a:extLst>
              <a:ext uri="{28A0092B-C50C-407E-A947-70E740481C1C}">
                <a14:useLocalDpi xmlns:a14="http://schemas.microsoft.com/office/drawing/2010/main" val="0"/>
              </a:ext>
            </a:extLst>
          </a:blip>
          <a:srcRect l="12681" t="9170" r="3414" b="-2"/>
          <a:stretch/>
        </p:blipFill>
        <p:spPr>
          <a:xfrm rot="21480000">
            <a:off x="1224534" y="2048010"/>
            <a:ext cx="10577416" cy="6154685"/>
          </a:xfrm>
          <a:prstGeom prst="rect">
            <a:avLst/>
          </a:prstGeom>
        </p:spPr>
      </p:pic>
      <p:sp>
        <p:nvSpPr>
          <p:cNvPr id="5" name="Title 1">
            <a:extLst>
              <a:ext uri="{FF2B5EF4-FFF2-40B4-BE49-F238E27FC236}">
                <a16:creationId xmlns:a16="http://schemas.microsoft.com/office/drawing/2014/main" id="{761B4FAB-6C31-4341-9EC3-4B39F96909BF}"/>
              </a:ext>
            </a:extLst>
          </p:cNvPr>
          <p:cNvSpPr txBox="1">
            <a:spLocks/>
          </p:cNvSpPr>
          <p:nvPr/>
        </p:nvSpPr>
        <p:spPr>
          <a:xfrm rot="21480000">
            <a:off x="324151" y="1028853"/>
            <a:ext cx="6221796" cy="1283998"/>
          </a:xfrm>
          <a:prstGeom prst="rect">
            <a:avLst/>
          </a:prstGeom>
        </p:spPr>
        <p:txBody>
          <a:bodyPr vert="horz" lIns="91440" tIns="45720" rIns="91440" bIns="45720" rtlCol="0" anchor="ctr">
            <a:normAutofit/>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defTabSz="914400" hangingPunct="1">
              <a:lnSpc>
                <a:spcPct val="90000"/>
              </a:lnSpc>
              <a:spcBef>
                <a:spcPct val="0"/>
              </a:spcBef>
            </a:pPr>
            <a:r>
              <a:rPr lang="ar-AE" sz="3600" dirty="0">
                <a:solidFill>
                  <a:srgbClr val="000000"/>
                </a:solidFill>
                <a:latin typeface="Open Sans" panose="020B0606030504020204" pitchFamily="34" charset="0"/>
                <a:ea typeface="Open Sans" panose="020B0606030504020204" pitchFamily="34" charset="0"/>
                <a:cs typeface="Open Sans" panose="020B0606030504020204" pitchFamily="34" charset="0"/>
              </a:rPr>
              <a:t>تنقيح الدليل:</a:t>
            </a:r>
          </a:p>
          <a:p>
            <a:pPr defTabSz="914400" hangingPunct="1">
              <a:lnSpc>
                <a:spcPct val="90000"/>
              </a:lnSpc>
              <a:spcBef>
                <a:spcPct val="0"/>
              </a:spcBef>
            </a:pPr>
            <a:r>
              <a:rPr lang="ar-AE" sz="3600" b="1" dirty="0">
                <a:solidFill>
                  <a:srgbClr val="000000"/>
                </a:solidFill>
                <a:latin typeface="Open Sans" panose="020B0606030504020204" pitchFamily="34" charset="0"/>
                <a:ea typeface="Open Sans" panose="020B0606030504020204" pitchFamily="34" charset="0"/>
                <a:cs typeface="Open Sans" panose="020B0606030504020204" pitchFamily="34" charset="0"/>
              </a:rPr>
              <a:t>التعليقات</a:t>
            </a:r>
            <a:endParaRPr lang="en-US" sz="3600" b="1" dirty="0">
              <a:solidFill>
                <a:srgbClr val="000000"/>
              </a:solidFill>
              <a:highlight>
                <a:srgbClr val="FFFF00"/>
              </a:highlight>
              <a:latin typeface="Open Sans" panose="020B0606030504020204" pitchFamily="34" charset="0"/>
              <a:ea typeface="Open Sans" panose="020B0606030504020204" pitchFamily="34" charset="0"/>
              <a:cs typeface="Open Sans" panose="020B0606030504020204" pitchFamily="34" charset="0"/>
            </a:endParaRPr>
          </a:p>
        </p:txBody>
      </p:sp>
      <p:sp>
        <p:nvSpPr>
          <p:cNvPr id="6" name="TextBox 5">
            <a:extLst>
              <a:ext uri="{FF2B5EF4-FFF2-40B4-BE49-F238E27FC236}">
                <a16:creationId xmlns:a16="http://schemas.microsoft.com/office/drawing/2014/main" id="{D7D71D81-6138-4FAC-A3FE-BD512ED592B9}"/>
              </a:ext>
            </a:extLst>
          </p:cNvPr>
          <p:cNvSpPr txBox="1"/>
          <p:nvPr/>
        </p:nvSpPr>
        <p:spPr>
          <a:xfrm rot="21480000">
            <a:off x="5389214" y="1021536"/>
            <a:ext cx="6475070" cy="792781"/>
          </a:xfrm>
          <a:prstGeom prst="rect">
            <a:avLst/>
          </a:prstGeom>
          <a:noFill/>
        </p:spPr>
        <p:txBody>
          <a:bodyPr wrap="square" rtlCol="0">
            <a:spAutoFit/>
          </a:bodyPr>
          <a:lstStyle/>
          <a:p>
            <a:pPr defTabSz="1300460" hangingPunct="1"/>
            <a:r>
              <a:rPr lang="ar-AE" sz="2276" kern="1200" dirty="0">
                <a:solidFill>
                  <a:srgbClr val="000000"/>
                </a:solidFill>
                <a:latin typeface="Open Sans" panose="020B0606030504020204" pitchFamily="34" charset="0"/>
                <a:ea typeface="Open Sans" panose="020B0606030504020204" pitchFamily="34" charset="0"/>
                <a:cs typeface="+mn-cs"/>
              </a:rPr>
              <a:t>المسودة رقم 1: 2.576 تعليق من 141 منظمة</a:t>
            </a:r>
          </a:p>
          <a:p>
            <a:pPr defTabSz="1300460" hangingPunct="1"/>
            <a:r>
              <a:rPr lang="ar-AE" sz="2276" kern="1200" dirty="0">
                <a:solidFill>
                  <a:srgbClr val="000000"/>
                </a:solidFill>
                <a:latin typeface="Open Sans" panose="020B0606030504020204" pitchFamily="34" charset="0"/>
                <a:ea typeface="Open Sans" panose="020B0606030504020204" pitchFamily="34" charset="0"/>
                <a:cs typeface="+mn-cs"/>
              </a:rPr>
              <a:t>المسودة رقم2: 1.914 تعليق من 93 منظمة</a:t>
            </a:r>
          </a:p>
        </p:txBody>
      </p:sp>
    </p:spTree>
    <p:extLst>
      <p:ext uri="{BB962C8B-B14F-4D97-AF65-F5344CB8AC3E}">
        <p14:creationId xmlns:p14="http://schemas.microsoft.com/office/powerpoint/2010/main" val="2931662333"/>
      </p:ext>
    </p:extLst>
  </p:cSld>
  <p:clrMapOvr>
    <a:overrideClrMapping bg1="lt1" tx1="dk1" bg2="lt2" tx2="dk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4805E12-7265-43F3-924A-93AB0F1169D1}"/>
              </a:ext>
            </a:extLst>
          </p:cNvPr>
          <p:cNvSpPr/>
          <p:nvPr/>
        </p:nvSpPr>
        <p:spPr>
          <a:xfrm>
            <a:off x="0" y="0"/>
            <a:ext cx="13004799" cy="9753600"/>
          </a:xfrm>
          <a:prstGeom prst="rect">
            <a:avLst/>
          </a:prstGeom>
          <a:solidFill>
            <a:srgbClr val="00A585"/>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pic>
        <p:nvPicPr>
          <p:cNvPr id="6" name="Picture 5">
            <a:extLst>
              <a:ext uri="{FF2B5EF4-FFF2-40B4-BE49-F238E27FC236}">
                <a16:creationId xmlns:a16="http://schemas.microsoft.com/office/drawing/2014/main" id="{0DEF9B7B-B0CB-4AF4-BB09-D79401C14B1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7405" y="8454766"/>
            <a:ext cx="1785190" cy="801716"/>
          </a:xfrm>
          <a:prstGeom prst="rect">
            <a:avLst/>
          </a:prstGeom>
        </p:spPr>
      </p:pic>
      <p:sp>
        <p:nvSpPr>
          <p:cNvPr id="7" name="TextBox 6">
            <a:extLst>
              <a:ext uri="{FF2B5EF4-FFF2-40B4-BE49-F238E27FC236}">
                <a16:creationId xmlns:a16="http://schemas.microsoft.com/office/drawing/2014/main" id="{74973DAC-DF7F-4C82-958E-1EDC9D84909D}"/>
              </a:ext>
            </a:extLst>
          </p:cNvPr>
          <p:cNvSpPr txBox="1"/>
          <p:nvPr/>
        </p:nvSpPr>
        <p:spPr>
          <a:xfrm>
            <a:off x="11805138" y="8575933"/>
            <a:ext cx="569067" cy="3180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1400" b="0" i="0" u="none" strike="noStrike" cap="none" spc="0" normalizeH="0" baseline="0" dirty="0">
                <a:ln>
                  <a:noFill/>
                </a:ln>
                <a:solidFill>
                  <a:schemeClr val="bg1"/>
                </a:solidFill>
                <a:effectLst/>
                <a:uFillTx/>
                <a:latin typeface="Open Sans Bold" panose="020B0806030504020204" pitchFamily="34" charset="0"/>
                <a:ea typeface="Open Sans Bold" panose="020B0806030504020204" pitchFamily="34" charset="0"/>
                <a:cs typeface="Open Sans Bold" panose="020B0806030504020204" pitchFamily="34" charset="0"/>
                <a:sym typeface="Open Sans Regular"/>
              </a:rPr>
              <a:t>PAGE</a:t>
            </a:r>
          </a:p>
        </p:txBody>
      </p:sp>
      <p:cxnSp>
        <p:nvCxnSpPr>
          <p:cNvPr id="8" name="Straight Connector 7">
            <a:extLst>
              <a:ext uri="{FF2B5EF4-FFF2-40B4-BE49-F238E27FC236}">
                <a16:creationId xmlns:a16="http://schemas.microsoft.com/office/drawing/2014/main" id="{46401AF5-D357-4514-9E6B-C5B7BEFEAD13}"/>
              </a:ext>
            </a:extLst>
          </p:cNvPr>
          <p:cNvCxnSpPr>
            <a:cxnSpLocks/>
          </p:cNvCxnSpPr>
          <p:nvPr/>
        </p:nvCxnSpPr>
        <p:spPr>
          <a:xfrm>
            <a:off x="11719413" y="8668402"/>
            <a:ext cx="0" cy="384048"/>
          </a:xfrm>
          <a:prstGeom prst="line">
            <a:avLst/>
          </a:prstGeom>
          <a:noFill/>
          <a:ln w="22225" cap="flat">
            <a:solidFill>
              <a:schemeClr val="bg1"/>
            </a:solidFill>
            <a:prstDash val="solid"/>
            <a:round/>
          </a:ln>
          <a:effectLst/>
          <a:sp3d/>
        </p:spPr>
        <p:style>
          <a:lnRef idx="0">
            <a:scrgbClr r="0" g="0" b="0"/>
          </a:lnRef>
          <a:fillRef idx="0">
            <a:scrgbClr r="0" g="0" b="0"/>
          </a:fillRef>
          <a:effectRef idx="0">
            <a:scrgbClr r="0" g="0" b="0"/>
          </a:effectRef>
          <a:fontRef idx="none"/>
        </p:style>
      </p:cxnSp>
      <p:sp>
        <p:nvSpPr>
          <p:cNvPr id="127" name="Slide Number"/>
          <p:cNvSpPr txBox="1">
            <a:spLocks noGrp="1"/>
          </p:cNvSpPr>
          <p:nvPr>
            <p:ph type="sldNum" sz="quarter" idx="4294967295"/>
          </p:nvPr>
        </p:nvSpPr>
        <p:spPr>
          <a:xfrm>
            <a:off x="11816857" y="8809566"/>
            <a:ext cx="215789" cy="342901"/>
          </a:xfrm>
          <a:prstGeom prst="rect">
            <a:avLst/>
          </a:prstGeom>
          <a:extLst>
            <a:ext uri="{C572A759-6A51-4108-AA02-DFA0A04FC94B}">
              <ma14:wrappingTextBoxFlag xmlns:ma14="http://schemas.microsoft.com/office/mac/drawingml/2011/main" xmlns="" val="1"/>
            </a:ext>
          </a:extLst>
        </p:spPr>
        <p:txBody>
          <a:bodyPr/>
          <a:lstStyle>
            <a:lvl1pPr>
              <a:defRPr>
                <a:solidFill>
                  <a:srgbClr val="FFFFFF"/>
                </a:solidFill>
              </a:defRPr>
            </a:lvl1pPr>
          </a:lstStyle>
          <a:p>
            <a:fld id="{86CB4B4D-7CA3-9044-876B-883B54F8677D}" type="slidenum">
              <a:t>16</a:t>
            </a:fld>
            <a:endParaRPr/>
          </a:p>
        </p:txBody>
      </p:sp>
      <p:sp>
        <p:nvSpPr>
          <p:cNvPr id="11" name="Title">
            <a:extLst>
              <a:ext uri="{FF2B5EF4-FFF2-40B4-BE49-F238E27FC236}">
                <a16:creationId xmlns:a16="http://schemas.microsoft.com/office/drawing/2014/main" id="{88568749-C401-4F09-81F4-A7313E8667D5}"/>
              </a:ext>
            </a:extLst>
          </p:cNvPr>
          <p:cNvSpPr txBox="1">
            <a:spLocks/>
          </p:cNvSpPr>
          <p:nvPr/>
        </p:nvSpPr>
        <p:spPr>
          <a:xfrm>
            <a:off x="1270000" y="1181100"/>
            <a:ext cx="10464800" cy="11303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normAutofit fontScale="75000" lnSpcReduction="20000"/>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FFFFFF"/>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marL="274320" algn="r" rtl="1" hangingPunct="1"/>
            <a:r>
              <a:rPr lang="ar-SA" sz="4300" dirty="0"/>
              <a:t>مناقشة</a:t>
            </a:r>
            <a:r>
              <a:rPr lang="ar-SA" sz="3600" dirty="0"/>
              <a:t>:</a:t>
            </a:r>
            <a:br>
              <a:rPr lang="ar-SA" sz="3600" dirty="0"/>
            </a:br>
            <a:r>
              <a:rPr lang="ar-SA" sz="6700" b="1" dirty="0"/>
              <a:t>مشاورات تنقيح الدليل والتعليقات</a:t>
            </a:r>
            <a:endParaRPr lang="ar-SA" sz="3600" b="1" dirty="0"/>
          </a:p>
        </p:txBody>
      </p:sp>
      <p:sp>
        <p:nvSpPr>
          <p:cNvPr id="14" name="Body">
            <a:extLst>
              <a:ext uri="{FF2B5EF4-FFF2-40B4-BE49-F238E27FC236}">
                <a16:creationId xmlns:a16="http://schemas.microsoft.com/office/drawing/2014/main" id="{D4EF6C64-E64E-4D3A-B0A7-329D437974BA}"/>
              </a:ext>
            </a:extLst>
          </p:cNvPr>
          <p:cNvSpPr txBox="1">
            <a:spLocks/>
          </p:cNvSpPr>
          <p:nvPr/>
        </p:nvSpPr>
        <p:spPr>
          <a:xfrm>
            <a:off x="1618938" y="3425370"/>
            <a:ext cx="10197918" cy="4717142"/>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normAutofit/>
          </a:bodyPr>
          <a:lstStyle>
            <a:lvl1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1pPr>
            <a:lvl2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2pPr>
            <a:lvl3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3pPr>
            <a:lvl4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4pPr>
            <a:lvl5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5pPr>
            <a:lvl6pPr marL="2444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6pPr>
            <a:lvl7pPr marL="2889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7pPr>
            <a:lvl8pPr marL="3333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8pPr>
            <a:lvl9pPr marL="3778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9pPr>
          </a:lstStyle>
          <a:p>
            <a:pPr marL="274320" indent="-285750" algn="r" rtl="1" hangingPunct="1">
              <a:buFont typeface="Arial" panose="020B0604020202020204" pitchFamily="34" charset="0"/>
              <a:buChar char="•"/>
            </a:pPr>
            <a:r>
              <a:rPr lang="ar-SA" sz="4000" dirty="0"/>
              <a:t>هل نظمت أو حضرت إحدى مشاورات التنقيح؟</a:t>
            </a:r>
          </a:p>
          <a:p>
            <a:pPr marL="274320" indent="-285750" algn="r" rtl="1" hangingPunct="1">
              <a:buFont typeface="Arial" panose="020B0604020202020204" pitchFamily="34" charset="0"/>
              <a:buChar char="•"/>
            </a:pPr>
            <a:r>
              <a:rPr lang="ar-SA" sz="4000" dirty="0"/>
              <a:t>ما هي الموضوعات التي ناقشتها؟</a:t>
            </a:r>
          </a:p>
          <a:p>
            <a:pPr marL="274320" indent="-285750" algn="r" rtl="1" hangingPunct="1">
              <a:buFont typeface="Arial" panose="020B0604020202020204" pitchFamily="34" charset="0"/>
              <a:buChar char="•"/>
            </a:pPr>
            <a:r>
              <a:rPr lang="ar-SA" sz="4000" dirty="0"/>
              <a:t>ما هي التعليقات التي قدمتها كفرد أو كمجموعة؟</a:t>
            </a:r>
          </a:p>
          <a:p>
            <a:pPr marL="274320" indent="-285750" algn="r" rtl="1" hangingPunct="1">
              <a:buFont typeface="Arial" panose="020B0604020202020204" pitchFamily="34" charset="0"/>
              <a:buChar char="•"/>
            </a:pPr>
            <a:r>
              <a:rPr lang="ar-SA" sz="4000" dirty="0"/>
              <a:t>كيف يمكننا مواصلة الحوار من الآن حتى عملية التنقيح المقبلة؟</a:t>
            </a:r>
          </a:p>
        </p:txBody>
      </p:sp>
    </p:spTree>
    <p:extLst>
      <p:ext uri="{BB962C8B-B14F-4D97-AF65-F5344CB8AC3E}">
        <p14:creationId xmlns:p14="http://schemas.microsoft.com/office/powerpoint/2010/main" val="1543647587"/>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7E75136-B94F-48BC-A8C5-64544C15D098}"/>
              </a:ext>
            </a:extLst>
          </p:cNvPr>
          <p:cNvPicPr>
            <a:picLocks noChangeAspect="1"/>
          </p:cNvPicPr>
          <p:nvPr/>
        </p:nvPicPr>
        <p:blipFill rotWithShape="1">
          <a:blip r:embed="rId3"/>
          <a:srcRect r="8284"/>
          <a:stretch/>
        </p:blipFill>
        <p:spPr>
          <a:xfrm>
            <a:off x="7566546" y="0"/>
            <a:ext cx="5438254" cy="9750640"/>
          </a:xfrm>
          <a:prstGeom prst="rect">
            <a:avLst/>
          </a:prstGeom>
        </p:spPr>
      </p:pic>
      <p:sp>
        <p:nvSpPr>
          <p:cNvPr id="12" name="Title">
            <a:extLst>
              <a:ext uri="{FF2B5EF4-FFF2-40B4-BE49-F238E27FC236}">
                <a16:creationId xmlns:a16="http://schemas.microsoft.com/office/drawing/2014/main" id="{5B38890B-986D-44D7-AA97-4EC5586BD4F9}"/>
              </a:ext>
            </a:extLst>
          </p:cNvPr>
          <p:cNvSpPr txBox="1">
            <a:spLocks noGrp="1"/>
          </p:cNvSpPr>
          <p:nvPr>
            <p:ph type="title"/>
          </p:nvPr>
        </p:nvSpPr>
        <p:spPr>
          <a:xfrm>
            <a:off x="1750005" y="1156649"/>
            <a:ext cx="6509658" cy="1031914"/>
          </a:xfrm>
          <a:prstGeom prst="rect">
            <a:avLst/>
          </a:prstGeom>
        </p:spPr>
        <p:txBody>
          <a:bodyPr>
            <a:normAutofit/>
          </a:bodyPr>
          <a:lstStyle/>
          <a:p>
            <a:pPr algn="r" rtl="1"/>
            <a:r>
              <a:rPr lang="ar-SA" sz="5400" b="1" dirty="0">
                <a:solidFill>
                  <a:schemeClr val="tx2">
                    <a:lumMod val="50000"/>
                  </a:schemeClr>
                </a:solidFill>
              </a:rPr>
              <a:t>التغييرات الهيكلية على الدليل</a:t>
            </a:r>
            <a:endParaRPr sz="5400" dirty="0">
              <a:solidFill>
                <a:schemeClr val="tx2">
                  <a:lumMod val="50000"/>
                </a:schemeClr>
              </a:solidFill>
              <a:latin typeface="Open Sans Bold" panose="020B0806030504020204" pitchFamily="34" charset="0"/>
              <a:ea typeface="Open Sans Bold" panose="020B0806030504020204" pitchFamily="34" charset="0"/>
              <a:cs typeface="Open Sans Bold" panose="020B0806030504020204" pitchFamily="34" charset="0"/>
            </a:endParaRPr>
          </a:p>
        </p:txBody>
      </p:sp>
      <p:sp>
        <p:nvSpPr>
          <p:cNvPr id="13" name="Body">
            <a:extLst>
              <a:ext uri="{FF2B5EF4-FFF2-40B4-BE49-F238E27FC236}">
                <a16:creationId xmlns:a16="http://schemas.microsoft.com/office/drawing/2014/main" id="{A755C962-26F2-4A13-A88E-AC01A1CA6B12}"/>
              </a:ext>
            </a:extLst>
          </p:cNvPr>
          <p:cNvSpPr txBox="1">
            <a:spLocks noGrp="1"/>
          </p:cNvSpPr>
          <p:nvPr>
            <p:ph type="body" sz="half" idx="1"/>
          </p:nvPr>
        </p:nvSpPr>
        <p:spPr>
          <a:xfrm>
            <a:off x="972155" y="2682501"/>
            <a:ext cx="7062410" cy="6349164"/>
          </a:xfrm>
          <a:prstGeom prst="rect">
            <a:avLst/>
          </a:prstGeom>
        </p:spPr>
        <p:txBody>
          <a:bodyPr vert="horz" lIns="91440" tIns="45720" rIns="91440" bIns="45720" rtlCol="0">
            <a:normAutofit/>
          </a:bodyPr>
          <a:lstStyle/>
          <a:p>
            <a:pPr marL="548640" indent="-228600" algn="r" defTabSz="914400" rtl="1">
              <a:lnSpc>
                <a:spcPct val="90000"/>
              </a:lnSpc>
              <a:buFont typeface="Arial" panose="020B0604020202020204" pitchFamily="34" charset="0"/>
              <a:buChar char="•"/>
            </a:pPr>
            <a:r>
              <a:rPr lang="ar-SA" sz="4000" kern="1200" dirty="0">
                <a:solidFill>
                  <a:schemeClr val="tx2">
                    <a:lumMod val="50000"/>
                  </a:schemeClr>
                </a:solidFill>
                <a:latin typeface="Open Sans Regular"/>
                <a:ea typeface="+mn-ea"/>
                <a:cs typeface="+mn-cs"/>
              </a:rPr>
              <a:t>معايير أكثر تركيزاً على النتائج</a:t>
            </a:r>
          </a:p>
          <a:p>
            <a:pPr marL="822960" indent="-228600" algn="r" defTabSz="914400" rtl="1">
              <a:lnSpc>
                <a:spcPct val="90000"/>
              </a:lnSpc>
              <a:buFont typeface="Arial" panose="020B0604020202020204" pitchFamily="34" charset="0"/>
              <a:buChar char="•"/>
            </a:pPr>
            <a:r>
              <a:rPr lang="ar-SA" sz="4000" kern="1200" dirty="0">
                <a:solidFill>
                  <a:schemeClr val="tx2">
                    <a:lumMod val="50000"/>
                  </a:schemeClr>
                </a:solidFill>
                <a:latin typeface="Open Sans Regular"/>
                <a:ea typeface="+mn-ea"/>
                <a:cs typeface="+mn-cs"/>
              </a:rPr>
              <a:t>تدابير رئيسية مزودة بتدابير فرعية</a:t>
            </a:r>
          </a:p>
          <a:p>
            <a:pPr marL="1005840" indent="-228600" algn="r" defTabSz="914400" rtl="1">
              <a:lnSpc>
                <a:spcPct val="90000"/>
              </a:lnSpc>
              <a:buFont typeface="Arial" panose="020B0604020202020204" pitchFamily="34" charset="0"/>
              <a:buChar char="•"/>
            </a:pPr>
            <a:r>
              <a:rPr lang="ar-SA" sz="4000" kern="1200" dirty="0">
                <a:solidFill>
                  <a:schemeClr val="tx2">
                    <a:lumMod val="50000"/>
                  </a:schemeClr>
                </a:solidFill>
                <a:latin typeface="Open Sans Regular"/>
                <a:ea typeface="+mn-ea"/>
                <a:cs typeface="+mn-cs"/>
              </a:rPr>
              <a:t>ملاحظات إرشادية أكثر إيجازاً</a:t>
            </a:r>
          </a:p>
          <a:p>
            <a:pPr marL="1005840" indent="-228600" algn="r" defTabSz="914400" rtl="1">
              <a:lnSpc>
                <a:spcPct val="90000"/>
              </a:lnSpc>
              <a:buFont typeface="Arial" panose="020B0604020202020204" pitchFamily="34" charset="0"/>
              <a:buChar char="•"/>
            </a:pPr>
            <a:r>
              <a:rPr lang="ar-SA" sz="4000" kern="1200" dirty="0">
                <a:solidFill>
                  <a:schemeClr val="tx2">
                    <a:lumMod val="50000"/>
                  </a:schemeClr>
                </a:solidFill>
                <a:latin typeface="Open Sans Regular"/>
                <a:ea typeface="+mn-ea"/>
                <a:cs typeface="+mn-cs"/>
              </a:rPr>
              <a:t>مؤشرات معاد صياغتها</a:t>
            </a:r>
          </a:p>
          <a:p>
            <a:pPr marL="822960" indent="-228600" algn="r" defTabSz="914400" rtl="1">
              <a:lnSpc>
                <a:spcPct val="90000"/>
              </a:lnSpc>
              <a:buFont typeface="Arial" panose="020B0604020202020204" pitchFamily="34" charset="0"/>
              <a:buChar char="•"/>
            </a:pPr>
            <a:r>
              <a:rPr lang="ar-SA" sz="4000" kern="1200" dirty="0">
                <a:solidFill>
                  <a:schemeClr val="tx2">
                    <a:lumMod val="50000"/>
                  </a:schemeClr>
                </a:solidFill>
                <a:latin typeface="Open Sans Regular"/>
                <a:ea typeface="+mn-ea"/>
                <a:cs typeface="+mn-cs"/>
              </a:rPr>
              <a:t>الفصول الأساسية مدمجة بشكل أفضل في الفصول الفنية</a:t>
            </a:r>
          </a:p>
          <a:p>
            <a:pPr marL="274320" indent="-228600" algn="r" defTabSz="914400" rtl="1">
              <a:lnSpc>
                <a:spcPct val="90000"/>
              </a:lnSpc>
              <a:buFont typeface="Arial" panose="020B0604020202020204" pitchFamily="34" charset="0"/>
              <a:buChar char="•"/>
            </a:pPr>
            <a:r>
              <a:rPr lang="ar-SA" sz="4000" kern="1200" dirty="0">
                <a:solidFill>
                  <a:schemeClr val="tx2">
                    <a:lumMod val="50000"/>
                  </a:schemeClr>
                </a:solidFill>
                <a:latin typeface="Open Sans Regular"/>
                <a:ea typeface="+mn-ea"/>
                <a:cs typeface="+mn-cs"/>
              </a:rPr>
              <a:t>الهيكل العام ظل بدون تغيير إلى حد كبير</a:t>
            </a:r>
          </a:p>
        </p:txBody>
      </p:sp>
      <p:sp>
        <p:nvSpPr>
          <p:cNvPr id="6" name="Rectangle 5">
            <a:extLst>
              <a:ext uri="{FF2B5EF4-FFF2-40B4-BE49-F238E27FC236}">
                <a16:creationId xmlns:a16="http://schemas.microsoft.com/office/drawing/2014/main" id="{ECF950B9-5818-4C08-B2FC-63FB7C265ADE}"/>
              </a:ext>
            </a:extLst>
          </p:cNvPr>
          <p:cNvSpPr/>
          <p:nvPr/>
        </p:nvSpPr>
        <p:spPr>
          <a:xfrm>
            <a:off x="314325" y="8329613"/>
            <a:ext cx="2128838" cy="1128712"/>
          </a:xfrm>
          <a:prstGeom prst="rect">
            <a:avLst/>
          </a:prstGeom>
          <a:solidFill>
            <a:schemeClr val="bg1"/>
          </a:solidFill>
          <a:ln w="25400" cap="flat">
            <a:solidFill>
              <a:schemeClr val="bg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8" name="Graphic 7">
            <a:extLst>
              <a:ext uri="{FF2B5EF4-FFF2-40B4-BE49-F238E27FC236}">
                <a16:creationId xmlns:a16="http://schemas.microsoft.com/office/drawing/2014/main" id="{E27456A0-8A56-4CFD-B85C-FCF001D111A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94659" y="8472488"/>
            <a:ext cx="1934532" cy="869790"/>
          </a:xfrm>
          <a:prstGeom prst="rect">
            <a:avLst/>
          </a:prstGeom>
        </p:spPr>
      </p:pic>
    </p:spTree>
    <p:extLst>
      <p:ext uri="{BB962C8B-B14F-4D97-AF65-F5344CB8AC3E}">
        <p14:creationId xmlns:p14="http://schemas.microsoft.com/office/powerpoint/2010/main" val="1709901887"/>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1B30CD0-9A53-4C1F-8C55-8D54133B828E}"/>
              </a:ext>
            </a:extLst>
          </p:cNvPr>
          <p:cNvPicPr>
            <a:picLocks noChangeAspect="1"/>
          </p:cNvPicPr>
          <p:nvPr/>
        </p:nvPicPr>
        <p:blipFill>
          <a:blip r:embed="rId3"/>
          <a:stretch>
            <a:fillRect/>
          </a:stretch>
        </p:blipFill>
        <p:spPr>
          <a:xfrm>
            <a:off x="312434" y="2121320"/>
            <a:ext cx="7096125" cy="4514850"/>
          </a:xfrm>
          <a:prstGeom prst="rect">
            <a:avLst/>
          </a:prstGeom>
        </p:spPr>
      </p:pic>
      <p:sp>
        <p:nvSpPr>
          <p:cNvPr id="121" name="Title"/>
          <p:cNvSpPr txBox="1">
            <a:spLocks noGrp="1"/>
          </p:cNvSpPr>
          <p:nvPr>
            <p:ph type="title"/>
          </p:nvPr>
        </p:nvSpPr>
        <p:spPr>
          <a:xfrm>
            <a:off x="1865878" y="927815"/>
            <a:ext cx="9817558" cy="1130300"/>
          </a:xfrm>
          <a:prstGeom prst="rect">
            <a:avLst/>
          </a:prstGeom>
        </p:spPr>
        <p:txBody>
          <a:bodyPr>
            <a:normAutofit/>
          </a:bodyPr>
          <a:lstStyle/>
          <a:p>
            <a:pPr algn="r" rtl="1"/>
            <a:r>
              <a:rPr lang="ar-SA" sz="6000" b="1" dirty="0">
                <a:solidFill>
                  <a:schemeClr val="tx2">
                    <a:lumMod val="50000"/>
                  </a:schemeClr>
                </a:solidFill>
              </a:rPr>
              <a:t>الفصول الأساسية</a:t>
            </a:r>
            <a:endParaRPr sz="6000" dirty="0">
              <a:solidFill>
                <a:schemeClr val="tx2">
                  <a:lumMod val="50000"/>
                </a:schemeClr>
              </a:solidFill>
              <a:latin typeface="Open Sans Bold" panose="020B0806030504020204" pitchFamily="34" charset="0"/>
              <a:ea typeface="Open Sans Bold" panose="020B0806030504020204" pitchFamily="34" charset="0"/>
              <a:cs typeface="Open Sans Bold" panose="020B0806030504020204" pitchFamily="34" charset="0"/>
            </a:endParaRPr>
          </a:p>
        </p:txBody>
      </p:sp>
      <p:sp>
        <p:nvSpPr>
          <p:cNvPr id="122" name="Body"/>
          <p:cNvSpPr txBox="1">
            <a:spLocks noGrp="1"/>
          </p:cNvSpPr>
          <p:nvPr>
            <p:ph type="body" sz="half" idx="1"/>
          </p:nvPr>
        </p:nvSpPr>
        <p:spPr>
          <a:xfrm>
            <a:off x="2385665" y="2263515"/>
            <a:ext cx="9985828" cy="6222564"/>
          </a:xfrm>
          <a:prstGeom prst="rect">
            <a:avLst/>
          </a:prstGeom>
        </p:spPr>
        <p:txBody>
          <a:bodyPr>
            <a:normAutofit lnSpcReduction="10000"/>
          </a:bodyPr>
          <a:lstStyle/>
          <a:p>
            <a:pPr marL="685800" indent="-685800" algn="r" rtl="1">
              <a:buFont typeface="Arial" panose="020B0604020202020204" pitchFamily="34" charset="0"/>
              <a:buChar char="•"/>
            </a:pPr>
            <a:r>
              <a:rPr lang="ar-SA" sz="5400" b="1" dirty="0">
                <a:solidFill>
                  <a:schemeClr val="tx2">
                    <a:lumMod val="50000"/>
                  </a:schemeClr>
                </a:solidFill>
                <a:latin typeface="Open Sans Regular"/>
              </a:rPr>
              <a:t>ما هو اسفير؟</a:t>
            </a:r>
            <a:br>
              <a:rPr lang="en-US" sz="5400" b="1" dirty="0">
                <a:solidFill>
                  <a:schemeClr val="tx2">
                    <a:lumMod val="50000"/>
                  </a:schemeClr>
                </a:solidFill>
                <a:latin typeface="Open Sans Regular"/>
              </a:rPr>
            </a:br>
            <a:r>
              <a:rPr lang="ar-SA" sz="4000" dirty="0">
                <a:solidFill>
                  <a:schemeClr val="tx2">
                    <a:lumMod val="50000"/>
                  </a:schemeClr>
                </a:solidFill>
                <a:latin typeface="Open Sans Regular"/>
              </a:rPr>
              <a:t>تم تنقيحه</a:t>
            </a:r>
          </a:p>
          <a:p>
            <a:pPr marL="685800" indent="-685800" algn="r" rtl="1">
              <a:buFont typeface="Arial" panose="020B0604020202020204" pitchFamily="34" charset="0"/>
              <a:buChar char="•"/>
            </a:pPr>
            <a:r>
              <a:rPr lang="ar-SA" sz="5400" b="1" dirty="0">
                <a:solidFill>
                  <a:schemeClr val="tx2">
                    <a:lumMod val="50000"/>
                  </a:schemeClr>
                </a:solidFill>
                <a:latin typeface="Open Sans Regular"/>
              </a:rPr>
              <a:t>الميثاق الإنساني</a:t>
            </a:r>
            <a:br>
              <a:rPr lang="en-US" sz="5400" b="1" dirty="0">
                <a:solidFill>
                  <a:schemeClr val="tx2">
                    <a:lumMod val="50000"/>
                  </a:schemeClr>
                </a:solidFill>
                <a:latin typeface="Open Sans Regular"/>
              </a:rPr>
            </a:br>
            <a:r>
              <a:rPr lang="ar-SA" sz="4000" dirty="0">
                <a:solidFill>
                  <a:schemeClr val="tx2">
                    <a:lumMod val="50000"/>
                  </a:schemeClr>
                </a:solidFill>
                <a:latin typeface="Open Sans Regular"/>
              </a:rPr>
              <a:t>تم تنقحيه وظل بدون تغيير</a:t>
            </a:r>
          </a:p>
          <a:p>
            <a:pPr marL="685800" indent="-685800" algn="r" rtl="1">
              <a:buFont typeface="Arial" panose="020B0604020202020204" pitchFamily="34" charset="0"/>
              <a:buChar char="•"/>
            </a:pPr>
            <a:r>
              <a:rPr lang="ar-SA" sz="5400" b="1" dirty="0">
                <a:solidFill>
                  <a:schemeClr val="tx2">
                    <a:lumMod val="50000"/>
                  </a:schemeClr>
                </a:solidFill>
                <a:latin typeface="Open Sans Regular"/>
              </a:rPr>
              <a:t>مبادئ الحماية</a:t>
            </a:r>
            <a:br>
              <a:rPr lang="en-US" sz="5400" b="1" dirty="0">
                <a:solidFill>
                  <a:schemeClr val="tx2">
                    <a:lumMod val="50000"/>
                  </a:schemeClr>
                </a:solidFill>
                <a:latin typeface="Open Sans Regular"/>
              </a:rPr>
            </a:br>
            <a:r>
              <a:rPr lang="ar-SA" sz="4000" dirty="0">
                <a:solidFill>
                  <a:schemeClr val="tx2">
                    <a:lumMod val="50000"/>
                  </a:schemeClr>
                </a:solidFill>
                <a:latin typeface="Open Sans Regular"/>
              </a:rPr>
              <a:t>تم تنقيحها</a:t>
            </a:r>
          </a:p>
          <a:p>
            <a:pPr marL="685800" indent="-685800" algn="r" rtl="1">
              <a:buFont typeface="Arial" panose="020B0604020202020204" pitchFamily="34" charset="0"/>
              <a:buChar char="•"/>
            </a:pPr>
            <a:r>
              <a:rPr lang="ar-SA" sz="5400" b="1" dirty="0">
                <a:solidFill>
                  <a:schemeClr val="tx2">
                    <a:lumMod val="50000"/>
                  </a:schemeClr>
                </a:solidFill>
                <a:latin typeface="Open Sans Regular"/>
              </a:rPr>
              <a:t>المعيار الإنساني الأساسي</a:t>
            </a:r>
            <a:br>
              <a:rPr lang="en-US" sz="5400" b="1" dirty="0">
                <a:solidFill>
                  <a:schemeClr val="tx2">
                    <a:lumMod val="50000"/>
                  </a:schemeClr>
                </a:solidFill>
                <a:latin typeface="Open Sans Regular"/>
              </a:rPr>
            </a:br>
            <a:r>
              <a:rPr lang="ar-SA" sz="4000" dirty="0">
                <a:solidFill>
                  <a:schemeClr val="tx2">
                    <a:lumMod val="50000"/>
                  </a:schemeClr>
                </a:solidFill>
                <a:latin typeface="Open Sans Regular"/>
              </a:rPr>
              <a:t>تم تنقيحه بشكل جزئي، ليحل محل المعايير الأساسية</a:t>
            </a:r>
            <a:endParaRPr lang="ar-SA" sz="4400" dirty="0">
              <a:solidFill>
                <a:schemeClr val="tx2">
                  <a:lumMod val="50000"/>
                </a:schemeClr>
              </a:solidFill>
              <a:latin typeface="Open Sans Regular"/>
            </a:endParaRPr>
          </a:p>
        </p:txBody>
      </p:sp>
      <p:sp>
        <p:nvSpPr>
          <p:cNvPr id="123" name="Slide Number"/>
          <p:cNvSpPr txBox="1">
            <a:spLocks noGrp="1"/>
          </p:cNvSpPr>
          <p:nvPr>
            <p:ph type="sldNum" sz="quarter" idx="4294967295"/>
          </p:nvPr>
        </p:nvSpPr>
        <p:spPr>
          <a:xfrm>
            <a:off x="11816857" y="8809566"/>
            <a:ext cx="215789" cy="342901"/>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18</a:t>
            </a:fld>
            <a:endParaRPr dirty="0"/>
          </a:p>
        </p:txBody>
      </p:sp>
      <p:sp>
        <p:nvSpPr>
          <p:cNvPr id="6" name="Rectangle 5">
            <a:extLst>
              <a:ext uri="{FF2B5EF4-FFF2-40B4-BE49-F238E27FC236}">
                <a16:creationId xmlns:a16="http://schemas.microsoft.com/office/drawing/2014/main" id="{2A9568BF-9ECB-4732-AC00-7268CB67A7A0}"/>
              </a:ext>
            </a:extLst>
          </p:cNvPr>
          <p:cNvSpPr/>
          <p:nvPr/>
        </p:nvSpPr>
        <p:spPr>
          <a:xfrm>
            <a:off x="314325" y="8329613"/>
            <a:ext cx="2128838" cy="1128712"/>
          </a:xfrm>
          <a:prstGeom prst="rect">
            <a:avLst/>
          </a:prstGeom>
          <a:solidFill>
            <a:schemeClr val="bg1"/>
          </a:solidFill>
          <a:ln w="25400" cap="flat">
            <a:solidFill>
              <a:schemeClr val="bg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7" name="Graphic 6">
            <a:extLst>
              <a:ext uri="{FF2B5EF4-FFF2-40B4-BE49-F238E27FC236}">
                <a16:creationId xmlns:a16="http://schemas.microsoft.com/office/drawing/2014/main" id="{D0D044CE-B357-49E4-B89F-7266A65B223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94659" y="8472488"/>
            <a:ext cx="1934532" cy="869790"/>
          </a:xfrm>
          <a:prstGeom prst="rect">
            <a:avLst/>
          </a:prstGeom>
        </p:spPr>
      </p:pic>
    </p:spTree>
    <p:extLst>
      <p:ext uri="{BB962C8B-B14F-4D97-AF65-F5344CB8AC3E}">
        <p14:creationId xmlns:p14="http://schemas.microsoft.com/office/powerpoint/2010/main" val="3302107139"/>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42237B"/>
        </a:solidFill>
        <a:effectLst/>
      </p:bgPr>
    </p:bg>
    <p:spTree>
      <p:nvGrpSpPr>
        <p:cNvPr id="1" name=""/>
        <p:cNvGrpSpPr/>
        <p:nvPr/>
      </p:nvGrpSpPr>
      <p:grpSpPr>
        <a:xfrm>
          <a:off x="0" y="0"/>
          <a:ext cx="0" cy="0"/>
          <a:chOff x="0" y="0"/>
          <a:chExt cx="0" cy="0"/>
        </a:xfrm>
      </p:grpSpPr>
      <p:sp>
        <p:nvSpPr>
          <p:cNvPr id="17" name="Freeform: Shape 13">
            <a:extLst>
              <a:ext uri="{FF2B5EF4-FFF2-40B4-BE49-F238E27FC236}">
                <a16:creationId xmlns:a16="http://schemas.microsoft.com/office/drawing/2014/main" id="{4F74D28C-3268-4E35-8EE1-D92CB4A85A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584300" cy="97536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Freeform: Shape 15">
            <a:extLst>
              <a:ext uri="{FF2B5EF4-FFF2-40B4-BE49-F238E27FC236}">
                <a16:creationId xmlns:a16="http://schemas.microsoft.com/office/drawing/2014/main" id="{58D44E42-C462-4105-BC86-FE75B4E3C4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425764" cy="9753600"/>
          </a:xfrm>
          <a:custGeom>
            <a:avLst/>
            <a:gdLst>
              <a:gd name="connsiteX0" fmla="*/ 70374 w 6024154"/>
              <a:gd name="connsiteY0" fmla="*/ 0 h 6858000"/>
              <a:gd name="connsiteX1" fmla="*/ 6024154 w 6024154"/>
              <a:gd name="connsiteY1" fmla="*/ 0 h 6858000"/>
              <a:gd name="connsiteX2" fmla="*/ 6024154 w 6024154"/>
              <a:gd name="connsiteY2" fmla="*/ 6858000 h 6858000"/>
              <a:gd name="connsiteX3" fmla="*/ 3587167 w 6024154"/>
              <a:gd name="connsiteY3" fmla="*/ 6858000 h 6858000"/>
              <a:gd name="connsiteX4" fmla="*/ 3474220 w 6024154"/>
              <a:gd name="connsiteY4" fmla="*/ 6800152 h 6858000"/>
              <a:gd name="connsiteX5" fmla="*/ 0 w 6024154"/>
              <a:gd name="connsiteY5" fmla="*/ 962844 h 6858000"/>
              <a:gd name="connsiteX6" fmla="*/ 34274 w 6024154"/>
              <a:gd name="connsiteY6" fmla="*/ 28409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24154" h="6858000">
                <a:moveTo>
                  <a:pt x="70374" y="0"/>
                </a:moveTo>
                <a:lnTo>
                  <a:pt x="6024154" y="0"/>
                </a:lnTo>
                <a:lnTo>
                  <a:pt x="6024154" y="6858000"/>
                </a:lnTo>
                <a:lnTo>
                  <a:pt x="3587167" y="6858000"/>
                </a:lnTo>
                <a:lnTo>
                  <a:pt x="3474220" y="6800152"/>
                </a:lnTo>
                <a:cubicBezTo>
                  <a:pt x="1404818" y="5675986"/>
                  <a:pt x="0" y="3483472"/>
                  <a:pt x="0" y="962844"/>
                </a:cubicBezTo>
                <a:cubicBezTo>
                  <a:pt x="0" y="733696"/>
                  <a:pt x="11610" y="507260"/>
                  <a:pt x="34274" y="28409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 Placeholder 2">
            <a:extLst>
              <a:ext uri="{FF2B5EF4-FFF2-40B4-BE49-F238E27FC236}">
                <a16:creationId xmlns:a16="http://schemas.microsoft.com/office/drawing/2014/main" id="{9BF615D1-DCC3-44DD-990B-6DE81B7F6F5A}"/>
              </a:ext>
            </a:extLst>
          </p:cNvPr>
          <p:cNvSpPr>
            <a:spLocks noGrp="1"/>
          </p:cNvSpPr>
          <p:nvPr>
            <p:ph type="body" sz="half" idx="1"/>
          </p:nvPr>
        </p:nvSpPr>
        <p:spPr>
          <a:xfrm>
            <a:off x="4782334" y="2743072"/>
            <a:ext cx="8009618" cy="6231384"/>
          </a:xfrm>
        </p:spPr>
        <p:txBody>
          <a:bodyPr vert="horz" lIns="91440" tIns="45720" rIns="91440" bIns="45720" rtlCol="0" anchor="t">
            <a:normAutofit/>
          </a:bodyPr>
          <a:lstStyle/>
          <a:p>
            <a:pPr marL="344488" indent="-344488" algn="r" defTabSz="914400" rtl="1">
              <a:lnSpc>
                <a:spcPct val="90000"/>
              </a:lnSpc>
              <a:buFont typeface="Arial" panose="020B0604020202020204" pitchFamily="34" charset="0"/>
              <a:buChar char="•"/>
            </a:pPr>
            <a:r>
              <a:rPr lang="ar-SA" sz="3200" kern="1200" dirty="0">
                <a:solidFill>
                  <a:schemeClr val="tx1">
                    <a:lumMod val="20000"/>
                    <a:lumOff val="80000"/>
                  </a:schemeClr>
                </a:solidFill>
                <a:latin typeface="Open Sans" panose="020B0606030504020204" pitchFamily="34" charset="0"/>
                <a:ea typeface="Open Sans" panose="020B0606030504020204" pitchFamily="34" charset="0"/>
                <a:cs typeface="Open Sans" panose="020B0606030504020204" pitchFamily="34" charset="0"/>
              </a:rPr>
              <a:t>قسمان: </a:t>
            </a:r>
            <a:r>
              <a:rPr lang="ar-SA" sz="3200" b="1" kern="1200" dirty="0">
                <a:solidFill>
                  <a:schemeClr val="tx1">
                    <a:lumMod val="20000"/>
                    <a:lumOff val="80000"/>
                  </a:schemeClr>
                </a:solidFill>
                <a:latin typeface="Open Sans" panose="020B0606030504020204" pitchFamily="34" charset="0"/>
                <a:ea typeface="Open Sans" panose="020B0606030504020204" pitchFamily="34" charset="0"/>
                <a:cs typeface="Open Sans" panose="020B0606030504020204" pitchFamily="34" charset="0"/>
              </a:rPr>
              <a:t>الدليل</a:t>
            </a:r>
            <a:r>
              <a:rPr lang="ar-SA" sz="3200" kern="1200" dirty="0">
                <a:solidFill>
                  <a:schemeClr val="tx1">
                    <a:lumMod val="20000"/>
                    <a:lumOff val="80000"/>
                  </a:schemeClr>
                </a:solidFill>
                <a:latin typeface="Open Sans" panose="020B0606030504020204" pitchFamily="34" charset="0"/>
                <a:ea typeface="Open Sans" panose="020B0606030504020204" pitchFamily="34" charset="0"/>
                <a:cs typeface="Open Sans" panose="020B0606030504020204" pitchFamily="34" charset="0"/>
              </a:rPr>
              <a:t> و </a:t>
            </a:r>
            <a:r>
              <a:rPr lang="ar-SA" sz="3200" b="1" kern="1200" dirty="0">
                <a:solidFill>
                  <a:schemeClr val="tx1">
                    <a:lumMod val="20000"/>
                    <a:lumOff val="80000"/>
                  </a:schemeClr>
                </a:solidFill>
                <a:latin typeface="Open Sans" panose="020B0606030504020204" pitchFamily="34" charset="0"/>
                <a:ea typeface="Open Sans" panose="020B0606030504020204" pitchFamily="34" charset="0"/>
                <a:cs typeface="Open Sans" panose="020B0606030504020204" pitchFamily="34" charset="0"/>
              </a:rPr>
              <a:t>استخدام المعايير في السياق</a:t>
            </a:r>
          </a:p>
          <a:p>
            <a:pPr marL="344488" indent="-344488" algn="r" defTabSz="914400" rtl="1">
              <a:lnSpc>
                <a:spcPct val="90000"/>
              </a:lnSpc>
              <a:buFont typeface="Arial" panose="020B0604020202020204" pitchFamily="34" charset="0"/>
              <a:buChar char="•"/>
            </a:pPr>
            <a:r>
              <a:rPr lang="ar-SA" sz="3200" kern="1200" dirty="0">
                <a:solidFill>
                  <a:schemeClr val="tx1">
                    <a:lumMod val="20000"/>
                    <a:lumOff val="80000"/>
                  </a:schemeClr>
                </a:solidFill>
                <a:latin typeface="Open Sans" panose="020B0606030504020204" pitchFamily="34" charset="0"/>
                <a:ea typeface="Open Sans" panose="020B0606030504020204" pitchFamily="34" charset="0"/>
                <a:cs typeface="Open Sans" panose="020B0606030504020204" pitchFamily="34" charset="0"/>
              </a:rPr>
              <a:t>رسم بياني جديد: </a:t>
            </a:r>
            <a:r>
              <a:rPr lang="ar-SA" sz="3200" b="1" kern="1200" dirty="0">
                <a:solidFill>
                  <a:schemeClr val="tx1">
                    <a:lumMod val="20000"/>
                    <a:lumOff val="80000"/>
                  </a:schemeClr>
                </a:solidFill>
                <a:latin typeface="Open Sans" panose="020B0606030504020204" pitchFamily="34" charset="0"/>
                <a:ea typeface="Open Sans" panose="020B0606030504020204" pitchFamily="34" charset="0"/>
                <a:cs typeface="Open Sans" panose="020B0606030504020204" pitchFamily="34" charset="0"/>
              </a:rPr>
              <a:t>استخدام المعايير في سياقها</a:t>
            </a:r>
            <a:br>
              <a:rPr lang="en-US" sz="3200" b="1" kern="1200" dirty="0">
                <a:solidFill>
                  <a:schemeClr val="tx1">
                    <a:lumMod val="20000"/>
                    <a:lumOff val="80000"/>
                  </a:schemeClr>
                </a:solidFill>
                <a:latin typeface="Open Sans" panose="020B0606030504020204" pitchFamily="34" charset="0"/>
                <a:ea typeface="Open Sans" panose="020B0606030504020204" pitchFamily="34" charset="0"/>
                <a:cs typeface="Open Sans" panose="020B0606030504020204" pitchFamily="34" charset="0"/>
              </a:rPr>
            </a:br>
            <a:r>
              <a:rPr lang="ar-SA" sz="3200" kern="1200" dirty="0">
                <a:solidFill>
                  <a:schemeClr val="tx1">
                    <a:lumMod val="20000"/>
                    <a:lumOff val="80000"/>
                  </a:schemeClr>
                </a:solidFill>
                <a:latin typeface="Open Sans" panose="020B0606030504020204" pitchFamily="34" charset="0"/>
                <a:ea typeface="Open Sans" panose="020B0606030504020204" pitchFamily="34" charset="0"/>
                <a:cs typeface="Open Sans" panose="020B0606030504020204" pitchFamily="34" charset="0"/>
              </a:rPr>
              <a:t>(انظر الصورة)</a:t>
            </a:r>
          </a:p>
          <a:p>
            <a:pPr marL="344488" indent="-344488" algn="r" defTabSz="914400" rtl="1">
              <a:lnSpc>
                <a:spcPct val="90000"/>
              </a:lnSpc>
              <a:buFont typeface="Arial" panose="020B0604020202020204" pitchFamily="34" charset="0"/>
              <a:buChar char="•"/>
            </a:pPr>
            <a:r>
              <a:rPr lang="ar-SA" sz="3200" kern="1200" dirty="0">
                <a:solidFill>
                  <a:schemeClr val="tx1">
                    <a:lumMod val="20000"/>
                    <a:lumOff val="80000"/>
                  </a:schemeClr>
                </a:solidFill>
                <a:latin typeface="Open Sans" panose="020B0606030504020204" pitchFamily="34" charset="0"/>
                <a:ea typeface="Open Sans" panose="020B0606030504020204" pitchFamily="34" charset="0"/>
                <a:cs typeface="Open Sans" panose="020B0606030504020204" pitchFamily="34" charset="0"/>
              </a:rPr>
              <a:t>جدول جديد لتصنيف البيانات</a:t>
            </a:r>
          </a:p>
          <a:p>
            <a:pPr marL="344488" indent="-344488" algn="r" defTabSz="914400" rtl="1">
              <a:lnSpc>
                <a:spcPct val="90000"/>
              </a:lnSpc>
              <a:buFont typeface="Arial" panose="020B0604020202020204" pitchFamily="34" charset="0"/>
              <a:buChar char="•"/>
            </a:pPr>
            <a:r>
              <a:rPr lang="ar-SA" sz="3200" kern="1200" dirty="0">
                <a:solidFill>
                  <a:schemeClr val="tx1">
                    <a:lumMod val="20000"/>
                    <a:lumOff val="80000"/>
                  </a:schemeClr>
                </a:solidFill>
                <a:latin typeface="Open Sans" panose="020B0606030504020204" pitchFamily="34" charset="0"/>
                <a:ea typeface="Open Sans" panose="020B0606030504020204" pitchFamily="34" charset="0"/>
                <a:cs typeface="Open Sans" panose="020B0606030504020204" pitchFamily="34" charset="0"/>
              </a:rPr>
              <a:t>أقسام </a:t>
            </a:r>
            <a:r>
              <a:rPr lang="ar-SA" sz="3200" b="1" kern="1200" dirty="0">
                <a:solidFill>
                  <a:schemeClr val="tx1">
                    <a:lumMod val="20000"/>
                    <a:lumOff val="80000"/>
                  </a:schemeClr>
                </a:solidFill>
                <a:latin typeface="Open Sans" panose="020B0606030504020204" pitchFamily="34" charset="0"/>
                <a:ea typeface="Open Sans" panose="020B0606030504020204" pitchFamily="34" charset="0"/>
                <a:cs typeface="Open Sans" panose="020B0606030504020204" pitchFamily="34" charset="0"/>
              </a:rPr>
              <a:t>لدورة البرامج، ونقاط الضعف والقدرات </a:t>
            </a:r>
            <a:r>
              <a:rPr lang="ar-SA" sz="3200" kern="1200" dirty="0">
                <a:solidFill>
                  <a:schemeClr val="tx1">
                    <a:lumMod val="20000"/>
                    <a:lumOff val="80000"/>
                  </a:schemeClr>
                </a:solidFill>
                <a:latin typeface="Open Sans" panose="020B0606030504020204" pitchFamily="34" charset="0"/>
                <a:ea typeface="Open Sans" panose="020B0606030504020204" pitchFamily="34" charset="0"/>
                <a:cs typeface="Open Sans" panose="020B0606030504020204" pitchFamily="34" charset="0"/>
              </a:rPr>
              <a:t>و</a:t>
            </a:r>
            <a:br>
              <a:rPr lang="en-US" sz="3200" kern="1200" dirty="0">
                <a:solidFill>
                  <a:schemeClr val="tx1">
                    <a:lumMod val="20000"/>
                    <a:lumOff val="80000"/>
                  </a:schemeClr>
                </a:solidFill>
                <a:latin typeface="Open Sans" panose="020B0606030504020204" pitchFamily="34" charset="0"/>
                <a:ea typeface="Open Sans" panose="020B0606030504020204" pitchFamily="34" charset="0"/>
                <a:cs typeface="Open Sans" panose="020B0606030504020204" pitchFamily="34" charset="0"/>
              </a:rPr>
            </a:br>
            <a:r>
              <a:rPr lang="ar-SA" sz="3200" b="1" kern="1200" dirty="0">
                <a:solidFill>
                  <a:schemeClr val="tx1">
                    <a:lumMod val="20000"/>
                    <a:lumOff val="80000"/>
                  </a:schemeClr>
                </a:solidFill>
                <a:latin typeface="Open Sans" panose="020B0606030504020204" pitchFamily="34" charset="0"/>
                <a:ea typeface="Open Sans" panose="020B0606030504020204" pitchFamily="34" charset="0"/>
                <a:cs typeface="Open Sans" panose="020B0606030504020204" pitchFamily="34" charset="0"/>
              </a:rPr>
              <a:t>البيئات العملية</a:t>
            </a:r>
          </a:p>
          <a:p>
            <a:pPr marL="344488" indent="-344488" algn="r" defTabSz="914400" rtl="1">
              <a:lnSpc>
                <a:spcPct val="90000"/>
              </a:lnSpc>
              <a:buFont typeface="Arial" panose="020B0604020202020204" pitchFamily="34" charset="0"/>
              <a:buChar char="•"/>
            </a:pPr>
            <a:r>
              <a:rPr lang="ar-SA" sz="3200" kern="1200" dirty="0">
                <a:solidFill>
                  <a:schemeClr val="tx1">
                    <a:lumMod val="20000"/>
                    <a:lumOff val="80000"/>
                  </a:schemeClr>
                </a:solidFill>
                <a:latin typeface="Open Sans" panose="020B0606030504020204" pitchFamily="34" charset="0"/>
                <a:ea typeface="Open Sans" panose="020B0606030504020204" pitchFamily="34" charset="0"/>
                <a:cs typeface="Open Sans" panose="020B0606030504020204" pitchFamily="34" charset="0"/>
              </a:rPr>
              <a:t>ملحق جديد:</a:t>
            </a:r>
            <a:r>
              <a:rPr lang="en-US" sz="3200" kern="1200" dirty="0">
                <a:solidFill>
                  <a:schemeClr val="tx1">
                    <a:lumMod val="20000"/>
                    <a:lumOff val="80000"/>
                  </a:schemeClr>
                </a:solidFill>
                <a:latin typeface="Open Sans" panose="020B0606030504020204" pitchFamily="34" charset="0"/>
                <a:ea typeface="Open Sans" panose="020B0606030504020204" pitchFamily="34" charset="0"/>
                <a:cs typeface="Open Sans" panose="020B0606030504020204" pitchFamily="34" charset="0"/>
              </a:rPr>
              <a:t> </a:t>
            </a:r>
            <a:r>
              <a:rPr lang="ar-SA" sz="3200" b="1" kern="1200" dirty="0">
                <a:solidFill>
                  <a:schemeClr val="tx1">
                    <a:lumMod val="20000"/>
                    <a:lumOff val="80000"/>
                  </a:schemeClr>
                </a:solidFill>
                <a:latin typeface="Open Sans" panose="020B0606030504020204" pitchFamily="34" charset="0"/>
                <a:ea typeface="Open Sans" panose="020B0606030504020204" pitchFamily="34" charset="0"/>
                <a:cs typeface="Open Sans" panose="020B0606030504020204" pitchFamily="34" charset="0"/>
              </a:rPr>
              <a:t>تقديم المساعدة من خلال الأسواق</a:t>
            </a:r>
          </a:p>
          <a:p>
            <a:pPr marL="344488" indent="-344488" algn="r" defTabSz="914400" rtl="1">
              <a:lnSpc>
                <a:spcPct val="90000"/>
              </a:lnSpc>
              <a:buFont typeface="Arial" panose="020B0604020202020204" pitchFamily="34" charset="0"/>
              <a:buChar char="•"/>
            </a:pPr>
            <a:r>
              <a:rPr lang="ar-SA" sz="3200" kern="1200" dirty="0">
                <a:solidFill>
                  <a:schemeClr val="tx1">
                    <a:lumMod val="20000"/>
                    <a:lumOff val="80000"/>
                  </a:schemeClr>
                </a:solidFill>
                <a:latin typeface="Open Sans" panose="020B0606030504020204" pitchFamily="34" charset="0"/>
                <a:ea typeface="Open Sans" panose="020B0606030504020204" pitchFamily="34" charset="0"/>
                <a:cs typeface="Open Sans" panose="020B0606030504020204" pitchFamily="34" charset="0"/>
              </a:rPr>
              <a:t>التركيز على </a:t>
            </a:r>
            <a:r>
              <a:rPr lang="ar-SA" sz="3200" b="1" kern="1200" dirty="0">
                <a:solidFill>
                  <a:schemeClr val="tx1">
                    <a:lumMod val="20000"/>
                    <a:lumOff val="80000"/>
                  </a:schemeClr>
                </a:solidFill>
                <a:latin typeface="Open Sans" panose="020B0606030504020204" pitchFamily="34" charset="0"/>
                <a:ea typeface="Open Sans" panose="020B0606030504020204" pitchFamily="34" charset="0"/>
                <a:cs typeface="Open Sans" panose="020B0606030504020204" pitchFamily="34" charset="0"/>
              </a:rPr>
              <a:t>المشاركة المجتمعية</a:t>
            </a:r>
          </a:p>
          <a:p>
            <a:pPr marL="344488" indent="-344488" algn="r" defTabSz="914400" rtl="1">
              <a:lnSpc>
                <a:spcPct val="90000"/>
              </a:lnSpc>
              <a:buFont typeface="Arial" panose="020B0604020202020204" pitchFamily="34" charset="0"/>
              <a:buChar char="•"/>
            </a:pPr>
            <a:r>
              <a:rPr lang="ar-SA" sz="3200" kern="1200" dirty="0">
                <a:solidFill>
                  <a:schemeClr val="tx1">
                    <a:lumMod val="20000"/>
                    <a:lumOff val="80000"/>
                  </a:schemeClr>
                </a:solidFill>
                <a:latin typeface="Open Sans" panose="020B0606030504020204" pitchFamily="34" charset="0"/>
                <a:ea typeface="Open Sans" panose="020B0606030504020204" pitchFamily="34" charset="0"/>
                <a:cs typeface="Open Sans" panose="020B0606030504020204" pitchFamily="34" charset="0"/>
              </a:rPr>
              <a:t>يتضمن ملخص </a:t>
            </a:r>
            <a:r>
              <a:rPr lang="ar-SA" sz="3200" b="1" kern="1200" dirty="0">
                <a:solidFill>
                  <a:schemeClr val="tx1">
                    <a:lumMod val="20000"/>
                    <a:lumOff val="80000"/>
                  </a:schemeClr>
                </a:solidFill>
                <a:latin typeface="Open Sans" panose="020B0606030504020204" pitchFamily="34" charset="0"/>
                <a:ea typeface="Open Sans" panose="020B0606030504020204" pitchFamily="34" charset="0"/>
                <a:cs typeface="Open Sans" panose="020B0606030504020204" pitchFamily="34" charset="0"/>
              </a:rPr>
              <a:t>مدونة قواعد السلوك</a:t>
            </a:r>
          </a:p>
        </p:txBody>
      </p:sp>
      <p:sp>
        <p:nvSpPr>
          <p:cNvPr id="10" name="Title">
            <a:extLst>
              <a:ext uri="{FF2B5EF4-FFF2-40B4-BE49-F238E27FC236}">
                <a16:creationId xmlns:a16="http://schemas.microsoft.com/office/drawing/2014/main" id="{5F0C0E6E-37FF-46A7-8B9B-8B506CDDE3DA}"/>
              </a:ext>
            </a:extLst>
          </p:cNvPr>
          <p:cNvSpPr txBox="1">
            <a:spLocks noGrp="1"/>
          </p:cNvSpPr>
          <p:nvPr>
            <p:ph type="title"/>
          </p:nvPr>
        </p:nvSpPr>
        <p:spPr>
          <a:xfrm>
            <a:off x="7042095" y="1142617"/>
            <a:ext cx="5338762" cy="2157413"/>
          </a:xfrm>
          <a:prstGeom prst="rect">
            <a:avLst/>
          </a:prstGeom>
        </p:spPr>
        <p:txBody>
          <a:bodyPr>
            <a:normAutofit/>
          </a:bodyPr>
          <a:lstStyle/>
          <a:p>
            <a:pPr algn="r" rtl="1"/>
            <a:r>
              <a:rPr lang="ar-SA" sz="8000" dirty="0">
                <a:solidFill>
                  <a:schemeClr val="bg1"/>
                </a:solidFill>
              </a:rPr>
              <a:t>ما هو اسفير؟ </a:t>
            </a:r>
            <a:endParaRPr sz="8000" dirty="0">
              <a:solidFill>
                <a:schemeClr val="accent6">
                  <a:lumMod val="40000"/>
                  <a:lumOff val="60000"/>
                </a:schemeClr>
              </a:solidFill>
              <a:latin typeface="Open Sans Bold" panose="020B0806030504020204" pitchFamily="34" charset="0"/>
              <a:ea typeface="Open Sans Bold" panose="020B0806030504020204" pitchFamily="34" charset="0"/>
              <a:cs typeface="Open Sans Bold" panose="020B0806030504020204" pitchFamily="34" charset="0"/>
            </a:endParaRPr>
          </a:p>
        </p:txBody>
      </p:sp>
      <p:sp>
        <p:nvSpPr>
          <p:cNvPr id="11" name="Slide Number">
            <a:extLst>
              <a:ext uri="{FF2B5EF4-FFF2-40B4-BE49-F238E27FC236}">
                <a16:creationId xmlns:a16="http://schemas.microsoft.com/office/drawing/2014/main" id="{CF9F84A3-20D0-47B5-8225-6D21FB0386A5}"/>
              </a:ext>
            </a:extLst>
          </p:cNvPr>
          <p:cNvSpPr txBox="1">
            <a:spLocks/>
          </p:cNvSpPr>
          <p:nvPr/>
        </p:nvSpPr>
        <p:spPr>
          <a:xfrm>
            <a:off x="11805138" y="8809566"/>
            <a:ext cx="307777" cy="318036"/>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pPr>
              <a:spcAft>
                <a:spcPts val="600"/>
              </a:spcAft>
            </a:pPr>
            <a:fld id="{86CB4B4D-7CA3-9044-876B-883B54F8677D}" type="slidenum">
              <a:rPr lang="en-US" smtClean="0">
                <a:solidFill>
                  <a:srgbClr val="625D6A"/>
                </a:solidFill>
              </a:rPr>
              <a:pPr>
                <a:spcAft>
                  <a:spcPts val="600"/>
                </a:spcAft>
              </a:pPr>
              <a:t>19</a:t>
            </a:fld>
            <a:endParaRPr lang="en-US" dirty="0">
              <a:solidFill>
                <a:srgbClr val="625D6A"/>
              </a:solidFill>
            </a:endParaRPr>
          </a:p>
        </p:txBody>
      </p:sp>
      <p:sp>
        <p:nvSpPr>
          <p:cNvPr id="8" name="Rectangle 7">
            <a:extLst>
              <a:ext uri="{FF2B5EF4-FFF2-40B4-BE49-F238E27FC236}">
                <a16:creationId xmlns:a16="http://schemas.microsoft.com/office/drawing/2014/main" id="{E57ABC12-34B2-45D8-A348-B0348C916225}"/>
              </a:ext>
            </a:extLst>
          </p:cNvPr>
          <p:cNvSpPr/>
          <p:nvPr/>
        </p:nvSpPr>
        <p:spPr>
          <a:xfrm>
            <a:off x="314325" y="8329613"/>
            <a:ext cx="2128838" cy="1128712"/>
          </a:xfrm>
          <a:prstGeom prst="rect">
            <a:avLst/>
          </a:prstGeom>
          <a:solidFill>
            <a:schemeClr val="bg1"/>
          </a:solidFill>
          <a:ln w="25400" cap="flat">
            <a:solidFill>
              <a:schemeClr val="bg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9" name="Graphic 8">
            <a:extLst>
              <a:ext uri="{FF2B5EF4-FFF2-40B4-BE49-F238E27FC236}">
                <a16:creationId xmlns:a16="http://schemas.microsoft.com/office/drawing/2014/main" id="{0FA9CC47-4F52-4F33-9445-93B6A7E94C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94659" y="8472488"/>
            <a:ext cx="1934532" cy="869790"/>
          </a:xfrm>
          <a:prstGeom prst="rect">
            <a:avLst/>
          </a:prstGeom>
        </p:spPr>
      </p:pic>
      <p:pic>
        <p:nvPicPr>
          <p:cNvPr id="4" name="Picture 3">
            <a:extLst>
              <a:ext uri="{FF2B5EF4-FFF2-40B4-BE49-F238E27FC236}">
                <a16:creationId xmlns:a16="http://schemas.microsoft.com/office/drawing/2014/main" id="{4B9988FB-B944-4581-9231-16E02084D2B4}"/>
              </a:ext>
            </a:extLst>
          </p:cNvPr>
          <p:cNvPicPr>
            <a:picLocks noChangeAspect="1"/>
          </p:cNvPicPr>
          <p:nvPr/>
        </p:nvPicPr>
        <p:blipFill>
          <a:blip r:embed="rId5"/>
          <a:stretch>
            <a:fillRect/>
          </a:stretch>
        </p:blipFill>
        <p:spPr>
          <a:xfrm>
            <a:off x="29980" y="29980"/>
            <a:ext cx="4632910" cy="7555043"/>
          </a:xfrm>
          <a:prstGeom prst="rect">
            <a:avLst/>
          </a:prstGeom>
        </p:spPr>
      </p:pic>
    </p:spTree>
    <p:extLst>
      <p:ext uri="{BB962C8B-B14F-4D97-AF65-F5344CB8AC3E}">
        <p14:creationId xmlns:p14="http://schemas.microsoft.com/office/powerpoint/2010/main" val="207458528"/>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F05B70D-E1FE-45F8-B17C-B4339A65CA18}"/>
              </a:ext>
            </a:extLst>
          </p:cNvPr>
          <p:cNvGrpSpPr/>
          <p:nvPr/>
        </p:nvGrpSpPr>
        <p:grpSpPr>
          <a:xfrm>
            <a:off x="314325" y="8329613"/>
            <a:ext cx="2128838" cy="1128712"/>
            <a:chOff x="314325" y="8329613"/>
            <a:chExt cx="2128838" cy="1128712"/>
          </a:xfrm>
        </p:grpSpPr>
        <p:sp>
          <p:nvSpPr>
            <p:cNvPr id="8" name="Rectangle 7">
              <a:extLst>
                <a:ext uri="{FF2B5EF4-FFF2-40B4-BE49-F238E27FC236}">
                  <a16:creationId xmlns:a16="http://schemas.microsoft.com/office/drawing/2014/main" id="{09580AA4-0234-42D3-B30D-1DC137FD896D}"/>
                </a:ext>
              </a:extLst>
            </p:cNvPr>
            <p:cNvSpPr/>
            <p:nvPr/>
          </p:nvSpPr>
          <p:spPr>
            <a:xfrm>
              <a:off x="314325" y="8329613"/>
              <a:ext cx="2128838" cy="1128712"/>
            </a:xfrm>
            <a:prstGeom prst="rect">
              <a:avLst/>
            </a:prstGeom>
            <a:solidFill>
              <a:schemeClr val="bg1"/>
            </a:solidFill>
            <a:ln w="25400" cap="flat">
              <a:solidFill>
                <a:schemeClr val="bg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3" name="Graphic 2">
              <a:extLst>
                <a:ext uri="{FF2B5EF4-FFF2-40B4-BE49-F238E27FC236}">
                  <a16:creationId xmlns:a16="http://schemas.microsoft.com/office/drawing/2014/main" id="{5C0FAEF3-F249-4EF6-BD62-C3B826B6CAA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94659" y="8472488"/>
              <a:ext cx="1934532" cy="869790"/>
            </a:xfrm>
            <a:prstGeom prst="rect">
              <a:avLst/>
            </a:prstGeom>
          </p:spPr>
        </p:pic>
      </p:grpSp>
      <p:pic>
        <p:nvPicPr>
          <p:cNvPr id="4" name="Picture 3" descr="http://d4rri9bdfuube.cloudfront.net/assets/images/book/large/9780/8559/9780855984625.jpg">
            <a:extLst>
              <a:ext uri="{FF2B5EF4-FFF2-40B4-BE49-F238E27FC236}">
                <a16:creationId xmlns:a16="http://schemas.microsoft.com/office/drawing/2014/main" id="{6DDB5403-C73F-4B92-A851-0DDCE9F97CFA}"/>
              </a:ext>
            </a:extLst>
          </p:cNvPr>
          <p:cNvPicPr>
            <a:picLocks noChangeArrowheads="1"/>
          </p:cNvPicPr>
          <p:nvPr/>
        </p:nvPicPr>
        <p:blipFill rotWithShape="1">
          <a:blip r:embed="rId5">
            <a:extLst>
              <a:ext uri="{28A0092B-C50C-407E-A947-70E740481C1C}">
                <a14:useLocalDpi xmlns:a14="http://schemas.microsoft.com/office/drawing/2010/main" val="0"/>
              </a:ext>
            </a:extLst>
          </a:blip>
          <a:srcRect l="14970" r="14631" b="7703"/>
          <a:stretch/>
        </p:blipFill>
        <p:spPr bwMode="auto">
          <a:xfrm>
            <a:off x="9729415" y="2900580"/>
            <a:ext cx="2731008" cy="3941064"/>
          </a:xfrm>
          <a:prstGeom prst="rect">
            <a:avLst/>
          </a:prstGeom>
          <a:noFill/>
          <a:ln>
            <a:solidFill>
              <a:srgbClr val="040845"/>
            </a:solidFill>
          </a:ln>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4FE510DF-2835-40BD-AB71-FB8D128CB57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585255" y="2900581"/>
            <a:ext cx="2731008" cy="3943693"/>
          </a:xfrm>
          <a:prstGeom prst="rect">
            <a:avLst/>
          </a:prstGeom>
          <a:ln>
            <a:solidFill>
              <a:srgbClr val="57B642"/>
            </a:solidFill>
          </a:ln>
        </p:spPr>
      </p:pic>
      <p:cxnSp>
        <p:nvCxnSpPr>
          <p:cNvPr id="12" name="Straight Connector 11">
            <a:extLst>
              <a:ext uri="{FF2B5EF4-FFF2-40B4-BE49-F238E27FC236}">
                <a16:creationId xmlns:a16="http://schemas.microsoft.com/office/drawing/2014/main" id="{50DA1EB8-87CF-4588-A1FD-4756F9A28F6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424084" y="2238417"/>
            <a:ext cx="0" cy="5276767"/>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9DFDBE90-7624-484A-8815-E120ED1F792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661548" y="2900580"/>
            <a:ext cx="2731008" cy="3943693"/>
          </a:xfrm>
          <a:prstGeom prst="rect">
            <a:avLst/>
          </a:prstGeom>
          <a:ln>
            <a:solidFill>
              <a:srgbClr val="FC7C2B"/>
            </a:solidFill>
          </a:ln>
        </p:spPr>
      </p:pic>
      <p:cxnSp>
        <p:nvCxnSpPr>
          <p:cNvPr id="14" name="Straight Connector 13">
            <a:extLst>
              <a:ext uri="{FF2B5EF4-FFF2-40B4-BE49-F238E27FC236}">
                <a16:creationId xmlns:a16="http://schemas.microsoft.com/office/drawing/2014/main" id="{D7A4E378-EA57-47B9-B1EB-58B998F6CF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477434" y="2238417"/>
            <a:ext cx="0" cy="5276767"/>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D0603B65-A56A-4147-B967-C77EF735DAFB}"/>
              </a:ext>
            </a:extLst>
          </p:cNvPr>
          <p:cNvPicPr>
            <a:picLocks noChangeAspect="1"/>
          </p:cNvPicPr>
          <p:nvPr/>
        </p:nvPicPr>
        <p:blipFill>
          <a:blip r:embed="rId8"/>
          <a:stretch>
            <a:fillRect/>
          </a:stretch>
        </p:blipFill>
        <p:spPr>
          <a:xfrm>
            <a:off x="523250" y="2935544"/>
            <a:ext cx="2731008" cy="3873770"/>
          </a:xfrm>
          <a:prstGeom prst="rect">
            <a:avLst/>
          </a:prstGeom>
          <a:ln>
            <a:solidFill>
              <a:srgbClr val="372981"/>
            </a:solidFill>
          </a:ln>
        </p:spPr>
      </p:pic>
      <p:cxnSp>
        <p:nvCxnSpPr>
          <p:cNvPr id="16" name="Straight Connector 15">
            <a:extLst>
              <a:ext uri="{FF2B5EF4-FFF2-40B4-BE49-F238E27FC236}">
                <a16:creationId xmlns:a16="http://schemas.microsoft.com/office/drawing/2014/main" id="{D2B31ED6-76F0-425A-9A41-C947AEF9C14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553728" y="2238417"/>
            <a:ext cx="0" cy="5276767"/>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sp>
        <p:nvSpPr>
          <p:cNvPr id="13" name="Slide Number">
            <a:extLst>
              <a:ext uri="{FF2B5EF4-FFF2-40B4-BE49-F238E27FC236}">
                <a16:creationId xmlns:a16="http://schemas.microsoft.com/office/drawing/2014/main" id="{FF6AE1E7-5DF2-42C3-A64B-FB124BCC2604}"/>
              </a:ext>
            </a:extLst>
          </p:cNvPr>
          <p:cNvSpPr txBox="1">
            <a:spLocks/>
          </p:cNvSpPr>
          <p:nvPr/>
        </p:nvSpPr>
        <p:spPr>
          <a:xfrm>
            <a:off x="11816857" y="8809566"/>
            <a:ext cx="215789" cy="3429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pPr/>
              <a:t>2</a:t>
            </a:fld>
            <a:endParaRPr lang="en-US" dirty="0"/>
          </a:p>
        </p:txBody>
      </p:sp>
    </p:spTree>
    <p:extLst>
      <p:ext uri="{BB962C8B-B14F-4D97-AF65-F5344CB8AC3E}">
        <p14:creationId xmlns:p14="http://schemas.microsoft.com/office/powerpoint/2010/main" val="482020359"/>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56F5174-31D9-4DBB-AAB7-A1FD7BDB13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62939"/>
            <a:ext cx="6900057" cy="8427720"/>
          </a:xfrm>
          <a:prstGeom prst="rect">
            <a:avLst/>
          </a:prstGeom>
          <a:gradFill>
            <a:gsLst>
              <a:gs pos="0">
                <a:srgbClr val="773CBE"/>
              </a:gs>
              <a:gs pos="25000">
                <a:srgbClr val="11AD8D"/>
              </a:gs>
              <a:gs pos="94000">
                <a:srgbClr val="773CBE"/>
              </a:gs>
              <a:gs pos="100000">
                <a:srgbClr val="362881"/>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1" name="Picture 10">
            <a:extLst>
              <a:ext uri="{FF2B5EF4-FFF2-40B4-BE49-F238E27FC236}">
                <a16:creationId xmlns:a16="http://schemas.microsoft.com/office/drawing/2014/main" id="{AE113210-7872-481A-ADE6-3A05CCAF5EB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r="13200"/>
          <a:stretch/>
        </p:blipFill>
        <p:spPr>
          <a:xfrm>
            <a:off x="0" y="662939"/>
            <a:ext cx="13004800" cy="8427720"/>
          </a:xfrm>
          <a:prstGeom prst="rect">
            <a:avLst/>
          </a:prstGeom>
        </p:spPr>
      </p:pic>
      <p:sp>
        <p:nvSpPr>
          <p:cNvPr id="13" name="Freeform 62">
            <a:extLst>
              <a:ext uri="{FF2B5EF4-FFF2-40B4-BE49-F238E27FC236}">
                <a16:creationId xmlns:a16="http://schemas.microsoft.com/office/drawing/2014/main" id="{F9A95BEE-6BB1-4A28-A8E6-A34B2E42EF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87162"/>
            <a:ext cx="6144984" cy="6637184"/>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pic>
        <p:nvPicPr>
          <p:cNvPr id="4" name="Picture 3">
            <a:extLst>
              <a:ext uri="{FF2B5EF4-FFF2-40B4-BE49-F238E27FC236}">
                <a16:creationId xmlns:a16="http://schemas.microsoft.com/office/drawing/2014/main" id="{6F94F894-4FA4-4E2F-8C47-322A3D60C96C}"/>
              </a:ext>
            </a:extLst>
          </p:cNvPr>
          <p:cNvPicPr>
            <a:picLocks noChangeAspect="1"/>
          </p:cNvPicPr>
          <p:nvPr/>
        </p:nvPicPr>
        <p:blipFill rotWithShape="1">
          <a:blip r:embed="rId3">
            <a:alphaModFix/>
            <a:extLst/>
          </a:blip>
          <a:srcRect l="1881" r="7231" b="2"/>
          <a:stretch/>
        </p:blipFill>
        <p:spPr>
          <a:xfrm flipH="1">
            <a:off x="-1" y="1892691"/>
            <a:ext cx="5953461" cy="6222773"/>
          </a:xfrm>
          <a:custGeom>
            <a:avLst/>
            <a:gdLst>
              <a:gd name="connsiteX0" fmla="*/ 2306172 w 4838041"/>
              <a:gd name="connsiteY0" fmla="*/ 0 h 5063738"/>
              <a:gd name="connsiteX1" fmla="*/ 4838041 w 4838041"/>
              <a:gd name="connsiteY1" fmla="*/ 2531869 h 5063738"/>
              <a:gd name="connsiteX2" fmla="*/ 2306172 w 4838041"/>
              <a:gd name="connsiteY2" fmla="*/ 5063738 h 5063738"/>
              <a:gd name="connsiteX3" fmla="*/ 79886 w 4838041"/>
              <a:gd name="connsiteY3" fmla="*/ 3738709 h 5063738"/>
              <a:gd name="connsiteX4" fmla="*/ 0 w 4838041"/>
              <a:gd name="connsiteY4" fmla="*/ 3572876 h 5063738"/>
              <a:gd name="connsiteX5" fmla="*/ 0 w 4838041"/>
              <a:gd name="connsiteY5" fmla="*/ 1490863 h 5063738"/>
              <a:gd name="connsiteX6" fmla="*/ 79886 w 4838041"/>
              <a:gd name="connsiteY6" fmla="*/ 1325030 h 5063738"/>
              <a:gd name="connsiteX7" fmla="*/ 2306172 w 4838041"/>
              <a:gd name="connsiteY7" fmla="*/ 0 h 5063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38041" h="5063738">
                <a:moveTo>
                  <a:pt x="2306172" y="0"/>
                </a:moveTo>
                <a:cubicBezTo>
                  <a:pt x="3704485" y="0"/>
                  <a:pt x="4838041" y="1133556"/>
                  <a:pt x="4838041" y="2531869"/>
                </a:cubicBezTo>
                <a:cubicBezTo>
                  <a:pt x="4838041" y="3930182"/>
                  <a:pt x="3704485" y="5063738"/>
                  <a:pt x="2306172" y="5063738"/>
                </a:cubicBezTo>
                <a:cubicBezTo>
                  <a:pt x="1344832" y="5063738"/>
                  <a:pt x="508631" y="4527956"/>
                  <a:pt x="79886" y="3738709"/>
                </a:cubicBezTo>
                <a:lnTo>
                  <a:pt x="0" y="3572876"/>
                </a:lnTo>
                <a:lnTo>
                  <a:pt x="0" y="1490863"/>
                </a:lnTo>
                <a:lnTo>
                  <a:pt x="79886" y="1325030"/>
                </a:lnTo>
                <a:cubicBezTo>
                  <a:pt x="508631" y="535783"/>
                  <a:pt x="1344832" y="0"/>
                  <a:pt x="2306172" y="0"/>
                </a:cubicBezTo>
                <a:close/>
              </a:path>
            </a:pathLst>
          </a:custGeom>
          <a:effectLst>
            <a:softEdge rad="0"/>
          </a:effectLst>
        </p:spPr>
      </p:pic>
      <p:sp>
        <p:nvSpPr>
          <p:cNvPr id="3" name="Text Placeholder 2">
            <a:extLst>
              <a:ext uri="{FF2B5EF4-FFF2-40B4-BE49-F238E27FC236}">
                <a16:creationId xmlns:a16="http://schemas.microsoft.com/office/drawing/2014/main" id="{373B8D2F-5EA1-4E71-A36B-073AE77E18BB}"/>
              </a:ext>
            </a:extLst>
          </p:cNvPr>
          <p:cNvSpPr>
            <a:spLocks noGrp="1"/>
          </p:cNvSpPr>
          <p:nvPr>
            <p:ph type="body" sz="half" idx="1"/>
          </p:nvPr>
        </p:nvSpPr>
        <p:spPr>
          <a:xfrm>
            <a:off x="6859818" y="2257690"/>
            <a:ext cx="5309417" cy="6637184"/>
          </a:xfrm>
        </p:spPr>
        <p:txBody>
          <a:bodyPr vert="horz" lIns="91440" tIns="45720" rIns="91440" bIns="45720" rtlCol="0" anchor="ctr">
            <a:normAutofit/>
          </a:bodyPr>
          <a:lstStyle/>
          <a:p>
            <a:pPr marL="569913" lvl="0" indent="-355600" algn="r" defTabSz="914400" rtl="1">
              <a:lnSpc>
                <a:spcPct val="90000"/>
              </a:lnSpc>
              <a:buFont typeface="Arial" panose="020B0604020202020204" pitchFamily="34" charset="0"/>
              <a:buChar char="•"/>
            </a:pPr>
            <a:r>
              <a:rPr lang="ar-SA" sz="4000" b="1" kern="1200" dirty="0">
                <a:solidFill>
                  <a:schemeClr val="tx2">
                    <a:lumMod val="50000"/>
                  </a:schemeClr>
                </a:solidFill>
              </a:rPr>
              <a:t>تم تنقحيه</a:t>
            </a:r>
          </a:p>
          <a:p>
            <a:pPr marL="569913" lvl="0" indent="-355600" algn="r" defTabSz="914400" rtl="1">
              <a:lnSpc>
                <a:spcPct val="90000"/>
              </a:lnSpc>
              <a:buFont typeface="Arial" panose="020B0604020202020204" pitchFamily="34" charset="0"/>
              <a:buChar char="•"/>
            </a:pPr>
            <a:r>
              <a:rPr lang="ar-SA" sz="4000" kern="1200" dirty="0">
                <a:solidFill>
                  <a:schemeClr val="tx2">
                    <a:lumMod val="50000"/>
                  </a:schemeClr>
                </a:solidFill>
              </a:rPr>
              <a:t>لا توجد تغييرات: لا </a:t>
            </a:r>
            <a:r>
              <a:rPr lang="ar-SA" sz="4000" b="1" kern="1200" dirty="0">
                <a:solidFill>
                  <a:schemeClr val="tx2">
                    <a:lumMod val="50000"/>
                  </a:schemeClr>
                </a:solidFill>
              </a:rPr>
              <a:t>يزال صالحا</a:t>
            </a:r>
            <a:r>
              <a:rPr lang="ar-SA" sz="4000" kern="1200" dirty="0">
                <a:solidFill>
                  <a:schemeClr val="tx2">
                    <a:lumMod val="50000"/>
                  </a:schemeClr>
                </a:solidFill>
              </a:rPr>
              <a:t> ومناسبا عقب عملية التنقيح التي تمت في عامي 2010 و2011</a:t>
            </a:r>
          </a:p>
          <a:p>
            <a:pPr marL="569913" lvl="0" indent="-355600" algn="r" defTabSz="914400" rtl="1">
              <a:lnSpc>
                <a:spcPct val="90000"/>
              </a:lnSpc>
              <a:buFont typeface="Arial" panose="020B0604020202020204" pitchFamily="34" charset="0"/>
              <a:buChar char="•"/>
            </a:pPr>
            <a:r>
              <a:rPr lang="ar-SA" sz="4000" kern="1200" dirty="0">
                <a:solidFill>
                  <a:schemeClr val="tx2">
                    <a:lumMod val="50000"/>
                  </a:schemeClr>
                </a:solidFill>
              </a:rPr>
              <a:t>تم تحديث قسم الموارد </a:t>
            </a:r>
            <a:br>
              <a:rPr lang="en-US" sz="4000" kern="1200" dirty="0">
                <a:solidFill>
                  <a:schemeClr val="tx2">
                    <a:lumMod val="50000"/>
                  </a:schemeClr>
                </a:solidFill>
              </a:rPr>
            </a:br>
            <a:r>
              <a:rPr lang="ar-SA" sz="4000" kern="1200" dirty="0">
                <a:solidFill>
                  <a:schemeClr val="tx2">
                    <a:lumMod val="50000"/>
                  </a:schemeClr>
                </a:solidFill>
              </a:rPr>
              <a:t>(ملحق رقم 1:</a:t>
            </a:r>
            <a:br>
              <a:rPr lang="en-US" sz="4000" kern="1200" dirty="0">
                <a:solidFill>
                  <a:schemeClr val="tx2">
                    <a:lumMod val="50000"/>
                  </a:schemeClr>
                </a:solidFill>
              </a:rPr>
            </a:br>
            <a:r>
              <a:rPr lang="ar-SA" sz="4000" b="1" kern="1200" dirty="0">
                <a:solidFill>
                  <a:schemeClr val="tx2">
                    <a:lumMod val="50000"/>
                  </a:schemeClr>
                </a:solidFill>
              </a:rPr>
              <a:t>الأساس القانوني لاسفير</a:t>
            </a:r>
            <a:r>
              <a:rPr lang="ar-SA" sz="4000" kern="1200" dirty="0">
                <a:solidFill>
                  <a:schemeClr val="tx2">
                    <a:lumMod val="50000"/>
                  </a:schemeClr>
                </a:solidFill>
              </a:rPr>
              <a:t>)</a:t>
            </a:r>
          </a:p>
        </p:txBody>
      </p:sp>
      <p:sp>
        <p:nvSpPr>
          <p:cNvPr id="8" name="Title">
            <a:extLst>
              <a:ext uri="{FF2B5EF4-FFF2-40B4-BE49-F238E27FC236}">
                <a16:creationId xmlns:a16="http://schemas.microsoft.com/office/drawing/2014/main" id="{6E9734D2-4C1B-48E6-AE82-33C1A0AD1144}"/>
              </a:ext>
            </a:extLst>
          </p:cNvPr>
          <p:cNvSpPr txBox="1">
            <a:spLocks noGrp="1"/>
          </p:cNvSpPr>
          <p:nvPr>
            <p:ph type="title"/>
          </p:nvPr>
        </p:nvSpPr>
        <p:spPr>
          <a:xfrm>
            <a:off x="6877032" y="1242864"/>
            <a:ext cx="4663952" cy="1714500"/>
          </a:xfrm>
          <a:prstGeom prst="rect">
            <a:avLst/>
          </a:prstGeom>
        </p:spPr>
        <p:txBody>
          <a:bodyPr>
            <a:noAutofit/>
          </a:bodyPr>
          <a:lstStyle/>
          <a:p>
            <a:pPr algn="r" rtl="1"/>
            <a:r>
              <a:rPr lang="ar-SA" sz="6000" b="1" dirty="0">
                <a:solidFill>
                  <a:schemeClr val="tx2">
                    <a:lumMod val="50000"/>
                  </a:schemeClr>
                </a:solidFill>
              </a:rPr>
              <a:t>الميثاق الإنساني</a:t>
            </a:r>
            <a:endParaRPr sz="6000" dirty="0">
              <a:solidFill>
                <a:schemeClr val="tx2">
                  <a:lumMod val="50000"/>
                </a:schemeClr>
              </a:solidFill>
              <a:latin typeface="Open Sans Bold" panose="020B0806030504020204" pitchFamily="34" charset="0"/>
              <a:ea typeface="Open Sans Bold" panose="020B0806030504020204" pitchFamily="34" charset="0"/>
              <a:cs typeface="Open Sans Bold" panose="020B0806030504020204" pitchFamily="34" charset="0"/>
            </a:endParaRPr>
          </a:p>
        </p:txBody>
      </p:sp>
      <p:sp>
        <p:nvSpPr>
          <p:cNvPr id="5" name="Rectangle 4">
            <a:extLst>
              <a:ext uri="{FF2B5EF4-FFF2-40B4-BE49-F238E27FC236}">
                <a16:creationId xmlns:a16="http://schemas.microsoft.com/office/drawing/2014/main" id="{993B7CA2-5E29-498D-A138-64ED3DFD19FF}"/>
              </a:ext>
            </a:extLst>
          </p:cNvPr>
          <p:cNvSpPr/>
          <p:nvPr/>
        </p:nvSpPr>
        <p:spPr>
          <a:xfrm>
            <a:off x="246743" y="8737600"/>
            <a:ext cx="1277257" cy="856343"/>
          </a:xfrm>
          <a:prstGeom prst="rect">
            <a:avLst/>
          </a:prstGeom>
          <a:solidFill>
            <a:schemeClr val="bg1"/>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12" name="Graphic 11">
            <a:extLst>
              <a:ext uri="{FF2B5EF4-FFF2-40B4-BE49-F238E27FC236}">
                <a16:creationId xmlns:a16="http://schemas.microsoft.com/office/drawing/2014/main" id="{0CCAD19A-CD10-4223-9C38-1CCFD95299E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94659" y="8472488"/>
            <a:ext cx="1934532" cy="869790"/>
          </a:xfrm>
          <a:prstGeom prst="rect">
            <a:avLst/>
          </a:prstGeom>
        </p:spPr>
      </p:pic>
      <p:sp>
        <p:nvSpPr>
          <p:cNvPr id="14" name="TextBox 13">
            <a:extLst>
              <a:ext uri="{FF2B5EF4-FFF2-40B4-BE49-F238E27FC236}">
                <a16:creationId xmlns:a16="http://schemas.microsoft.com/office/drawing/2014/main" id="{59D47C47-9786-4E80-BD66-FD5DB904B268}"/>
              </a:ext>
            </a:extLst>
          </p:cNvPr>
          <p:cNvSpPr txBox="1"/>
          <p:nvPr/>
        </p:nvSpPr>
        <p:spPr>
          <a:xfrm>
            <a:off x="11805138" y="8575933"/>
            <a:ext cx="569067" cy="3180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1400" b="0" i="0" u="none" strike="noStrike" cap="none" spc="0" normalizeH="0" baseline="0" dirty="0">
                <a:ln>
                  <a:noFill/>
                </a:ln>
                <a:solidFill>
                  <a:schemeClr val="tx2"/>
                </a:solidFill>
                <a:effectLst/>
                <a:uFillTx/>
                <a:latin typeface="Open Sans Bold" panose="020B0806030504020204" pitchFamily="34" charset="0"/>
                <a:ea typeface="Open Sans Bold" panose="020B0806030504020204" pitchFamily="34" charset="0"/>
                <a:cs typeface="Open Sans Bold" panose="020B0806030504020204" pitchFamily="34" charset="0"/>
                <a:sym typeface="Open Sans Regular"/>
              </a:rPr>
              <a:t>PAGE</a:t>
            </a:r>
          </a:p>
        </p:txBody>
      </p:sp>
      <p:cxnSp>
        <p:nvCxnSpPr>
          <p:cNvPr id="15" name="Straight Connector 14">
            <a:extLst>
              <a:ext uri="{FF2B5EF4-FFF2-40B4-BE49-F238E27FC236}">
                <a16:creationId xmlns:a16="http://schemas.microsoft.com/office/drawing/2014/main" id="{2D569C56-1FB2-4D1E-ABC0-5A27FA023293}"/>
              </a:ext>
            </a:extLst>
          </p:cNvPr>
          <p:cNvCxnSpPr>
            <a:cxnSpLocks/>
          </p:cNvCxnSpPr>
          <p:nvPr/>
        </p:nvCxnSpPr>
        <p:spPr>
          <a:xfrm>
            <a:off x="11719413" y="8668402"/>
            <a:ext cx="0" cy="384048"/>
          </a:xfrm>
          <a:prstGeom prst="line">
            <a:avLst/>
          </a:prstGeom>
          <a:noFill/>
          <a:ln w="22225" cap="flat">
            <a:solidFill>
              <a:schemeClr val="tx2"/>
            </a:solidFill>
            <a:prstDash val="solid"/>
            <a:round/>
          </a:ln>
          <a:effectLst/>
          <a:sp3d/>
        </p:spPr>
        <p:style>
          <a:lnRef idx="0">
            <a:scrgbClr r="0" g="0" b="0"/>
          </a:lnRef>
          <a:fillRef idx="0">
            <a:scrgbClr r="0" g="0" b="0"/>
          </a:fillRef>
          <a:effectRef idx="0">
            <a:scrgbClr r="0" g="0" b="0"/>
          </a:effectRef>
          <a:fontRef idx="none"/>
        </p:style>
      </p:cxnSp>
      <p:sp>
        <p:nvSpPr>
          <p:cNvPr id="16" name="Slide Number">
            <a:extLst>
              <a:ext uri="{FF2B5EF4-FFF2-40B4-BE49-F238E27FC236}">
                <a16:creationId xmlns:a16="http://schemas.microsoft.com/office/drawing/2014/main" id="{C4429C58-C033-4DB5-9B7A-0CD4A8025BA6}"/>
              </a:ext>
            </a:extLst>
          </p:cNvPr>
          <p:cNvSpPr txBox="1">
            <a:spLocks/>
          </p:cNvSpPr>
          <p:nvPr/>
        </p:nvSpPr>
        <p:spPr>
          <a:xfrm>
            <a:off x="11816857" y="8809566"/>
            <a:ext cx="215789" cy="3429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pPr/>
              <a:t>20</a:t>
            </a:fld>
            <a:endParaRPr lang="en-US" dirty="0"/>
          </a:p>
        </p:txBody>
      </p:sp>
    </p:spTree>
    <p:extLst>
      <p:ext uri="{BB962C8B-B14F-4D97-AF65-F5344CB8AC3E}">
        <p14:creationId xmlns:p14="http://schemas.microsoft.com/office/powerpoint/2010/main" val="1602420689"/>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CFA7526-185D-40EB-8596-55FDD66EAD0C}"/>
              </a:ext>
            </a:extLst>
          </p:cNvPr>
          <p:cNvPicPr>
            <a:picLocks noChangeAspect="1"/>
          </p:cNvPicPr>
          <p:nvPr/>
        </p:nvPicPr>
        <p:blipFill rotWithShape="1">
          <a:blip r:embed="rId2">
            <a:clrChange>
              <a:clrFrom>
                <a:srgbClr val="FFFFFF"/>
              </a:clrFrom>
              <a:clrTo>
                <a:srgbClr val="FFFFFF">
                  <a:alpha val="0"/>
                </a:srgbClr>
              </a:clrTo>
            </a:clrChange>
            <a:alphaModFix amt="10000"/>
          </a:blip>
          <a:srcRect l="7522" t="17008" r="7522" b="17008"/>
          <a:stretch/>
        </p:blipFill>
        <p:spPr>
          <a:xfrm>
            <a:off x="-1" y="-1"/>
            <a:ext cx="13004801" cy="9753601"/>
          </a:xfrm>
          <a:prstGeom prst="rect">
            <a:avLst/>
          </a:prstGeom>
          <a:ln>
            <a:noFill/>
          </a:ln>
          <a:effectLst>
            <a:outerShdw blurRad="149987" dist="250190" dir="8460000" algn="ctr">
              <a:srgbClr val="000000">
                <a:alpha val="28000"/>
              </a:srgbClr>
            </a:outerShdw>
            <a:softEdge rad="0"/>
          </a:effectLst>
          <a:scene3d>
            <a:camera prst="orthographicFront">
              <a:rot lat="0" lon="0" rev="0"/>
            </a:camera>
            <a:lightRig rig="contrasting" dir="t">
              <a:rot lat="0" lon="0" rev="1500000"/>
            </a:lightRig>
          </a:scene3d>
          <a:sp3d prstMaterial="metal">
            <a:bevelT w="88900" h="88900"/>
          </a:sp3d>
        </p:spPr>
      </p:pic>
      <p:sp>
        <p:nvSpPr>
          <p:cNvPr id="3" name="Text Placeholder 2">
            <a:extLst>
              <a:ext uri="{FF2B5EF4-FFF2-40B4-BE49-F238E27FC236}">
                <a16:creationId xmlns:a16="http://schemas.microsoft.com/office/drawing/2014/main" id="{ABBD5114-7C68-4B8F-BF4D-35D827C93898}"/>
              </a:ext>
            </a:extLst>
          </p:cNvPr>
          <p:cNvSpPr>
            <a:spLocks noGrp="1"/>
          </p:cNvSpPr>
          <p:nvPr>
            <p:ph type="body" sz="half" idx="1"/>
          </p:nvPr>
        </p:nvSpPr>
        <p:spPr>
          <a:xfrm>
            <a:off x="1098088" y="968341"/>
            <a:ext cx="8645518" cy="8344732"/>
          </a:xfrm>
        </p:spPr>
        <p:txBody>
          <a:bodyPr>
            <a:normAutofit/>
          </a:bodyPr>
          <a:lstStyle/>
          <a:p>
            <a:pPr marL="465138" lvl="0" indent="-465138" algn="r" rtl="1">
              <a:buFont typeface="Arial" panose="020B0604020202020204" pitchFamily="34" charset="0"/>
              <a:buChar char="•"/>
            </a:pPr>
            <a:r>
              <a:rPr lang="ar-SA" sz="3600" dirty="0">
                <a:solidFill>
                  <a:srgbClr val="000000"/>
                </a:solidFill>
              </a:rPr>
              <a:t>تم الإبقاء على المبادئ الأربعة </a:t>
            </a:r>
          </a:p>
          <a:p>
            <a:pPr marL="465138" lvl="0" indent="-465138" algn="r" rtl="1">
              <a:buFont typeface="Arial" panose="020B0604020202020204" pitchFamily="34" charset="0"/>
              <a:buChar char="•"/>
            </a:pPr>
            <a:r>
              <a:rPr lang="ar-SA" sz="3600" dirty="0">
                <a:solidFill>
                  <a:srgbClr val="000000"/>
                </a:solidFill>
              </a:rPr>
              <a:t>إعادة تصنيف المفاهيم:</a:t>
            </a:r>
          </a:p>
          <a:p>
            <a:pPr marL="1319213" lvl="1" indent="-569913" algn="r" rtl="1">
              <a:tabLst>
                <a:tab pos="1079500" algn="l"/>
              </a:tabLst>
            </a:pPr>
            <a:r>
              <a:rPr lang="ar-SA" sz="3200" dirty="0">
                <a:solidFill>
                  <a:srgbClr val="000000"/>
                </a:solidFill>
              </a:rPr>
              <a:t>1-</a:t>
            </a:r>
            <a:r>
              <a:rPr lang="en-US" sz="3200" dirty="0">
                <a:solidFill>
                  <a:srgbClr val="000000"/>
                </a:solidFill>
              </a:rPr>
              <a:t>	</a:t>
            </a:r>
            <a:r>
              <a:rPr lang="ar-SA" sz="3200" dirty="0">
                <a:solidFill>
                  <a:srgbClr val="000000"/>
                </a:solidFill>
              </a:rPr>
              <a:t>امتد تجنيب التعرض للأذى عبر التدخلات إلى منع الأذى بشكل عام</a:t>
            </a:r>
          </a:p>
          <a:p>
            <a:pPr marL="1319213" lvl="1" indent="-569913" algn="r" rtl="1">
              <a:tabLst>
                <a:tab pos="1079500" algn="l"/>
              </a:tabLst>
            </a:pPr>
            <a:r>
              <a:rPr lang="ar-SA" sz="3200" dirty="0">
                <a:solidFill>
                  <a:srgbClr val="000000"/>
                </a:solidFill>
              </a:rPr>
              <a:t>2-</a:t>
            </a:r>
            <a:r>
              <a:rPr lang="en-US" sz="3200" dirty="0">
                <a:solidFill>
                  <a:srgbClr val="000000"/>
                </a:solidFill>
              </a:rPr>
              <a:t>	</a:t>
            </a:r>
            <a:r>
              <a:rPr lang="ar-SA" sz="3200" dirty="0">
                <a:solidFill>
                  <a:srgbClr val="000000"/>
                </a:solidFill>
              </a:rPr>
              <a:t>يشمل الوصول إلى المساعدة بدون تمييز، المنع العمدي من الوصول إليها والتمييز في الوصول إليها</a:t>
            </a:r>
          </a:p>
          <a:p>
            <a:pPr marL="1319213" lvl="1" indent="-569913" algn="r" rtl="1">
              <a:tabLst>
                <a:tab pos="1079500" algn="l"/>
              </a:tabLst>
            </a:pPr>
            <a:r>
              <a:rPr lang="ar-SA" sz="3200" dirty="0">
                <a:solidFill>
                  <a:srgbClr val="000000"/>
                </a:solidFill>
              </a:rPr>
              <a:t>3-</a:t>
            </a:r>
            <a:r>
              <a:rPr lang="en-US" sz="3200" dirty="0">
                <a:solidFill>
                  <a:srgbClr val="000000"/>
                </a:solidFill>
              </a:rPr>
              <a:t>	</a:t>
            </a:r>
            <a:r>
              <a:rPr lang="ar-SA" sz="3200" dirty="0">
                <a:solidFill>
                  <a:srgbClr val="000000"/>
                </a:solidFill>
              </a:rPr>
              <a:t>دعم التعافي من الانتهاكات</a:t>
            </a:r>
          </a:p>
          <a:p>
            <a:pPr marL="1319213" lvl="1" indent="-569913" algn="r" rtl="1">
              <a:tabLst>
                <a:tab pos="1079500" algn="l"/>
              </a:tabLst>
            </a:pPr>
            <a:r>
              <a:rPr lang="ar-SA" sz="3200" dirty="0">
                <a:solidFill>
                  <a:srgbClr val="000000"/>
                </a:solidFill>
              </a:rPr>
              <a:t>4-</a:t>
            </a:r>
            <a:r>
              <a:rPr lang="en-US" sz="3200" dirty="0">
                <a:solidFill>
                  <a:srgbClr val="000000"/>
                </a:solidFill>
              </a:rPr>
              <a:t>	</a:t>
            </a:r>
            <a:r>
              <a:rPr lang="ar-SA" sz="3200" dirty="0">
                <a:solidFill>
                  <a:srgbClr val="000000"/>
                </a:solidFill>
              </a:rPr>
              <a:t>تعويض قانوني وتعزيز بيئة الحماية </a:t>
            </a:r>
          </a:p>
          <a:p>
            <a:pPr marL="465138" lvl="0" indent="-465138" algn="r" rtl="1">
              <a:buFont typeface="Arial" panose="020B0604020202020204" pitchFamily="34" charset="0"/>
              <a:buChar char="•"/>
            </a:pPr>
            <a:r>
              <a:rPr lang="ar-SA" sz="3600" dirty="0">
                <a:solidFill>
                  <a:srgbClr val="000000"/>
                </a:solidFill>
              </a:rPr>
              <a:t>لغة مبسطة وأمثلة متنوعة للممارسين</a:t>
            </a:r>
          </a:p>
          <a:p>
            <a:pPr marL="465138" lvl="0" indent="-465138" algn="r" rtl="1">
              <a:buFont typeface="Arial" panose="020B0604020202020204" pitchFamily="34" charset="0"/>
              <a:buChar char="•"/>
            </a:pPr>
            <a:r>
              <a:rPr lang="ar-SA" sz="3600" dirty="0">
                <a:solidFill>
                  <a:srgbClr val="000000"/>
                </a:solidFill>
              </a:rPr>
              <a:t>ملحق مختصر حول المعايير المهنية لأعمال الحماية التي وضعتها اللجنة الدولية للصليب الأحمر</a:t>
            </a:r>
          </a:p>
          <a:p>
            <a:pPr rtl="1"/>
            <a:endParaRPr lang="en-GB" sz="2800" dirty="0">
              <a:solidFill>
                <a:srgbClr val="000000"/>
              </a:solidFill>
            </a:endParaRPr>
          </a:p>
        </p:txBody>
      </p:sp>
      <p:sp>
        <p:nvSpPr>
          <p:cNvPr id="5" name="Title">
            <a:extLst>
              <a:ext uri="{FF2B5EF4-FFF2-40B4-BE49-F238E27FC236}">
                <a16:creationId xmlns:a16="http://schemas.microsoft.com/office/drawing/2014/main" id="{AE67DD04-EA48-4E63-AABA-53334211AECF}"/>
              </a:ext>
            </a:extLst>
          </p:cNvPr>
          <p:cNvSpPr txBox="1">
            <a:spLocks/>
          </p:cNvSpPr>
          <p:nvPr/>
        </p:nvSpPr>
        <p:spPr>
          <a:xfrm>
            <a:off x="7809877" y="728860"/>
            <a:ext cx="4279794" cy="2224202"/>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normAutofit fontScale="97500"/>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algn="r" rtl="1" hangingPunct="1"/>
            <a:r>
              <a:rPr lang="ar-SA" sz="6000" b="1" dirty="0">
                <a:solidFill>
                  <a:srgbClr val="000000"/>
                </a:solidFill>
              </a:rPr>
              <a:t>مبادئ</a:t>
            </a:r>
            <a:br>
              <a:rPr lang="en-US" sz="6000" b="1" dirty="0">
                <a:solidFill>
                  <a:srgbClr val="000000"/>
                </a:solidFill>
              </a:rPr>
            </a:br>
            <a:r>
              <a:rPr lang="ar-SA" sz="6000" b="1" dirty="0">
                <a:solidFill>
                  <a:srgbClr val="000000"/>
                </a:solidFill>
              </a:rPr>
              <a:t>الحماية </a:t>
            </a:r>
            <a:endParaRPr lang="en-GB" sz="6000" b="1"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endParaRPr>
          </a:p>
        </p:txBody>
      </p:sp>
      <p:sp>
        <p:nvSpPr>
          <p:cNvPr id="6" name="Slide Number">
            <a:extLst>
              <a:ext uri="{FF2B5EF4-FFF2-40B4-BE49-F238E27FC236}">
                <a16:creationId xmlns:a16="http://schemas.microsoft.com/office/drawing/2014/main" id="{9D591955-D3AE-4C5F-A95D-C3C2E3967886}"/>
              </a:ext>
            </a:extLst>
          </p:cNvPr>
          <p:cNvSpPr txBox="1">
            <a:spLocks/>
          </p:cNvSpPr>
          <p:nvPr/>
        </p:nvSpPr>
        <p:spPr>
          <a:xfrm>
            <a:off x="11816857" y="8809566"/>
            <a:ext cx="215789" cy="3429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pPr/>
              <a:t>21</a:t>
            </a:fld>
            <a:endParaRPr lang="en-US" dirty="0"/>
          </a:p>
        </p:txBody>
      </p:sp>
      <p:pic>
        <p:nvPicPr>
          <p:cNvPr id="8" name="Graphic 7">
            <a:extLst>
              <a:ext uri="{FF2B5EF4-FFF2-40B4-BE49-F238E27FC236}">
                <a16:creationId xmlns:a16="http://schemas.microsoft.com/office/drawing/2014/main" id="{165230AC-3306-4132-9FF0-19D33F64A96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94659" y="8472488"/>
            <a:ext cx="1934532" cy="869790"/>
          </a:xfrm>
          <a:prstGeom prst="rect">
            <a:avLst/>
          </a:prstGeom>
        </p:spPr>
      </p:pic>
      <p:sp>
        <p:nvSpPr>
          <p:cNvPr id="9" name="TextBox 8">
            <a:extLst>
              <a:ext uri="{FF2B5EF4-FFF2-40B4-BE49-F238E27FC236}">
                <a16:creationId xmlns:a16="http://schemas.microsoft.com/office/drawing/2014/main" id="{C3DDF42C-0215-4097-99AA-C9A9F84083F4}"/>
              </a:ext>
            </a:extLst>
          </p:cNvPr>
          <p:cNvSpPr txBox="1"/>
          <p:nvPr/>
        </p:nvSpPr>
        <p:spPr>
          <a:xfrm>
            <a:off x="11805138" y="8575933"/>
            <a:ext cx="569067" cy="3180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1400" b="0" i="0" u="none" strike="noStrike" cap="none" spc="0" normalizeH="0" baseline="0" dirty="0">
                <a:ln>
                  <a:noFill/>
                </a:ln>
                <a:solidFill>
                  <a:schemeClr val="tx2"/>
                </a:solidFill>
                <a:effectLst/>
                <a:uFillTx/>
                <a:latin typeface="Open Sans Bold" panose="020B0806030504020204" pitchFamily="34" charset="0"/>
                <a:ea typeface="Open Sans Bold" panose="020B0806030504020204" pitchFamily="34" charset="0"/>
                <a:cs typeface="Open Sans Bold" panose="020B0806030504020204" pitchFamily="34" charset="0"/>
                <a:sym typeface="Open Sans Regular"/>
              </a:rPr>
              <a:t>PAGE</a:t>
            </a:r>
          </a:p>
        </p:txBody>
      </p:sp>
      <p:cxnSp>
        <p:nvCxnSpPr>
          <p:cNvPr id="10" name="Straight Connector 9">
            <a:extLst>
              <a:ext uri="{FF2B5EF4-FFF2-40B4-BE49-F238E27FC236}">
                <a16:creationId xmlns:a16="http://schemas.microsoft.com/office/drawing/2014/main" id="{C142BB1A-0FA4-4B2C-A200-9931377EBF0B}"/>
              </a:ext>
            </a:extLst>
          </p:cNvPr>
          <p:cNvCxnSpPr>
            <a:cxnSpLocks/>
          </p:cNvCxnSpPr>
          <p:nvPr/>
        </p:nvCxnSpPr>
        <p:spPr>
          <a:xfrm>
            <a:off x="11719413" y="8668402"/>
            <a:ext cx="0" cy="384048"/>
          </a:xfrm>
          <a:prstGeom prst="line">
            <a:avLst/>
          </a:prstGeom>
          <a:noFill/>
          <a:ln w="22225" cap="flat">
            <a:solidFill>
              <a:schemeClr val="tx2"/>
            </a:solidFill>
            <a:prstDash val="solid"/>
            <a:round/>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3272287362"/>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DEE41EC-ACF8-49F5-91E6-3A3DF64C137E}"/>
              </a:ext>
            </a:extLst>
          </p:cNvPr>
          <p:cNvPicPr>
            <a:picLocks noChangeAspect="1"/>
          </p:cNvPicPr>
          <p:nvPr/>
        </p:nvPicPr>
        <p:blipFill rotWithShape="1">
          <a:blip r:embed="rId3"/>
          <a:srcRect l="12026"/>
          <a:stretch/>
        </p:blipFill>
        <p:spPr>
          <a:xfrm>
            <a:off x="0" y="1210350"/>
            <a:ext cx="6579395" cy="7437080"/>
          </a:xfrm>
          <a:prstGeom prst="rect">
            <a:avLst/>
          </a:prstGeom>
        </p:spPr>
      </p:pic>
      <p:sp>
        <p:nvSpPr>
          <p:cNvPr id="3" name="Text Placeholder 2">
            <a:extLst>
              <a:ext uri="{FF2B5EF4-FFF2-40B4-BE49-F238E27FC236}">
                <a16:creationId xmlns:a16="http://schemas.microsoft.com/office/drawing/2014/main" id="{9D63CF38-41B6-4B93-AD09-F22C1EADA3E2}"/>
              </a:ext>
            </a:extLst>
          </p:cNvPr>
          <p:cNvSpPr>
            <a:spLocks noGrp="1"/>
          </p:cNvSpPr>
          <p:nvPr>
            <p:ph type="body" sz="half" idx="1"/>
          </p:nvPr>
        </p:nvSpPr>
        <p:spPr>
          <a:xfrm>
            <a:off x="6202597" y="2191062"/>
            <a:ext cx="6188075" cy="6864649"/>
          </a:xfrm>
        </p:spPr>
        <p:txBody>
          <a:bodyPr vert="horz" lIns="91440" tIns="45720" rIns="91440" bIns="45720" rtlCol="0">
            <a:normAutofit/>
          </a:bodyPr>
          <a:lstStyle/>
          <a:p>
            <a:pPr marL="569913" lvl="0" indent="-355600" algn="r" defTabSz="914400" rtl="1">
              <a:lnSpc>
                <a:spcPct val="90000"/>
              </a:lnSpc>
              <a:buFont typeface="Arial" panose="020B0604020202020204" pitchFamily="34" charset="0"/>
              <a:buChar char="•"/>
            </a:pPr>
            <a:r>
              <a:rPr lang="ar-SA" sz="3200" kern="1200" dirty="0">
                <a:solidFill>
                  <a:srgbClr val="000000"/>
                </a:solidFill>
              </a:rPr>
              <a:t>تم الحفاظ على النص الأصلي للالتزامات (الرسم البياني التوضيحي للمعيار الإنساني الأساسي)</a:t>
            </a:r>
          </a:p>
          <a:p>
            <a:pPr marL="569913" lvl="0" indent="-355600" algn="r" defTabSz="914400" rtl="1">
              <a:lnSpc>
                <a:spcPct val="90000"/>
              </a:lnSpc>
              <a:buFont typeface="Arial" panose="020B0604020202020204" pitchFamily="34" charset="0"/>
              <a:buChar char="•"/>
            </a:pPr>
            <a:r>
              <a:rPr lang="ar-SA" sz="3200" kern="1200" dirty="0">
                <a:solidFill>
                  <a:srgbClr val="000000"/>
                </a:solidFill>
              </a:rPr>
              <a:t>تم تحديث مؤشرات الأداء بشكل طفيف</a:t>
            </a:r>
          </a:p>
          <a:p>
            <a:pPr marL="569913" lvl="0" indent="-355600" algn="r" defTabSz="914400" rtl="1">
              <a:lnSpc>
                <a:spcPct val="90000"/>
              </a:lnSpc>
              <a:buFont typeface="Arial" panose="020B0604020202020204" pitchFamily="34" charset="0"/>
              <a:buChar char="•"/>
            </a:pPr>
            <a:r>
              <a:rPr lang="ar-SA" sz="3200" kern="1200" dirty="0">
                <a:solidFill>
                  <a:srgbClr val="000000"/>
                </a:solidFill>
              </a:rPr>
              <a:t>تم إضافة بعض المحتويات للملاحظات الإرشادية، والتدابير الفرعية، أهمها ما يلي:</a:t>
            </a:r>
          </a:p>
          <a:p>
            <a:pPr marL="569913" lvl="0" indent="-355600" algn="r" defTabSz="914400" rtl="1">
              <a:lnSpc>
                <a:spcPct val="90000"/>
              </a:lnSpc>
              <a:buFont typeface="Arial" panose="020B0604020202020204" pitchFamily="34" charset="0"/>
              <a:buChar char="•"/>
            </a:pPr>
            <a:r>
              <a:rPr lang="ar-SA" sz="3200" kern="1200" dirty="0">
                <a:solidFill>
                  <a:srgbClr val="000000"/>
                </a:solidFill>
              </a:rPr>
              <a:t>مزيد من المراجع للحكومات، التنسيق المدني- العسكري، المساعدة المجتمعية الذاتية، والاعتبارات البيئية، و</a:t>
            </a:r>
          </a:p>
          <a:p>
            <a:pPr marL="569913" lvl="0" indent="-355600" algn="r" defTabSz="914400" rtl="1">
              <a:lnSpc>
                <a:spcPct val="90000"/>
              </a:lnSpc>
              <a:buFont typeface="Arial" panose="020B0604020202020204" pitchFamily="34" charset="0"/>
              <a:buChar char="•"/>
            </a:pPr>
            <a:r>
              <a:rPr lang="ar-SA" sz="3200" kern="1200" dirty="0">
                <a:solidFill>
                  <a:srgbClr val="000000"/>
                </a:solidFill>
              </a:rPr>
              <a:t>إضافة نص بشأن التحرش والاعتداء الجنسي.</a:t>
            </a:r>
          </a:p>
        </p:txBody>
      </p:sp>
      <p:sp>
        <p:nvSpPr>
          <p:cNvPr id="5" name="Title">
            <a:extLst>
              <a:ext uri="{FF2B5EF4-FFF2-40B4-BE49-F238E27FC236}">
                <a16:creationId xmlns:a16="http://schemas.microsoft.com/office/drawing/2014/main" id="{B7F7F8ED-1024-42DF-ACAA-811364E82046}"/>
              </a:ext>
            </a:extLst>
          </p:cNvPr>
          <p:cNvSpPr txBox="1">
            <a:spLocks/>
          </p:cNvSpPr>
          <p:nvPr/>
        </p:nvSpPr>
        <p:spPr>
          <a:xfrm>
            <a:off x="4134307" y="962402"/>
            <a:ext cx="7682550" cy="1480042"/>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normAutofit fontScale="97500"/>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algn="r" rtl="1" hangingPunct="1"/>
            <a:r>
              <a:rPr lang="ar-SA" sz="5600" b="1" dirty="0">
                <a:solidFill>
                  <a:srgbClr val="000000"/>
                </a:solidFill>
              </a:rPr>
              <a:t>المعيار الإنساني الأساسي</a:t>
            </a:r>
            <a:endParaRPr lang="en-GB" sz="5600"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endParaRPr>
          </a:p>
        </p:txBody>
      </p:sp>
      <p:sp>
        <p:nvSpPr>
          <p:cNvPr id="6" name="Slide Number">
            <a:extLst>
              <a:ext uri="{FF2B5EF4-FFF2-40B4-BE49-F238E27FC236}">
                <a16:creationId xmlns:a16="http://schemas.microsoft.com/office/drawing/2014/main" id="{7A844267-CAAA-4872-94D6-829EF8A3EA05}"/>
              </a:ext>
            </a:extLst>
          </p:cNvPr>
          <p:cNvSpPr txBox="1">
            <a:spLocks/>
          </p:cNvSpPr>
          <p:nvPr/>
        </p:nvSpPr>
        <p:spPr>
          <a:xfrm>
            <a:off x="11816857" y="8809566"/>
            <a:ext cx="215789" cy="3429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pPr/>
              <a:t>22</a:t>
            </a:fld>
            <a:endParaRPr lang="en-US" dirty="0"/>
          </a:p>
        </p:txBody>
      </p:sp>
      <p:pic>
        <p:nvPicPr>
          <p:cNvPr id="8" name="Graphic 7">
            <a:extLst>
              <a:ext uri="{FF2B5EF4-FFF2-40B4-BE49-F238E27FC236}">
                <a16:creationId xmlns:a16="http://schemas.microsoft.com/office/drawing/2014/main" id="{C0A2D3A4-F7E8-4BD5-BAA9-B80A77BA599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94659" y="8472488"/>
            <a:ext cx="1934532" cy="869790"/>
          </a:xfrm>
          <a:prstGeom prst="rect">
            <a:avLst/>
          </a:prstGeom>
        </p:spPr>
      </p:pic>
      <p:sp>
        <p:nvSpPr>
          <p:cNvPr id="9" name="TextBox 8">
            <a:extLst>
              <a:ext uri="{FF2B5EF4-FFF2-40B4-BE49-F238E27FC236}">
                <a16:creationId xmlns:a16="http://schemas.microsoft.com/office/drawing/2014/main" id="{3C334054-8B1F-4287-983A-455E7D0AD4DA}"/>
              </a:ext>
            </a:extLst>
          </p:cNvPr>
          <p:cNvSpPr txBox="1"/>
          <p:nvPr/>
        </p:nvSpPr>
        <p:spPr>
          <a:xfrm>
            <a:off x="11805138" y="8575933"/>
            <a:ext cx="569067" cy="3180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1400" b="0" i="0" u="none" strike="noStrike" cap="none" spc="0" normalizeH="0" baseline="0" dirty="0">
                <a:ln>
                  <a:noFill/>
                </a:ln>
                <a:solidFill>
                  <a:schemeClr val="tx2"/>
                </a:solidFill>
                <a:effectLst/>
                <a:uFillTx/>
                <a:latin typeface="Open Sans Bold" panose="020B0806030504020204" pitchFamily="34" charset="0"/>
                <a:ea typeface="Open Sans Bold" panose="020B0806030504020204" pitchFamily="34" charset="0"/>
                <a:cs typeface="Open Sans Bold" panose="020B0806030504020204" pitchFamily="34" charset="0"/>
                <a:sym typeface="Open Sans Regular"/>
              </a:rPr>
              <a:t>PAGE</a:t>
            </a:r>
          </a:p>
        </p:txBody>
      </p:sp>
      <p:cxnSp>
        <p:nvCxnSpPr>
          <p:cNvPr id="10" name="Straight Connector 9">
            <a:extLst>
              <a:ext uri="{FF2B5EF4-FFF2-40B4-BE49-F238E27FC236}">
                <a16:creationId xmlns:a16="http://schemas.microsoft.com/office/drawing/2014/main" id="{9135F9AB-0E79-4839-B312-52F922B966B2}"/>
              </a:ext>
            </a:extLst>
          </p:cNvPr>
          <p:cNvCxnSpPr>
            <a:cxnSpLocks/>
          </p:cNvCxnSpPr>
          <p:nvPr/>
        </p:nvCxnSpPr>
        <p:spPr>
          <a:xfrm>
            <a:off x="11719413" y="8668402"/>
            <a:ext cx="0" cy="384048"/>
          </a:xfrm>
          <a:prstGeom prst="line">
            <a:avLst/>
          </a:prstGeom>
          <a:noFill/>
          <a:ln w="22225" cap="flat">
            <a:solidFill>
              <a:schemeClr val="tx2"/>
            </a:solidFill>
            <a:prstDash val="solid"/>
            <a:round/>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1416063867"/>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8" name="Picture 4" descr="Image result for target icon png">
            <a:extLst>
              <a:ext uri="{FF2B5EF4-FFF2-40B4-BE49-F238E27FC236}">
                <a16:creationId xmlns:a16="http://schemas.microsoft.com/office/drawing/2014/main" id="{555C4E17-B7B6-43C8-A89A-A83BC9AD790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06125" y="5927082"/>
            <a:ext cx="1791412" cy="179141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progress icon png">
            <a:extLst>
              <a:ext uri="{FF2B5EF4-FFF2-40B4-BE49-F238E27FC236}">
                <a16:creationId xmlns:a16="http://schemas.microsoft.com/office/drawing/2014/main" id="{092C9FA2-6120-419C-BB19-F8F6C59B709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06125" y="4015505"/>
            <a:ext cx="1791412" cy="1791412"/>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tick in circle icon png">
            <a:extLst>
              <a:ext uri="{FF2B5EF4-FFF2-40B4-BE49-F238E27FC236}">
                <a16:creationId xmlns:a16="http://schemas.microsoft.com/office/drawing/2014/main" id="{68A1AA62-3A36-4014-82DE-E3D92A9F5F1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08361" y="2106164"/>
            <a:ext cx="1789176" cy="1789176"/>
          </a:xfrm>
          <a:prstGeom prst="rect">
            <a:avLst/>
          </a:prstGeom>
          <a:noFill/>
          <a:extLst>
            <a:ext uri="{909E8E84-426E-40DD-AFC4-6F175D3DCCD1}">
              <a14:hiddenFill xmlns:a14="http://schemas.microsoft.com/office/drawing/2010/main">
                <a:solidFill>
                  <a:srgbClr val="FFFFFF"/>
                </a:solidFill>
              </a14:hiddenFill>
            </a:ext>
          </a:extLst>
        </p:spPr>
      </p:pic>
      <p:sp>
        <p:nvSpPr>
          <p:cNvPr id="8" name="Title">
            <a:extLst>
              <a:ext uri="{FF2B5EF4-FFF2-40B4-BE49-F238E27FC236}">
                <a16:creationId xmlns:a16="http://schemas.microsoft.com/office/drawing/2014/main" id="{9F698A4B-0065-403E-8F77-6C5FFF6C617C}"/>
              </a:ext>
            </a:extLst>
          </p:cNvPr>
          <p:cNvSpPr txBox="1">
            <a:spLocks/>
          </p:cNvSpPr>
          <p:nvPr/>
        </p:nvSpPr>
        <p:spPr>
          <a:xfrm>
            <a:off x="833819" y="895987"/>
            <a:ext cx="9249346" cy="1090012"/>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normAutofit fontScale="97500"/>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algn="r" rtl="1" hangingPunct="1"/>
            <a:r>
              <a:rPr lang="ar-AE" sz="5600" b="1" dirty="0">
                <a:solidFill>
                  <a:srgbClr val="000000"/>
                </a:solidFill>
              </a:rPr>
              <a:t>المؤشرات</a:t>
            </a:r>
            <a:endParaRPr lang="en-GB" sz="5600"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endParaRPr>
          </a:p>
        </p:txBody>
      </p:sp>
      <p:graphicFrame>
        <p:nvGraphicFramePr>
          <p:cNvPr id="4" name="Table 3">
            <a:extLst>
              <a:ext uri="{FF2B5EF4-FFF2-40B4-BE49-F238E27FC236}">
                <a16:creationId xmlns:a16="http://schemas.microsoft.com/office/drawing/2014/main" id="{DAAF9210-0B30-45CB-B509-EAF1100DCEFF}"/>
              </a:ext>
            </a:extLst>
          </p:cNvPr>
          <p:cNvGraphicFramePr>
            <a:graphicFrameLocks noGrp="1"/>
          </p:cNvGraphicFramePr>
          <p:nvPr>
            <p:extLst>
              <p:ext uri="{D42A27DB-BD31-4B8C-83A1-F6EECF244321}">
                <p14:modId xmlns:p14="http://schemas.microsoft.com/office/powerpoint/2010/main" val="4245466485"/>
              </p:ext>
            </p:extLst>
          </p:nvPr>
        </p:nvGraphicFramePr>
        <p:xfrm>
          <a:off x="314325" y="2106165"/>
          <a:ext cx="9768839" cy="5657044"/>
        </p:xfrm>
        <a:graphic>
          <a:graphicData uri="http://schemas.openxmlformats.org/drawingml/2006/table">
            <a:tbl>
              <a:tblPr firstRow="1" bandRow="1">
                <a:tableStyleId>{5940675A-B579-460E-94D1-54222C63F5DA}</a:tableStyleId>
              </a:tblPr>
              <a:tblGrid>
                <a:gridCol w="2248993">
                  <a:extLst>
                    <a:ext uri="{9D8B030D-6E8A-4147-A177-3AD203B41FA5}">
                      <a16:colId xmlns:a16="http://schemas.microsoft.com/office/drawing/2014/main" val="3215493912"/>
                    </a:ext>
                  </a:extLst>
                </a:gridCol>
                <a:gridCol w="7519846">
                  <a:extLst>
                    <a:ext uri="{9D8B030D-6E8A-4147-A177-3AD203B41FA5}">
                      <a16:colId xmlns:a16="http://schemas.microsoft.com/office/drawing/2014/main" val="1056698888"/>
                    </a:ext>
                  </a:extLst>
                </a:gridCol>
              </a:tblGrid>
              <a:tr h="1829806">
                <a:tc>
                  <a:txBody>
                    <a:bodyPr/>
                    <a:lstStyle/>
                    <a:p>
                      <a:pPr algn="ctr" rtl="1"/>
                      <a:r>
                        <a:rPr lang="ar-SA" sz="4800" b="1" dirty="0">
                          <a:solidFill>
                            <a:srgbClr val="000000"/>
                          </a:solidFill>
                          <a:latin typeface="Open Sans" panose="020B0606030504020204" pitchFamily="34" charset="0"/>
                          <a:ea typeface="Open Sans" panose="020B0606030504020204" pitchFamily="34" charset="0"/>
                          <a:cs typeface="Open Sans" panose="020B0606030504020204" pitchFamily="34" charset="0"/>
                        </a:rPr>
                        <a:t>العملية</a:t>
                      </a:r>
                      <a:endParaRPr lang="en-US" sz="4800" b="1"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rtl="1">
                        <a:spcBef>
                          <a:spcPts val="600"/>
                        </a:spcBef>
                      </a:pPr>
                      <a:r>
                        <a:rPr lang="ar-SA" sz="2800" b="1" noProof="0" dirty="0">
                          <a:solidFill>
                            <a:srgbClr val="000000"/>
                          </a:solidFill>
                          <a:latin typeface="Open Sans" panose="020B0606030504020204" pitchFamily="34" charset="0"/>
                          <a:ea typeface="Open Sans" panose="020B0606030504020204" pitchFamily="34" charset="0"/>
                          <a:cs typeface="Open Sans" panose="020B0606030504020204" pitchFamily="34" charset="0"/>
                        </a:rPr>
                        <a:t>نعم/ لا</a:t>
                      </a:r>
                      <a:endParaRPr lang="en-GB" sz="2800" b="1" noProof="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p>
                      <a:pPr algn="r" rtl="1">
                        <a:spcBef>
                          <a:spcPts val="600"/>
                        </a:spcBef>
                      </a:pPr>
                      <a:r>
                        <a:rPr lang="ar-SA" sz="2800" noProof="0" dirty="0">
                          <a:solidFill>
                            <a:srgbClr val="000000"/>
                          </a:solidFill>
                          <a:latin typeface="Open Sans" panose="020B0606030504020204" pitchFamily="34" charset="0"/>
                          <a:ea typeface="Open Sans" panose="020B0606030504020204" pitchFamily="34" charset="0"/>
                          <a:cs typeface="Open Sans" panose="020B0606030504020204" pitchFamily="34" charset="0"/>
                        </a:rPr>
                        <a:t>"لا توجد فضلات بشرية في البيئة التي يعيش فيها الناس ويتعلمون ويعملون"</a:t>
                      </a:r>
                      <a:endParaRPr lang="en-GB" sz="2800" noProof="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573918325"/>
                  </a:ext>
                </a:extLst>
              </a:tr>
              <a:tr h="1952718">
                <a:tc>
                  <a:txBody>
                    <a:bodyPr/>
                    <a:lstStyle/>
                    <a:p>
                      <a:pPr algn="ctr" rtl="1"/>
                      <a:r>
                        <a:rPr lang="ar-SA" sz="4800" b="1" dirty="0">
                          <a:solidFill>
                            <a:srgbClr val="000000"/>
                          </a:solidFill>
                          <a:latin typeface="Open Sans" panose="020B0606030504020204" pitchFamily="34" charset="0"/>
                          <a:ea typeface="Open Sans" panose="020B0606030504020204" pitchFamily="34" charset="0"/>
                          <a:cs typeface="Open Sans" panose="020B0606030504020204" pitchFamily="34" charset="0"/>
                        </a:rPr>
                        <a:t>التقدم</a:t>
                      </a:r>
                      <a:endParaRPr lang="en-US" sz="4800" b="1"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rtl="1">
                        <a:spcBef>
                          <a:spcPts val="600"/>
                        </a:spcBef>
                      </a:pPr>
                      <a:r>
                        <a:rPr lang="ar-SA" sz="2800" b="1" noProof="0" dirty="0">
                          <a:solidFill>
                            <a:srgbClr val="000000"/>
                          </a:solidFill>
                          <a:latin typeface="Open Sans" panose="020B0606030504020204" pitchFamily="34" charset="0"/>
                          <a:ea typeface="Open Sans" panose="020B0606030504020204" pitchFamily="34" charset="0"/>
                          <a:cs typeface="Open Sans" panose="020B0606030504020204" pitchFamily="34" charset="0"/>
                        </a:rPr>
                        <a:t>يضع خط أساس ويقيس التقدم</a:t>
                      </a:r>
                      <a:endParaRPr lang="en-GB" sz="2800" b="1" noProof="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p>
                      <a:pPr algn="r" rtl="1">
                        <a:spcBef>
                          <a:spcPts val="600"/>
                        </a:spcBef>
                      </a:pPr>
                      <a:r>
                        <a:rPr lang="ar-SA" sz="2800" noProof="0" dirty="0">
                          <a:solidFill>
                            <a:srgbClr val="000000"/>
                          </a:solidFill>
                          <a:latin typeface="Open Sans" panose="020B0606030504020204" pitchFamily="34" charset="0"/>
                          <a:ea typeface="Open Sans" panose="020B0606030504020204" pitchFamily="34" charset="0"/>
                          <a:cs typeface="Open Sans" panose="020B0606030504020204" pitchFamily="34" charset="0"/>
                        </a:rPr>
                        <a:t>"نسبة المتلقين الراضين عن إدارة النظافة الحيضية والمواد والمرافق"</a:t>
                      </a:r>
                      <a:endParaRPr lang="en-GB" sz="2000" noProof="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322490298"/>
                  </a:ext>
                </a:extLst>
              </a:tr>
              <a:tr h="1829806">
                <a:tc>
                  <a:txBody>
                    <a:bodyPr/>
                    <a:lstStyle/>
                    <a:p>
                      <a:pPr algn="ctr" rtl="1"/>
                      <a:r>
                        <a:rPr lang="ar-SA" sz="4800" b="1" dirty="0">
                          <a:solidFill>
                            <a:srgbClr val="000000"/>
                          </a:solidFill>
                          <a:latin typeface="Open Sans" panose="020B0606030504020204" pitchFamily="34" charset="0"/>
                          <a:ea typeface="Open Sans" panose="020B0606030504020204" pitchFamily="34" charset="0"/>
                          <a:cs typeface="Open Sans" panose="020B0606030504020204" pitchFamily="34" charset="0"/>
                        </a:rPr>
                        <a:t>الهدف</a:t>
                      </a:r>
                      <a:endParaRPr lang="en-US" sz="4800" b="1"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584200" rtl="1" eaLnBrk="1" fontAlgn="auto" latinLnBrk="0" hangingPunct="1">
                        <a:lnSpc>
                          <a:spcPct val="100000"/>
                        </a:lnSpc>
                        <a:spcBef>
                          <a:spcPts val="600"/>
                        </a:spcBef>
                        <a:spcAft>
                          <a:spcPts val="0"/>
                        </a:spcAft>
                        <a:buClrTx/>
                        <a:buSzTx/>
                        <a:buFontTx/>
                        <a:buNone/>
                        <a:tabLst/>
                        <a:defRPr/>
                      </a:pPr>
                      <a:r>
                        <a:rPr lang="ar-SA" sz="2800" b="1" i="0" u="none" strike="noStrike" cap="none" spc="0" baseline="0" noProof="0" dirty="0">
                          <a:ln>
                            <a:noFill/>
                          </a:ln>
                          <a:solidFill>
                            <a:srgbClr val="000000"/>
                          </a:solidFill>
                          <a:uFillTx/>
                          <a:latin typeface="Open Sans" panose="020B0606030504020204" pitchFamily="34" charset="0"/>
                          <a:ea typeface="Open Sans" panose="020B0606030504020204" pitchFamily="34" charset="0"/>
                          <a:cs typeface="Open Sans" panose="020B0606030504020204" pitchFamily="34" charset="0"/>
                          <a:sym typeface="Open Sans Bold"/>
                        </a:rPr>
                        <a:t>الأهداف المعلنة المحددة</a:t>
                      </a:r>
                      <a:endParaRPr lang="en-GB" sz="2800" b="1" i="0" u="none" strike="noStrike" cap="none" spc="0" baseline="0" noProof="0" dirty="0">
                        <a:ln>
                          <a:noFill/>
                        </a:ln>
                        <a:solidFill>
                          <a:srgbClr val="000000"/>
                        </a:solidFill>
                        <a:uFillTx/>
                        <a:latin typeface="Open Sans" panose="020B0606030504020204" pitchFamily="34" charset="0"/>
                        <a:ea typeface="Open Sans" panose="020B0606030504020204" pitchFamily="34" charset="0"/>
                        <a:cs typeface="Open Sans" panose="020B0606030504020204" pitchFamily="34" charset="0"/>
                        <a:sym typeface="Open Sans Bold"/>
                      </a:endParaRPr>
                    </a:p>
                    <a:p>
                      <a:pPr marL="0" marR="0" lvl="0" indent="0" algn="r" defTabSz="584200" rtl="1" eaLnBrk="1" fontAlgn="auto" latinLnBrk="0" hangingPunct="1">
                        <a:lnSpc>
                          <a:spcPct val="100000"/>
                        </a:lnSpc>
                        <a:spcBef>
                          <a:spcPts val="600"/>
                        </a:spcBef>
                        <a:spcAft>
                          <a:spcPts val="0"/>
                        </a:spcAft>
                        <a:buClrTx/>
                        <a:buSzTx/>
                        <a:buFontTx/>
                        <a:buNone/>
                        <a:tabLst/>
                        <a:defRPr/>
                      </a:pPr>
                      <a:r>
                        <a:rPr lang="ar-SA" sz="2800" b="0" i="0" u="none" strike="noStrike" cap="none" spc="0" baseline="0" noProof="0" dirty="0">
                          <a:ln>
                            <a:noFill/>
                          </a:ln>
                          <a:solidFill>
                            <a:srgbClr val="000000"/>
                          </a:solidFill>
                          <a:uFillTx/>
                          <a:latin typeface="Open Sans" panose="020B0606030504020204" pitchFamily="34" charset="0"/>
                          <a:ea typeface="Open Sans" panose="020B0606030504020204" pitchFamily="34" charset="0"/>
                          <a:cs typeface="Open Sans" panose="020B0606030504020204" pitchFamily="34" charset="0"/>
                          <a:sym typeface="Open Sans Bold"/>
                        </a:rPr>
                        <a:t>"نسبة حالات سوء التغذية الحاد والمعتدل التي تستطيع الحصول على الخدمات العلاجية (تغطية) أكثر من 50% في الريف، أكثر من 70% في الحضر، أكثر من 90% في المخيمات الرسمية" </a:t>
                      </a:r>
                      <a:endParaRPr lang="en-GB" sz="2800" b="0" i="0" u="none" strike="noStrike" cap="none" spc="0" baseline="0" noProof="0" dirty="0">
                        <a:ln>
                          <a:noFill/>
                        </a:ln>
                        <a:solidFill>
                          <a:srgbClr val="000000"/>
                        </a:solidFill>
                        <a:uFillTx/>
                        <a:latin typeface="Open Sans" panose="020B0606030504020204" pitchFamily="34" charset="0"/>
                        <a:ea typeface="Open Sans" panose="020B0606030504020204" pitchFamily="34" charset="0"/>
                        <a:cs typeface="Open Sans" panose="020B0606030504020204" pitchFamily="34" charset="0"/>
                        <a:sym typeface="Open Sans Bold"/>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97880873"/>
                  </a:ext>
                </a:extLst>
              </a:tr>
            </a:tbl>
          </a:graphicData>
        </a:graphic>
      </p:graphicFrame>
      <p:sp>
        <p:nvSpPr>
          <p:cNvPr id="10" name="Slide Number">
            <a:extLst>
              <a:ext uri="{FF2B5EF4-FFF2-40B4-BE49-F238E27FC236}">
                <a16:creationId xmlns:a16="http://schemas.microsoft.com/office/drawing/2014/main" id="{B5C0F5F0-0F24-499F-83A0-D36D0B356704}"/>
              </a:ext>
            </a:extLst>
          </p:cNvPr>
          <p:cNvSpPr txBox="1">
            <a:spLocks/>
          </p:cNvSpPr>
          <p:nvPr/>
        </p:nvSpPr>
        <p:spPr>
          <a:xfrm>
            <a:off x="11816857" y="8809566"/>
            <a:ext cx="215789" cy="3429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pPr/>
              <a:t>23</a:t>
            </a:fld>
            <a:endParaRPr lang="en-US" dirty="0"/>
          </a:p>
        </p:txBody>
      </p:sp>
      <p:sp>
        <p:nvSpPr>
          <p:cNvPr id="9" name="Rectangle 8">
            <a:extLst>
              <a:ext uri="{FF2B5EF4-FFF2-40B4-BE49-F238E27FC236}">
                <a16:creationId xmlns:a16="http://schemas.microsoft.com/office/drawing/2014/main" id="{3D7E5510-4327-475F-B83B-87FEDCFED8F5}"/>
              </a:ext>
            </a:extLst>
          </p:cNvPr>
          <p:cNvSpPr/>
          <p:nvPr/>
        </p:nvSpPr>
        <p:spPr>
          <a:xfrm>
            <a:off x="314325" y="8329613"/>
            <a:ext cx="2128838" cy="1128712"/>
          </a:xfrm>
          <a:prstGeom prst="rect">
            <a:avLst/>
          </a:prstGeom>
          <a:solidFill>
            <a:schemeClr val="bg1"/>
          </a:solidFill>
          <a:ln w="25400" cap="flat">
            <a:solidFill>
              <a:schemeClr val="bg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11" name="Graphic 10">
            <a:extLst>
              <a:ext uri="{FF2B5EF4-FFF2-40B4-BE49-F238E27FC236}">
                <a16:creationId xmlns:a16="http://schemas.microsoft.com/office/drawing/2014/main" id="{F14F0FD6-5059-487A-A44B-D188808432C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94659" y="8472488"/>
            <a:ext cx="1934532" cy="869790"/>
          </a:xfrm>
          <a:prstGeom prst="rect">
            <a:avLst/>
          </a:prstGeom>
        </p:spPr>
      </p:pic>
    </p:spTree>
    <p:extLst>
      <p:ext uri="{BB962C8B-B14F-4D97-AF65-F5344CB8AC3E}">
        <p14:creationId xmlns:p14="http://schemas.microsoft.com/office/powerpoint/2010/main" val="3670422980"/>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3FAA6D6-6DE3-4110-B1AD-B2F600611985}"/>
              </a:ext>
            </a:extLst>
          </p:cNvPr>
          <p:cNvPicPr>
            <a:picLocks noChangeAspect="1"/>
          </p:cNvPicPr>
          <p:nvPr/>
        </p:nvPicPr>
        <p:blipFill>
          <a:blip r:embed="rId2"/>
          <a:stretch>
            <a:fillRect/>
          </a:stretch>
        </p:blipFill>
        <p:spPr>
          <a:xfrm>
            <a:off x="8469443" y="2410229"/>
            <a:ext cx="4044478" cy="4980884"/>
          </a:xfrm>
          <a:prstGeom prst="rect">
            <a:avLst/>
          </a:prstGeom>
        </p:spPr>
      </p:pic>
      <p:sp>
        <p:nvSpPr>
          <p:cNvPr id="11" name="Rectangle 10">
            <a:extLst>
              <a:ext uri="{FF2B5EF4-FFF2-40B4-BE49-F238E27FC236}">
                <a16:creationId xmlns:a16="http://schemas.microsoft.com/office/drawing/2014/main" id="{DDF35F2E-38B7-44BB-8745-800F754F4AAF}"/>
              </a:ext>
            </a:extLst>
          </p:cNvPr>
          <p:cNvSpPr/>
          <p:nvPr/>
        </p:nvSpPr>
        <p:spPr>
          <a:xfrm>
            <a:off x="314325" y="8329613"/>
            <a:ext cx="2128838" cy="1128712"/>
          </a:xfrm>
          <a:prstGeom prst="rect">
            <a:avLst/>
          </a:prstGeom>
          <a:solidFill>
            <a:schemeClr val="bg1"/>
          </a:solidFill>
          <a:ln w="25400" cap="flat">
            <a:solidFill>
              <a:schemeClr val="bg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9" name="Rectangle 8" hidden="1">
            <a:extLst>
              <a:ext uri="{FF2B5EF4-FFF2-40B4-BE49-F238E27FC236}">
                <a16:creationId xmlns:a16="http://schemas.microsoft.com/office/drawing/2014/main" id="{CEB41C5C-0F34-4DDA-9D7C-5E717F35F6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6543655" y="431773"/>
            <a:ext cx="6117963" cy="8386479"/>
          </a:xfrm>
          <a:prstGeom prst="rect">
            <a:avLst/>
          </a:prstGeom>
          <a:solidFill>
            <a:srgbClr val="E5EEED"/>
          </a:solidFill>
          <a:ln w="127000" cap="sq" cmpd="thinThick">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id="{4CB19036-0102-4B0E-977A-C9E1A0FC3ABE}"/>
              </a:ext>
            </a:extLst>
          </p:cNvPr>
          <p:cNvSpPr>
            <a:spLocks noGrp="1"/>
          </p:cNvSpPr>
          <p:nvPr>
            <p:ph type="body" sz="half" idx="1"/>
          </p:nvPr>
        </p:nvSpPr>
        <p:spPr>
          <a:xfrm>
            <a:off x="451289" y="1450834"/>
            <a:ext cx="7661747" cy="8061840"/>
          </a:xfrm>
        </p:spPr>
        <p:txBody>
          <a:bodyPr vert="horz" lIns="91440" tIns="45720" rIns="91440" bIns="45720" rtlCol="0">
            <a:normAutofit fontScale="92500"/>
          </a:bodyPr>
          <a:lstStyle/>
          <a:p>
            <a:pPr marL="344488" indent="-344488" algn="r" rtl="1">
              <a:buFont typeface="Arial" panose="020B0604020202020204" pitchFamily="34" charset="0"/>
              <a:buChar char="•"/>
            </a:pPr>
            <a:r>
              <a:rPr lang="ar-SA" sz="3200" dirty="0">
                <a:solidFill>
                  <a:srgbClr val="000000"/>
                </a:solidFill>
              </a:rPr>
              <a:t>تركيز أكبر على </a:t>
            </a:r>
            <a:r>
              <a:rPr lang="ar-SA" sz="3200" b="1" dirty="0">
                <a:solidFill>
                  <a:srgbClr val="000000"/>
                </a:solidFill>
              </a:rPr>
              <a:t>المشاركة المجتمعية </a:t>
            </a:r>
            <a:r>
              <a:rPr lang="ar-SA" sz="3200" dirty="0">
                <a:solidFill>
                  <a:srgbClr val="000000"/>
                </a:solidFill>
              </a:rPr>
              <a:t>بما في ذلك رسم بياني في مقدمة الفصل </a:t>
            </a:r>
          </a:p>
          <a:p>
            <a:pPr marL="344488" indent="-344488" algn="r" rtl="1">
              <a:buFont typeface="Arial" panose="020B0604020202020204" pitchFamily="34" charset="0"/>
              <a:buChar char="•"/>
            </a:pPr>
            <a:r>
              <a:rPr lang="ar-SA" sz="3200" dirty="0">
                <a:solidFill>
                  <a:srgbClr val="000000"/>
                </a:solidFill>
              </a:rPr>
              <a:t>حذف المعيار الخاص بتطوير برامج الجودة العامة، وتم دمجه في الفصل بشكل عام</a:t>
            </a:r>
          </a:p>
          <a:p>
            <a:pPr marL="344488" indent="-344488" algn="r" rtl="1">
              <a:buFont typeface="Arial" panose="020B0604020202020204" pitchFamily="34" charset="0"/>
              <a:buChar char="•"/>
            </a:pPr>
            <a:r>
              <a:rPr lang="ar-SA" sz="3200" dirty="0">
                <a:solidFill>
                  <a:srgbClr val="000000"/>
                </a:solidFill>
              </a:rPr>
              <a:t>تم حذف المعيار الخاص </a:t>
            </a:r>
            <a:r>
              <a:rPr lang="ar-SA" sz="3200" b="1" dirty="0">
                <a:solidFill>
                  <a:srgbClr val="000000"/>
                </a:solidFill>
              </a:rPr>
              <a:t>بالصرف الصحي</a:t>
            </a:r>
            <a:r>
              <a:rPr lang="ar-SA" sz="3200" dirty="0">
                <a:solidFill>
                  <a:srgbClr val="000000"/>
                </a:solidFill>
              </a:rPr>
              <a:t>. وتم تناول الموضوع في الفصلين الخاصين بالإمداد بالماء والإصحاح والنهوض بالنظافة والمأوى والمستوطنات البشرية</a:t>
            </a:r>
          </a:p>
          <a:p>
            <a:pPr marL="344488" indent="-344488" algn="r" rtl="1">
              <a:buFont typeface="Arial" panose="020B0604020202020204" pitchFamily="34" charset="0"/>
              <a:buChar char="•"/>
            </a:pPr>
            <a:r>
              <a:rPr lang="ar-SA" sz="3200" dirty="0">
                <a:solidFill>
                  <a:srgbClr val="000000"/>
                </a:solidFill>
              </a:rPr>
              <a:t>قسم جديد/معيار جديد: </a:t>
            </a:r>
            <a:r>
              <a:rPr lang="ar-SA" sz="3200" b="1" dirty="0">
                <a:solidFill>
                  <a:srgbClr val="000000"/>
                </a:solidFill>
              </a:rPr>
              <a:t>الإمداد بالماء والإصحاح والنهوض بالنظافة في حالات تفشي الأمراض والرعاية الصحية</a:t>
            </a:r>
          </a:p>
          <a:p>
            <a:pPr marL="1035050" indent="-344488" algn="r" rtl="1">
              <a:buFont typeface="Arial" panose="020B0604020202020204" pitchFamily="34" charset="0"/>
              <a:buChar char="•"/>
              <a:tabLst>
                <a:tab pos="1603375" algn="l"/>
              </a:tabLst>
            </a:pPr>
            <a:r>
              <a:rPr lang="ar-SA" sz="3200" dirty="0">
                <a:solidFill>
                  <a:srgbClr val="000000"/>
                </a:solidFill>
              </a:rPr>
              <a:t>الدروس المستفادة من الاستجابة لفيروس إيبولا</a:t>
            </a:r>
          </a:p>
          <a:p>
            <a:pPr marL="1035050" indent="-344488" algn="r" rtl="1">
              <a:buFont typeface="Arial" panose="020B0604020202020204" pitchFamily="34" charset="0"/>
              <a:buChar char="•"/>
              <a:tabLst>
                <a:tab pos="1603375" algn="l"/>
              </a:tabLst>
            </a:pPr>
            <a:r>
              <a:rPr lang="ar-SA" sz="3200" dirty="0">
                <a:solidFill>
                  <a:srgbClr val="000000"/>
                </a:solidFill>
              </a:rPr>
              <a:t>يغطي الاستجابة المجتمعية والوقاية من العدوى ومكافحتها في المرافق</a:t>
            </a:r>
          </a:p>
          <a:p>
            <a:pPr marL="1035050" indent="-344488" algn="r" rtl="1">
              <a:buFont typeface="Arial" panose="020B0604020202020204" pitchFamily="34" charset="0"/>
              <a:buChar char="•"/>
              <a:tabLst>
                <a:tab pos="1603375" algn="l"/>
              </a:tabLst>
            </a:pPr>
            <a:r>
              <a:rPr lang="ar-SA" sz="3200" dirty="0">
                <a:solidFill>
                  <a:srgbClr val="000000"/>
                </a:solidFill>
              </a:rPr>
              <a:t>رسم بياني جديد (انظر الصورة)</a:t>
            </a:r>
          </a:p>
        </p:txBody>
      </p:sp>
      <p:sp>
        <p:nvSpPr>
          <p:cNvPr id="6" name="Slide Number">
            <a:extLst>
              <a:ext uri="{FF2B5EF4-FFF2-40B4-BE49-F238E27FC236}">
                <a16:creationId xmlns:a16="http://schemas.microsoft.com/office/drawing/2014/main" id="{2A5EEC6D-BB33-420E-9C7F-445347937BAD}"/>
              </a:ext>
            </a:extLst>
          </p:cNvPr>
          <p:cNvSpPr txBox="1">
            <a:spLocks/>
          </p:cNvSpPr>
          <p:nvPr/>
        </p:nvSpPr>
        <p:spPr>
          <a:xfrm>
            <a:off x="11816857" y="8809566"/>
            <a:ext cx="215789" cy="3429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pPr/>
              <a:t>24</a:t>
            </a:fld>
            <a:endParaRPr lang="en-US" dirty="0"/>
          </a:p>
        </p:txBody>
      </p:sp>
      <p:sp>
        <p:nvSpPr>
          <p:cNvPr id="7" name="Title">
            <a:extLst>
              <a:ext uri="{FF2B5EF4-FFF2-40B4-BE49-F238E27FC236}">
                <a16:creationId xmlns:a16="http://schemas.microsoft.com/office/drawing/2014/main" id="{FB3270AB-48C5-46E0-9AA0-1296A338B82A}"/>
              </a:ext>
            </a:extLst>
          </p:cNvPr>
          <p:cNvSpPr txBox="1">
            <a:spLocks/>
          </p:cNvSpPr>
          <p:nvPr/>
        </p:nvSpPr>
        <p:spPr>
          <a:xfrm>
            <a:off x="-2248523" y="521062"/>
            <a:ext cx="9968458" cy="929772"/>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normAutofit fontScale="97500"/>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algn="r" rtl="1" hangingPunct="1"/>
            <a:r>
              <a:rPr lang="ar-SA" sz="3600" b="1" dirty="0">
                <a:solidFill>
                  <a:srgbClr val="000000"/>
                </a:solidFill>
              </a:rPr>
              <a:t>الإمداد بالماء والإصحاح والنهوض بالنظافة </a:t>
            </a:r>
            <a:endParaRPr lang="en-GB" sz="3600"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endParaRPr>
          </a:p>
        </p:txBody>
      </p:sp>
      <p:pic>
        <p:nvPicPr>
          <p:cNvPr id="10" name="Graphic 9">
            <a:extLst>
              <a:ext uri="{FF2B5EF4-FFF2-40B4-BE49-F238E27FC236}">
                <a16:creationId xmlns:a16="http://schemas.microsoft.com/office/drawing/2014/main" id="{A4ED274A-BF48-4C4A-9AF1-41540508AEF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94659" y="8472488"/>
            <a:ext cx="1934532" cy="869790"/>
          </a:xfrm>
          <a:prstGeom prst="rect">
            <a:avLst/>
          </a:prstGeom>
        </p:spPr>
      </p:pic>
    </p:spTree>
    <p:extLst>
      <p:ext uri="{BB962C8B-B14F-4D97-AF65-F5344CB8AC3E}">
        <p14:creationId xmlns:p14="http://schemas.microsoft.com/office/powerpoint/2010/main" val="1675901869"/>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A458256-31D1-46D2-BB1B-DC48AF592116}"/>
              </a:ext>
            </a:extLst>
          </p:cNvPr>
          <p:cNvSpPr/>
          <p:nvPr/>
        </p:nvSpPr>
        <p:spPr>
          <a:xfrm>
            <a:off x="314325" y="8329613"/>
            <a:ext cx="2128838" cy="1128712"/>
          </a:xfrm>
          <a:prstGeom prst="rect">
            <a:avLst/>
          </a:prstGeom>
          <a:solidFill>
            <a:schemeClr val="bg1"/>
          </a:solidFill>
          <a:ln w="25400" cap="flat">
            <a:solidFill>
              <a:schemeClr val="bg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3" name="Text Placeholder 2">
            <a:extLst>
              <a:ext uri="{FF2B5EF4-FFF2-40B4-BE49-F238E27FC236}">
                <a16:creationId xmlns:a16="http://schemas.microsoft.com/office/drawing/2014/main" id="{C70E7A6B-0155-4B37-B40A-A562C05593DC}"/>
              </a:ext>
            </a:extLst>
          </p:cNvPr>
          <p:cNvSpPr>
            <a:spLocks noGrp="1"/>
          </p:cNvSpPr>
          <p:nvPr>
            <p:ph type="body" sz="half" idx="1"/>
          </p:nvPr>
        </p:nvSpPr>
        <p:spPr>
          <a:xfrm>
            <a:off x="1193800" y="3940632"/>
            <a:ext cx="10617200" cy="4760079"/>
          </a:xfrm>
        </p:spPr>
        <p:txBody>
          <a:bodyPr>
            <a:normAutofit/>
          </a:bodyPr>
          <a:lstStyle/>
          <a:p>
            <a:pPr marL="465138" lvl="0" indent="-420688" algn="r" defTabSz="914400" rtl="1">
              <a:lnSpc>
                <a:spcPct val="90000"/>
              </a:lnSpc>
              <a:buFont typeface="Arial" panose="020B0604020202020204" pitchFamily="34" charset="0"/>
              <a:buChar char="•"/>
            </a:pPr>
            <a:r>
              <a:rPr lang="ar-SA" sz="4000" kern="1200" dirty="0">
                <a:solidFill>
                  <a:srgbClr val="000000"/>
                </a:solidFill>
              </a:rPr>
              <a:t>هيكل </a:t>
            </a:r>
            <a:r>
              <a:rPr lang="ar-SA" sz="4000" b="1" kern="1200" dirty="0">
                <a:solidFill>
                  <a:srgbClr val="000000"/>
                </a:solidFill>
              </a:rPr>
              <a:t>مبسط</a:t>
            </a:r>
            <a:r>
              <a:rPr lang="ar-SA" sz="4000" kern="1200" dirty="0">
                <a:solidFill>
                  <a:srgbClr val="000000"/>
                </a:solidFill>
              </a:rPr>
              <a:t> بشكل طفيف يركز على ترابط تقييمات الأمن الغذائي والتغذية، والتحليل والبرامج التكميلية.</a:t>
            </a:r>
          </a:p>
          <a:p>
            <a:pPr marL="465138" lvl="0" indent="-420688" algn="r" defTabSz="914400" rtl="1">
              <a:lnSpc>
                <a:spcPct val="90000"/>
              </a:lnSpc>
              <a:buFont typeface="Arial" panose="020B0604020202020204" pitchFamily="34" charset="0"/>
              <a:buChar char="•"/>
            </a:pPr>
            <a:r>
              <a:rPr lang="ar-SA" sz="4000" kern="1200" dirty="0">
                <a:solidFill>
                  <a:srgbClr val="000000"/>
                </a:solidFill>
              </a:rPr>
              <a:t>تم حذف المعايير الخاصة بالنقد والقسائم، وإدارة سلسلة التوريد، من هذا الفصل، ليحل محلها ملحق جديد بشأن ما هو اسفير عبر الدليل.</a:t>
            </a:r>
          </a:p>
          <a:p>
            <a:pPr marL="465138" lvl="0" indent="-420688" algn="r" defTabSz="914400" rtl="1">
              <a:lnSpc>
                <a:spcPct val="90000"/>
              </a:lnSpc>
              <a:buFont typeface="Arial" panose="020B0604020202020204" pitchFamily="34" charset="0"/>
              <a:buChar char="•"/>
            </a:pPr>
            <a:r>
              <a:rPr lang="ar-SA" sz="4000" b="1" kern="1200" dirty="0">
                <a:solidFill>
                  <a:srgbClr val="000000"/>
                </a:solidFill>
              </a:rPr>
              <a:t>قسم التقييمات </a:t>
            </a:r>
            <a:r>
              <a:rPr lang="ar-SA" sz="4000" kern="1200" dirty="0">
                <a:solidFill>
                  <a:srgbClr val="000000"/>
                </a:solidFill>
              </a:rPr>
              <a:t>الذي يحتوي على معيارين منفصلين لتقييم المعايير (تم الإبقاء عليه)</a:t>
            </a:r>
          </a:p>
        </p:txBody>
      </p:sp>
      <p:pic>
        <p:nvPicPr>
          <p:cNvPr id="6" name="Picture 5">
            <a:extLst>
              <a:ext uri="{FF2B5EF4-FFF2-40B4-BE49-F238E27FC236}">
                <a16:creationId xmlns:a16="http://schemas.microsoft.com/office/drawing/2014/main" id="{5A6403BC-D917-4F14-B720-F07D0B1FF039}"/>
              </a:ext>
            </a:extLst>
          </p:cNvPr>
          <p:cNvPicPr>
            <a:picLocks noChangeAspect="1"/>
          </p:cNvPicPr>
          <p:nvPr/>
        </p:nvPicPr>
        <p:blipFill>
          <a:blip r:embed="rId2"/>
          <a:stretch>
            <a:fillRect/>
          </a:stretch>
        </p:blipFill>
        <p:spPr>
          <a:xfrm>
            <a:off x="8207046" y="583241"/>
            <a:ext cx="2951333" cy="2920201"/>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7" name="Title">
            <a:extLst>
              <a:ext uri="{FF2B5EF4-FFF2-40B4-BE49-F238E27FC236}">
                <a16:creationId xmlns:a16="http://schemas.microsoft.com/office/drawing/2014/main" id="{DB96490A-C5B1-4B87-A8A4-EF6F951D3DC4}"/>
              </a:ext>
            </a:extLst>
          </p:cNvPr>
          <p:cNvSpPr txBox="1">
            <a:spLocks/>
          </p:cNvSpPr>
          <p:nvPr/>
        </p:nvSpPr>
        <p:spPr>
          <a:xfrm>
            <a:off x="2149309" y="1586945"/>
            <a:ext cx="5675086" cy="1596073"/>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normAutofit fontScale="97500"/>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algn="r" rtl="1" hangingPunct="1"/>
            <a:r>
              <a:rPr lang="ar-SA" sz="6000" b="1" dirty="0">
                <a:solidFill>
                  <a:srgbClr val="000000"/>
                </a:solidFill>
              </a:rPr>
              <a:t>الأمن الغذائي والتغذية </a:t>
            </a:r>
            <a:endParaRPr lang="en-GB" sz="6000"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endParaRPr>
          </a:p>
        </p:txBody>
      </p:sp>
      <p:sp>
        <p:nvSpPr>
          <p:cNvPr id="5" name="Slide Number">
            <a:extLst>
              <a:ext uri="{FF2B5EF4-FFF2-40B4-BE49-F238E27FC236}">
                <a16:creationId xmlns:a16="http://schemas.microsoft.com/office/drawing/2014/main" id="{734F2309-678F-4999-A511-E9C95F93F919}"/>
              </a:ext>
            </a:extLst>
          </p:cNvPr>
          <p:cNvSpPr txBox="1">
            <a:spLocks/>
          </p:cNvSpPr>
          <p:nvPr/>
        </p:nvSpPr>
        <p:spPr>
          <a:xfrm>
            <a:off x="11816857" y="8809566"/>
            <a:ext cx="215789" cy="3429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pPr/>
              <a:t>25</a:t>
            </a:fld>
            <a:endParaRPr lang="en-US" dirty="0"/>
          </a:p>
        </p:txBody>
      </p:sp>
      <p:pic>
        <p:nvPicPr>
          <p:cNvPr id="9" name="Graphic 8">
            <a:extLst>
              <a:ext uri="{FF2B5EF4-FFF2-40B4-BE49-F238E27FC236}">
                <a16:creationId xmlns:a16="http://schemas.microsoft.com/office/drawing/2014/main" id="{C2BDB333-72CF-4834-981F-ED9BF3913DB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94659" y="8472488"/>
            <a:ext cx="1934532" cy="869790"/>
          </a:xfrm>
          <a:prstGeom prst="rect">
            <a:avLst/>
          </a:prstGeom>
        </p:spPr>
      </p:pic>
    </p:spTree>
    <p:extLst>
      <p:ext uri="{BB962C8B-B14F-4D97-AF65-F5344CB8AC3E}">
        <p14:creationId xmlns:p14="http://schemas.microsoft.com/office/powerpoint/2010/main" val="3016532311"/>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B66EE209-B688-42C1-BD6F-4A8B1C14F207}"/>
              </a:ext>
            </a:extLst>
          </p:cNvPr>
          <p:cNvSpPr txBox="1"/>
          <p:nvPr/>
        </p:nvSpPr>
        <p:spPr>
          <a:xfrm>
            <a:off x="5774919" y="7684016"/>
            <a:ext cx="6265342" cy="379591"/>
          </a:xfrm>
          <a:prstGeom prst="rect">
            <a:avLst/>
          </a:prstGeom>
          <a:gradFill flip="none" rotWithShape="1">
            <a:gsLst>
              <a:gs pos="0">
                <a:srgbClr val="773CBE"/>
              </a:gs>
              <a:gs pos="100000">
                <a:schemeClr val="bg1"/>
              </a:gs>
            </a:gsLst>
            <a:lin ang="0" scaled="1"/>
            <a:tileRect/>
          </a:gra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ar-SA" b="1" dirty="0">
                <a:solidFill>
                  <a:schemeClr val="bg1"/>
                </a:solidFill>
              </a:rPr>
              <a:t>مفصل</a:t>
            </a:r>
            <a:r>
              <a:rPr lang="en-US" b="1" dirty="0">
                <a:solidFill>
                  <a:srgbClr val="2E1F13"/>
                </a:solidFill>
              </a:rPr>
              <a:t>                                </a:t>
            </a:r>
            <a:r>
              <a:rPr lang="en-US" b="1" dirty="0">
                <a:solidFill>
                  <a:srgbClr val="2E1F13"/>
                </a:solidFill>
                <a:sym typeface="Wingdings" panose="05000000000000000000" pitchFamily="2" charset="2"/>
              </a:rPr>
              <a:t></a:t>
            </a:r>
            <a:r>
              <a:rPr kumimoji="0" lang="en-US" sz="1800" b="1" i="0" u="none" strike="noStrike" cap="none" spc="0" normalizeH="0" baseline="0" dirty="0">
                <a:ln>
                  <a:noFill/>
                </a:ln>
                <a:solidFill>
                  <a:srgbClr val="2E1F13"/>
                </a:solidFill>
                <a:effectLst/>
                <a:uFillTx/>
                <a:latin typeface="Open Sans Regular"/>
                <a:ea typeface="Open Sans Regular"/>
                <a:cs typeface="Open Sans Regular"/>
                <a:sym typeface="Wingdings" panose="05000000000000000000" pitchFamily="2" charset="2"/>
              </a:rPr>
              <a:t> </a:t>
            </a:r>
            <a:r>
              <a:rPr lang="en-US" b="1" dirty="0">
                <a:solidFill>
                  <a:srgbClr val="2E1F13"/>
                </a:solidFill>
              </a:rPr>
              <a:t>                          </a:t>
            </a:r>
            <a:r>
              <a:rPr kumimoji="0" lang="en-US" sz="1800" b="1" i="0" u="none" strike="noStrike" cap="none" spc="0" normalizeH="0" baseline="0" dirty="0">
                <a:ln>
                  <a:noFill/>
                </a:ln>
                <a:solidFill>
                  <a:srgbClr val="2E1F13"/>
                </a:solidFill>
                <a:effectLst/>
                <a:uFillTx/>
                <a:latin typeface="Open Sans Regular"/>
                <a:ea typeface="Open Sans Regular"/>
                <a:cs typeface="Open Sans Regular"/>
                <a:sym typeface="Wingdings" panose="05000000000000000000" pitchFamily="2" charset="2"/>
              </a:rPr>
              <a:t> </a:t>
            </a:r>
            <a:r>
              <a:rPr lang="ar-SA" b="1" dirty="0">
                <a:solidFill>
                  <a:srgbClr val="2E1F13"/>
                </a:solidFill>
                <a:sym typeface="Wingdings" panose="05000000000000000000" pitchFamily="2" charset="2"/>
              </a:rPr>
              <a:t>بشكل موسع </a:t>
            </a:r>
            <a:endParaRPr kumimoji="0" lang="en-US" sz="1800" b="1" i="0" u="none" strike="noStrike" cap="none" spc="0" normalizeH="0" baseline="0" dirty="0">
              <a:ln>
                <a:noFill/>
              </a:ln>
              <a:solidFill>
                <a:srgbClr val="2E1F13"/>
              </a:solidFill>
              <a:effectLst/>
              <a:uFillTx/>
              <a:latin typeface="Open Sans Regular"/>
              <a:ea typeface="Open Sans Regular"/>
              <a:cs typeface="Open Sans Regular"/>
              <a:sym typeface="Open Sans Regular"/>
            </a:endParaRPr>
          </a:p>
        </p:txBody>
      </p:sp>
      <p:sp>
        <p:nvSpPr>
          <p:cNvPr id="3" name="Text Placeholder 2">
            <a:extLst>
              <a:ext uri="{FF2B5EF4-FFF2-40B4-BE49-F238E27FC236}">
                <a16:creationId xmlns:a16="http://schemas.microsoft.com/office/drawing/2014/main" id="{1D772A60-3F8B-4F7D-B49D-FEB9A12F7853}"/>
              </a:ext>
            </a:extLst>
          </p:cNvPr>
          <p:cNvSpPr>
            <a:spLocks noGrp="1"/>
          </p:cNvSpPr>
          <p:nvPr>
            <p:ph type="body" sz="half" idx="1"/>
          </p:nvPr>
        </p:nvSpPr>
        <p:spPr>
          <a:xfrm>
            <a:off x="668060" y="1933731"/>
            <a:ext cx="11569245" cy="4020438"/>
          </a:xfrm>
        </p:spPr>
        <p:txBody>
          <a:bodyPr>
            <a:normAutofit/>
          </a:bodyPr>
          <a:lstStyle/>
          <a:p>
            <a:pPr marL="442913" lvl="0" indent="-228600" algn="r" defTabSz="914400" rtl="1">
              <a:lnSpc>
                <a:spcPct val="90000"/>
              </a:lnSpc>
              <a:buFont typeface="Arial" panose="020B0604020202020204" pitchFamily="34" charset="0"/>
              <a:buChar char="•"/>
            </a:pPr>
            <a:r>
              <a:rPr lang="ar-SA" sz="3200" b="1" kern="1200" dirty="0">
                <a:solidFill>
                  <a:srgbClr val="000000"/>
                </a:solidFill>
              </a:rPr>
              <a:t>هيكل مبسط</a:t>
            </a:r>
            <a:r>
              <a:rPr lang="en-US" sz="3200" kern="1200" dirty="0">
                <a:solidFill>
                  <a:srgbClr val="000000"/>
                </a:solidFill>
              </a:rPr>
              <a:t>:</a:t>
            </a:r>
            <a:r>
              <a:rPr lang="ar-SA" sz="3200" kern="1200" dirty="0">
                <a:solidFill>
                  <a:srgbClr val="000000"/>
                </a:solidFill>
              </a:rPr>
              <a:t> 7 معايير، لا توجد أقسام فرعية</a:t>
            </a:r>
          </a:p>
          <a:p>
            <a:pPr marL="442913" lvl="0" indent="-228600" algn="r" defTabSz="914400" rtl="1">
              <a:lnSpc>
                <a:spcPct val="90000"/>
              </a:lnSpc>
              <a:buFont typeface="Arial" panose="020B0604020202020204" pitchFamily="34" charset="0"/>
              <a:buChar char="•"/>
            </a:pPr>
            <a:r>
              <a:rPr lang="ar-SA" sz="3200" kern="1200" dirty="0">
                <a:solidFill>
                  <a:srgbClr val="000000"/>
                </a:solidFill>
              </a:rPr>
              <a:t>تم دمج جميع معايير اللوازم غير الغذائية الموجودة في نسخة 2011 في</a:t>
            </a:r>
            <a:r>
              <a:rPr lang="en-US" sz="3200" kern="1200" dirty="0">
                <a:solidFill>
                  <a:srgbClr val="000000"/>
                </a:solidFill>
              </a:rPr>
              <a:t> </a:t>
            </a:r>
            <a:r>
              <a:rPr lang="ar-SA" sz="3200" kern="1200" dirty="0">
                <a:solidFill>
                  <a:srgbClr val="000000"/>
                </a:solidFill>
              </a:rPr>
              <a:t>معيار واحد </a:t>
            </a:r>
            <a:r>
              <a:rPr lang="ar-SA" sz="3200" b="1" kern="1200" dirty="0">
                <a:solidFill>
                  <a:srgbClr val="000000"/>
                </a:solidFill>
              </a:rPr>
              <a:t>للوازم المنزلية</a:t>
            </a:r>
          </a:p>
          <a:p>
            <a:pPr marL="442913" lvl="0" indent="-228600" algn="r" defTabSz="914400" rtl="1">
              <a:lnSpc>
                <a:spcPct val="90000"/>
              </a:lnSpc>
              <a:buFont typeface="Arial" panose="020B0604020202020204" pitchFamily="34" charset="0"/>
              <a:buChar char="•"/>
            </a:pPr>
            <a:r>
              <a:rPr lang="ar-SA" sz="3200" kern="1200" dirty="0">
                <a:solidFill>
                  <a:srgbClr val="000000"/>
                </a:solidFill>
              </a:rPr>
              <a:t>معيار جديد </a:t>
            </a:r>
            <a:r>
              <a:rPr lang="ar-SA" sz="3200" b="1" kern="1200" dirty="0">
                <a:solidFill>
                  <a:srgbClr val="000000"/>
                </a:solidFill>
              </a:rPr>
              <a:t>لضمان الحيازة</a:t>
            </a:r>
          </a:p>
          <a:p>
            <a:pPr marL="822960" lvl="0" indent="-228600" algn="r" defTabSz="914400" rtl="1">
              <a:lnSpc>
                <a:spcPct val="90000"/>
              </a:lnSpc>
              <a:buFont typeface="Arial" panose="020B0604020202020204" pitchFamily="34" charset="0"/>
              <a:buChar char="•"/>
            </a:pPr>
            <a:r>
              <a:rPr lang="ar-SA" sz="3200" kern="1200" dirty="0">
                <a:solidFill>
                  <a:srgbClr val="000000"/>
                </a:solidFill>
              </a:rPr>
              <a:t>تم تقديمه في شكل تدابير وملاحظات إرشادية في نسخة 2011</a:t>
            </a:r>
          </a:p>
          <a:p>
            <a:pPr marL="822960" lvl="0" indent="-228600" algn="r" defTabSz="914400" rtl="1">
              <a:lnSpc>
                <a:spcPct val="90000"/>
              </a:lnSpc>
              <a:buFont typeface="Arial" panose="020B0604020202020204" pitchFamily="34" charset="0"/>
              <a:buChar char="•"/>
            </a:pPr>
            <a:r>
              <a:rPr lang="ar-SA" sz="3200" kern="1200" dirty="0">
                <a:solidFill>
                  <a:srgbClr val="000000"/>
                </a:solidFill>
              </a:rPr>
              <a:t>يعكس تزايد أهمية حلول المأوى والمخيمات الخارجية</a:t>
            </a:r>
          </a:p>
        </p:txBody>
      </p:sp>
      <p:grpSp>
        <p:nvGrpSpPr>
          <p:cNvPr id="13" name="Group 12">
            <a:extLst>
              <a:ext uri="{FF2B5EF4-FFF2-40B4-BE49-F238E27FC236}">
                <a16:creationId xmlns:a16="http://schemas.microsoft.com/office/drawing/2014/main" id="{5E0D500A-15C0-4102-867C-71FED30734BE}"/>
              </a:ext>
            </a:extLst>
          </p:cNvPr>
          <p:cNvGrpSpPr/>
          <p:nvPr/>
        </p:nvGrpSpPr>
        <p:grpSpPr>
          <a:xfrm>
            <a:off x="967534" y="5942831"/>
            <a:ext cx="11069731" cy="1647321"/>
            <a:chOff x="803200" y="4492097"/>
            <a:chExt cx="11069731" cy="1647321"/>
          </a:xfrm>
        </p:grpSpPr>
        <p:sp>
          <p:nvSpPr>
            <p:cNvPr id="5" name="Rectangle: Rounded Corners 4">
              <a:extLst>
                <a:ext uri="{FF2B5EF4-FFF2-40B4-BE49-F238E27FC236}">
                  <a16:creationId xmlns:a16="http://schemas.microsoft.com/office/drawing/2014/main" id="{25F9220C-7724-4181-8965-895D46940FFE}"/>
                </a:ext>
              </a:extLst>
            </p:cNvPr>
            <p:cNvSpPr/>
            <p:nvPr/>
          </p:nvSpPr>
          <p:spPr>
            <a:xfrm>
              <a:off x="803200" y="4493498"/>
              <a:ext cx="1463040" cy="1645920"/>
            </a:xfrm>
            <a:prstGeom prst="roundRect">
              <a:avLst/>
            </a:prstGeom>
            <a:solidFill>
              <a:srgbClr val="EDF3F1"/>
            </a:solidFill>
            <a:ln w="28575" cap="flat" cmpd="sng" algn="ctr">
              <a:solidFill>
                <a:srgbClr val="3DA092"/>
              </a:solidFill>
              <a:prstDash val="solid"/>
              <a:miter lim="800000"/>
            </a:ln>
            <a:effectLst/>
          </p:spPr>
          <p:txBody>
            <a:bodyPr rtlCol="0" anchor="ctr"/>
            <a:lstStyle/>
            <a:p>
              <a:pPr lvl="0" defTabSz="914400" rtl="1" hangingPunct="1">
                <a:defRPr/>
              </a:pPr>
              <a:r>
                <a:rPr lang="ar-SA" sz="24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ا</a:t>
              </a:r>
              <a:r>
                <a:rPr lang="ar-AE" sz="24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لا</a:t>
              </a:r>
              <a:r>
                <a:rPr lang="ar-SA" sz="24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ستدام</a:t>
              </a:r>
              <a:r>
                <a:rPr lang="ar-AE" sz="24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ه</a:t>
              </a:r>
              <a:r>
                <a:rPr lang="ar-SA" sz="24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 البيئية</a:t>
              </a:r>
            </a:p>
          </p:txBody>
        </p:sp>
        <p:sp>
          <p:nvSpPr>
            <p:cNvPr id="6" name="Rectangle: Rounded Corners 5">
              <a:extLst>
                <a:ext uri="{FF2B5EF4-FFF2-40B4-BE49-F238E27FC236}">
                  <a16:creationId xmlns:a16="http://schemas.microsoft.com/office/drawing/2014/main" id="{537088CD-91EE-4663-8572-FD94B20D8F68}"/>
                </a:ext>
              </a:extLst>
            </p:cNvPr>
            <p:cNvSpPr/>
            <p:nvPr/>
          </p:nvSpPr>
          <p:spPr>
            <a:xfrm>
              <a:off x="4004039" y="4492097"/>
              <a:ext cx="1463040" cy="1645920"/>
            </a:xfrm>
            <a:prstGeom prst="roundRect">
              <a:avLst/>
            </a:prstGeom>
            <a:solidFill>
              <a:srgbClr val="EDF3F1"/>
            </a:solidFill>
            <a:ln w="28575" cap="flat" cmpd="sng" algn="ctr">
              <a:solidFill>
                <a:srgbClr val="3DA092"/>
              </a:solidFill>
              <a:prstDash val="solid"/>
              <a:miter lim="800000"/>
            </a:ln>
            <a:effectLst/>
          </p:spPr>
          <p:txBody>
            <a:bodyPr rtlCol="0" anchor="ctr"/>
            <a:lstStyle/>
            <a:p>
              <a:pPr lvl="0" defTabSz="914400" rtl="1" hangingPunct="1">
                <a:defRPr/>
              </a:pPr>
              <a:r>
                <a:rPr lang="ar-SA" sz="24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المساعدة التقنية</a:t>
              </a:r>
              <a:endParaRPr kumimoji="0" lang="en-GB" sz="24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7" name="Rectangle: Rounded Corners 6">
              <a:extLst>
                <a:ext uri="{FF2B5EF4-FFF2-40B4-BE49-F238E27FC236}">
                  <a16:creationId xmlns:a16="http://schemas.microsoft.com/office/drawing/2014/main" id="{DB2F3FFD-5962-4032-AACB-D986B30EC7AF}"/>
                </a:ext>
              </a:extLst>
            </p:cNvPr>
            <p:cNvSpPr/>
            <p:nvPr/>
          </p:nvSpPr>
          <p:spPr>
            <a:xfrm>
              <a:off x="2402576" y="4492097"/>
              <a:ext cx="1463040" cy="1645920"/>
            </a:xfrm>
            <a:prstGeom prst="roundRect">
              <a:avLst/>
            </a:prstGeom>
            <a:solidFill>
              <a:srgbClr val="EDF3F1"/>
            </a:solidFill>
            <a:ln w="28575" cap="flat" cmpd="sng" algn="ctr">
              <a:solidFill>
                <a:srgbClr val="3DA092"/>
              </a:solidFill>
              <a:prstDash val="solid"/>
              <a:miter lim="800000"/>
            </a:ln>
            <a:effectLst/>
          </p:spPr>
          <p:txBody>
            <a:bodyPr rtlCol="0" anchor="ctr"/>
            <a:lstStyle/>
            <a:p>
              <a:pPr lvl="0" defTabSz="914400" rtl="1" hangingPunct="1">
                <a:defRPr/>
              </a:pPr>
              <a:r>
                <a:rPr lang="ar-SA" sz="24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ضمان الحيازة</a:t>
              </a:r>
              <a:endParaRPr kumimoji="0" lang="en-GB" sz="24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8" name="Rectangle: Rounded Corners 7">
              <a:extLst>
                <a:ext uri="{FF2B5EF4-FFF2-40B4-BE49-F238E27FC236}">
                  <a16:creationId xmlns:a16="http://schemas.microsoft.com/office/drawing/2014/main" id="{496FB97C-B47A-43ED-B019-B1D2206FA6B7}"/>
                </a:ext>
              </a:extLst>
            </p:cNvPr>
            <p:cNvSpPr/>
            <p:nvPr/>
          </p:nvSpPr>
          <p:spPr>
            <a:xfrm>
              <a:off x="7206965" y="4492099"/>
              <a:ext cx="1463040" cy="1645920"/>
            </a:xfrm>
            <a:prstGeom prst="roundRect">
              <a:avLst/>
            </a:prstGeom>
            <a:solidFill>
              <a:srgbClr val="EDF3F1"/>
            </a:solidFill>
            <a:ln w="28575" cap="flat" cmpd="sng" algn="ctr">
              <a:solidFill>
                <a:srgbClr val="3DA092"/>
              </a:solidFill>
              <a:prstDash val="solid"/>
              <a:miter lim="800000"/>
            </a:ln>
            <a:effectLst/>
          </p:spPr>
          <p:txBody>
            <a:bodyPr rtlCol="0" anchor="ctr"/>
            <a:lstStyle/>
            <a:p>
              <a:pPr lvl="0" defTabSz="914400" rtl="1" hangingPunct="1">
                <a:defRPr/>
              </a:pPr>
              <a:r>
                <a:rPr lang="ar-SA" sz="24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مساحة المعيشة</a:t>
              </a:r>
              <a:endParaRPr kumimoji="0" lang="en-GB" sz="24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9" name="Rectangle: Rounded Corners 8">
              <a:extLst>
                <a:ext uri="{FF2B5EF4-FFF2-40B4-BE49-F238E27FC236}">
                  <a16:creationId xmlns:a16="http://schemas.microsoft.com/office/drawing/2014/main" id="{24C891AB-86E7-41F7-A40C-CBF820F055A5}"/>
                </a:ext>
              </a:extLst>
            </p:cNvPr>
            <p:cNvSpPr/>
            <p:nvPr/>
          </p:nvSpPr>
          <p:spPr>
            <a:xfrm>
              <a:off x="8808428" y="4492099"/>
              <a:ext cx="1463040" cy="1645920"/>
            </a:xfrm>
            <a:prstGeom prst="roundRect">
              <a:avLst/>
            </a:prstGeom>
            <a:solidFill>
              <a:srgbClr val="EDF3F1"/>
            </a:solidFill>
            <a:ln w="28575" cap="flat" cmpd="sng" algn="ctr">
              <a:solidFill>
                <a:srgbClr val="3DA092"/>
              </a:solidFill>
              <a:prstDash val="solid"/>
              <a:miter lim="800000"/>
            </a:ln>
            <a:effectLst/>
          </p:spPr>
          <p:txBody>
            <a:bodyPr rtlCol="0" anchor="ctr"/>
            <a:lstStyle/>
            <a:p>
              <a:pPr lvl="0" defTabSz="914400" rtl="1" hangingPunct="1">
                <a:defRPr/>
              </a:pPr>
              <a:r>
                <a:rPr lang="ar-AE" sz="24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ت</a:t>
              </a:r>
              <a:r>
                <a:rPr lang="ar-SA" sz="24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خطيط الموقع والمستوطنة</a:t>
              </a:r>
              <a:endParaRPr kumimoji="0" lang="en-GB" sz="24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0" name="Rectangle: Rounded Corners 9">
              <a:extLst>
                <a:ext uri="{FF2B5EF4-FFF2-40B4-BE49-F238E27FC236}">
                  <a16:creationId xmlns:a16="http://schemas.microsoft.com/office/drawing/2014/main" id="{DBB4B374-9969-4725-BAAE-6D62B129D736}"/>
                </a:ext>
              </a:extLst>
            </p:cNvPr>
            <p:cNvSpPr/>
            <p:nvPr/>
          </p:nvSpPr>
          <p:spPr>
            <a:xfrm>
              <a:off x="10409891" y="4492099"/>
              <a:ext cx="1463040" cy="1645920"/>
            </a:xfrm>
            <a:prstGeom prst="roundRect">
              <a:avLst/>
            </a:prstGeom>
            <a:solidFill>
              <a:srgbClr val="EDF3F1"/>
            </a:solidFill>
            <a:ln w="28575" cap="flat" cmpd="sng" algn="ctr">
              <a:solidFill>
                <a:srgbClr val="3DA092"/>
              </a:solidFill>
              <a:prstDash val="solid"/>
              <a:miter lim="800000"/>
            </a:ln>
            <a:effectLst/>
          </p:spPr>
          <p:txBody>
            <a:bodyPr rtlCol="0" anchor="ctr"/>
            <a:lstStyle/>
            <a:p>
              <a:pPr lvl="0" defTabSz="914400" rtl="1" hangingPunct="1">
                <a:defRPr/>
              </a:pPr>
              <a:r>
                <a:rPr lang="ar-SA" sz="24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التخطيط</a:t>
              </a:r>
              <a:endParaRPr lang="en-GB" sz="24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Rectangle: Rounded Corners 10">
              <a:extLst>
                <a:ext uri="{FF2B5EF4-FFF2-40B4-BE49-F238E27FC236}">
                  <a16:creationId xmlns:a16="http://schemas.microsoft.com/office/drawing/2014/main" id="{BC1F93E4-12EB-4FA6-9A1F-04C06D17B9C2}"/>
                </a:ext>
              </a:extLst>
            </p:cNvPr>
            <p:cNvSpPr/>
            <p:nvPr/>
          </p:nvSpPr>
          <p:spPr>
            <a:xfrm>
              <a:off x="5605502" y="4492099"/>
              <a:ext cx="1463040" cy="1645920"/>
            </a:xfrm>
            <a:prstGeom prst="roundRect">
              <a:avLst/>
            </a:prstGeom>
            <a:solidFill>
              <a:srgbClr val="EDF3F1"/>
            </a:solidFill>
            <a:ln w="28575" cap="flat" cmpd="sng" algn="ctr">
              <a:solidFill>
                <a:srgbClr val="3DA092"/>
              </a:solidFill>
              <a:prstDash val="solid"/>
              <a:miter lim="800000"/>
            </a:ln>
            <a:effectLst/>
          </p:spPr>
          <p:txBody>
            <a:bodyPr rtlCol="0" anchor="ctr"/>
            <a:lstStyle/>
            <a:p>
              <a:pPr lvl="0" defTabSz="914400" rtl="1" hangingPunct="1">
                <a:defRPr/>
              </a:pPr>
              <a:r>
                <a:rPr lang="ar-SA" sz="24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اللوازم المنزلية</a:t>
              </a:r>
              <a:endParaRPr kumimoji="0" lang="en-GB" sz="24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4" name="Slide Number">
            <a:extLst>
              <a:ext uri="{FF2B5EF4-FFF2-40B4-BE49-F238E27FC236}">
                <a16:creationId xmlns:a16="http://schemas.microsoft.com/office/drawing/2014/main" id="{FCEC5C07-7A71-4B24-9773-BFF07EBA63FA}"/>
              </a:ext>
            </a:extLst>
          </p:cNvPr>
          <p:cNvSpPr txBox="1">
            <a:spLocks/>
          </p:cNvSpPr>
          <p:nvPr/>
        </p:nvSpPr>
        <p:spPr>
          <a:xfrm>
            <a:off x="11816857" y="8809566"/>
            <a:ext cx="215789" cy="3429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pPr/>
              <a:t>26</a:t>
            </a:fld>
            <a:endParaRPr lang="en-US" dirty="0"/>
          </a:p>
        </p:txBody>
      </p:sp>
      <p:sp>
        <p:nvSpPr>
          <p:cNvPr id="15" name="Title">
            <a:extLst>
              <a:ext uri="{FF2B5EF4-FFF2-40B4-BE49-F238E27FC236}">
                <a16:creationId xmlns:a16="http://schemas.microsoft.com/office/drawing/2014/main" id="{CB27F69D-508D-49B6-9A70-10610B85D8C6}"/>
              </a:ext>
            </a:extLst>
          </p:cNvPr>
          <p:cNvSpPr txBox="1">
            <a:spLocks/>
          </p:cNvSpPr>
          <p:nvPr/>
        </p:nvSpPr>
        <p:spPr>
          <a:xfrm>
            <a:off x="3979258" y="948666"/>
            <a:ext cx="8061003" cy="1130745"/>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normAutofit fontScale="97500"/>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algn="r" rtl="1" hangingPunct="1"/>
            <a:r>
              <a:rPr lang="ar-SA" b="1" dirty="0">
                <a:solidFill>
                  <a:srgbClr val="000000"/>
                </a:solidFill>
              </a:rPr>
              <a:t>المأوى والمستوطنات البشرية </a:t>
            </a:r>
            <a:endParaRPr lang="en-GB"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endParaRPr>
          </a:p>
        </p:txBody>
      </p:sp>
      <p:cxnSp>
        <p:nvCxnSpPr>
          <p:cNvPr id="4" name="Straight Connector 3">
            <a:extLst>
              <a:ext uri="{FF2B5EF4-FFF2-40B4-BE49-F238E27FC236}">
                <a16:creationId xmlns:a16="http://schemas.microsoft.com/office/drawing/2014/main" id="{8E107BC2-0CD4-4418-B619-5BEFF77C03B2}"/>
              </a:ext>
            </a:extLst>
          </p:cNvPr>
          <p:cNvCxnSpPr/>
          <p:nvPr/>
        </p:nvCxnSpPr>
        <p:spPr>
          <a:xfrm>
            <a:off x="5674363" y="7677235"/>
            <a:ext cx="0" cy="379591"/>
          </a:xfrm>
          <a:prstGeom prst="line">
            <a:avLst/>
          </a:prstGeom>
          <a:noFill/>
          <a:ln w="12700" cap="flat">
            <a:solidFill>
              <a:srgbClr val="000000"/>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cxnSp>
      <p:sp>
        <p:nvSpPr>
          <p:cNvPr id="17" name="TextBox 16">
            <a:extLst>
              <a:ext uri="{FF2B5EF4-FFF2-40B4-BE49-F238E27FC236}">
                <a16:creationId xmlns:a16="http://schemas.microsoft.com/office/drawing/2014/main" id="{03AAD0CD-C9EB-4427-927A-31932753B0E7}"/>
              </a:ext>
            </a:extLst>
          </p:cNvPr>
          <p:cNvSpPr txBox="1"/>
          <p:nvPr/>
        </p:nvSpPr>
        <p:spPr>
          <a:xfrm>
            <a:off x="964539" y="7686476"/>
            <a:ext cx="4567673" cy="379591"/>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ar-SA" b="1" dirty="0">
                <a:solidFill>
                  <a:srgbClr val="000000"/>
                </a:solidFill>
              </a:rPr>
              <a:t>اعتبارات أكثر شمولية</a:t>
            </a:r>
            <a:endParaRPr kumimoji="0" lang="en-US" sz="1800" b="1" i="0" u="none" strike="noStrike" cap="none" spc="0" normalizeH="0" baseline="0" dirty="0">
              <a:ln>
                <a:noFill/>
              </a:ln>
              <a:solidFill>
                <a:srgbClr val="000000"/>
              </a:solidFill>
              <a:effectLst/>
              <a:uFillTx/>
              <a:sym typeface="Open Sans Regular"/>
            </a:endParaRPr>
          </a:p>
        </p:txBody>
      </p:sp>
      <p:sp>
        <p:nvSpPr>
          <p:cNvPr id="18" name="Rectangle 17">
            <a:extLst>
              <a:ext uri="{FF2B5EF4-FFF2-40B4-BE49-F238E27FC236}">
                <a16:creationId xmlns:a16="http://schemas.microsoft.com/office/drawing/2014/main" id="{D7991489-3A9E-4961-850B-C8B31EA99A21}"/>
              </a:ext>
            </a:extLst>
          </p:cNvPr>
          <p:cNvSpPr/>
          <p:nvPr/>
        </p:nvSpPr>
        <p:spPr>
          <a:xfrm>
            <a:off x="314325" y="8329613"/>
            <a:ext cx="2128838" cy="1128712"/>
          </a:xfrm>
          <a:prstGeom prst="rect">
            <a:avLst/>
          </a:prstGeom>
          <a:solidFill>
            <a:schemeClr val="bg1"/>
          </a:solidFill>
          <a:ln w="25400" cap="flat">
            <a:solidFill>
              <a:schemeClr val="bg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19" name="Graphic 18">
            <a:extLst>
              <a:ext uri="{FF2B5EF4-FFF2-40B4-BE49-F238E27FC236}">
                <a16:creationId xmlns:a16="http://schemas.microsoft.com/office/drawing/2014/main" id="{D77D2E79-FEBF-458A-A0CF-8E0BDA2F2EA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94659" y="8472488"/>
            <a:ext cx="1934532" cy="869790"/>
          </a:xfrm>
          <a:prstGeom prst="rect">
            <a:avLst/>
          </a:prstGeom>
        </p:spPr>
      </p:pic>
    </p:spTree>
    <p:extLst>
      <p:ext uri="{BB962C8B-B14F-4D97-AF65-F5344CB8AC3E}">
        <p14:creationId xmlns:p14="http://schemas.microsoft.com/office/powerpoint/2010/main" val="463842274"/>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8398180-3382-48C4-9D15-E3DC70FC030F}"/>
              </a:ext>
            </a:extLst>
          </p:cNvPr>
          <p:cNvPicPr>
            <a:picLocks noChangeAspect="1"/>
          </p:cNvPicPr>
          <p:nvPr/>
        </p:nvPicPr>
        <p:blipFill rotWithShape="1">
          <a:blip r:embed="rId2">
            <a:alphaModFix/>
            <a:extLst/>
          </a:blip>
          <a:srcRect l="11333" r="1" b="1"/>
          <a:stretch/>
        </p:blipFill>
        <p:spPr>
          <a:xfrm>
            <a:off x="20" y="1"/>
            <a:ext cx="13004780" cy="9753599"/>
          </a:xfrm>
          <a:prstGeom prst="rect">
            <a:avLst/>
          </a:prstGeom>
        </p:spPr>
      </p:pic>
      <p:sp>
        <p:nvSpPr>
          <p:cNvPr id="15" name="TextBox 14">
            <a:extLst>
              <a:ext uri="{FF2B5EF4-FFF2-40B4-BE49-F238E27FC236}">
                <a16:creationId xmlns:a16="http://schemas.microsoft.com/office/drawing/2014/main" id="{249F597B-4F32-487E-99C1-551A01631F8A}"/>
              </a:ext>
            </a:extLst>
          </p:cNvPr>
          <p:cNvSpPr txBox="1"/>
          <p:nvPr/>
        </p:nvSpPr>
        <p:spPr>
          <a:xfrm>
            <a:off x="8815066" y="8975826"/>
            <a:ext cx="3722174"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GB" dirty="0">
                <a:solidFill>
                  <a:schemeClr val="bg1"/>
                </a:solidFill>
              </a:rPr>
              <a:t>Arie Kievit/Netherlands Red Cross</a:t>
            </a:r>
            <a:endParaRPr lang="en-US" dirty="0">
              <a:solidFill>
                <a:schemeClr val="bg1"/>
              </a:solidFill>
            </a:endParaRPr>
          </a:p>
        </p:txBody>
      </p:sp>
      <p:sp>
        <p:nvSpPr>
          <p:cNvPr id="13" name="Rectangle 12">
            <a:extLst>
              <a:ext uri="{FF2B5EF4-FFF2-40B4-BE49-F238E27FC236}">
                <a16:creationId xmlns:a16="http://schemas.microsoft.com/office/drawing/2014/main" id="{1FAB0BAD-9E3F-4B9A-AF9A-FB3AC65D09B6}"/>
              </a:ext>
            </a:extLst>
          </p:cNvPr>
          <p:cNvSpPr/>
          <p:nvPr/>
        </p:nvSpPr>
        <p:spPr>
          <a:xfrm>
            <a:off x="478971" y="436650"/>
            <a:ext cx="12058269" cy="8262125"/>
          </a:xfrm>
          <a:prstGeom prst="rect">
            <a:avLst/>
          </a:prstGeom>
          <a:solidFill>
            <a:schemeClr val="tx1">
              <a:lumMod val="20000"/>
              <a:lumOff val="80000"/>
              <a:alpha val="86000"/>
            </a:schemeClr>
          </a:solidFill>
          <a:ln>
            <a:noFill/>
          </a:ln>
          <a:effectLst>
            <a:outerShdw blurRad="203200" dist="38100" dir="2700000" sx="102000" sy="102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9" name="Body">
            <a:extLst>
              <a:ext uri="{FF2B5EF4-FFF2-40B4-BE49-F238E27FC236}">
                <a16:creationId xmlns:a16="http://schemas.microsoft.com/office/drawing/2014/main" id="{1AE532F6-48EE-4A16-9D57-42AC5BBA47C1}"/>
              </a:ext>
            </a:extLst>
          </p:cNvPr>
          <p:cNvSpPr txBox="1">
            <a:spLocks noGrp="1"/>
          </p:cNvSpPr>
          <p:nvPr>
            <p:ph type="body" sz="half" idx="1"/>
          </p:nvPr>
        </p:nvSpPr>
        <p:spPr>
          <a:xfrm>
            <a:off x="870856" y="398184"/>
            <a:ext cx="11529781" cy="8300591"/>
          </a:xfrm>
          <a:prstGeom prst="rect">
            <a:avLst/>
          </a:prstGeom>
        </p:spPr>
        <p:txBody>
          <a:bodyPr vert="horz" lIns="91440" tIns="45720" rIns="91440" bIns="45720" rtlCol="0" anchor="ctr">
            <a:normAutofit/>
          </a:bodyPr>
          <a:lstStyle/>
          <a:p>
            <a:pPr marL="2743200" lvl="0" indent="-228600" algn="r" defTabSz="914400" rtl="1">
              <a:lnSpc>
                <a:spcPct val="90000"/>
              </a:lnSpc>
              <a:buFont typeface="Arial" panose="020B0604020202020204" pitchFamily="34" charset="0"/>
              <a:buChar char="•"/>
            </a:pPr>
            <a:r>
              <a:rPr lang="ar-SA" sz="4000" kern="1200" dirty="0">
                <a:solidFill>
                  <a:srgbClr val="000000"/>
                </a:solidFill>
              </a:rPr>
              <a:t>عنوان مختصر للفصل</a:t>
            </a:r>
          </a:p>
          <a:p>
            <a:pPr marL="688975" lvl="0" indent="-228600" algn="r" defTabSz="914400" rtl="1">
              <a:lnSpc>
                <a:spcPct val="90000"/>
              </a:lnSpc>
              <a:buFont typeface="Arial" panose="020B0604020202020204" pitchFamily="34" charset="0"/>
              <a:buChar char="•"/>
            </a:pPr>
            <a:r>
              <a:rPr lang="ar-SA" sz="4000" kern="1200" dirty="0">
                <a:solidFill>
                  <a:srgbClr val="000000"/>
                </a:solidFill>
              </a:rPr>
              <a:t>قسم جديد في المقدمة:</a:t>
            </a:r>
            <a:r>
              <a:rPr lang="en-US" sz="4000" kern="1200" dirty="0">
                <a:solidFill>
                  <a:srgbClr val="000000"/>
                </a:solidFill>
              </a:rPr>
              <a:t> </a:t>
            </a:r>
            <a:r>
              <a:rPr lang="ar-SA" sz="4000" b="1" kern="1200" dirty="0">
                <a:solidFill>
                  <a:srgbClr val="000000"/>
                </a:solidFill>
              </a:rPr>
              <a:t>اعتبارات خاصة لحماية الرعاية الصحية</a:t>
            </a:r>
          </a:p>
          <a:p>
            <a:pPr marL="688975" lvl="0" indent="-228600" algn="r" defTabSz="914400" rtl="1">
              <a:lnSpc>
                <a:spcPct val="90000"/>
              </a:lnSpc>
              <a:buFont typeface="Arial" panose="020B0604020202020204" pitchFamily="34" charset="0"/>
              <a:buChar char="•"/>
            </a:pPr>
            <a:r>
              <a:rPr lang="ar-SA" sz="4000" kern="1200" dirty="0">
                <a:solidFill>
                  <a:srgbClr val="000000"/>
                </a:solidFill>
              </a:rPr>
              <a:t>تم حذف معيار أنظمة الرعاية الصحية- القيادة والتنسيق في نسخة 2011، ودمج المحتوى</a:t>
            </a:r>
          </a:p>
          <a:p>
            <a:pPr marL="688975" lvl="0" indent="-228600" algn="r" defTabSz="914400" rtl="1">
              <a:lnSpc>
                <a:spcPct val="90000"/>
              </a:lnSpc>
              <a:buFont typeface="Arial" panose="020B0604020202020204" pitchFamily="34" charset="0"/>
              <a:buChar char="•"/>
            </a:pPr>
            <a:r>
              <a:rPr lang="ar-SA" sz="4000" kern="1200" dirty="0">
                <a:solidFill>
                  <a:srgbClr val="000000"/>
                </a:solidFill>
              </a:rPr>
              <a:t>تم حذف معيار إعطاء أولوية للخدمات الصحية، ودمج المحتوى</a:t>
            </a:r>
          </a:p>
          <a:p>
            <a:pPr marL="688975" lvl="0" indent="-228600" algn="r" defTabSz="914400" rtl="1">
              <a:lnSpc>
                <a:spcPct val="90000"/>
              </a:lnSpc>
              <a:buFont typeface="Arial" panose="020B0604020202020204" pitchFamily="34" charset="0"/>
              <a:buChar char="•"/>
            </a:pPr>
            <a:r>
              <a:rPr lang="ar-SA" sz="4000" kern="1200" dirty="0">
                <a:solidFill>
                  <a:srgbClr val="000000"/>
                </a:solidFill>
              </a:rPr>
              <a:t>تم إعادة هيكلة قسم الصحة الجنسية والإنجابية في 3 معايير، بما في ذلك مقدمة محدثة ومعيار جديد:</a:t>
            </a:r>
            <a:br>
              <a:rPr lang="en-US" sz="4000" kern="1200" dirty="0">
                <a:solidFill>
                  <a:srgbClr val="000000"/>
                </a:solidFill>
              </a:rPr>
            </a:br>
            <a:r>
              <a:rPr lang="ar-SA" sz="4000" b="1" kern="1200" dirty="0">
                <a:solidFill>
                  <a:srgbClr val="000000"/>
                </a:solidFill>
              </a:rPr>
              <a:t>العنف الجنسي والتدبير السريري لحالات الاغتصاب</a:t>
            </a:r>
          </a:p>
          <a:p>
            <a:pPr marL="688975" lvl="0" indent="-228600" algn="r" defTabSz="914400" rtl="1">
              <a:lnSpc>
                <a:spcPct val="90000"/>
              </a:lnSpc>
              <a:buFont typeface="Arial" panose="020B0604020202020204" pitchFamily="34" charset="0"/>
              <a:buChar char="•"/>
            </a:pPr>
            <a:r>
              <a:rPr lang="ar-SA" sz="4000" kern="1200" dirty="0">
                <a:solidFill>
                  <a:srgbClr val="000000"/>
                </a:solidFill>
              </a:rPr>
              <a:t>معيار جديد: </a:t>
            </a:r>
            <a:r>
              <a:rPr lang="ar-SA" sz="4000" b="1" kern="1200" dirty="0">
                <a:solidFill>
                  <a:srgbClr val="000000"/>
                </a:solidFill>
              </a:rPr>
              <a:t>الرعاية التلطيفية</a:t>
            </a:r>
            <a:r>
              <a:rPr lang="ar-SA" sz="4000" kern="1200" dirty="0">
                <a:solidFill>
                  <a:srgbClr val="000000"/>
                </a:solidFill>
              </a:rPr>
              <a:t>، يعكس شيخوخة السكان والأزمات الممتدة. (قسم الأمراض غير المعدية كان جديدا في نسخة 2011)</a:t>
            </a:r>
          </a:p>
        </p:txBody>
      </p:sp>
      <p:sp>
        <p:nvSpPr>
          <p:cNvPr id="16" name="Title">
            <a:extLst>
              <a:ext uri="{FF2B5EF4-FFF2-40B4-BE49-F238E27FC236}">
                <a16:creationId xmlns:a16="http://schemas.microsoft.com/office/drawing/2014/main" id="{1D25B1DE-7EBE-4C1B-A8AE-708C2F66C77D}"/>
              </a:ext>
            </a:extLst>
          </p:cNvPr>
          <p:cNvSpPr txBox="1">
            <a:spLocks/>
          </p:cNvSpPr>
          <p:nvPr/>
        </p:nvSpPr>
        <p:spPr>
          <a:xfrm>
            <a:off x="9917227" y="398183"/>
            <a:ext cx="2326860" cy="946523"/>
          </a:xfrm>
          <a:prstGeom prst="rect">
            <a:avLst/>
          </a:prstGeom>
          <a:ln w="12700">
            <a:miter lim="400000"/>
          </a:ln>
          <a:extLst>
            <a:ext uri="{C572A759-6A51-4108-AA02-DFA0A04FC94B}">
              <ma14:wrappingTextBoxFlag xmlns="" xmlns:ma14="http://schemas.microsoft.com/office/mac/drawingml/2011/main" val="1"/>
            </a:ext>
          </a:extLst>
        </p:spPr>
        <p:txBody>
          <a:bodyPr vert="horz" lIns="91440" tIns="45720" rIns="91440" bIns="45720" rtlCol="0" anchor="ctr">
            <a:noAutofit/>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algn="l" defTabSz="914400" hangingPunct="1">
              <a:lnSpc>
                <a:spcPct val="90000"/>
              </a:lnSpc>
              <a:spcBef>
                <a:spcPct val="0"/>
              </a:spcBef>
            </a:pPr>
            <a:r>
              <a:rPr lang="ar-SA" sz="5400" b="1" kern="1200"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rPr>
              <a:t>الصحة </a:t>
            </a:r>
            <a:endParaRPr lang="en-US" sz="5400" b="1" kern="1200"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endParaRPr>
          </a:p>
        </p:txBody>
      </p:sp>
    </p:spTree>
    <p:extLst>
      <p:ext uri="{BB962C8B-B14F-4D97-AF65-F5344CB8AC3E}">
        <p14:creationId xmlns:p14="http://schemas.microsoft.com/office/powerpoint/2010/main" val="3291675911"/>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65878BC-074F-4987-9F4A-2EB25456AF1E}"/>
              </a:ext>
            </a:extLst>
          </p:cNvPr>
          <p:cNvPicPr>
            <a:picLocks noChangeAspect="1"/>
          </p:cNvPicPr>
          <p:nvPr/>
        </p:nvPicPr>
        <p:blipFill rotWithShape="1">
          <a:blip r:embed="rId3"/>
          <a:srcRect r="8284"/>
          <a:stretch/>
        </p:blipFill>
        <p:spPr>
          <a:xfrm>
            <a:off x="7566546" y="0"/>
            <a:ext cx="5438254" cy="9750640"/>
          </a:xfrm>
          <a:prstGeom prst="rect">
            <a:avLst/>
          </a:prstGeom>
        </p:spPr>
      </p:pic>
      <p:sp>
        <p:nvSpPr>
          <p:cNvPr id="13" name="Body">
            <a:extLst>
              <a:ext uri="{FF2B5EF4-FFF2-40B4-BE49-F238E27FC236}">
                <a16:creationId xmlns:a16="http://schemas.microsoft.com/office/drawing/2014/main" id="{A755C962-26F2-4A13-A88E-AC01A1CA6B12}"/>
              </a:ext>
            </a:extLst>
          </p:cNvPr>
          <p:cNvSpPr txBox="1">
            <a:spLocks noGrp="1"/>
          </p:cNvSpPr>
          <p:nvPr>
            <p:ph type="body" sz="half" idx="1"/>
          </p:nvPr>
        </p:nvSpPr>
        <p:spPr>
          <a:xfrm>
            <a:off x="669558" y="2683238"/>
            <a:ext cx="7032477" cy="6413739"/>
          </a:xfrm>
          <a:prstGeom prst="rect">
            <a:avLst/>
          </a:prstGeom>
        </p:spPr>
        <p:txBody>
          <a:bodyPr vert="horz" lIns="91440" tIns="45720" rIns="91440" bIns="45720" rtlCol="0">
            <a:normAutofit/>
          </a:bodyPr>
          <a:lstStyle/>
          <a:p>
            <a:pPr marL="617220" indent="-571500" algn="r" defTabSz="914400" rtl="1">
              <a:lnSpc>
                <a:spcPct val="90000"/>
              </a:lnSpc>
              <a:buFont typeface="Wingdings" panose="05000000000000000000" pitchFamily="2" charset="2"/>
              <a:buChar char="ü"/>
            </a:pPr>
            <a:r>
              <a:rPr lang="ar-SA" sz="4800" b="1" kern="1200" dirty="0">
                <a:solidFill>
                  <a:srgbClr val="000000"/>
                </a:solidFill>
                <a:latin typeface="Open Sans" panose="020B0606030504020204" pitchFamily="34" charset="0"/>
                <a:ea typeface="Open Sans" panose="020B0606030504020204" pitchFamily="34" charset="0"/>
                <a:cs typeface="+mn-cs"/>
              </a:rPr>
              <a:t>التركيز على السكان</a:t>
            </a:r>
            <a:r>
              <a:rPr lang="ar-SA" sz="4800" kern="1200" dirty="0">
                <a:solidFill>
                  <a:srgbClr val="000000"/>
                </a:solidFill>
                <a:latin typeface="Open Sans" panose="020B0606030504020204" pitchFamily="34" charset="0"/>
                <a:ea typeface="Open Sans" panose="020B0606030504020204" pitchFamily="34" charset="0"/>
                <a:cs typeface="+mn-cs"/>
              </a:rPr>
              <a:t>، والمشاركة المجتمعية ودعم العمل المحلي</a:t>
            </a:r>
          </a:p>
          <a:p>
            <a:pPr marL="1005840" indent="-571500" algn="r" defTabSz="914400" rtl="1">
              <a:lnSpc>
                <a:spcPct val="90000"/>
              </a:lnSpc>
              <a:buFont typeface="Wingdings" panose="05000000000000000000" pitchFamily="2" charset="2"/>
              <a:buChar char="ü"/>
            </a:pPr>
            <a:r>
              <a:rPr lang="ar-SA" sz="4800" kern="1200" dirty="0">
                <a:solidFill>
                  <a:srgbClr val="000000"/>
                </a:solidFill>
                <a:latin typeface="Open Sans" panose="020B0606030504020204" pitchFamily="34" charset="0"/>
                <a:ea typeface="Open Sans" panose="020B0606030504020204" pitchFamily="34" charset="0"/>
                <a:cs typeface="+mn-cs"/>
              </a:rPr>
              <a:t>اهتمام قوي بالتطبيق</a:t>
            </a:r>
            <a:br>
              <a:rPr lang="en-US" sz="4800" kern="1200" dirty="0">
                <a:solidFill>
                  <a:srgbClr val="000000"/>
                </a:solidFill>
                <a:latin typeface="Open Sans" panose="020B0606030504020204" pitchFamily="34" charset="0"/>
                <a:ea typeface="Open Sans" panose="020B0606030504020204" pitchFamily="34" charset="0"/>
                <a:cs typeface="+mn-cs"/>
              </a:rPr>
            </a:br>
            <a:r>
              <a:rPr lang="ar-SA" sz="4800" b="1" kern="1200" dirty="0">
                <a:solidFill>
                  <a:srgbClr val="000000"/>
                </a:solidFill>
                <a:latin typeface="Open Sans" panose="020B0606030504020204" pitchFamily="34" charset="0"/>
                <a:ea typeface="Open Sans" panose="020B0606030504020204" pitchFamily="34" charset="0"/>
                <a:cs typeface="+mn-cs"/>
              </a:rPr>
              <a:t>في السياقات</a:t>
            </a:r>
            <a:r>
              <a:rPr lang="ar-SA" sz="4800" kern="1200" dirty="0">
                <a:solidFill>
                  <a:srgbClr val="000000"/>
                </a:solidFill>
                <a:latin typeface="Open Sans" panose="020B0606030504020204" pitchFamily="34" charset="0"/>
                <a:ea typeface="Open Sans" panose="020B0606030504020204" pitchFamily="34" charset="0"/>
                <a:cs typeface="+mn-cs"/>
              </a:rPr>
              <a:t> المختلفة</a:t>
            </a:r>
          </a:p>
          <a:p>
            <a:pPr marL="1005840" indent="-571500" algn="r" defTabSz="914400" rtl="1">
              <a:lnSpc>
                <a:spcPct val="90000"/>
              </a:lnSpc>
              <a:buFont typeface="Wingdings" panose="05000000000000000000" pitchFamily="2" charset="2"/>
              <a:buChar char="ü"/>
            </a:pPr>
            <a:r>
              <a:rPr lang="ar-SA" sz="4800" kern="1200" dirty="0">
                <a:solidFill>
                  <a:srgbClr val="000000"/>
                </a:solidFill>
                <a:latin typeface="Open Sans" panose="020B0606030504020204" pitchFamily="34" charset="0"/>
                <a:ea typeface="Open Sans" panose="020B0606030504020204" pitchFamily="34" charset="0"/>
                <a:cs typeface="+mn-cs"/>
              </a:rPr>
              <a:t>لغة وعرض </a:t>
            </a:r>
            <a:r>
              <a:rPr lang="ar-SA" sz="4800" b="1" kern="1200" dirty="0">
                <a:solidFill>
                  <a:srgbClr val="000000"/>
                </a:solidFill>
                <a:latin typeface="Open Sans" panose="020B0606030504020204" pitchFamily="34" charset="0"/>
                <a:ea typeface="Open Sans" panose="020B0606030504020204" pitchFamily="34" charset="0"/>
                <a:cs typeface="+mn-cs"/>
              </a:rPr>
              <a:t>مبسط</a:t>
            </a:r>
          </a:p>
          <a:p>
            <a:pPr marL="617220" indent="-571500" algn="r" defTabSz="914400" rtl="1">
              <a:lnSpc>
                <a:spcPct val="90000"/>
              </a:lnSpc>
              <a:buFont typeface="Wingdings" panose="05000000000000000000" pitchFamily="2" charset="2"/>
              <a:buChar char="ü"/>
            </a:pPr>
            <a:r>
              <a:rPr lang="ar-SA" sz="4800" b="1" kern="1200" dirty="0">
                <a:solidFill>
                  <a:srgbClr val="000000"/>
                </a:solidFill>
                <a:latin typeface="Open Sans" panose="020B0606030504020204" pitchFamily="34" charset="0"/>
                <a:ea typeface="Open Sans" panose="020B0606030504020204" pitchFamily="34" charset="0"/>
                <a:cs typeface="+mn-cs"/>
              </a:rPr>
              <a:t>قرارات</a:t>
            </a:r>
            <a:r>
              <a:rPr lang="ar-SA" sz="4800" kern="1200" dirty="0">
                <a:solidFill>
                  <a:srgbClr val="000000"/>
                </a:solidFill>
                <a:latin typeface="Open Sans" panose="020B0606030504020204" pitchFamily="34" charset="0"/>
                <a:ea typeface="Open Sans" panose="020B0606030504020204" pitchFamily="34" charset="0"/>
                <a:cs typeface="+mn-cs"/>
              </a:rPr>
              <a:t> متتبعة وموثقة </a:t>
            </a:r>
          </a:p>
        </p:txBody>
      </p:sp>
      <p:sp>
        <p:nvSpPr>
          <p:cNvPr id="8" name="Title">
            <a:extLst>
              <a:ext uri="{FF2B5EF4-FFF2-40B4-BE49-F238E27FC236}">
                <a16:creationId xmlns:a16="http://schemas.microsoft.com/office/drawing/2014/main" id="{A5FD8013-93C1-47D0-A244-F4D0A61529AE}"/>
              </a:ext>
            </a:extLst>
          </p:cNvPr>
          <p:cNvSpPr txBox="1">
            <a:spLocks noGrp="1"/>
          </p:cNvSpPr>
          <p:nvPr>
            <p:ph type="title"/>
          </p:nvPr>
        </p:nvSpPr>
        <p:spPr>
          <a:xfrm>
            <a:off x="1444057" y="1313244"/>
            <a:ext cx="6509658" cy="1057878"/>
          </a:xfrm>
          <a:prstGeom prst="rect">
            <a:avLst/>
          </a:prstGeom>
        </p:spPr>
        <p:txBody>
          <a:bodyPr>
            <a:normAutofit/>
          </a:bodyPr>
          <a:lstStyle/>
          <a:p>
            <a:pPr algn="r" rtl="1"/>
            <a:r>
              <a:rPr lang="ar-SA" sz="6000" b="1" dirty="0">
                <a:solidFill>
                  <a:srgbClr val="000000"/>
                </a:solidFill>
              </a:rPr>
              <a:t>أين نحن الآن</a:t>
            </a:r>
            <a:endParaRPr sz="6000"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endParaRPr>
          </a:p>
        </p:txBody>
      </p:sp>
      <p:pic>
        <p:nvPicPr>
          <p:cNvPr id="6" name="Graphic 5">
            <a:extLst>
              <a:ext uri="{FF2B5EF4-FFF2-40B4-BE49-F238E27FC236}">
                <a16:creationId xmlns:a16="http://schemas.microsoft.com/office/drawing/2014/main" id="{3CE2E9DB-8E61-4473-B30F-7DD169893A4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94659" y="8472488"/>
            <a:ext cx="1934532" cy="869790"/>
          </a:xfrm>
          <a:prstGeom prst="rect">
            <a:avLst/>
          </a:prstGeom>
        </p:spPr>
      </p:pic>
    </p:spTree>
    <p:extLst>
      <p:ext uri="{BB962C8B-B14F-4D97-AF65-F5344CB8AC3E}">
        <p14:creationId xmlns:p14="http://schemas.microsoft.com/office/powerpoint/2010/main" val="2494863166"/>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1D8C318-2548-42F8-A548-5260DCFC0BF4}"/>
              </a:ext>
            </a:extLst>
          </p:cNvPr>
          <p:cNvSpPr/>
          <p:nvPr/>
        </p:nvSpPr>
        <p:spPr>
          <a:xfrm>
            <a:off x="0" y="0"/>
            <a:ext cx="13004799" cy="9753600"/>
          </a:xfrm>
          <a:prstGeom prst="rect">
            <a:avLst/>
          </a:prstGeom>
          <a:solidFill>
            <a:srgbClr val="00A585"/>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6" name="Picture 5">
            <a:extLst>
              <a:ext uri="{FF2B5EF4-FFF2-40B4-BE49-F238E27FC236}">
                <a16:creationId xmlns:a16="http://schemas.microsoft.com/office/drawing/2014/main" id="{E9E8EA98-E9DF-49FA-9D4F-3EB53EA7710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7405" y="8454766"/>
            <a:ext cx="1785190" cy="801716"/>
          </a:xfrm>
          <a:prstGeom prst="rect">
            <a:avLst/>
          </a:prstGeom>
        </p:spPr>
      </p:pic>
      <p:sp>
        <p:nvSpPr>
          <p:cNvPr id="8" name="TextBox 7">
            <a:extLst>
              <a:ext uri="{FF2B5EF4-FFF2-40B4-BE49-F238E27FC236}">
                <a16:creationId xmlns:a16="http://schemas.microsoft.com/office/drawing/2014/main" id="{6092CB8F-112E-4F0F-A78C-1125D285261A}"/>
              </a:ext>
            </a:extLst>
          </p:cNvPr>
          <p:cNvSpPr txBox="1"/>
          <p:nvPr/>
        </p:nvSpPr>
        <p:spPr>
          <a:xfrm>
            <a:off x="11805138" y="8575933"/>
            <a:ext cx="569067" cy="3180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1400" b="0" i="0" u="none" strike="noStrike" cap="none" spc="0" normalizeH="0" baseline="0" dirty="0">
                <a:ln>
                  <a:noFill/>
                </a:ln>
                <a:solidFill>
                  <a:schemeClr val="bg1"/>
                </a:solidFill>
                <a:effectLst/>
                <a:uFillTx/>
                <a:latin typeface="Open Sans Bold" panose="020B0806030504020204" pitchFamily="34" charset="0"/>
                <a:ea typeface="Open Sans Bold" panose="020B0806030504020204" pitchFamily="34" charset="0"/>
                <a:cs typeface="Open Sans Bold" panose="020B0806030504020204" pitchFamily="34" charset="0"/>
                <a:sym typeface="Open Sans Regular"/>
              </a:rPr>
              <a:t>PAGE</a:t>
            </a:r>
          </a:p>
        </p:txBody>
      </p:sp>
      <p:cxnSp>
        <p:nvCxnSpPr>
          <p:cNvPr id="9" name="Straight Connector 8">
            <a:extLst>
              <a:ext uri="{FF2B5EF4-FFF2-40B4-BE49-F238E27FC236}">
                <a16:creationId xmlns:a16="http://schemas.microsoft.com/office/drawing/2014/main" id="{2D3DE6A5-5502-425F-9C1C-3B0FE50BEBB2}"/>
              </a:ext>
            </a:extLst>
          </p:cNvPr>
          <p:cNvCxnSpPr>
            <a:cxnSpLocks/>
          </p:cNvCxnSpPr>
          <p:nvPr/>
        </p:nvCxnSpPr>
        <p:spPr>
          <a:xfrm>
            <a:off x="11719413" y="8668402"/>
            <a:ext cx="0" cy="384048"/>
          </a:xfrm>
          <a:prstGeom prst="line">
            <a:avLst/>
          </a:prstGeom>
          <a:noFill/>
          <a:ln w="22225" cap="flat">
            <a:solidFill>
              <a:schemeClr val="bg1"/>
            </a:solidFill>
            <a:prstDash val="solid"/>
            <a:round/>
          </a:ln>
          <a:effectLst/>
          <a:sp3d/>
        </p:spPr>
        <p:style>
          <a:lnRef idx="0">
            <a:scrgbClr r="0" g="0" b="0"/>
          </a:lnRef>
          <a:fillRef idx="0">
            <a:scrgbClr r="0" g="0" b="0"/>
          </a:fillRef>
          <a:effectRef idx="0">
            <a:scrgbClr r="0" g="0" b="0"/>
          </a:effectRef>
          <a:fontRef idx="none"/>
        </p:style>
      </p:cxnSp>
      <p:sp>
        <p:nvSpPr>
          <p:cNvPr id="127" name="Slide Number"/>
          <p:cNvSpPr txBox="1">
            <a:spLocks noGrp="1"/>
          </p:cNvSpPr>
          <p:nvPr>
            <p:ph type="sldNum" sz="quarter" idx="4294967295"/>
          </p:nvPr>
        </p:nvSpPr>
        <p:spPr>
          <a:xfrm>
            <a:off x="11816857" y="8809566"/>
            <a:ext cx="215789" cy="342901"/>
          </a:xfrm>
          <a:prstGeom prst="rect">
            <a:avLst/>
          </a:prstGeom>
          <a:extLst>
            <a:ext uri="{C572A759-6A51-4108-AA02-DFA0A04FC94B}">
              <ma14:wrappingTextBoxFlag xmlns="" xmlns:ma14="http://schemas.microsoft.com/office/mac/drawingml/2011/main" val="1"/>
            </a:ext>
          </a:extLst>
        </p:spPr>
        <p:txBody>
          <a:bodyPr/>
          <a:lstStyle>
            <a:lvl1pPr>
              <a:defRPr>
                <a:solidFill>
                  <a:srgbClr val="FFFFFF"/>
                </a:solidFill>
              </a:defRPr>
            </a:lvl1pPr>
          </a:lstStyle>
          <a:p>
            <a:fld id="{86CB4B4D-7CA3-9044-876B-883B54F8677D}" type="slidenum">
              <a:t>29</a:t>
            </a:fld>
            <a:endParaRPr dirty="0"/>
          </a:p>
        </p:txBody>
      </p:sp>
      <p:sp>
        <p:nvSpPr>
          <p:cNvPr id="11" name="Title">
            <a:extLst>
              <a:ext uri="{FF2B5EF4-FFF2-40B4-BE49-F238E27FC236}">
                <a16:creationId xmlns:a16="http://schemas.microsoft.com/office/drawing/2014/main" id="{3F66985C-145F-4733-AE68-4F4189207476}"/>
              </a:ext>
            </a:extLst>
          </p:cNvPr>
          <p:cNvSpPr txBox="1">
            <a:spLocks/>
          </p:cNvSpPr>
          <p:nvPr/>
        </p:nvSpPr>
        <p:spPr>
          <a:xfrm>
            <a:off x="1270000" y="1181100"/>
            <a:ext cx="10464800" cy="11303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normAutofit fontScale="75000" lnSpcReduction="20000"/>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FFFFFF"/>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marL="274320" algn="r" rtl="1" hangingPunct="1"/>
            <a:r>
              <a:rPr lang="ar-SA" sz="4300" dirty="0"/>
              <a:t>مناقشة:</a:t>
            </a:r>
            <a:br>
              <a:rPr lang="ar-SA" sz="3600" dirty="0"/>
            </a:br>
            <a:r>
              <a:rPr lang="ar-SA" sz="6700" b="1" dirty="0"/>
              <a:t>تغييرات على الدليل</a:t>
            </a:r>
            <a:endParaRPr lang="ar-SA" sz="3600" b="1" dirty="0"/>
          </a:p>
        </p:txBody>
      </p:sp>
      <p:sp>
        <p:nvSpPr>
          <p:cNvPr id="12" name="Body">
            <a:extLst>
              <a:ext uri="{FF2B5EF4-FFF2-40B4-BE49-F238E27FC236}">
                <a16:creationId xmlns:a16="http://schemas.microsoft.com/office/drawing/2014/main" id="{48D24DF3-32EA-4D57-BAF9-DE6D6CA1ABD7}"/>
              </a:ext>
            </a:extLst>
          </p:cNvPr>
          <p:cNvSpPr txBox="1">
            <a:spLocks/>
          </p:cNvSpPr>
          <p:nvPr/>
        </p:nvSpPr>
        <p:spPr>
          <a:xfrm>
            <a:off x="1618938" y="3743392"/>
            <a:ext cx="10197918" cy="3380164"/>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normAutofit/>
          </a:bodyPr>
          <a:lstStyle>
            <a:lvl1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1pPr>
            <a:lvl2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2pPr>
            <a:lvl3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3pPr>
            <a:lvl4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4pPr>
            <a:lvl5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5pPr>
            <a:lvl6pPr marL="2444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6pPr>
            <a:lvl7pPr marL="2889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7pPr>
            <a:lvl8pPr marL="3333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8pPr>
            <a:lvl9pPr marL="3778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9pPr>
          </a:lstStyle>
          <a:p>
            <a:pPr marL="274320" indent="-285750" algn="r" rtl="1" hangingPunct="1">
              <a:buFont typeface="Arial" panose="020B0604020202020204" pitchFamily="34" charset="0"/>
              <a:buChar char="•"/>
            </a:pPr>
            <a:r>
              <a:rPr lang="ar-SA" sz="4000" dirty="0"/>
              <a:t>أي التغييرات في نسخة 2018 سيكون لها الأثر الأكبر على عملك وعلى طرق استخدامك للدليل؟</a:t>
            </a:r>
          </a:p>
          <a:p>
            <a:pPr marL="274320" indent="-285750" algn="r" rtl="1" hangingPunct="1">
              <a:buFont typeface="Arial" panose="020B0604020202020204" pitchFamily="34" charset="0"/>
              <a:buChar char="•"/>
            </a:pPr>
            <a:r>
              <a:rPr lang="ar-SA" sz="4000" dirty="0"/>
              <a:t>ما هو المحتوى الجديد الذي تتوقع أن تراه في النسخة القادمة من الدليل؟</a:t>
            </a:r>
          </a:p>
        </p:txBody>
      </p:sp>
    </p:spTree>
    <p:extLst>
      <p:ext uri="{BB962C8B-B14F-4D97-AF65-F5344CB8AC3E}">
        <p14:creationId xmlns:p14="http://schemas.microsoft.com/office/powerpoint/2010/main" val="3092966702"/>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E56BCA0C-28D3-4E40-B642-C046FA5272A7}"/>
              </a:ext>
            </a:extLst>
          </p:cNvPr>
          <p:cNvGrpSpPr/>
          <p:nvPr/>
        </p:nvGrpSpPr>
        <p:grpSpPr>
          <a:xfrm>
            <a:off x="314325" y="8329613"/>
            <a:ext cx="2128838" cy="1128712"/>
            <a:chOff x="314325" y="8329613"/>
            <a:chExt cx="2128838" cy="1128712"/>
          </a:xfrm>
        </p:grpSpPr>
        <p:sp>
          <p:nvSpPr>
            <p:cNvPr id="11" name="Rectangle 10">
              <a:extLst>
                <a:ext uri="{FF2B5EF4-FFF2-40B4-BE49-F238E27FC236}">
                  <a16:creationId xmlns:a16="http://schemas.microsoft.com/office/drawing/2014/main" id="{91E9D0E5-2218-44AD-8464-EC67EEEC0A16}"/>
                </a:ext>
              </a:extLst>
            </p:cNvPr>
            <p:cNvSpPr/>
            <p:nvPr/>
          </p:nvSpPr>
          <p:spPr>
            <a:xfrm>
              <a:off x="314325" y="8329613"/>
              <a:ext cx="2128838" cy="1128712"/>
            </a:xfrm>
            <a:prstGeom prst="rect">
              <a:avLst/>
            </a:prstGeom>
            <a:solidFill>
              <a:schemeClr val="bg1"/>
            </a:solidFill>
            <a:ln w="25400" cap="flat">
              <a:solidFill>
                <a:schemeClr val="bg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12" name="Graphic 11">
              <a:extLst>
                <a:ext uri="{FF2B5EF4-FFF2-40B4-BE49-F238E27FC236}">
                  <a16:creationId xmlns:a16="http://schemas.microsoft.com/office/drawing/2014/main" id="{1B0F09DB-8981-49D7-9D64-174FEAA07BC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94659" y="8472488"/>
              <a:ext cx="1934532" cy="869790"/>
            </a:xfrm>
            <a:prstGeom prst="rect">
              <a:avLst/>
            </a:prstGeom>
          </p:spPr>
        </p:pic>
      </p:grpSp>
      <p:pic>
        <p:nvPicPr>
          <p:cNvPr id="1028" name="Picture 4" descr="Related image">
            <a:extLst>
              <a:ext uri="{FF2B5EF4-FFF2-40B4-BE49-F238E27FC236}">
                <a16:creationId xmlns:a16="http://schemas.microsoft.com/office/drawing/2014/main" id="{93D8E5B1-A854-4E4E-AF12-58307E15783C}"/>
              </a:ext>
            </a:extLst>
          </p:cNvPr>
          <p:cNvPicPr>
            <a:picLocks noChangeAspect="1" noChangeArrowheads="1"/>
          </p:cNvPicPr>
          <p:nvPr/>
        </p:nvPicPr>
        <p:blipFill>
          <a:blip r:embed="rId5">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9536009" y="2022003"/>
            <a:ext cx="2137637" cy="2137637"/>
          </a:xfrm>
          <a:prstGeom prst="rect">
            <a:avLst/>
          </a:prstGeom>
          <a:noFill/>
          <a:extLst>
            <a:ext uri="{909E8E84-426E-40DD-AFC4-6F175D3DCCD1}">
              <a14:hiddenFill xmlns:a14="http://schemas.microsoft.com/office/drawing/2010/main">
                <a:solidFill>
                  <a:srgbClr val="FFFFFF"/>
                </a:solidFill>
              </a14:hiddenFill>
            </a:ext>
          </a:extLst>
        </p:spPr>
      </p:pic>
      <p:sp>
        <p:nvSpPr>
          <p:cNvPr id="85" name="Rectangle 84">
            <a:extLst>
              <a:ext uri="{FF2B5EF4-FFF2-40B4-BE49-F238E27FC236}">
                <a16:creationId xmlns:a16="http://schemas.microsoft.com/office/drawing/2014/main" id="{E4B7C1DD-857C-4D03-AAB3-C5C95BD51A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59341" y="456783"/>
            <a:ext cx="8000887" cy="8386479"/>
          </a:xfrm>
          <a:prstGeom prst="rect">
            <a:avLst/>
          </a:prstGeom>
          <a:solidFill>
            <a:schemeClr val="tx1">
              <a:alpha val="15000"/>
            </a:schemeClr>
          </a:solidFill>
          <a:ln w="127000" cap="sq" cmpd="thinThick">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6B87B56-5F78-4A43-9221-E8A407A12FB7}"/>
              </a:ext>
            </a:extLst>
          </p:cNvPr>
          <p:cNvSpPr>
            <a:spLocks noGrp="1"/>
          </p:cNvSpPr>
          <p:nvPr>
            <p:ph type="title"/>
          </p:nvPr>
        </p:nvSpPr>
        <p:spPr>
          <a:xfrm>
            <a:off x="854509" y="767500"/>
            <a:ext cx="6700177" cy="1359083"/>
          </a:xfrm>
        </p:spPr>
        <p:txBody>
          <a:bodyPr vert="horz" lIns="91440" tIns="45720" rIns="91440" bIns="45720" rtlCol="0" anchor="ctr">
            <a:normAutofit/>
          </a:bodyPr>
          <a:lstStyle/>
          <a:p>
            <a:pPr algn="r" rtl="1"/>
            <a:r>
              <a:rPr lang="ar-AE" sz="5400" dirty="0">
                <a:solidFill>
                  <a:srgbClr val="000000"/>
                </a:solidFill>
                <a:latin typeface="Open Sans Extrabold" panose="020B0906030804020204" pitchFamily="34" charset="0"/>
                <a:ea typeface="Open Sans Extrabold" panose="020B0906030804020204" pitchFamily="34" charset="0"/>
              </a:rPr>
              <a:t>أهداف التعلم</a:t>
            </a:r>
            <a:endParaRPr lang="en-US" sz="5400" dirty="0">
              <a:solidFill>
                <a:srgbClr val="000000"/>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pic>
        <p:nvPicPr>
          <p:cNvPr id="1034" name="Picture 10" descr="Image result for comprehension icon">
            <a:extLst>
              <a:ext uri="{FF2B5EF4-FFF2-40B4-BE49-F238E27FC236}">
                <a16:creationId xmlns:a16="http://schemas.microsoft.com/office/drawing/2014/main" id="{756B9092-B7B2-49AC-9E6C-D0B71C084151}"/>
              </a:ext>
            </a:extLst>
          </p:cNvPr>
          <p:cNvPicPr>
            <a:picLocks noChangeAspect="1" noChangeArrowheads="1"/>
          </p:cNvPicPr>
          <p:nvPr/>
        </p:nvPicPr>
        <p:blipFill>
          <a:blip r:embed="rId6">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9520132" y="4876800"/>
            <a:ext cx="2155813" cy="2155813"/>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a:extLst>
              <a:ext uri="{FF2B5EF4-FFF2-40B4-BE49-F238E27FC236}">
                <a16:creationId xmlns:a16="http://schemas.microsoft.com/office/drawing/2014/main" id="{97F04A41-ED0F-44AC-983E-F158156FA31D}"/>
              </a:ext>
            </a:extLst>
          </p:cNvPr>
          <p:cNvSpPr>
            <a:spLocks noGrp="1"/>
          </p:cNvSpPr>
          <p:nvPr>
            <p:ph type="body" sz="half" idx="1"/>
          </p:nvPr>
        </p:nvSpPr>
        <p:spPr>
          <a:xfrm>
            <a:off x="941592" y="2017728"/>
            <a:ext cx="6700176" cy="6511912"/>
          </a:xfrm>
        </p:spPr>
        <p:txBody>
          <a:bodyPr vert="horz" lIns="91440" tIns="45720" rIns="91440" bIns="45720" rtlCol="0">
            <a:normAutofit lnSpcReduction="10000"/>
          </a:bodyPr>
          <a:lstStyle/>
          <a:p>
            <a:pPr algn="r" defTabSz="914400" rtl="1">
              <a:lnSpc>
                <a:spcPct val="90000"/>
              </a:lnSpc>
            </a:pPr>
            <a:r>
              <a:rPr lang="ar-SA" sz="32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بنهاية هذه الجلسة، سوف تستطيعون </a:t>
            </a:r>
            <a:r>
              <a:rPr lang="ar-SA" sz="3200" b="1"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تذكر</a:t>
            </a:r>
            <a:r>
              <a:rPr lang="ar-SA" sz="32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 ما يلي:</a:t>
            </a:r>
          </a:p>
          <a:p>
            <a:pPr marL="457200" indent="-457200" algn="r" defTabSz="914400" rtl="1">
              <a:lnSpc>
                <a:spcPct val="90000"/>
              </a:lnSpc>
              <a:buFont typeface="Arial" panose="020B0604020202020204" pitchFamily="34" charset="0"/>
              <a:buChar char="•"/>
            </a:pPr>
            <a:r>
              <a:rPr lang="ar-SA" sz="32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التحديات التي تواجه القطاع، وهي العوامل التي دفعتنا لتنقيح الدليل،</a:t>
            </a:r>
          </a:p>
          <a:p>
            <a:pPr marL="457200" indent="-457200" algn="r" defTabSz="914400" rtl="1">
              <a:lnSpc>
                <a:spcPct val="90000"/>
              </a:lnSpc>
              <a:buFont typeface="Arial" panose="020B0604020202020204" pitchFamily="34" charset="0"/>
              <a:buChar char="•"/>
            </a:pPr>
            <a:r>
              <a:rPr lang="ar-SA" sz="32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نهج ونتائج </a:t>
            </a:r>
            <a:r>
              <a:rPr lang="ar-SA" sz="3200" b="1"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عملية التنقيح</a:t>
            </a:r>
            <a:r>
              <a:rPr lang="ar-SA" sz="32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 </a:t>
            </a:r>
          </a:p>
          <a:p>
            <a:pPr marL="457200" indent="-457200" algn="r" defTabSz="914400" rtl="1">
              <a:lnSpc>
                <a:spcPct val="90000"/>
              </a:lnSpc>
              <a:buFont typeface="Arial" panose="020B0604020202020204" pitchFamily="34" charset="0"/>
              <a:buChar char="•"/>
            </a:pPr>
            <a:r>
              <a:rPr lang="ar-SA" sz="3200" b="1"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التغييرات</a:t>
            </a:r>
            <a:r>
              <a:rPr lang="ar-SA" sz="32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 الرئيسية بين نسختي 2011 و2018، </a:t>
            </a:r>
          </a:p>
          <a:p>
            <a:pPr marL="457200" indent="-457200" algn="r" defTabSz="914400" rtl="1">
              <a:lnSpc>
                <a:spcPct val="90000"/>
              </a:lnSpc>
              <a:buFont typeface="Arial" panose="020B0604020202020204" pitchFamily="34" charset="0"/>
              <a:buChar char="•"/>
            </a:pPr>
            <a:r>
              <a:rPr lang="ar-SA" sz="32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كيف </a:t>
            </a:r>
            <a:r>
              <a:rPr lang="ar-SA" sz="3200" b="1"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تطور</a:t>
            </a:r>
            <a:r>
              <a:rPr lang="ar-SA" sz="32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 اسفير و</a:t>
            </a:r>
            <a:r>
              <a:rPr lang="ar-SA" sz="3200" b="1"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المنتجات الجديدة </a:t>
            </a:r>
            <a:r>
              <a:rPr lang="ar-SA" sz="32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التي يوفرها، </a:t>
            </a:r>
          </a:p>
          <a:p>
            <a:pPr algn="r" defTabSz="914400" rtl="1">
              <a:lnSpc>
                <a:spcPct val="90000"/>
              </a:lnSpc>
            </a:pPr>
            <a:r>
              <a:rPr lang="ar-SA" sz="32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وسوف تستطيعون </a:t>
            </a:r>
            <a:r>
              <a:rPr lang="ar-SA" sz="3200" b="1"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مناقشة</a:t>
            </a:r>
            <a:r>
              <a:rPr lang="ar-SA" sz="32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 ما يلي:</a:t>
            </a:r>
          </a:p>
          <a:p>
            <a:pPr marL="457200" indent="-457200" algn="r" defTabSz="914400" rtl="1">
              <a:lnSpc>
                <a:spcPct val="90000"/>
              </a:lnSpc>
              <a:buFont typeface="Arial" panose="020B0604020202020204" pitchFamily="34" charset="0"/>
              <a:buChar char="•"/>
            </a:pPr>
            <a:r>
              <a:rPr lang="ar-SA" sz="32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كيف تم تعديل نسخة 2018 </a:t>
            </a:r>
            <a:r>
              <a:rPr lang="ar-SA" sz="3200" b="1"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بحيث تناسب السياقات الحالية</a:t>
            </a:r>
            <a:r>
              <a:rPr lang="ar-SA" sz="32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 التي يعمل فيها مستخدمو الدليل.</a:t>
            </a:r>
          </a:p>
        </p:txBody>
      </p:sp>
      <p:sp>
        <p:nvSpPr>
          <p:cNvPr id="4" name="Slide Number">
            <a:extLst>
              <a:ext uri="{FF2B5EF4-FFF2-40B4-BE49-F238E27FC236}">
                <a16:creationId xmlns:a16="http://schemas.microsoft.com/office/drawing/2014/main" id="{E0F462C1-C267-405F-9FDA-952C98788669}"/>
              </a:ext>
            </a:extLst>
          </p:cNvPr>
          <p:cNvSpPr txBox="1">
            <a:spLocks/>
          </p:cNvSpPr>
          <p:nvPr/>
        </p:nvSpPr>
        <p:spPr>
          <a:xfrm>
            <a:off x="11805138" y="8809566"/>
            <a:ext cx="215789" cy="3429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pPr>
              <a:spcAft>
                <a:spcPts val="600"/>
              </a:spcAft>
            </a:pPr>
            <a:fld id="{86CB4B4D-7CA3-9044-876B-883B54F8677D}" type="slidenum">
              <a:rPr lang="en-US" smtClean="0"/>
              <a:pPr>
                <a:spcAft>
                  <a:spcPts val="600"/>
                </a:spcAft>
              </a:pPr>
              <a:t>3</a:t>
            </a:fld>
            <a:endParaRPr lang="en-US"/>
          </a:p>
        </p:txBody>
      </p:sp>
      <p:sp>
        <p:nvSpPr>
          <p:cNvPr id="7" name="Rectangle 6">
            <a:extLst>
              <a:ext uri="{FF2B5EF4-FFF2-40B4-BE49-F238E27FC236}">
                <a16:creationId xmlns:a16="http://schemas.microsoft.com/office/drawing/2014/main" id="{7E4F4C63-A8DF-4341-89B4-7E1150BCC886}"/>
              </a:ext>
            </a:extLst>
          </p:cNvPr>
          <p:cNvSpPr/>
          <p:nvPr/>
        </p:nvSpPr>
        <p:spPr>
          <a:xfrm>
            <a:off x="8724768" y="4256610"/>
            <a:ext cx="3746539" cy="584775"/>
          </a:xfrm>
          <a:prstGeom prst="rect">
            <a:avLst/>
          </a:prstGeom>
          <a:noFill/>
        </p:spPr>
        <p:txBody>
          <a:bodyPr wrap="square" lIns="91440" tIns="45720" rIns="91440" bIns="45720">
            <a:spAutoFit/>
          </a:bodyPr>
          <a:lstStyle/>
          <a:p>
            <a:r>
              <a:rPr lang="ar-SA" sz="3200" b="1" dirty="0">
                <a:ln w="0"/>
                <a:solidFill>
                  <a:srgbClr val="0048A3"/>
                </a:solidFill>
                <a:effectLst>
                  <a:outerShdw blurRad="38100" dist="25400" dir="5400000" algn="ctr" rotWithShape="0">
                    <a:srgbClr val="6E747A">
                      <a:alpha val="43000"/>
                    </a:srgbClr>
                  </a:outerShdw>
                </a:effectLst>
              </a:rPr>
              <a:t>معرفة</a:t>
            </a:r>
            <a:endParaRPr lang="en-US" sz="3200" b="1" cap="none" spc="0" dirty="0">
              <a:ln w="0"/>
              <a:solidFill>
                <a:srgbClr val="0048A3"/>
              </a:solidFill>
              <a:effectLst>
                <a:outerShdw blurRad="38100" dist="25400" dir="5400000" algn="ctr" rotWithShape="0">
                  <a:srgbClr val="6E747A">
                    <a:alpha val="43000"/>
                  </a:srgbClr>
                </a:outerShdw>
              </a:effectLst>
            </a:endParaRPr>
          </a:p>
        </p:txBody>
      </p:sp>
      <p:sp>
        <p:nvSpPr>
          <p:cNvPr id="17" name="Rectangle 16">
            <a:extLst>
              <a:ext uri="{FF2B5EF4-FFF2-40B4-BE49-F238E27FC236}">
                <a16:creationId xmlns:a16="http://schemas.microsoft.com/office/drawing/2014/main" id="{47A7B1E8-7200-4248-BB95-832706B3F656}"/>
              </a:ext>
            </a:extLst>
          </p:cNvPr>
          <p:cNvSpPr/>
          <p:nvPr/>
        </p:nvSpPr>
        <p:spPr>
          <a:xfrm>
            <a:off x="8731557" y="7032613"/>
            <a:ext cx="3746539" cy="584775"/>
          </a:xfrm>
          <a:prstGeom prst="rect">
            <a:avLst/>
          </a:prstGeom>
          <a:noFill/>
        </p:spPr>
        <p:txBody>
          <a:bodyPr wrap="square" lIns="91440" tIns="45720" rIns="91440" bIns="45720">
            <a:spAutoFit/>
          </a:bodyPr>
          <a:lstStyle/>
          <a:p>
            <a:r>
              <a:rPr lang="ar-SA" sz="3200" b="1" dirty="0">
                <a:ln w="0"/>
                <a:solidFill>
                  <a:srgbClr val="B54500"/>
                </a:solidFill>
                <a:effectLst>
                  <a:outerShdw blurRad="38100" dist="25400" dir="5400000" algn="ctr" rotWithShape="0">
                    <a:srgbClr val="6E747A">
                      <a:alpha val="43000"/>
                    </a:srgbClr>
                  </a:outerShdw>
                </a:effectLst>
              </a:rPr>
              <a:t>استيعاب</a:t>
            </a:r>
            <a:endParaRPr lang="en-US" sz="2800" b="1" cap="none" spc="0" dirty="0">
              <a:ln w="0"/>
              <a:solidFill>
                <a:srgbClr val="B54500"/>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2334572449"/>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10AD074-1F08-4939-88D0-7AD858156214}"/>
              </a:ext>
            </a:extLst>
          </p:cNvPr>
          <p:cNvPicPr>
            <a:picLocks noChangeAspect="1"/>
          </p:cNvPicPr>
          <p:nvPr/>
        </p:nvPicPr>
        <p:blipFill>
          <a:blip r:embed="rId3"/>
          <a:stretch>
            <a:fillRect/>
          </a:stretch>
        </p:blipFill>
        <p:spPr>
          <a:xfrm>
            <a:off x="1958052" y="882595"/>
            <a:ext cx="1352550" cy="1533525"/>
          </a:xfrm>
          <a:prstGeom prst="rect">
            <a:avLst/>
          </a:prstGeom>
        </p:spPr>
      </p:pic>
      <p:pic>
        <p:nvPicPr>
          <p:cNvPr id="5" name="Picture 4">
            <a:extLst>
              <a:ext uri="{FF2B5EF4-FFF2-40B4-BE49-F238E27FC236}">
                <a16:creationId xmlns:a16="http://schemas.microsoft.com/office/drawing/2014/main" id="{008516FD-969B-4A9C-8120-9B58EE7DC8FD}"/>
              </a:ext>
            </a:extLst>
          </p:cNvPr>
          <p:cNvPicPr>
            <a:picLocks noChangeAspect="1"/>
          </p:cNvPicPr>
          <p:nvPr/>
        </p:nvPicPr>
        <p:blipFill>
          <a:blip r:embed="rId4"/>
          <a:stretch>
            <a:fillRect/>
          </a:stretch>
        </p:blipFill>
        <p:spPr>
          <a:xfrm>
            <a:off x="5797552" y="3094215"/>
            <a:ext cx="1552575" cy="1562100"/>
          </a:xfrm>
          <a:prstGeom prst="rect">
            <a:avLst/>
          </a:prstGeom>
        </p:spPr>
      </p:pic>
      <p:pic>
        <p:nvPicPr>
          <p:cNvPr id="4" name="Picture 3">
            <a:extLst>
              <a:ext uri="{FF2B5EF4-FFF2-40B4-BE49-F238E27FC236}">
                <a16:creationId xmlns:a16="http://schemas.microsoft.com/office/drawing/2014/main" id="{87B67113-85AB-4BEA-8232-DDF464A406E6}"/>
              </a:ext>
            </a:extLst>
          </p:cNvPr>
          <p:cNvPicPr>
            <a:picLocks noChangeAspect="1"/>
          </p:cNvPicPr>
          <p:nvPr/>
        </p:nvPicPr>
        <p:blipFill>
          <a:blip r:embed="rId5"/>
          <a:stretch>
            <a:fillRect/>
          </a:stretch>
        </p:blipFill>
        <p:spPr>
          <a:xfrm>
            <a:off x="9622758" y="882595"/>
            <a:ext cx="1495425" cy="1600200"/>
          </a:xfrm>
          <a:prstGeom prst="rect">
            <a:avLst/>
          </a:prstGeom>
        </p:spPr>
      </p:pic>
      <p:sp>
        <p:nvSpPr>
          <p:cNvPr id="13" name="Rectangle 12">
            <a:extLst>
              <a:ext uri="{FF2B5EF4-FFF2-40B4-BE49-F238E27FC236}">
                <a16:creationId xmlns:a16="http://schemas.microsoft.com/office/drawing/2014/main" id="{72257994-BD97-4691-8B89-198A6D2BAB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995212"/>
            <a:ext cx="13004800" cy="2758388"/>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BBDFD4E-DA57-4993-A1B9-8D119F77994C}"/>
              </a:ext>
            </a:extLst>
          </p:cNvPr>
          <p:cNvSpPr>
            <a:spLocks noGrp="1"/>
          </p:cNvSpPr>
          <p:nvPr>
            <p:ph type="title"/>
          </p:nvPr>
        </p:nvSpPr>
        <p:spPr>
          <a:xfrm>
            <a:off x="2902857" y="6441721"/>
            <a:ext cx="7199086" cy="1149250"/>
          </a:xfrm>
          <a:solidFill>
            <a:srgbClr val="FFFFFF"/>
          </a:solidFill>
          <a:ln w="38100">
            <a:solidFill>
              <a:srgbClr val="404040"/>
            </a:solidFill>
            <a:miter lim="800000"/>
          </a:ln>
        </p:spPr>
        <p:txBody>
          <a:bodyPr vert="horz" lIns="91440" tIns="45720" rIns="91440" bIns="45720" rtlCol="0" anchor="ctr">
            <a:normAutofit/>
          </a:bodyPr>
          <a:lstStyle/>
          <a:p>
            <a:pPr defTabSz="914400" rtl="1">
              <a:lnSpc>
                <a:spcPct val="110000"/>
              </a:lnSpc>
              <a:spcBef>
                <a:spcPts val="400"/>
              </a:spcBef>
            </a:pPr>
            <a:r>
              <a:rPr lang="ar-SA" sz="5700" dirty="0">
                <a:solidFill>
                  <a:srgbClr val="000000"/>
                </a:solidFill>
                <a:latin typeface="Open Sans regular"/>
              </a:rPr>
              <a:t>هوية جديدة</a:t>
            </a:r>
            <a:endParaRPr lang="en-US" sz="5700" kern="1200" dirty="0">
              <a:solidFill>
                <a:srgbClr val="404040"/>
              </a:solidFill>
              <a:latin typeface="+mj-lt"/>
              <a:ea typeface="+mj-ea"/>
              <a:cs typeface="+mj-cs"/>
            </a:endParaRPr>
          </a:p>
        </p:txBody>
      </p:sp>
      <p:sp>
        <p:nvSpPr>
          <p:cNvPr id="9" name="TextBox 8">
            <a:extLst>
              <a:ext uri="{FF2B5EF4-FFF2-40B4-BE49-F238E27FC236}">
                <a16:creationId xmlns:a16="http://schemas.microsoft.com/office/drawing/2014/main" id="{F6C756B4-1D43-4BB2-B728-79528B9CF9AD}"/>
              </a:ext>
            </a:extLst>
          </p:cNvPr>
          <p:cNvSpPr txBox="1"/>
          <p:nvPr/>
        </p:nvSpPr>
        <p:spPr>
          <a:xfrm>
            <a:off x="595057" y="2484510"/>
            <a:ext cx="4078543" cy="157992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rtl="1"/>
            <a:r>
              <a:rPr lang="ar-SA" sz="2400" b="1" dirty="0">
                <a:solidFill>
                  <a:srgbClr val="000000"/>
                </a:solidFill>
              </a:rPr>
              <a:t>اكتشاف المعايير</a:t>
            </a:r>
          </a:p>
          <a:p>
            <a:pPr rtl="1"/>
            <a:r>
              <a:rPr lang="ar-SA" sz="2400" dirty="0">
                <a:solidFill>
                  <a:srgbClr val="000000"/>
                </a:solidFill>
              </a:rPr>
              <a:t>يقدم اسفير مكتبة تحتوي على عدد هائل من المواد والأدوات التي تسهم في توسيع معرفتك وتعزيز فهمك للمعايير الإنسانية.</a:t>
            </a:r>
          </a:p>
        </p:txBody>
      </p:sp>
      <p:sp>
        <p:nvSpPr>
          <p:cNvPr id="17" name="TextBox 16">
            <a:extLst>
              <a:ext uri="{FF2B5EF4-FFF2-40B4-BE49-F238E27FC236}">
                <a16:creationId xmlns:a16="http://schemas.microsoft.com/office/drawing/2014/main" id="{35E1DC66-5ECE-4CE6-9D53-7703CF7DFD4C}"/>
              </a:ext>
            </a:extLst>
          </p:cNvPr>
          <p:cNvSpPr txBox="1"/>
          <p:nvPr/>
        </p:nvSpPr>
        <p:spPr>
          <a:xfrm>
            <a:off x="4463129" y="4656315"/>
            <a:ext cx="4078543" cy="12105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rtl="1"/>
            <a:r>
              <a:rPr lang="ar-SA" sz="2400" b="1" dirty="0">
                <a:solidFill>
                  <a:srgbClr val="000000"/>
                </a:solidFill>
              </a:rPr>
              <a:t>بدء تطبيق المعايير</a:t>
            </a:r>
          </a:p>
          <a:p>
            <a:pPr rtl="1"/>
            <a:r>
              <a:rPr lang="ar-SA" sz="2400" dirty="0">
                <a:solidFill>
                  <a:srgbClr val="000000"/>
                </a:solidFill>
              </a:rPr>
              <a:t>اسفير يعزز قدراتك في مجال الدعوة على أرض الواقع.</a:t>
            </a:r>
          </a:p>
        </p:txBody>
      </p:sp>
      <p:sp>
        <p:nvSpPr>
          <p:cNvPr id="21" name="TextBox 20">
            <a:extLst>
              <a:ext uri="{FF2B5EF4-FFF2-40B4-BE49-F238E27FC236}">
                <a16:creationId xmlns:a16="http://schemas.microsoft.com/office/drawing/2014/main" id="{0FA2AB7E-C0B8-43DA-82E4-7F3603CFCF93}"/>
              </a:ext>
            </a:extLst>
          </p:cNvPr>
          <p:cNvSpPr txBox="1"/>
          <p:nvPr/>
        </p:nvSpPr>
        <p:spPr>
          <a:xfrm>
            <a:off x="8331200" y="2484510"/>
            <a:ext cx="4078543" cy="157992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rtl="1"/>
            <a:r>
              <a:rPr lang="ar-SA" sz="2400" b="1" dirty="0">
                <a:solidFill>
                  <a:srgbClr val="000000"/>
                </a:solidFill>
              </a:rPr>
              <a:t>شارك تجربتك مع الغير</a:t>
            </a:r>
          </a:p>
          <a:p>
            <a:pPr rtl="1"/>
            <a:r>
              <a:rPr lang="ar-SA" sz="2400" dirty="0">
                <a:solidFill>
                  <a:srgbClr val="000000"/>
                </a:solidFill>
              </a:rPr>
              <a:t>انضم إلى مجتمع عالمي نشط، يكرّس جهوده لتحسين الجودة والمساءلة في قطاع العمل الإنساني.</a:t>
            </a:r>
          </a:p>
        </p:txBody>
      </p:sp>
      <p:sp>
        <p:nvSpPr>
          <p:cNvPr id="24" name="Title 1">
            <a:extLst>
              <a:ext uri="{FF2B5EF4-FFF2-40B4-BE49-F238E27FC236}">
                <a16:creationId xmlns:a16="http://schemas.microsoft.com/office/drawing/2014/main" id="{2DE29112-1C75-4240-803D-4425099F81AC}"/>
              </a:ext>
            </a:extLst>
          </p:cNvPr>
          <p:cNvSpPr txBox="1">
            <a:spLocks/>
          </p:cNvSpPr>
          <p:nvPr/>
        </p:nvSpPr>
        <p:spPr>
          <a:xfrm>
            <a:off x="2560325" y="8492326"/>
            <a:ext cx="8027031" cy="752484"/>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chorCtr="0">
            <a:noAutofit/>
          </a:bodyPr>
          <a:lstStyle>
            <a:lvl1pPr marL="0" marR="0" indent="0" algn="ctr" defTabSz="584200" rtl="0" latinLnBrk="0">
              <a:lnSpc>
                <a:spcPct val="100000"/>
              </a:lnSpc>
              <a:spcBef>
                <a:spcPts val="0"/>
              </a:spcBef>
              <a:spcAft>
                <a:spcPts val="0"/>
              </a:spcAft>
              <a:buClrTx/>
              <a:buSzTx/>
              <a:buFontTx/>
              <a:buNone/>
              <a:tabLst/>
              <a:defRPr sz="3982"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hangingPunct="1"/>
            <a:r>
              <a:rPr lang="en-GB" sz="3200" u="sng" dirty="0">
                <a:solidFill>
                  <a:schemeClr val="accent1">
                    <a:lumMod val="20000"/>
                    <a:lumOff val="80000"/>
                  </a:schemeClr>
                </a:solidFill>
                <a:latin typeface="Open Sans regular"/>
              </a:rPr>
              <a:t>spherestandards.org/</a:t>
            </a:r>
            <a:r>
              <a:rPr lang="en-GB" sz="3200" u="sng" dirty="0" err="1">
                <a:solidFill>
                  <a:schemeClr val="accent1">
                    <a:lumMod val="20000"/>
                    <a:lumOff val="80000"/>
                  </a:schemeClr>
                </a:solidFill>
                <a:latin typeface="Open Sans regular"/>
              </a:rPr>
              <a:t>ar</a:t>
            </a:r>
            <a:endParaRPr lang="en-US" sz="3200" u="sng" dirty="0">
              <a:solidFill>
                <a:schemeClr val="accent1">
                  <a:lumMod val="20000"/>
                  <a:lumOff val="80000"/>
                </a:schemeClr>
              </a:solidFill>
              <a:latin typeface="Open Sans regular"/>
            </a:endParaRPr>
          </a:p>
        </p:txBody>
      </p:sp>
    </p:spTree>
    <p:extLst>
      <p:ext uri="{BB962C8B-B14F-4D97-AF65-F5344CB8AC3E}">
        <p14:creationId xmlns:p14="http://schemas.microsoft.com/office/powerpoint/2010/main" val="3768884233"/>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BA1F8F-474C-496F-8930-B048E159DD00}"/>
              </a:ext>
            </a:extLst>
          </p:cNvPr>
          <p:cNvSpPr>
            <a:spLocks noGrp="1"/>
          </p:cNvSpPr>
          <p:nvPr>
            <p:ph type="title"/>
          </p:nvPr>
        </p:nvSpPr>
        <p:spPr>
          <a:xfrm>
            <a:off x="721682" y="625998"/>
            <a:ext cx="9426660" cy="912505"/>
          </a:xfrm>
        </p:spPr>
        <p:txBody>
          <a:bodyPr/>
          <a:lstStyle/>
          <a:p>
            <a:pPr algn="r" rtl="1"/>
            <a:r>
              <a:rPr lang="ar-SA" sz="4400" b="1" dirty="0">
                <a:solidFill>
                  <a:srgbClr val="000000"/>
                </a:solidFill>
                <a:latin typeface="Open Sans regular"/>
              </a:rPr>
              <a:t>طريقة جديدة للحصول على الدليل</a:t>
            </a:r>
            <a:endParaRPr lang="en-US" sz="4400" b="1" dirty="0">
              <a:solidFill>
                <a:srgbClr val="000000"/>
              </a:solidFill>
              <a:latin typeface="Open Sans regular"/>
            </a:endParaRPr>
          </a:p>
        </p:txBody>
      </p:sp>
      <p:sp>
        <p:nvSpPr>
          <p:cNvPr id="5" name="Content Placeholder 2">
            <a:extLst>
              <a:ext uri="{FF2B5EF4-FFF2-40B4-BE49-F238E27FC236}">
                <a16:creationId xmlns:a16="http://schemas.microsoft.com/office/drawing/2014/main" id="{C7BFA83C-9241-4DB7-96F1-F07DFF34417E}"/>
              </a:ext>
            </a:extLst>
          </p:cNvPr>
          <p:cNvSpPr txBox="1">
            <a:spLocks/>
          </p:cNvSpPr>
          <p:nvPr/>
        </p:nvSpPr>
        <p:spPr>
          <a:xfrm>
            <a:off x="4396598" y="2034829"/>
            <a:ext cx="7520586" cy="2695036"/>
          </a:xfrm>
          <a:prstGeom prst="rect">
            <a:avLst/>
          </a:prstGeom>
        </p:spPr>
        <p:txBody>
          <a:bodyPr vert="horz" lIns="130048" tIns="65024" rIns="130048" bIns="65024" rtlCol="0">
            <a:noAutofit/>
          </a:bodyPr>
          <a:lstStyle>
            <a:lvl1pPr marL="0" indent="0" algn="l" defTabSz="457200" rtl="0" eaLnBrk="1" latinLnBrk="0" hangingPunct="1">
              <a:spcBef>
                <a:spcPct val="20000"/>
              </a:spcBef>
              <a:buClr>
                <a:schemeClr val="tx2"/>
              </a:buClr>
              <a:buFontTx/>
              <a:buNone/>
              <a:defRPr sz="1800" b="1"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18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16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defTabSz="650230" rtl="1">
              <a:buClrTx/>
              <a:defRPr/>
            </a:pPr>
            <a:r>
              <a:rPr lang="ar-SA" sz="2800" dirty="0">
                <a:latin typeface="Open Sans" panose="020B0606030504020204" pitchFamily="34" charset="0"/>
                <a:ea typeface="Open Sans" panose="020B0606030504020204" pitchFamily="34" charset="0"/>
                <a:cs typeface="Open Sans" panose="020B0606030504020204" pitchFamily="34" charset="0"/>
              </a:rPr>
              <a:t>الدليل التفاعلي</a:t>
            </a:r>
            <a:endParaRPr lang="en-GB" sz="2800" dirty="0">
              <a:latin typeface="Open Sans" panose="020B0606030504020204" pitchFamily="34" charset="0"/>
              <a:ea typeface="Open Sans" panose="020B0606030504020204" pitchFamily="34" charset="0"/>
              <a:cs typeface="Open Sans" panose="020B0606030504020204" pitchFamily="34" charset="0"/>
            </a:endParaRPr>
          </a:p>
          <a:p>
            <a:pPr marL="406394" indent="-406394" algn="r" defTabSz="650230" rtl="1">
              <a:buClrTx/>
              <a:buFont typeface="Arial" panose="020B0604020202020204" pitchFamily="34" charset="0"/>
              <a:buChar char="•"/>
              <a:defRPr/>
            </a:pPr>
            <a:r>
              <a:rPr lang="ar-SA" sz="2400" b="0" dirty="0">
                <a:latin typeface="Open Sans" panose="020B0606030504020204" pitchFamily="34" charset="0"/>
                <a:ea typeface="Open Sans" panose="020B0606030504020204" pitchFamily="34" charset="0"/>
                <a:cs typeface="Open Sans" panose="020B0606030504020204" pitchFamily="34" charset="0"/>
              </a:rPr>
              <a:t>تم إطلاقه في 6 نوفمبر عبر الإنترنت للحصول على النسخة الإنجليزية من دليل 2018.</a:t>
            </a:r>
          </a:p>
          <a:p>
            <a:pPr marL="406394" indent="-406394" algn="r" defTabSz="650230" rtl="1">
              <a:buClrTx/>
              <a:buFont typeface="Arial" panose="020B0604020202020204" pitchFamily="34" charset="0"/>
              <a:buChar char="•"/>
              <a:defRPr/>
            </a:pPr>
            <a:r>
              <a:rPr lang="ar-SA" sz="2400" b="0" dirty="0">
                <a:latin typeface="Open Sans" panose="020B0606030504020204" pitchFamily="34" charset="0"/>
                <a:ea typeface="Open Sans" panose="020B0606030504020204" pitchFamily="34" charset="0"/>
                <a:cs typeface="Open Sans" panose="020B0606030504020204" pitchFamily="34" charset="0"/>
              </a:rPr>
              <a:t>نظام حديث متدرج لإدارة المحتوى.</a:t>
            </a:r>
          </a:p>
          <a:p>
            <a:pPr marL="406394" indent="-406394" algn="r" defTabSz="650230" rtl="1">
              <a:buClrTx/>
              <a:buFont typeface="Arial" panose="020B0604020202020204" pitchFamily="34" charset="0"/>
              <a:buChar char="•"/>
              <a:defRPr/>
            </a:pPr>
            <a:r>
              <a:rPr lang="ar-SA" sz="2400" b="0" dirty="0">
                <a:latin typeface="Open Sans" panose="020B0606030504020204" pitchFamily="34" charset="0"/>
                <a:ea typeface="Open Sans" panose="020B0606030504020204" pitchFamily="34" charset="0"/>
                <a:cs typeface="Open Sans" panose="020B0606030504020204" pitchFamily="34" charset="0"/>
              </a:rPr>
              <a:t>تصميم تفاعلي (يعمل على الهواتف)</a:t>
            </a:r>
          </a:p>
          <a:p>
            <a:pPr marL="406394" indent="-406394" algn="r" defTabSz="650230" rtl="1">
              <a:buClrTx/>
              <a:buFont typeface="Arial" panose="020B0604020202020204" pitchFamily="34" charset="0"/>
              <a:buChar char="•"/>
              <a:defRPr/>
            </a:pPr>
            <a:endParaRPr lang="en-GB" sz="2400" b="0" dirty="0">
              <a:latin typeface="Open Sans" panose="020B0606030504020204" pitchFamily="34" charset="0"/>
              <a:ea typeface="Open Sans" panose="020B0606030504020204" pitchFamily="34" charset="0"/>
              <a:cs typeface="Open Sans" panose="020B0606030504020204" pitchFamily="34" charset="0"/>
            </a:endParaRPr>
          </a:p>
          <a:p>
            <a:pPr marL="1176285" lvl="1" indent="-406394" algn="r" defTabSz="650230" rtl="1">
              <a:spcBef>
                <a:spcPts val="1422"/>
              </a:spcBef>
              <a:buClrTx/>
              <a:buFont typeface="Arial" panose="020B0604020202020204" pitchFamily="34" charset="0"/>
              <a:buChar char="•"/>
              <a:defRPr/>
            </a:pPr>
            <a:endParaRPr lang="en-GB" sz="2400" dirty="0">
              <a:latin typeface="Open Sans" panose="020B0606030504020204" pitchFamily="34" charset="0"/>
              <a:ea typeface="Open Sans" panose="020B0606030504020204" pitchFamily="34" charset="0"/>
              <a:cs typeface="Open Sans" panose="020B0606030504020204" pitchFamily="34" charset="0"/>
            </a:endParaRPr>
          </a:p>
          <a:p>
            <a:pPr marL="406394" indent="-406394" algn="r" defTabSz="650230" rtl="1">
              <a:buClrTx/>
              <a:buFont typeface="Arial" panose="020B0604020202020204" pitchFamily="34" charset="0"/>
              <a:buChar char="•"/>
              <a:defRPr/>
            </a:pPr>
            <a:endParaRPr lang="en-GB" sz="2400" b="0" dirty="0">
              <a:latin typeface="Open Sans" panose="020B0606030504020204" pitchFamily="34" charset="0"/>
              <a:ea typeface="Open Sans" panose="020B0606030504020204" pitchFamily="34" charset="0"/>
              <a:cs typeface="Open Sans" panose="020B0606030504020204" pitchFamily="34" charset="0"/>
            </a:endParaRPr>
          </a:p>
          <a:p>
            <a:pPr marL="406394" indent="-406394" algn="r" defTabSz="650230" rtl="1">
              <a:buClrTx/>
              <a:buFont typeface="Arial" panose="020B0604020202020204" pitchFamily="34" charset="0"/>
              <a:buChar char="•"/>
              <a:defRPr/>
            </a:pPr>
            <a:endParaRPr lang="en-GB" sz="2400" b="0" dirty="0">
              <a:latin typeface="Open Sans" panose="020B0606030504020204" pitchFamily="34" charset="0"/>
              <a:ea typeface="Open Sans" panose="020B0606030504020204" pitchFamily="34" charset="0"/>
              <a:cs typeface="Open Sans" panose="020B0606030504020204" pitchFamily="34" charset="0"/>
            </a:endParaRPr>
          </a:p>
          <a:p>
            <a:pPr marL="406394" indent="-406394" algn="r" defTabSz="650230" rtl="1">
              <a:buClrTx/>
              <a:buFont typeface="Arial" panose="020B0604020202020204" pitchFamily="34" charset="0"/>
              <a:buChar char="•"/>
              <a:defRPr/>
            </a:pPr>
            <a:endParaRPr lang="en-GB" sz="2400" b="0" dirty="0">
              <a:latin typeface="Open Sans" panose="020B0606030504020204" pitchFamily="34" charset="0"/>
              <a:ea typeface="Open Sans" panose="020B0606030504020204" pitchFamily="34" charset="0"/>
              <a:cs typeface="Open Sans" panose="020B0606030504020204" pitchFamily="34" charset="0"/>
            </a:endParaRPr>
          </a:p>
        </p:txBody>
      </p:sp>
      <p:sp>
        <p:nvSpPr>
          <p:cNvPr id="7" name="Content Placeholder 2">
            <a:extLst>
              <a:ext uri="{FF2B5EF4-FFF2-40B4-BE49-F238E27FC236}">
                <a16:creationId xmlns:a16="http://schemas.microsoft.com/office/drawing/2014/main" id="{9F34EA61-8CA2-46CE-9948-1090FF361DED}"/>
              </a:ext>
            </a:extLst>
          </p:cNvPr>
          <p:cNvSpPr txBox="1">
            <a:spLocks/>
          </p:cNvSpPr>
          <p:nvPr/>
        </p:nvSpPr>
        <p:spPr>
          <a:xfrm>
            <a:off x="4252098" y="4663008"/>
            <a:ext cx="7665086" cy="3474120"/>
          </a:xfrm>
          <a:prstGeom prst="rect">
            <a:avLst/>
          </a:prstGeom>
        </p:spPr>
        <p:txBody>
          <a:bodyPr vert="horz" lIns="130048" tIns="65024" rIns="130048" bIns="65024" rtlCol="0">
            <a:noAutofit/>
          </a:bodyPr>
          <a:lstStyle>
            <a:lvl1pPr marL="0" indent="0" algn="l" defTabSz="457200" rtl="0" eaLnBrk="1" latinLnBrk="0" hangingPunct="1">
              <a:spcBef>
                <a:spcPct val="20000"/>
              </a:spcBef>
              <a:buClr>
                <a:schemeClr val="tx2"/>
              </a:buClr>
              <a:buFontTx/>
              <a:buNone/>
              <a:defRPr sz="1800" b="1"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18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16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defTabSz="650230" rtl="1">
              <a:buClrTx/>
              <a:defRPr/>
            </a:pPr>
            <a:r>
              <a:rPr lang="ar-SA" sz="2800" dirty="0">
                <a:latin typeface="Open Sans" panose="020B0606030504020204" pitchFamily="34" charset="0"/>
                <a:ea typeface="Open Sans" panose="020B0606030504020204" pitchFamily="34" charset="0"/>
                <a:cs typeface="Open Sans" panose="020B0606030504020204" pitchFamily="34" charset="0"/>
              </a:rPr>
              <a:t>تحسينات لعام 2019</a:t>
            </a:r>
            <a:endParaRPr lang="en-GB" sz="2800" dirty="0">
              <a:latin typeface="Open Sans" panose="020B0606030504020204" pitchFamily="34" charset="0"/>
              <a:ea typeface="Open Sans" panose="020B0606030504020204" pitchFamily="34" charset="0"/>
              <a:cs typeface="Open Sans" panose="020B0606030504020204" pitchFamily="34" charset="0"/>
            </a:endParaRPr>
          </a:p>
          <a:p>
            <a:pPr marL="406394" indent="-406394" algn="r" defTabSz="650230" rtl="1">
              <a:buClrTx/>
              <a:buFont typeface="Arial" panose="020B0604020202020204" pitchFamily="34" charset="0"/>
              <a:buChar char="•"/>
              <a:defRPr/>
            </a:pPr>
            <a:r>
              <a:rPr lang="ar-SA" sz="2400" b="0" dirty="0">
                <a:latin typeface="Open Sans" panose="020B0606030504020204" pitchFamily="34" charset="0"/>
                <a:ea typeface="Open Sans" panose="020B0606030504020204" pitchFamily="34" charset="0"/>
                <a:cs typeface="Open Sans" panose="020B0606030504020204" pitchFamily="34" charset="0"/>
              </a:rPr>
              <a:t>معلومات داعمة</a:t>
            </a:r>
          </a:p>
          <a:p>
            <a:pPr marL="406394" indent="-406394" algn="r" defTabSz="650230" rtl="1">
              <a:buClrTx/>
              <a:buFont typeface="Arial" panose="020B0604020202020204" pitchFamily="34" charset="0"/>
              <a:buChar char="•"/>
              <a:defRPr/>
            </a:pPr>
            <a:r>
              <a:rPr lang="ar-SA" sz="2400" b="0" dirty="0">
                <a:latin typeface="Open Sans" panose="020B0606030504020204" pitchFamily="34" charset="0"/>
                <a:ea typeface="Open Sans" panose="020B0606030504020204" pitchFamily="34" charset="0"/>
                <a:cs typeface="Open Sans" panose="020B0606030504020204" pitchFamily="34" charset="0"/>
              </a:rPr>
              <a:t>تعليقات المستخدمين</a:t>
            </a:r>
          </a:p>
          <a:p>
            <a:pPr marL="406394" indent="-406394" algn="r" defTabSz="650230" rtl="1">
              <a:buClrTx/>
              <a:buFont typeface="Arial" panose="020B0604020202020204" pitchFamily="34" charset="0"/>
              <a:buChar char="•"/>
              <a:defRPr/>
            </a:pPr>
            <a:r>
              <a:rPr lang="ar-SA" sz="2400" b="0" dirty="0">
                <a:latin typeface="Open Sans" panose="020B0606030504020204" pitchFamily="34" charset="0"/>
                <a:ea typeface="Open Sans" panose="020B0606030504020204" pitchFamily="34" charset="0"/>
                <a:cs typeface="Open Sans" panose="020B0606030504020204" pitchFamily="34" charset="0"/>
              </a:rPr>
              <a:t>أدلة متعددة (لأعضاء الشراكة في المعايير الإنسانية) </a:t>
            </a:r>
          </a:p>
          <a:p>
            <a:pPr marL="406394" indent="-406394" algn="r" defTabSz="650230" rtl="1">
              <a:buClrTx/>
              <a:buFont typeface="Arial" panose="020B0604020202020204" pitchFamily="34" charset="0"/>
              <a:buChar char="•"/>
              <a:defRPr/>
            </a:pPr>
            <a:r>
              <a:rPr lang="ar-SA" sz="2400" b="0" dirty="0">
                <a:latin typeface="Open Sans" panose="020B0606030504020204" pitchFamily="34" charset="0"/>
                <a:ea typeface="Open Sans" panose="020B0606030504020204" pitchFamily="34" charset="0"/>
                <a:cs typeface="Open Sans" panose="020B0606030504020204" pitchFamily="34" charset="0"/>
              </a:rPr>
              <a:t>لغات متعددة (أكثر من 4 لغات)</a:t>
            </a:r>
          </a:p>
          <a:p>
            <a:pPr marL="406394" indent="-406394" algn="r" defTabSz="650230" rtl="1">
              <a:buClrTx/>
              <a:buFont typeface="Arial" panose="020B0604020202020204" pitchFamily="34" charset="0"/>
              <a:buChar char="•"/>
              <a:defRPr/>
            </a:pPr>
            <a:r>
              <a:rPr lang="ar-SA" sz="2400" b="0" dirty="0">
                <a:latin typeface="Open Sans" panose="020B0606030504020204" pitchFamily="34" charset="0"/>
                <a:ea typeface="Open Sans" panose="020B0606030504020204" pitchFamily="34" charset="0"/>
                <a:cs typeface="Open Sans" panose="020B0606030504020204" pitchFamily="34" charset="0"/>
              </a:rPr>
              <a:t>دمج مع أنظمة اسفير الأخرى و</a:t>
            </a:r>
          </a:p>
          <a:p>
            <a:pPr marL="406394" indent="-406394" algn="r" defTabSz="650230" rtl="1">
              <a:buClrTx/>
              <a:buFont typeface="Arial" panose="020B0604020202020204" pitchFamily="34" charset="0"/>
              <a:buChar char="•"/>
              <a:defRPr/>
            </a:pPr>
            <a:r>
              <a:rPr lang="ar-SA" sz="2400" b="0" dirty="0">
                <a:latin typeface="Open Sans" panose="020B0606030504020204" pitchFamily="34" charset="0"/>
                <a:ea typeface="Open Sans" panose="020B0606030504020204" pitchFamily="34" charset="0"/>
                <a:cs typeface="Open Sans" panose="020B0606030504020204" pitchFamily="34" charset="0"/>
              </a:rPr>
              <a:t>أنظمة الطرف الثالث</a:t>
            </a:r>
          </a:p>
          <a:p>
            <a:pPr marL="406394" indent="-406394" algn="r" defTabSz="650230" rtl="1">
              <a:buClrTx/>
              <a:buFont typeface="Arial" panose="020B0604020202020204" pitchFamily="34" charset="0"/>
              <a:buChar char="•"/>
              <a:defRPr/>
            </a:pPr>
            <a:r>
              <a:rPr lang="ar-SA" sz="2400" b="0" dirty="0">
                <a:latin typeface="Open Sans" panose="020B0606030504020204" pitchFamily="34" charset="0"/>
                <a:ea typeface="Open Sans" panose="020B0606030504020204" pitchFamily="34" charset="0"/>
                <a:cs typeface="Open Sans" panose="020B0606030504020204" pitchFamily="34" charset="0"/>
              </a:rPr>
              <a:t>واجهة برمجة متطورة (</a:t>
            </a:r>
            <a:r>
              <a:rPr lang="en-US" sz="2400" b="0" dirty="0">
                <a:latin typeface="Open Sans" panose="020B0606030504020204" pitchFamily="34" charset="0"/>
                <a:ea typeface="Open Sans" panose="020B0606030504020204" pitchFamily="34" charset="0"/>
                <a:cs typeface="Open Sans" panose="020B0606030504020204" pitchFamily="34" charset="0"/>
              </a:rPr>
              <a:t>(</a:t>
            </a:r>
            <a:r>
              <a:rPr lang="en-GB" sz="2400" b="0" dirty="0">
                <a:latin typeface="Open Sans" panose="020B0606030504020204" pitchFamily="34" charset="0"/>
                <a:ea typeface="Open Sans" panose="020B0606030504020204" pitchFamily="34" charset="0"/>
                <a:cs typeface="Open Sans" panose="020B0606030504020204" pitchFamily="34" charset="0"/>
              </a:rPr>
              <a:t>API</a:t>
            </a:r>
          </a:p>
        </p:txBody>
      </p:sp>
      <p:pic>
        <p:nvPicPr>
          <p:cNvPr id="9" name="Picture 8">
            <a:extLst>
              <a:ext uri="{FF2B5EF4-FFF2-40B4-BE49-F238E27FC236}">
                <a16:creationId xmlns:a16="http://schemas.microsoft.com/office/drawing/2014/main" id="{BD974630-B799-4B43-B2F8-AB562D020FEC}"/>
              </a:ext>
            </a:extLst>
          </p:cNvPr>
          <p:cNvPicPr>
            <a:picLocks noChangeAspect="1"/>
          </p:cNvPicPr>
          <p:nvPr/>
        </p:nvPicPr>
        <p:blipFill>
          <a:blip r:embed="rId3"/>
          <a:stretch>
            <a:fillRect/>
          </a:stretch>
        </p:blipFill>
        <p:spPr>
          <a:xfrm>
            <a:off x="1343941" y="1501548"/>
            <a:ext cx="3759135" cy="6628198"/>
          </a:xfrm>
          <a:prstGeom prst="roundRect">
            <a:avLst>
              <a:gd name="adj" fmla="val 16667"/>
            </a:avLst>
          </a:prstGeom>
          <a:ln>
            <a:noFill/>
          </a:ln>
          <a:effectLst>
            <a:outerShdw blurRad="152400" dist="12000" dir="600000" sy="98000" kx="110000" ky="200000" algn="tl" rotWithShape="0">
              <a:srgbClr val="000000">
                <a:alpha val="30000"/>
              </a:srgbClr>
            </a:outerShdw>
          </a:effectLst>
          <a:scene3d>
            <a:camera prst="perspectiveRelaxed">
              <a:rot lat="19767165" lon="20000630" rev="691877"/>
            </a:camera>
            <a:lightRig rig="threePt" dir="t"/>
          </a:scene3d>
          <a:sp3d contourW="6350" prstMaterial="matte">
            <a:bevelT w="101600" h="101600"/>
            <a:contourClr>
              <a:srgbClr val="969696"/>
            </a:contourClr>
          </a:sp3d>
        </p:spPr>
      </p:pic>
      <p:sp>
        <p:nvSpPr>
          <p:cNvPr id="10" name="Title 1">
            <a:extLst>
              <a:ext uri="{FF2B5EF4-FFF2-40B4-BE49-F238E27FC236}">
                <a16:creationId xmlns:a16="http://schemas.microsoft.com/office/drawing/2014/main" id="{584B2DD8-F229-454E-A9FF-F3755557D257}"/>
              </a:ext>
            </a:extLst>
          </p:cNvPr>
          <p:cNvSpPr txBox="1">
            <a:spLocks/>
          </p:cNvSpPr>
          <p:nvPr/>
        </p:nvSpPr>
        <p:spPr>
          <a:xfrm>
            <a:off x="2560325" y="8492326"/>
            <a:ext cx="8027031" cy="752484"/>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chorCtr="0">
            <a:noAutofit/>
          </a:bodyPr>
          <a:lstStyle>
            <a:lvl1pPr marL="0" marR="0" indent="0" algn="ctr" defTabSz="584200" rtl="0" latinLnBrk="0">
              <a:lnSpc>
                <a:spcPct val="100000"/>
              </a:lnSpc>
              <a:spcBef>
                <a:spcPts val="0"/>
              </a:spcBef>
              <a:spcAft>
                <a:spcPts val="0"/>
              </a:spcAft>
              <a:buClrTx/>
              <a:buSzTx/>
              <a:buFontTx/>
              <a:buNone/>
              <a:tabLst/>
              <a:defRPr sz="3982"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hangingPunct="1"/>
            <a:r>
              <a:rPr lang="en-GB" sz="3200" u="sng" dirty="0">
                <a:solidFill>
                  <a:schemeClr val="accent1"/>
                </a:solidFill>
                <a:latin typeface="Open Sans regular"/>
              </a:rPr>
              <a:t>handbook.spherestandards.org</a:t>
            </a:r>
            <a:endParaRPr lang="en-US" sz="3200" u="sng" dirty="0">
              <a:solidFill>
                <a:schemeClr val="accent1"/>
              </a:solidFill>
              <a:latin typeface="Open Sans regular"/>
            </a:endParaRPr>
          </a:p>
        </p:txBody>
      </p:sp>
      <p:sp>
        <p:nvSpPr>
          <p:cNvPr id="11" name="Slide Number">
            <a:extLst>
              <a:ext uri="{FF2B5EF4-FFF2-40B4-BE49-F238E27FC236}">
                <a16:creationId xmlns:a16="http://schemas.microsoft.com/office/drawing/2014/main" id="{C3A27E12-1286-44D6-AB3A-EBF86736E300}"/>
              </a:ext>
            </a:extLst>
          </p:cNvPr>
          <p:cNvSpPr txBox="1">
            <a:spLocks/>
          </p:cNvSpPr>
          <p:nvPr/>
        </p:nvSpPr>
        <p:spPr>
          <a:xfrm>
            <a:off x="11796190" y="8809566"/>
            <a:ext cx="215789" cy="3429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pPr/>
              <a:t>31</a:t>
            </a:fld>
            <a:endParaRPr lang="en-US" dirty="0"/>
          </a:p>
        </p:txBody>
      </p:sp>
      <p:sp>
        <p:nvSpPr>
          <p:cNvPr id="8" name="Rectangle 7">
            <a:extLst>
              <a:ext uri="{FF2B5EF4-FFF2-40B4-BE49-F238E27FC236}">
                <a16:creationId xmlns:a16="http://schemas.microsoft.com/office/drawing/2014/main" id="{687AB5BD-D201-4E98-8B58-87F48E14445E}"/>
              </a:ext>
            </a:extLst>
          </p:cNvPr>
          <p:cNvSpPr/>
          <p:nvPr/>
        </p:nvSpPr>
        <p:spPr>
          <a:xfrm>
            <a:off x="314325" y="8329613"/>
            <a:ext cx="2128838" cy="1128712"/>
          </a:xfrm>
          <a:prstGeom prst="rect">
            <a:avLst/>
          </a:prstGeom>
          <a:solidFill>
            <a:schemeClr val="bg1"/>
          </a:solidFill>
          <a:ln w="25400" cap="flat">
            <a:solidFill>
              <a:schemeClr val="bg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12" name="Graphic 11">
            <a:extLst>
              <a:ext uri="{FF2B5EF4-FFF2-40B4-BE49-F238E27FC236}">
                <a16:creationId xmlns:a16="http://schemas.microsoft.com/office/drawing/2014/main" id="{779202CE-CDE4-460B-9E2C-DDC0EF7988E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94659" y="8472488"/>
            <a:ext cx="1934532" cy="869790"/>
          </a:xfrm>
          <a:prstGeom prst="rect">
            <a:avLst/>
          </a:prstGeom>
        </p:spPr>
      </p:pic>
    </p:spTree>
    <p:extLst>
      <p:ext uri="{BB962C8B-B14F-4D97-AF65-F5344CB8AC3E}">
        <p14:creationId xmlns:p14="http://schemas.microsoft.com/office/powerpoint/2010/main" val="30094292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hidden="1">
            <a:extLst>
              <a:ext uri="{FF2B5EF4-FFF2-40B4-BE49-F238E27FC236}">
                <a16:creationId xmlns:a16="http://schemas.microsoft.com/office/drawing/2014/main" id="{C5E6CFF1-2F42-4E10-9A97-F116F46F53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3004800" cy="97536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03108FB3-4D3A-4266-8848-462839FFFE33}"/>
              </a:ext>
            </a:extLst>
          </p:cNvPr>
          <p:cNvPicPr>
            <a:picLocks noChangeAspect="1"/>
          </p:cNvPicPr>
          <p:nvPr/>
        </p:nvPicPr>
        <p:blipFill rotWithShape="1">
          <a:blip r:embed="rId3">
            <a:alphaModFix/>
            <a:extLst/>
          </a:blip>
          <a:srcRect l="17" t="-1" r="21" b="-1"/>
          <a:stretch/>
        </p:blipFill>
        <p:spPr>
          <a:xfrm>
            <a:off x="5271803" y="720424"/>
            <a:ext cx="6982307" cy="3510086"/>
          </a:xfrm>
          <a:prstGeom prst="rect">
            <a:avLst/>
          </a:prstGeom>
        </p:spPr>
      </p:pic>
      <p:sp>
        <p:nvSpPr>
          <p:cNvPr id="2" name="Title 1">
            <a:extLst>
              <a:ext uri="{FF2B5EF4-FFF2-40B4-BE49-F238E27FC236}">
                <a16:creationId xmlns:a16="http://schemas.microsoft.com/office/drawing/2014/main" id="{828C8E35-8CC8-43A5-951B-830D2AEE53D3}"/>
              </a:ext>
            </a:extLst>
          </p:cNvPr>
          <p:cNvSpPr>
            <a:spLocks noGrp="1"/>
          </p:cNvSpPr>
          <p:nvPr>
            <p:ph type="title"/>
          </p:nvPr>
        </p:nvSpPr>
        <p:spPr>
          <a:xfrm>
            <a:off x="561883" y="2015868"/>
            <a:ext cx="3978941" cy="5721863"/>
          </a:xfrm>
        </p:spPr>
        <p:txBody>
          <a:bodyPr vert="horz" lIns="91440" tIns="45720" rIns="91440" bIns="45720" rtlCol="0" anchor="ctr">
            <a:normAutofit/>
          </a:bodyPr>
          <a:lstStyle/>
          <a:p>
            <a:pPr algn="r" defTabSz="914400" rtl="1">
              <a:lnSpc>
                <a:spcPct val="90000"/>
              </a:lnSpc>
              <a:spcBef>
                <a:spcPct val="0"/>
              </a:spcBef>
            </a:pPr>
            <a:r>
              <a:rPr lang="ar-SA" sz="6000" dirty="0">
                <a:solidFill>
                  <a:srgbClr val="000000"/>
                </a:solidFill>
                <a:latin typeface="Open Sans regular"/>
              </a:rPr>
              <a:t>دورة إلكترونية </a:t>
            </a:r>
            <a:r>
              <a:rPr lang="ar-SA" sz="6000" b="1" dirty="0">
                <a:solidFill>
                  <a:srgbClr val="000000"/>
                </a:solidFill>
                <a:latin typeface="Open Sans regular"/>
              </a:rPr>
              <a:t>جديدة</a:t>
            </a:r>
            <a:br>
              <a:rPr lang="ar-AE" sz="6000" b="1" dirty="0">
                <a:solidFill>
                  <a:srgbClr val="000000"/>
                </a:solidFill>
                <a:latin typeface="Open Sans regular"/>
              </a:rPr>
            </a:br>
            <a:r>
              <a:rPr lang="en-US" sz="6000" b="1" dirty="0">
                <a:solidFill>
                  <a:srgbClr val="000000"/>
                </a:solidFill>
                <a:latin typeface="Open Sans regular"/>
              </a:rPr>
              <a:t> </a:t>
            </a:r>
            <a:r>
              <a:rPr lang="ar-SA" sz="6000" b="1" dirty="0">
                <a:solidFill>
                  <a:srgbClr val="000000"/>
                </a:solidFill>
                <a:latin typeface="Open Sans regular"/>
              </a:rPr>
              <a:t>كيف تصبح من أبطال اسفير</a:t>
            </a:r>
          </a:p>
        </p:txBody>
      </p:sp>
      <p:cxnSp>
        <p:nvCxnSpPr>
          <p:cNvPr id="14" name="Straight Connector 10">
            <a:extLst>
              <a:ext uri="{FF2B5EF4-FFF2-40B4-BE49-F238E27FC236}">
                <a16:creationId xmlns:a16="http://schemas.microsoft.com/office/drawing/2014/main" id="{67182200-4859-4C8D-BCBB-55B245C28B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63596" y="3251200"/>
            <a:ext cx="0" cy="325120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393C250A-632B-4D63-9C14-E55AD5376A38}"/>
              </a:ext>
            </a:extLst>
          </p:cNvPr>
          <p:cNvSpPr>
            <a:spLocks noGrp="1"/>
          </p:cNvSpPr>
          <p:nvPr>
            <p:ph idx="1"/>
          </p:nvPr>
        </p:nvSpPr>
        <p:spPr>
          <a:xfrm>
            <a:off x="5386369" y="4133383"/>
            <a:ext cx="6820602" cy="4384843"/>
          </a:xfrm>
        </p:spPr>
        <p:txBody>
          <a:bodyPr vert="horz" lIns="91440" tIns="45720" rIns="91440" bIns="45720" rtlCol="0" anchor="ctr">
            <a:normAutofit/>
          </a:bodyPr>
          <a:lstStyle/>
          <a:p>
            <a:pPr marL="0" indent="0" algn="r" defTabSz="914400" rtl="1">
              <a:lnSpc>
                <a:spcPct val="90000"/>
              </a:lnSpc>
              <a:buNone/>
            </a:pPr>
            <a:r>
              <a:rPr lang="ar-SA" sz="3600" b="0" dirty="0">
                <a:latin typeface="Open Sans" panose="020B0606030504020204" pitchFamily="34" charset="0"/>
                <a:ea typeface="Open Sans" panose="020B0606030504020204" pitchFamily="34" charset="0"/>
                <a:cs typeface="Open Sans" panose="020B0606030504020204" pitchFamily="34" charset="0"/>
              </a:rPr>
              <a:t>اعرف كيف يمكنك الترويج لاسفير ضمن شبكتك، وكيف يمكن لذلك أن يفيد الأشخاص المتضررين جراء الأزمات والكوارث الذين تعمل على خدمتهم. </a:t>
            </a:r>
            <a:endParaRPr lang="en-US" sz="3600" b="0" dirty="0">
              <a:latin typeface="Open Sans" panose="020B0606030504020204" pitchFamily="34" charset="0"/>
              <a:ea typeface="Open Sans" panose="020B0606030504020204" pitchFamily="34" charset="0"/>
              <a:cs typeface="Open Sans" panose="020B0606030504020204" pitchFamily="34" charset="0"/>
            </a:endParaRPr>
          </a:p>
          <a:p>
            <a:pPr marL="0" indent="0" algn="r" defTabSz="914400" rtl="1">
              <a:lnSpc>
                <a:spcPct val="90000"/>
              </a:lnSpc>
              <a:buNone/>
            </a:pPr>
            <a:r>
              <a:rPr lang="ar-SA" sz="3600" b="0" dirty="0">
                <a:latin typeface="Open Sans" panose="020B0606030504020204" pitchFamily="34" charset="0"/>
                <a:ea typeface="Open Sans" panose="020B0606030504020204" pitchFamily="34" charset="0"/>
                <a:cs typeface="Open Sans" panose="020B0606030504020204" pitchFamily="34" charset="0"/>
              </a:rPr>
              <a:t>يمكن لأي شخص أن يصبح من أبطال اسفير من خلال أعماله ومن خلال تشجيع من يمتلكون سلطة التنفيذ.</a:t>
            </a:r>
            <a:endParaRPr lang="en-US" sz="3600" kern="1200" dirty="0">
              <a:latin typeface="+mn-lt"/>
              <a:ea typeface="+mn-ea"/>
              <a:cs typeface="+mn-cs"/>
            </a:endParaRPr>
          </a:p>
        </p:txBody>
      </p:sp>
      <p:sp>
        <p:nvSpPr>
          <p:cNvPr id="15" name="Title 1">
            <a:extLst>
              <a:ext uri="{FF2B5EF4-FFF2-40B4-BE49-F238E27FC236}">
                <a16:creationId xmlns:a16="http://schemas.microsoft.com/office/drawing/2014/main" id="{4B3D26D7-CBC6-4BD5-83F5-7CDFC54BE253}"/>
              </a:ext>
            </a:extLst>
          </p:cNvPr>
          <p:cNvSpPr txBox="1">
            <a:spLocks/>
          </p:cNvSpPr>
          <p:nvPr/>
        </p:nvSpPr>
        <p:spPr>
          <a:xfrm>
            <a:off x="2560325" y="8492326"/>
            <a:ext cx="8027031" cy="752484"/>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chorCtr="0">
            <a:noAutofit/>
          </a:bodyPr>
          <a:lstStyle>
            <a:lvl1pPr marL="0" marR="0" indent="0" algn="ctr" defTabSz="584200" rtl="0" latinLnBrk="0">
              <a:lnSpc>
                <a:spcPct val="100000"/>
              </a:lnSpc>
              <a:spcBef>
                <a:spcPts val="0"/>
              </a:spcBef>
              <a:spcAft>
                <a:spcPts val="0"/>
              </a:spcAft>
              <a:buClrTx/>
              <a:buSzTx/>
              <a:buFontTx/>
              <a:buNone/>
              <a:tabLst/>
              <a:defRPr sz="3982"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hangingPunct="1"/>
            <a:r>
              <a:rPr lang="en-GB" sz="3200" u="sng" dirty="0">
                <a:solidFill>
                  <a:schemeClr val="accent1"/>
                </a:solidFill>
                <a:latin typeface="Open Sans regular"/>
              </a:rPr>
              <a:t>learning.spherestandards.org</a:t>
            </a:r>
            <a:endParaRPr lang="en-US" sz="3200" u="sng" dirty="0">
              <a:solidFill>
                <a:schemeClr val="accent1"/>
              </a:solidFill>
              <a:latin typeface="Open Sans regular"/>
            </a:endParaRPr>
          </a:p>
        </p:txBody>
      </p:sp>
      <p:sp>
        <p:nvSpPr>
          <p:cNvPr id="11" name="Slide Number">
            <a:extLst>
              <a:ext uri="{FF2B5EF4-FFF2-40B4-BE49-F238E27FC236}">
                <a16:creationId xmlns:a16="http://schemas.microsoft.com/office/drawing/2014/main" id="{51821D89-30ED-4870-91B5-A268F5F59412}"/>
              </a:ext>
            </a:extLst>
          </p:cNvPr>
          <p:cNvSpPr txBox="1">
            <a:spLocks/>
          </p:cNvSpPr>
          <p:nvPr/>
        </p:nvSpPr>
        <p:spPr>
          <a:xfrm>
            <a:off x="11796190" y="8809566"/>
            <a:ext cx="215789" cy="3429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pPr/>
              <a:t>32</a:t>
            </a:fld>
            <a:endParaRPr lang="en-US" dirty="0"/>
          </a:p>
        </p:txBody>
      </p:sp>
      <p:sp>
        <p:nvSpPr>
          <p:cNvPr id="5" name="Rectangle 4">
            <a:extLst>
              <a:ext uri="{FF2B5EF4-FFF2-40B4-BE49-F238E27FC236}">
                <a16:creationId xmlns:a16="http://schemas.microsoft.com/office/drawing/2014/main" id="{FE6DEF2D-E9D3-43FB-B8C5-19F6EFCB3084}"/>
              </a:ext>
            </a:extLst>
          </p:cNvPr>
          <p:cNvSpPr/>
          <p:nvPr/>
        </p:nvSpPr>
        <p:spPr>
          <a:xfrm>
            <a:off x="0" y="922446"/>
            <a:ext cx="5271803" cy="1428868"/>
          </a:xfrm>
          <a:prstGeom prst="rect">
            <a:avLst/>
          </a:prstGeom>
          <a:solidFill>
            <a:schemeClr val="bg1"/>
          </a:solidFill>
          <a:ln w="25400" cap="flat">
            <a:solidFill>
              <a:schemeClr val="bg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0" name="Rectangle 9">
            <a:extLst>
              <a:ext uri="{FF2B5EF4-FFF2-40B4-BE49-F238E27FC236}">
                <a16:creationId xmlns:a16="http://schemas.microsoft.com/office/drawing/2014/main" id="{15B50B27-388B-4CDF-8B69-F662CE7900D0}"/>
              </a:ext>
            </a:extLst>
          </p:cNvPr>
          <p:cNvSpPr/>
          <p:nvPr/>
        </p:nvSpPr>
        <p:spPr>
          <a:xfrm>
            <a:off x="314325" y="8329613"/>
            <a:ext cx="2128838" cy="1128712"/>
          </a:xfrm>
          <a:prstGeom prst="rect">
            <a:avLst/>
          </a:prstGeom>
          <a:solidFill>
            <a:schemeClr val="bg1"/>
          </a:solidFill>
          <a:ln w="25400" cap="flat">
            <a:solidFill>
              <a:schemeClr val="bg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12" name="Graphic 11">
            <a:extLst>
              <a:ext uri="{FF2B5EF4-FFF2-40B4-BE49-F238E27FC236}">
                <a16:creationId xmlns:a16="http://schemas.microsoft.com/office/drawing/2014/main" id="{5A5CF0DC-FA73-4484-BE67-B003AE6FDC7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94659" y="8472488"/>
            <a:ext cx="1934532" cy="869790"/>
          </a:xfrm>
          <a:prstGeom prst="rect">
            <a:avLst/>
          </a:prstGeom>
        </p:spPr>
      </p:pic>
    </p:spTree>
    <p:extLst>
      <p:ext uri="{BB962C8B-B14F-4D97-AF65-F5344CB8AC3E}">
        <p14:creationId xmlns:p14="http://schemas.microsoft.com/office/powerpoint/2010/main" val="31531260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CC6EE24-47A9-448E-B749-322BFF476A89}"/>
              </a:ext>
            </a:extLst>
          </p:cNvPr>
          <p:cNvSpPr/>
          <p:nvPr/>
        </p:nvSpPr>
        <p:spPr>
          <a:xfrm>
            <a:off x="0" y="0"/>
            <a:ext cx="13004799" cy="9753600"/>
          </a:xfrm>
          <a:prstGeom prst="rect">
            <a:avLst/>
          </a:prstGeom>
          <a:solidFill>
            <a:srgbClr val="00A585"/>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6" name="Picture 5">
            <a:extLst>
              <a:ext uri="{FF2B5EF4-FFF2-40B4-BE49-F238E27FC236}">
                <a16:creationId xmlns:a16="http://schemas.microsoft.com/office/drawing/2014/main" id="{7C722DD6-2674-4124-A9E2-C4E2EDD701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7405" y="8454766"/>
            <a:ext cx="1785190" cy="801716"/>
          </a:xfrm>
          <a:prstGeom prst="rect">
            <a:avLst/>
          </a:prstGeom>
        </p:spPr>
      </p:pic>
      <p:sp>
        <p:nvSpPr>
          <p:cNvPr id="8" name="TextBox 7">
            <a:extLst>
              <a:ext uri="{FF2B5EF4-FFF2-40B4-BE49-F238E27FC236}">
                <a16:creationId xmlns:a16="http://schemas.microsoft.com/office/drawing/2014/main" id="{7B06C0C8-0675-45E0-BE81-1E17FA382570}"/>
              </a:ext>
            </a:extLst>
          </p:cNvPr>
          <p:cNvSpPr txBox="1"/>
          <p:nvPr/>
        </p:nvSpPr>
        <p:spPr>
          <a:xfrm>
            <a:off x="11805138" y="8575933"/>
            <a:ext cx="569067" cy="3180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1400" b="0" i="0" u="none" strike="noStrike" cap="none" spc="0" normalizeH="0" baseline="0" dirty="0">
                <a:ln>
                  <a:noFill/>
                </a:ln>
                <a:solidFill>
                  <a:schemeClr val="bg1"/>
                </a:solidFill>
                <a:effectLst/>
                <a:uFillTx/>
                <a:latin typeface="Open Sans Bold" panose="020B0806030504020204" pitchFamily="34" charset="0"/>
                <a:ea typeface="Open Sans Bold" panose="020B0806030504020204" pitchFamily="34" charset="0"/>
                <a:cs typeface="Open Sans Bold" panose="020B0806030504020204" pitchFamily="34" charset="0"/>
                <a:sym typeface="Open Sans Regular"/>
              </a:rPr>
              <a:t>PAGE</a:t>
            </a:r>
          </a:p>
        </p:txBody>
      </p:sp>
      <p:cxnSp>
        <p:nvCxnSpPr>
          <p:cNvPr id="9" name="Straight Connector 8">
            <a:extLst>
              <a:ext uri="{FF2B5EF4-FFF2-40B4-BE49-F238E27FC236}">
                <a16:creationId xmlns:a16="http://schemas.microsoft.com/office/drawing/2014/main" id="{E87839B2-F06E-4649-A60D-05F28E206BAD}"/>
              </a:ext>
            </a:extLst>
          </p:cNvPr>
          <p:cNvCxnSpPr>
            <a:cxnSpLocks/>
          </p:cNvCxnSpPr>
          <p:nvPr/>
        </p:nvCxnSpPr>
        <p:spPr>
          <a:xfrm>
            <a:off x="11719413" y="8668402"/>
            <a:ext cx="0" cy="384048"/>
          </a:xfrm>
          <a:prstGeom prst="line">
            <a:avLst/>
          </a:prstGeom>
          <a:noFill/>
          <a:ln w="22225" cap="flat">
            <a:solidFill>
              <a:schemeClr val="bg1"/>
            </a:solidFill>
            <a:prstDash val="solid"/>
            <a:round/>
          </a:ln>
          <a:effectLst/>
          <a:sp3d/>
        </p:spPr>
        <p:style>
          <a:lnRef idx="0">
            <a:scrgbClr r="0" g="0" b="0"/>
          </a:lnRef>
          <a:fillRef idx="0">
            <a:scrgbClr r="0" g="0" b="0"/>
          </a:fillRef>
          <a:effectRef idx="0">
            <a:scrgbClr r="0" g="0" b="0"/>
          </a:effectRef>
          <a:fontRef idx="none"/>
        </p:style>
      </p:cxnSp>
      <p:sp>
        <p:nvSpPr>
          <p:cNvPr id="127" name="Slide Number"/>
          <p:cNvSpPr txBox="1">
            <a:spLocks noGrp="1"/>
          </p:cNvSpPr>
          <p:nvPr>
            <p:ph type="sldNum" sz="quarter" idx="4294967295"/>
          </p:nvPr>
        </p:nvSpPr>
        <p:spPr>
          <a:xfrm>
            <a:off x="11816857" y="8809566"/>
            <a:ext cx="215789" cy="342901"/>
          </a:xfrm>
          <a:prstGeom prst="rect">
            <a:avLst/>
          </a:prstGeom>
          <a:extLst>
            <a:ext uri="{C572A759-6A51-4108-AA02-DFA0A04FC94B}">
              <ma14:wrappingTextBoxFlag xmlns="" xmlns:ma14="http://schemas.microsoft.com/office/mac/drawingml/2011/main" val="1"/>
            </a:ext>
          </a:extLst>
        </p:spPr>
        <p:txBody>
          <a:bodyPr/>
          <a:lstStyle>
            <a:lvl1pPr>
              <a:defRPr>
                <a:solidFill>
                  <a:srgbClr val="FFFFFF"/>
                </a:solidFill>
              </a:defRPr>
            </a:lvl1pPr>
          </a:lstStyle>
          <a:p>
            <a:fld id="{86CB4B4D-7CA3-9044-876B-883B54F8677D}" type="slidenum">
              <a:t>33</a:t>
            </a:fld>
            <a:endParaRPr dirty="0"/>
          </a:p>
        </p:txBody>
      </p:sp>
      <p:sp>
        <p:nvSpPr>
          <p:cNvPr id="11" name="Title">
            <a:extLst>
              <a:ext uri="{FF2B5EF4-FFF2-40B4-BE49-F238E27FC236}">
                <a16:creationId xmlns:a16="http://schemas.microsoft.com/office/drawing/2014/main" id="{716494CE-B975-4113-8EB0-D3E35CE14B98}"/>
              </a:ext>
            </a:extLst>
          </p:cNvPr>
          <p:cNvSpPr txBox="1">
            <a:spLocks/>
          </p:cNvSpPr>
          <p:nvPr/>
        </p:nvSpPr>
        <p:spPr>
          <a:xfrm>
            <a:off x="1270000" y="1181100"/>
            <a:ext cx="10464800" cy="11303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normAutofit fontScale="75000" lnSpcReduction="20000"/>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FFFFFF"/>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marL="274320" algn="r" rtl="1" hangingPunct="1"/>
            <a:r>
              <a:rPr lang="ar-SA" sz="3600" dirty="0"/>
              <a:t>مناقشة:</a:t>
            </a:r>
            <a:br>
              <a:rPr lang="ar-SA" sz="3600" dirty="0"/>
            </a:br>
            <a:r>
              <a:rPr lang="ar-SA" sz="6700" b="1" dirty="0"/>
              <a:t>تطور اسفير ومنتجاته</a:t>
            </a:r>
            <a:endParaRPr lang="ar-SA" sz="3600" b="1" dirty="0"/>
          </a:p>
        </p:txBody>
      </p:sp>
      <p:sp>
        <p:nvSpPr>
          <p:cNvPr id="12" name="Body">
            <a:extLst>
              <a:ext uri="{FF2B5EF4-FFF2-40B4-BE49-F238E27FC236}">
                <a16:creationId xmlns:a16="http://schemas.microsoft.com/office/drawing/2014/main" id="{01E71A19-6122-4857-8B58-2EC7C54C5DE5}"/>
              </a:ext>
            </a:extLst>
          </p:cNvPr>
          <p:cNvSpPr txBox="1">
            <a:spLocks/>
          </p:cNvSpPr>
          <p:nvPr/>
        </p:nvSpPr>
        <p:spPr>
          <a:xfrm>
            <a:off x="1618938" y="3107703"/>
            <a:ext cx="10197918" cy="4717142"/>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normAutofit lnSpcReduction="10000"/>
          </a:bodyPr>
          <a:lstStyle>
            <a:lvl1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1pPr>
            <a:lvl2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2pPr>
            <a:lvl3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3pPr>
            <a:lvl4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4pPr>
            <a:lvl5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5pPr>
            <a:lvl6pPr marL="2444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6pPr>
            <a:lvl7pPr marL="2889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7pPr>
            <a:lvl8pPr marL="3333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8pPr>
            <a:lvl9pPr marL="3778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9pPr>
          </a:lstStyle>
          <a:p>
            <a:pPr marL="274320" indent="-285750" algn="r" rtl="1" hangingPunct="1">
              <a:buFont typeface="Arial" panose="020B0604020202020204" pitchFamily="34" charset="0"/>
              <a:buChar char="•"/>
            </a:pPr>
            <a:r>
              <a:rPr lang="ar-SA" sz="4000" dirty="0"/>
              <a:t>كيف يمكن أن يساعدك اسفير على </a:t>
            </a:r>
            <a:r>
              <a:rPr lang="ar-SA" sz="4000" b="1" dirty="0"/>
              <a:t>التعلم</a:t>
            </a:r>
            <a:r>
              <a:rPr lang="ar-SA" sz="4000" dirty="0"/>
              <a:t>؟</a:t>
            </a:r>
          </a:p>
          <a:p>
            <a:pPr marL="274320" indent="-285750" algn="r" rtl="1" hangingPunct="1">
              <a:buFont typeface="Arial" panose="020B0604020202020204" pitchFamily="34" charset="0"/>
              <a:buChar char="•"/>
            </a:pPr>
            <a:r>
              <a:rPr lang="ar-SA" sz="4000" dirty="0"/>
              <a:t>كيف يمكن أن يساعدك اسفير على </a:t>
            </a:r>
            <a:r>
              <a:rPr lang="ar-SA" sz="4000" b="1" dirty="0"/>
              <a:t>التنفيذ</a:t>
            </a:r>
            <a:r>
              <a:rPr lang="ar-SA" sz="4000" dirty="0"/>
              <a:t>؟</a:t>
            </a:r>
          </a:p>
          <a:p>
            <a:pPr marL="274320" indent="-285750" algn="r" rtl="1" hangingPunct="1">
              <a:buFont typeface="Arial" panose="020B0604020202020204" pitchFamily="34" charset="0"/>
              <a:buChar char="•"/>
            </a:pPr>
            <a:r>
              <a:rPr lang="ar-SA" sz="4000" dirty="0"/>
              <a:t>كيف يمكن أن يساعدك اسفير على </a:t>
            </a:r>
            <a:r>
              <a:rPr lang="ar-SA" sz="4000" b="1" dirty="0"/>
              <a:t>التواصل</a:t>
            </a:r>
            <a:r>
              <a:rPr lang="ar-SA" sz="4000" dirty="0"/>
              <a:t>؟</a:t>
            </a:r>
          </a:p>
          <a:p>
            <a:pPr marL="274320" indent="-285750" algn="r" rtl="1" hangingPunct="1">
              <a:buFont typeface="Arial" panose="020B0604020202020204" pitchFamily="34" charset="0"/>
              <a:buChar char="•"/>
            </a:pPr>
            <a:r>
              <a:rPr lang="ar-SA" sz="4000" dirty="0"/>
              <a:t>أي الطرق تستخدمها للوصول إلى الدليل؟</a:t>
            </a:r>
          </a:p>
          <a:p>
            <a:pPr marL="274320" indent="-285750" algn="r" rtl="1" hangingPunct="1">
              <a:buFont typeface="Arial" panose="020B0604020202020204" pitchFamily="34" charset="0"/>
              <a:buChar char="•"/>
            </a:pPr>
            <a:r>
              <a:rPr lang="ar-SA" sz="4000" dirty="0"/>
              <a:t>كيف ستساعد اسفير على مواصلة التطور ومواجهة التحديات في المستقبل؟ </a:t>
            </a:r>
          </a:p>
        </p:txBody>
      </p:sp>
    </p:spTree>
    <p:extLst>
      <p:ext uri="{BB962C8B-B14F-4D97-AF65-F5344CB8AC3E}">
        <p14:creationId xmlns:p14="http://schemas.microsoft.com/office/powerpoint/2010/main" val="2024040494"/>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1" name="Slide Number"/>
          <p:cNvSpPr txBox="1">
            <a:spLocks noGrp="1"/>
          </p:cNvSpPr>
          <p:nvPr>
            <p:ph type="sldNum" sz="quarter" idx="4294967295"/>
          </p:nvPr>
        </p:nvSpPr>
        <p:spPr>
          <a:xfrm>
            <a:off x="11796190" y="8809566"/>
            <a:ext cx="215789" cy="342901"/>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34</a:t>
            </a:fld>
            <a:endParaRPr dirty="0"/>
          </a:p>
        </p:txBody>
      </p:sp>
      <p:sp>
        <p:nvSpPr>
          <p:cNvPr id="3" name="Rectangle 2">
            <a:extLst>
              <a:ext uri="{FF2B5EF4-FFF2-40B4-BE49-F238E27FC236}">
                <a16:creationId xmlns:a16="http://schemas.microsoft.com/office/drawing/2014/main" id="{BD643E3B-9A4E-4B0E-AB03-EAC691D1D1CB}"/>
              </a:ext>
            </a:extLst>
          </p:cNvPr>
          <p:cNvSpPr/>
          <p:nvPr/>
        </p:nvSpPr>
        <p:spPr>
          <a:xfrm>
            <a:off x="314325" y="8329613"/>
            <a:ext cx="2128838" cy="1128712"/>
          </a:xfrm>
          <a:prstGeom prst="rect">
            <a:avLst/>
          </a:prstGeom>
          <a:solidFill>
            <a:schemeClr val="bg1"/>
          </a:solidFill>
          <a:ln w="25400" cap="flat">
            <a:solidFill>
              <a:schemeClr val="bg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4" name="Graphic 3">
            <a:extLst>
              <a:ext uri="{FF2B5EF4-FFF2-40B4-BE49-F238E27FC236}">
                <a16:creationId xmlns:a16="http://schemas.microsoft.com/office/drawing/2014/main" id="{5BA30F69-B3C5-494D-B97F-E3D1EA5D589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94659" y="8472488"/>
            <a:ext cx="1934532" cy="869790"/>
          </a:xfrm>
          <a:prstGeom prst="rect">
            <a:avLst/>
          </a:prstGeom>
        </p:spPr>
      </p:pic>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92A1B97-87F9-428B-B4CF-56C5244325FF}"/>
              </a:ext>
            </a:extLst>
          </p:cNvPr>
          <p:cNvPicPr>
            <a:picLocks noChangeAspect="1"/>
          </p:cNvPicPr>
          <p:nvPr/>
        </p:nvPicPr>
        <p:blipFill>
          <a:blip r:embed="rId3"/>
          <a:stretch>
            <a:fillRect/>
          </a:stretch>
        </p:blipFill>
        <p:spPr>
          <a:xfrm>
            <a:off x="1928813" y="453746"/>
            <a:ext cx="8826500" cy="8570129"/>
          </a:xfrm>
          <a:prstGeom prst="rect">
            <a:avLst/>
          </a:prstGeom>
        </p:spPr>
      </p:pic>
      <p:sp>
        <p:nvSpPr>
          <p:cNvPr id="6" name="Slide Number">
            <a:extLst>
              <a:ext uri="{FF2B5EF4-FFF2-40B4-BE49-F238E27FC236}">
                <a16:creationId xmlns:a16="http://schemas.microsoft.com/office/drawing/2014/main" id="{FDAC2B4A-F224-4C06-8B75-7E08275F64EE}"/>
              </a:ext>
            </a:extLst>
          </p:cNvPr>
          <p:cNvSpPr txBox="1">
            <a:spLocks/>
          </p:cNvSpPr>
          <p:nvPr/>
        </p:nvSpPr>
        <p:spPr>
          <a:xfrm>
            <a:off x="11805138" y="8809566"/>
            <a:ext cx="215789" cy="3429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pPr>
              <a:spcAft>
                <a:spcPts val="600"/>
              </a:spcAft>
            </a:pPr>
            <a:fld id="{86CB4B4D-7CA3-9044-876B-883B54F8677D}" type="slidenum">
              <a:rPr lang="en-US" smtClean="0"/>
              <a:pPr>
                <a:spcAft>
                  <a:spcPts val="600"/>
                </a:spcAft>
              </a:pPr>
              <a:t>4</a:t>
            </a:fld>
            <a:endParaRPr lang="en-US" dirty="0"/>
          </a:p>
        </p:txBody>
      </p:sp>
      <p:sp>
        <p:nvSpPr>
          <p:cNvPr id="7" name="Title">
            <a:extLst>
              <a:ext uri="{FF2B5EF4-FFF2-40B4-BE49-F238E27FC236}">
                <a16:creationId xmlns:a16="http://schemas.microsoft.com/office/drawing/2014/main" id="{553F06E1-0BD0-45D7-B165-D343A7B06D6B}"/>
              </a:ext>
            </a:extLst>
          </p:cNvPr>
          <p:cNvSpPr txBox="1">
            <a:spLocks noGrp="1"/>
          </p:cNvSpPr>
          <p:nvPr>
            <p:ph type="title"/>
          </p:nvPr>
        </p:nvSpPr>
        <p:spPr>
          <a:xfrm>
            <a:off x="8179443" y="565439"/>
            <a:ext cx="3427146" cy="2117952"/>
          </a:xfrm>
          <a:prstGeom prst="rect">
            <a:avLst/>
          </a:prstGeom>
        </p:spPr>
        <p:txBody>
          <a:bodyPr vert="horz" lIns="91440" tIns="45720" rIns="91440" bIns="45720" rtlCol="0" anchor="ctr">
            <a:normAutofit/>
          </a:bodyPr>
          <a:lstStyle/>
          <a:p>
            <a:pPr algn="r" defTabSz="914400" rtl="1">
              <a:lnSpc>
                <a:spcPct val="90000"/>
              </a:lnSpc>
              <a:spcBef>
                <a:spcPct val="0"/>
              </a:spcBef>
            </a:pPr>
            <a:r>
              <a:rPr lang="ar-SA" sz="4400" kern="1200" dirty="0">
                <a:solidFill>
                  <a:srgbClr val="000000"/>
                </a:solidFill>
              </a:rPr>
              <a:t>تحديات اليوم ودوافع تنقيح الدليل</a:t>
            </a:r>
            <a:endParaRPr lang="en-US" b="1" kern="1200"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endParaRPr>
          </a:p>
        </p:txBody>
      </p:sp>
      <p:sp>
        <p:nvSpPr>
          <p:cNvPr id="9" name="Rectangle 8">
            <a:extLst>
              <a:ext uri="{FF2B5EF4-FFF2-40B4-BE49-F238E27FC236}">
                <a16:creationId xmlns:a16="http://schemas.microsoft.com/office/drawing/2014/main" id="{E6797357-E23C-4380-9786-CB0158927498}"/>
              </a:ext>
            </a:extLst>
          </p:cNvPr>
          <p:cNvSpPr/>
          <p:nvPr/>
        </p:nvSpPr>
        <p:spPr>
          <a:xfrm>
            <a:off x="314325" y="8329613"/>
            <a:ext cx="2128838" cy="1128712"/>
          </a:xfrm>
          <a:prstGeom prst="rect">
            <a:avLst/>
          </a:prstGeom>
          <a:solidFill>
            <a:schemeClr val="bg1"/>
          </a:solidFill>
          <a:ln w="25400" cap="flat">
            <a:solidFill>
              <a:schemeClr val="bg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10" name="Graphic 9">
            <a:extLst>
              <a:ext uri="{FF2B5EF4-FFF2-40B4-BE49-F238E27FC236}">
                <a16:creationId xmlns:a16="http://schemas.microsoft.com/office/drawing/2014/main" id="{4E8D3EFB-A8BD-498A-9F29-9F048875E46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94659" y="8472488"/>
            <a:ext cx="1934532" cy="869790"/>
          </a:xfrm>
          <a:prstGeom prst="rect">
            <a:avLst/>
          </a:prstGeom>
        </p:spPr>
      </p:pic>
    </p:spTree>
    <p:extLst>
      <p:ext uri="{BB962C8B-B14F-4D97-AF65-F5344CB8AC3E}">
        <p14:creationId xmlns:p14="http://schemas.microsoft.com/office/powerpoint/2010/main" val="759591493"/>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263A978-26FB-4E1C-8FBF-864BE51339B4}"/>
              </a:ext>
            </a:extLst>
          </p:cNvPr>
          <p:cNvPicPr>
            <a:picLocks noChangeAspect="1"/>
          </p:cNvPicPr>
          <p:nvPr/>
        </p:nvPicPr>
        <p:blipFill rotWithShape="1">
          <a:blip r:embed="rId3"/>
          <a:srcRect t="4558" r="24243" b="4534"/>
          <a:stretch/>
        </p:blipFill>
        <p:spPr>
          <a:xfrm>
            <a:off x="40228" y="0"/>
            <a:ext cx="13004780" cy="9753590"/>
          </a:xfrm>
          <a:prstGeom prst="rect">
            <a:avLst/>
          </a:prstGeom>
        </p:spPr>
      </p:pic>
      <p:sp>
        <p:nvSpPr>
          <p:cNvPr id="128" name="Rectangle 127">
            <a:extLst>
              <a:ext uri="{FF2B5EF4-FFF2-40B4-BE49-F238E27FC236}">
                <a16:creationId xmlns:a16="http://schemas.microsoft.com/office/drawing/2014/main" id="{724CD679-7405-4CD3-A92A-9469F279A5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59342" y="456783"/>
            <a:ext cx="6117963" cy="8386479"/>
          </a:xfrm>
          <a:prstGeom prst="rect">
            <a:avLst/>
          </a:prstGeom>
          <a:solidFill>
            <a:schemeClr val="bg1">
              <a:alpha val="90000"/>
            </a:schemeClr>
          </a:solidFill>
          <a:ln w="127000" cap="sq" cmpd="thinThick">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 name="Body"/>
          <p:cNvSpPr txBox="1">
            <a:spLocks noGrp="1"/>
          </p:cNvSpPr>
          <p:nvPr>
            <p:ph type="body" sz="half" idx="1"/>
          </p:nvPr>
        </p:nvSpPr>
        <p:spPr>
          <a:xfrm>
            <a:off x="822377" y="2534441"/>
            <a:ext cx="5446959" cy="6359619"/>
          </a:xfrm>
          <a:prstGeom prst="rect">
            <a:avLst/>
          </a:prstGeom>
        </p:spPr>
        <p:txBody>
          <a:bodyPr vert="horz" lIns="91440" tIns="45720" rIns="91440" bIns="45720" rtlCol="0">
            <a:normAutofit/>
          </a:bodyPr>
          <a:lstStyle/>
          <a:p>
            <a:pPr marL="457200" lvl="0" indent="-457200" algn="r" rtl="1">
              <a:buFont typeface="Arial" panose="020B0604020202020204" pitchFamily="34" charset="0"/>
              <a:buChar char="•"/>
            </a:pPr>
            <a:r>
              <a:rPr lang="ar-AE" sz="4000" b="1" dirty="0">
                <a:solidFill>
                  <a:srgbClr val="000000"/>
                </a:solidFill>
                <a:latin typeface="Open Sans" panose="020B0606030504020204" pitchFamily="34" charset="0"/>
                <a:ea typeface="Open Sans" panose="020B0606030504020204" pitchFamily="34" charset="0"/>
              </a:rPr>
              <a:t>الصراع السوري وأزمة اللاجئين</a:t>
            </a:r>
            <a:endParaRPr lang="en-US" sz="4000" b="1"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p>
            <a:pPr marL="465138" lvl="5" indent="0" algn="r" rtl="1">
              <a:buNone/>
            </a:pPr>
            <a:r>
              <a:rPr lang="ar-AE" sz="2800" dirty="0">
                <a:solidFill>
                  <a:srgbClr val="000000"/>
                </a:solidFill>
                <a:latin typeface="Open Sans" panose="020B0606030504020204" pitchFamily="34" charset="0"/>
                <a:ea typeface="Open Sans" panose="020B0606030504020204" pitchFamily="34" charset="0"/>
              </a:rPr>
              <a:t>قضايا الوصول، وبناء القدرات، والنزوح الممتد، وأمن المدنيين والعاملين في الإغاثة، إلخ</a:t>
            </a:r>
            <a:endParaRPr lang="en-US" sz="28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p>
            <a:pPr marL="465138" lvl="5" indent="0" algn="r" rtl="1">
              <a:buNone/>
            </a:pPr>
            <a:r>
              <a:rPr lang="en-US" sz="2400" dirty="0">
                <a:solidFill>
                  <a:srgbClr val="000000"/>
                </a:solidFill>
                <a:latin typeface="Open Sans" panose="020B0606030504020204" pitchFamily="34" charset="0"/>
                <a:ea typeface="Open Sans" panose="020B0606030504020204" pitchFamily="34" charset="0"/>
                <a:sym typeface="Wingdings" panose="05000000000000000000" pitchFamily="2" charset="2"/>
              </a:rPr>
              <a:t></a:t>
            </a:r>
            <a:r>
              <a:rPr lang="ar-AE" sz="2400" dirty="0">
                <a:solidFill>
                  <a:srgbClr val="000000"/>
                </a:solidFill>
                <a:latin typeface="Open Sans" panose="020B0606030504020204" pitchFamily="34" charset="0"/>
                <a:ea typeface="Open Sans" panose="020B0606030504020204" pitchFamily="34" charset="0"/>
              </a:rPr>
              <a:t> مثال: المأوى والمستوطنات البشرية</a:t>
            </a:r>
            <a:endParaRPr lang="en-US" sz="24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p>
            <a:pPr marL="457200" lvl="0" indent="-457200" algn="r" rtl="1">
              <a:buFont typeface="Arial" panose="020B0604020202020204" pitchFamily="34" charset="0"/>
              <a:buChar char="•"/>
            </a:pPr>
            <a:r>
              <a:rPr lang="ar-AE" sz="4000" b="1" dirty="0">
                <a:solidFill>
                  <a:srgbClr val="000000"/>
                </a:solidFill>
                <a:latin typeface="Open Sans" panose="020B0606030504020204" pitchFamily="34" charset="0"/>
                <a:ea typeface="Open Sans" panose="020B0606030504020204" pitchFamily="34" charset="0"/>
              </a:rPr>
              <a:t>تفشي الإيبولا، والكوليرا والطاعون</a:t>
            </a:r>
            <a:endParaRPr lang="en-US" sz="4000" b="1"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p>
            <a:pPr marL="465138" lvl="5" indent="0" algn="r" rtl="1">
              <a:buNone/>
            </a:pPr>
            <a:r>
              <a:rPr lang="en-US" sz="2400" dirty="0">
                <a:solidFill>
                  <a:srgbClr val="000000"/>
                </a:solidFill>
                <a:latin typeface="Open Sans" panose="020B0606030504020204" pitchFamily="34" charset="0"/>
                <a:ea typeface="Open Sans" panose="020B0606030504020204" pitchFamily="34" charset="0"/>
              </a:rPr>
              <a:t> </a:t>
            </a:r>
            <a:r>
              <a:rPr lang="en-US" sz="2400" dirty="0">
                <a:solidFill>
                  <a:srgbClr val="000000"/>
                </a:solidFill>
                <a:latin typeface="Open Sans" panose="020B0606030504020204" pitchFamily="34" charset="0"/>
                <a:ea typeface="Open Sans" panose="020B0606030504020204" pitchFamily="34" charset="0"/>
                <a:sym typeface="Wingdings" panose="05000000000000000000" pitchFamily="2" charset="2"/>
              </a:rPr>
              <a:t></a:t>
            </a:r>
            <a:r>
              <a:rPr lang="ar-AE" sz="2400" dirty="0">
                <a:solidFill>
                  <a:srgbClr val="000000"/>
                </a:solidFill>
                <a:latin typeface="Open Sans" panose="020B0606030504020204" pitchFamily="34" charset="0"/>
                <a:ea typeface="Open Sans" panose="020B0606030504020204" pitchFamily="34" charset="0"/>
              </a:rPr>
              <a:t>مثال: المياه والإصحاح والنهوض بالنظافة</a:t>
            </a:r>
            <a:endParaRPr lang="en-US" sz="40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 name="TextBox 7">
            <a:extLst>
              <a:ext uri="{FF2B5EF4-FFF2-40B4-BE49-F238E27FC236}">
                <a16:creationId xmlns:a16="http://schemas.microsoft.com/office/drawing/2014/main" id="{A2EC8ACE-4C8C-4DC3-B2A7-5409AEAA5640}"/>
              </a:ext>
            </a:extLst>
          </p:cNvPr>
          <p:cNvSpPr txBox="1"/>
          <p:nvPr/>
        </p:nvSpPr>
        <p:spPr>
          <a:xfrm>
            <a:off x="10716228" y="8975826"/>
            <a:ext cx="1821012"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dirty="0">
                <a:solidFill>
                  <a:schemeClr val="bg1"/>
                </a:solidFill>
              </a:rPr>
              <a:t>Ben Parker/IRIN</a:t>
            </a:r>
          </a:p>
        </p:txBody>
      </p:sp>
      <p:sp>
        <p:nvSpPr>
          <p:cNvPr id="11" name="Title">
            <a:extLst>
              <a:ext uri="{FF2B5EF4-FFF2-40B4-BE49-F238E27FC236}">
                <a16:creationId xmlns:a16="http://schemas.microsoft.com/office/drawing/2014/main" id="{0024AFAD-F448-4C10-BF3C-BA29410813CA}"/>
              </a:ext>
            </a:extLst>
          </p:cNvPr>
          <p:cNvSpPr txBox="1">
            <a:spLocks/>
          </p:cNvSpPr>
          <p:nvPr/>
        </p:nvSpPr>
        <p:spPr>
          <a:xfrm>
            <a:off x="628922" y="961137"/>
            <a:ext cx="5176789" cy="1573305"/>
          </a:xfrm>
          <a:prstGeom prst="rect">
            <a:avLst/>
          </a:prstGeom>
          <a:ln w="12700">
            <a:miter lim="400000"/>
          </a:ln>
          <a:extLst>
            <a:ext uri="{C572A759-6A51-4108-AA02-DFA0A04FC94B}">
              <ma14:wrappingTextBoxFlag xmlns="" xmlns:ma14="http://schemas.microsoft.com/office/mac/drawingml/2011/main" val="1"/>
            </a:ext>
          </a:extLst>
        </p:spPr>
        <p:txBody>
          <a:bodyPr vert="horz" lIns="91440" tIns="45720" rIns="91440" bIns="45720" rtlCol="0" anchor="ctr">
            <a:noAutofit/>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algn="r" defTabSz="914400" rtl="1" hangingPunct="1">
              <a:lnSpc>
                <a:spcPct val="90000"/>
              </a:lnSpc>
              <a:spcBef>
                <a:spcPct val="0"/>
              </a:spcBef>
            </a:pPr>
            <a:r>
              <a:rPr lang="ar-SA" sz="6000" kern="1200"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rPr>
              <a:t>التعلم والأدلة الجديدة</a:t>
            </a:r>
            <a:endParaRPr lang="en-US" sz="6000" kern="1200"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endParaRPr>
          </a:p>
        </p:txBody>
      </p:sp>
    </p:spTree>
    <p:extLst>
      <p:ext uri="{BB962C8B-B14F-4D97-AF65-F5344CB8AC3E}">
        <p14:creationId xmlns:p14="http://schemas.microsoft.com/office/powerpoint/2010/main" val="2107795040"/>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28" name="Straight Arrow Connector 127" hidden="1">
            <a:extLst>
              <a:ext uri="{FF2B5EF4-FFF2-40B4-BE49-F238E27FC236}">
                <a16:creationId xmlns:a16="http://schemas.microsoft.com/office/drawing/2014/main" id="{E4A809D5-3600-46D4-A466-67F2349A54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99008" y="3294549"/>
            <a:ext cx="48768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22" name="Body"/>
          <p:cNvSpPr txBox="1">
            <a:spLocks noGrp="1"/>
          </p:cNvSpPr>
          <p:nvPr>
            <p:ph type="body" sz="half" idx="1"/>
          </p:nvPr>
        </p:nvSpPr>
        <p:spPr>
          <a:xfrm>
            <a:off x="481298" y="2743206"/>
            <a:ext cx="7138702" cy="5989426"/>
          </a:xfrm>
          <a:prstGeom prst="rect">
            <a:avLst/>
          </a:prstGeom>
        </p:spPr>
        <p:txBody>
          <a:bodyPr vert="horz" lIns="91440" tIns="45720" rIns="91440" bIns="45720" rtlCol="0">
            <a:normAutofit/>
          </a:bodyPr>
          <a:lstStyle/>
          <a:p>
            <a:pPr marL="1920240" lvl="1" indent="-457200" algn="r" rtl="1">
              <a:buFont typeface="Arial" panose="020B0604020202020204" pitchFamily="34" charset="0"/>
              <a:buChar char="•"/>
            </a:pPr>
            <a:r>
              <a:rPr lang="ar-AE" sz="3300" dirty="0">
                <a:solidFill>
                  <a:srgbClr val="000000"/>
                </a:solidFill>
                <a:latin typeface="Open Sans Regular"/>
              </a:rPr>
              <a:t>أزمات ممتدة، ومعقدة، ومتكررة</a:t>
            </a:r>
            <a:endParaRPr lang="en-US" sz="3300" dirty="0">
              <a:solidFill>
                <a:srgbClr val="000000"/>
              </a:solidFill>
              <a:latin typeface="Open Sans Regular"/>
            </a:endParaRPr>
          </a:p>
          <a:p>
            <a:pPr marL="1828800" lvl="0" indent="-457200" algn="r" rtl="1">
              <a:buFont typeface="Arial" panose="020B0604020202020204" pitchFamily="34" charset="0"/>
              <a:buChar char="•"/>
            </a:pPr>
            <a:r>
              <a:rPr lang="ar-AE" sz="3300" dirty="0">
                <a:solidFill>
                  <a:srgbClr val="000000"/>
                </a:solidFill>
                <a:latin typeface="Open Sans Regular"/>
              </a:rPr>
              <a:t>البيئات الحضرية في مقابل البيئات الريفية والمستوطنات المجتمعية</a:t>
            </a:r>
            <a:endParaRPr lang="en-US" sz="3300" dirty="0">
              <a:solidFill>
                <a:srgbClr val="000000"/>
              </a:solidFill>
              <a:latin typeface="Open Sans Regular"/>
            </a:endParaRPr>
          </a:p>
          <a:p>
            <a:pPr marL="1463040" indent="-457200" algn="r" rtl="1">
              <a:buFont typeface="Arial" panose="020B0604020202020204" pitchFamily="34" charset="0"/>
              <a:buChar char="•"/>
            </a:pPr>
            <a:r>
              <a:rPr lang="ar-AE" sz="3300" dirty="0">
                <a:solidFill>
                  <a:srgbClr val="000000"/>
                </a:solidFill>
                <a:latin typeface="Open Sans Regular"/>
              </a:rPr>
              <a:t>بيئات عمل تشهد تنوع متنامي في الجهات التنفيذية</a:t>
            </a:r>
            <a:endParaRPr lang="en-US" sz="3300" kern="1200" dirty="0">
              <a:solidFill>
                <a:srgbClr val="000000"/>
              </a:solidFill>
              <a:latin typeface="Open Sans Regular"/>
              <a:ea typeface="+mn-ea"/>
              <a:cs typeface="+mn-cs"/>
            </a:endParaRPr>
          </a:p>
          <a:p>
            <a:pPr marL="822960" indent="-228600" algn="r" defTabSz="914400" rtl="1">
              <a:lnSpc>
                <a:spcPct val="90000"/>
              </a:lnSpc>
              <a:buFont typeface="Arial" panose="020B0604020202020204" pitchFamily="34" charset="0"/>
              <a:buChar char="•"/>
            </a:pPr>
            <a:endParaRPr lang="en-US" sz="3300" kern="1200" dirty="0">
              <a:solidFill>
                <a:srgbClr val="000000"/>
              </a:solidFill>
              <a:latin typeface="Open Sans Regular"/>
              <a:ea typeface="+mn-ea"/>
              <a:cs typeface="+mn-cs"/>
            </a:endParaRPr>
          </a:p>
          <a:p>
            <a:pPr marL="640080" indent="-228600" algn="r" defTabSz="914400" rtl="1">
              <a:lnSpc>
                <a:spcPct val="90000"/>
              </a:lnSpc>
              <a:buFont typeface="Arial" panose="020B0604020202020204" pitchFamily="34" charset="0"/>
              <a:buChar char="•"/>
            </a:pPr>
            <a:r>
              <a:rPr lang="ar-AE" sz="3300" kern="1200" dirty="0">
                <a:solidFill>
                  <a:srgbClr val="000000"/>
                </a:solidFill>
                <a:latin typeface="Open Sans Regular"/>
                <a:ea typeface="+mn-ea"/>
                <a:cs typeface="+mn-cs"/>
              </a:rPr>
              <a:t>التغير المناخي والأثر البيئي في الاستجابة الإنسانية.</a:t>
            </a:r>
            <a:endParaRPr lang="en-US" sz="3300" kern="1200" dirty="0">
              <a:solidFill>
                <a:srgbClr val="000000"/>
              </a:solidFill>
              <a:highlight>
                <a:srgbClr val="FFFF00"/>
              </a:highlight>
              <a:latin typeface="Open Sans Regular"/>
              <a:ea typeface="+mn-ea"/>
              <a:cs typeface="+mn-cs"/>
            </a:endParaRPr>
          </a:p>
        </p:txBody>
      </p:sp>
      <p:pic>
        <p:nvPicPr>
          <p:cNvPr id="6" name="Picture 5">
            <a:extLst>
              <a:ext uri="{FF2B5EF4-FFF2-40B4-BE49-F238E27FC236}">
                <a16:creationId xmlns:a16="http://schemas.microsoft.com/office/drawing/2014/main" id="{7C4D8727-F4F1-46D8-964E-03D0A1F82F99}"/>
              </a:ext>
            </a:extLst>
          </p:cNvPr>
          <p:cNvPicPr>
            <a:picLocks noChangeAspect="1"/>
          </p:cNvPicPr>
          <p:nvPr/>
        </p:nvPicPr>
        <p:blipFill rotWithShape="1">
          <a:blip r:embed="rId3"/>
          <a:srcRect l="27870" r="26044" b="-1"/>
          <a:stretch/>
        </p:blipFill>
        <p:spPr>
          <a:xfrm>
            <a:off x="6270772" y="10"/>
            <a:ext cx="6734026" cy="9753585"/>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
        <p:nvSpPr>
          <p:cNvPr id="12" name="TextBox 11">
            <a:extLst>
              <a:ext uri="{FF2B5EF4-FFF2-40B4-BE49-F238E27FC236}">
                <a16:creationId xmlns:a16="http://schemas.microsoft.com/office/drawing/2014/main" id="{15C54100-CB6D-4FC9-906B-56F49954AE1A}"/>
              </a:ext>
            </a:extLst>
          </p:cNvPr>
          <p:cNvSpPr txBox="1"/>
          <p:nvPr/>
        </p:nvSpPr>
        <p:spPr>
          <a:xfrm>
            <a:off x="8645442" y="329492"/>
            <a:ext cx="4105291"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dirty="0">
                <a:solidFill>
                  <a:srgbClr val="000000"/>
                </a:solidFill>
              </a:rPr>
              <a:t>Benjamin Suomela/Finnish Red Cross</a:t>
            </a:r>
          </a:p>
        </p:txBody>
      </p:sp>
      <p:sp>
        <p:nvSpPr>
          <p:cNvPr id="15" name="Title">
            <a:extLst>
              <a:ext uri="{FF2B5EF4-FFF2-40B4-BE49-F238E27FC236}">
                <a16:creationId xmlns:a16="http://schemas.microsoft.com/office/drawing/2014/main" id="{B7A463FC-BA7B-4B58-96ED-FF97AA29274D}"/>
              </a:ext>
            </a:extLst>
          </p:cNvPr>
          <p:cNvSpPr txBox="1">
            <a:spLocks/>
          </p:cNvSpPr>
          <p:nvPr/>
        </p:nvSpPr>
        <p:spPr>
          <a:xfrm>
            <a:off x="699008" y="715140"/>
            <a:ext cx="5193792" cy="1365546"/>
          </a:xfrm>
          <a:prstGeom prst="rect">
            <a:avLst/>
          </a:prstGeom>
          <a:ln w="12700">
            <a:miter lim="400000"/>
          </a:ln>
          <a:extLst>
            <a:ext uri="{C572A759-6A51-4108-AA02-DFA0A04FC94B}">
              <ma14:wrappingTextBoxFlag xmlns="" xmlns:ma14="http://schemas.microsoft.com/office/mac/drawingml/2011/main" val="1"/>
            </a:ext>
          </a:extLst>
        </p:spPr>
        <p:txBody>
          <a:bodyPr vert="horz" lIns="91440" tIns="45720" rIns="91440" bIns="45720" rtlCol="0" anchor="ctr">
            <a:noAutofit/>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algn="r" defTabSz="914400" rtl="1" hangingPunct="1">
              <a:lnSpc>
                <a:spcPct val="90000"/>
              </a:lnSpc>
              <a:spcBef>
                <a:spcPct val="0"/>
              </a:spcBef>
            </a:pPr>
            <a:r>
              <a:rPr lang="ar-SA" sz="6600" kern="1200"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rPr>
              <a:t>بيئات عمل متغيرة</a:t>
            </a:r>
            <a:endParaRPr lang="en-US" sz="6600" kern="1200"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endParaRPr>
          </a:p>
        </p:txBody>
      </p:sp>
      <p:cxnSp>
        <p:nvCxnSpPr>
          <p:cNvPr id="10" name="Straight Connector 9">
            <a:extLst>
              <a:ext uri="{FF2B5EF4-FFF2-40B4-BE49-F238E27FC236}">
                <a16:creationId xmlns:a16="http://schemas.microsoft.com/office/drawing/2014/main" id="{F2BE1B20-B369-4C5A-9E9A-75E194743BFE}"/>
              </a:ext>
            </a:extLst>
          </p:cNvPr>
          <p:cNvCxnSpPr>
            <a:cxnSpLocks/>
          </p:cNvCxnSpPr>
          <p:nvPr/>
        </p:nvCxnSpPr>
        <p:spPr>
          <a:xfrm>
            <a:off x="1016000" y="6235670"/>
            <a:ext cx="5644244"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467AE11F-06C5-4E9D-A2FF-52C4763AF311}"/>
              </a:ext>
            </a:extLst>
          </p:cNvPr>
          <p:cNvCxnSpPr>
            <a:cxnSpLocks/>
          </p:cNvCxnSpPr>
          <p:nvPr/>
        </p:nvCxnSpPr>
        <p:spPr>
          <a:xfrm>
            <a:off x="882958" y="2331327"/>
            <a:ext cx="4876800"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11" name="Graphic 10">
            <a:extLst>
              <a:ext uri="{FF2B5EF4-FFF2-40B4-BE49-F238E27FC236}">
                <a16:creationId xmlns:a16="http://schemas.microsoft.com/office/drawing/2014/main" id="{885B9288-C50D-4A5C-A5AB-F598391A8A8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94659" y="8472488"/>
            <a:ext cx="1934532" cy="869790"/>
          </a:xfrm>
          <a:prstGeom prst="rect">
            <a:avLst/>
          </a:prstGeom>
        </p:spPr>
      </p:pic>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descr="A close up of a computer&#10;&#10;Description generated with high confidence">
            <a:extLst>
              <a:ext uri="{FF2B5EF4-FFF2-40B4-BE49-F238E27FC236}">
                <a16:creationId xmlns:a16="http://schemas.microsoft.com/office/drawing/2014/main" id="{6C395F0F-77DA-42E3-AA2B-E519D5BF0430}"/>
              </a:ext>
            </a:extLst>
          </p:cNvPr>
          <p:cNvPicPr>
            <a:picLocks noChangeAspect="1"/>
          </p:cNvPicPr>
          <p:nvPr/>
        </p:nvPicPr>
        <p:blipFill rotWithShape="1">
          <a:blip r:embed="rId3">
            <a:extLst/>
          </a:blip>
          <a:srcRect l="17000"/>
          <a:stretch/>
        </p:blipFill>
        <p:spPr>
          <a:xfrm>
            <a:off x="4982" y="7459"/>
            <a:ext cx="12994836" cy="9746141"/>
          </a:xfrm>
          <a:prstGeom prst="rect">
            <a:avLst/>
          </a:prstGeom>
        </p:spPr>
      </p:pic>
      <p:sp>
        <p:nvSpPr>
          <p:cNvPr id="15" name="TextBox 14">
            <a:extLst>
              <a:ext uri="{FF2B5EF4-FFF2-40B4-BE49-F238E27FC236}">
                <a16:creationId xmlns:a16="http://schemas.microsoft.com/office/drawing/2014/main" id="{249F597B-4F32-487E-99C1-551A01631F8A}"/>
              </a:ext>
            </a:extLst>
          </p:cNvPr>
          <p:cNvSpPr txBox="1"/>
          <p:nvPr/>
        </p:nvSpPr>
        <p:spPr>
          <a:xfrm>
            <a:off x="10716228" y="8975826"/>
            <a:ext cx="1821012"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dirty="0">
                <a:solidFill>
                  <a:schemeClr val="bg1"/>
                </a:solidFill>
              </a:rPr>
              <a:t>Ben Parker/IRIN</a:t>
            </a:r>
          </a:p>
        </p:txBody>
      </p:sp>
      <p:sp>
        <p:nvSpPr>
          <p:cNvPr id="13" name="Rectangle 12">
            <a:extLst>
              <a:ext uri="{FF2B5EF4-FFF2-40B4-BE49-F238E27FC236}">
                <a16:creationId xmlns:a16="http://schemas.microsoft.com/office/drawing/2014/main" id="{1FAB0BAD-9E3F-4B9A-AF9A-FB3AC65D09B6}"/>
              </a:ext>
            </a:extLst>
          </p:cNvPr>
          <p:cNvSpPr/>
          <p:nvPr/>
        </p:nvSpPr>
        <p:spPr>
          <a:xfrm>
            <a:off x="6419277" y="456782"/>
            <a:ext cx="6117963" cy="8386479"/>
          </a:xfrm>
          <a:prstGeom prst="rect">
            <a:avLst/>
          </a:prstGeom>
          <a:solidFill>
            <a:schemeClr val="tx1">
              <a:lumMod val="20000"/>
              <a:lumOff val="80000"/>
              <a:alpha val="86000"/>
            </a:schemeClr>
          </a:solidFill>
          <a:ln>
            <a:noFill/>
          </a:ln>
          <a:effectLst>
            <a:outerShdw blurRad="203200" dist="38100" dir="2700000" sx="102000" sy="102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4" name="Body">
            <a:extLst>
              <a:ext uri="{FF2B5EF4-FFF2-40B4-BE49-F238E27FC236}">
                <a16:creationId xmlns:a16="http://schemas.microsoft.com/office/drawing/2014/main" id="{2B2C2FFB-5366-4C78-98C4-719C0E51D1F0}"/>
              </a:ext>
            </a:extLst>
          </p:cNvPr>
          <p:cNvSpPr txBox="1">
            <a:spLocks/>
          </p:cNvSpPr>
          <p:nvPr/>
        </p:nvSpPr>
        <p:spPr>
          <a:xfrm>
            <a:off x="6800917" y="3379857"/>
            <a:ext cx="5446959" cy="5273559"/>
          </a:xfrm>
          <a:prstGeom prst="rect">
            <a:avLst/>
          </a:prstGeom>
          <a:ln w="12700">
            <a:miter lim="400000"/>
          </a:ln>
          <a:extLst>
            <a:ext uri="{C572A759-6A51-4108-AA02-DFA0A04FC94B}">
              <ma14:wrappingTextBoxFlag xmlns="" xmlns:ma14="http://schemas.microsoft.com/office/mac/drawingml/2011/main" val="1"/>
            </a:ext>
          </a:extLst>
        </p:spPr>
        <p:txBody>
          <a:bodyPr vert="horz" lIns="91440" tIns="45720" rIns="91440" bIns="45720" rtlCol="0" anchor="t">
            <a:normAutofit/>
          </a:bodyPr>
          <a:lstStyle>
            <a:lvl1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676767"/>
                </a:solidFill>
                <a:uFillTx/>
                <a:latin typeface="Open Sans"/>
                <a:ea typeface="Open Sans"/>
                <a:cs typeface="Open Sans"/>
                <a:sym typeface="Open Sans"/>
              </a:defRPr>
            </a:lvl1pPr>
            <a:lvl2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676767"/>
                </a:solidFill>
                <a:uFillTx/>
                <a:latin typeface="Open Sans"/>
                <a:ea typeface="Open Sans"/>
                <a:cs typeface="Open Sans"/>
                <a:sym typeface="Open Sans"/>
              </a:defRPr>
            </a:lvl2pPr>
            <a:lvl3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676767"/>
                </a:solidFill>
                <a:uFillTx/>
                <a:latin typeface="Open Sans"/>
                <a:ea typeface="Open Sans"/>
                <a:cs typeface="Open Sans"/>
                <a:sym typeface="Open Sans"/>
              </a:defRPr>
            </a:lvl3pPr>
            <a:lvl4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676767"/>
                </a:solidFill>
                <a:uFillTx/>
                <a:latin typeface="Open Sans"/>
                <a:ea typeface="Open Sans"/>
                <a:cs typeface="Open Sans"/>
                <a:sym typeface="Open Sans"/>
              </a:defRPr>
            </a:lvl4pPr>
            <a:lvl5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676767"/>
                </a:solidFill>
                <a:uFillTx/>
                <a:latin typeface="Open Sans"/>
                <a:ea typeface="Open Sans"/>
                <a:cs typeface="Open Sans"/>
                <a:sym typeface="Open Sans"/>
              </a:defRPr>
            </a:lvl5pPr>
            <a:lvl6pPr marL="2444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6pPr>
            <a:lvl7pPr marL="2889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7pPr>
            <a:lvl8pPr marL="3333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8pPr>
            <a:lvl9pPr marL="3778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9pPr>
          </a:lstStyle>
          <a:p>
            <a:pPr marL="274320" algn="r" defTabSz="914400" rtl="1" hangingPunct="1">
              <a:lnSpc>
                <a:spcPct val="90000"/>
              </a:lnSpc>
            </a:pPr>
            <a:r>
              <a:rPr lang="ar-SA" sz="4400" kern="1200" dirty="0">
                <a:solidFill>
                  <a:srgbClr val="000000"/>
                </a:solidFill>
                <a:latin typeface="Open Sans Regular"/>
                <a:ea typeface="+mn-ea"/>
                <a:cs typeface="+mn-cs"/>
              </a:rPr>
              <a:t>برامج قائمة على السوق، بما في ذلك التحويلات النقدية، وغيرها من خيارات المساعدة.</a:t>
            </a:r>
          </a:p>
          <a:p>
            <a:pPr marL="1379538" indent="-649288" algn="r" defTabSz="914400" rtl="1" hangingPunct="1">
              <a:lnSpc>
                <a:spcPct val="90000"/>
              </a:lnSpc>
            </a:pPr>
            <a:r>
              <a:rPr lang="en-US" sz="4400" kern="1200" dirty="0">
                <a:solidFill>
                  <a:srgbClr val="000000"/>
                </a:solidFill>
                <a:latin typeface="Open Sans Regular"/>
                <a:ea typeface="+mn-ea"/>
                <a:cs typeface="+mn-cs"/>
              </a:rPr>
              <a:t> </a:t>
            </a:r>
            <a:r>
              <a:rPr lang="en-US" sz="4400" kern="1200" dirty="0">
                <a:solidFill>
                  <a:srgbClr val="000000"/>
                </a:solidFill>
                <a:latin typeface="Open Sans Regular"/>
                <a:ea typeface="+mn-ea"/>
                <a:cs typeface="+mn-cs"/>
                <a:sym typeface="Wingdings" panose="05000000000000000000" pitchFamily="2" charset="2"/>
              </a:rPr>
              <a:t></a:t>
            </a:r>
            <a:r>
              <a:rPr lang="ar-SA" sz="4400" kern="1200" dirty="0">
                <a:solidFill>
                  <a:srgbClr val="000000"/>
                </a:solidFill>
                <a:latin typeface="Open Sans Regular"/>
                <a:ea typeface="+mn-ea"/>
                <a:cs typeface="+mn-cs"/>
              </a:rPr>
              <a:t>الانعكاسات على الحماية، والمساءلة، ومراقبة الجودة.</a:t>
            </a:r>
          </a:p>
        </p:txBody>
      </p:sp>
      <p:sp>
        <p:nvSpPr>
          <p:cNvPr id="16" name="Title">
            <a:extLst>
              <a:ext uri="{FF2B5EF4-FFF2-40B4-BE49-F238E27FC236}">
                <a16:creationId xmlns:a16="http://schemas.microsoft.com/office/drawing/2014/main" id="{1D25B1DE-7EBE-4C1B-A8AE-708C2F66C77D}"/>
              </a:ext>
            </a:extLst>
          </p:cNvPr>
          <p:cNvSpPr txBox="1">
            <a:spLocks/>
          </p:cNvSpPr>
          <p:nvPr/>
        </p:nvSpPr>
        <p:spPr>
          <a:xfrm>
            <a:off x="6802624" y="1210135"/>
            <a:ext cx="5193792" cy="2003494"/>
          </a:xfrm>
          <a:prstGeom prst="rect">
            <a:avLst/>
          </a:prstGeom>
          <a:ln w="12700">
            <a:miter lim="400000"/>
          </a:ln>
          <a:extLst>
            <a:ext uri="{C572A759-6A51-4108-AA02-DFA0A04FC94B}">
              <ma14:wrappingTextBoxFlag xmlns="" xmlns:ma14="http://schemas.microsoft.com/office/mac/drawingml/2011/main" val="1"/>
            </a:ext>
          </a:extLst>
        </p:spPr>
        <p:txBody>
          <a:bodyPr vert="horz" lIns="91440" tIns="45720" rIns="91440" bIns="45720" rtlCol="0" anchor="ctr">
            <a:noAutofit/>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algn="r" defTabSz="914400" rtl="1" hangingPunct="1">
              <a:lnSpc>
                <a:spcPct val="90000"/>
              </a:lnSpc>
              <a:spcBef>
                <a:spcPct val="0"/>
              </a:spcBef>
            </a:pPr>
            <a:r>
              <a:rPr lang="ar-SA" sz="5400" kern="1200"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rPr>
              <a:t>تغييرات جوهرية على سبل تقديم المساعدات</a:t>
            </a:r>
            <a:endParaRPr lang="en-US" sz="5400" kern="1200"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endParaRPr>
          </a:p>
        </p:txBody>
      </p:sp>
    </p:spTree>
    <p:extLst>
      <p:ext uri="{BB962C8B-B14F-4D97-AF65-F5344CB8AC3E}">
        <p14:creationId xmlns:p14="http://schemas.microsoft.com/office/powerpoint/2010/main" val="2998564351"/>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1" name="Title"/>
          <p:cNvSpPr txBox="1">
            <a:spLocks noGrp="1"/>
          </p:cNvSpPr>
          <p:nvPr>
            <p:ph type="title"/>
          </p:nvPr>
        </p:nvSpPr>
        <p:spPr>
          <a:xfrm>
            <a:off x="669980" y="690308"/>
            <a:ext cx="5193792" cy="2286700"/>
          </a:xfrm>
          <a:prstGeom prst="rect">
            <a:avLst/>
          </a:prstGeom>
        </p:spPr>
        <p:txBody>
          <a:bodyPr vert="horz" lIns="91440" tIns="45720" rIns="91440" bIns="45720" rtlCol="0" anchor="ctr">
            <a:noAutofit/>
          </a:bodyPr>
          <a:lstStyle/>
          <a:p>
            <a:pPr algn="r" defTabSz="914400" rtl="1">
              <a:lnSpc>
                <a:spcPct val="90000"/>
              </a:lnSpc>
              <a:spcBef>
                <a:spcPct val="0"/>
              </a:spcBef>
            </a:pPr>
            <a:r>
              <a:rPr lang="ar-SA" sz="5400" kern="1200"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rPr>
              <a:t>المشاركة المجتمعية والمساءلة</a:t>
            </a:r>
            <a:endParaRPr lang="en-US" sz="5400" kern="1200"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endParaRPr>
          </a:p>
        </p:txBody>
      </p:sp>
      <p:cxnSp>
        <p:nvCxnSpPr>
          <p:cNvPr id="138" name="Straight Arrow Connector 137" hidden="1">
            <a:extLst>
              <a:ext uri="{FF2B5EF4-FFF2-40B4-BE49-F238E27FC236}">
                <a16:creationId xmlns:a16="http://schemas.microsoft.com/office/drawing/2014/main" id="{E4A809D5-3600-46D4-A466-67F2349A54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99008" y="3294549"/>
            <a:ext cx="48768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22" name="Body"/>
          <p:cNvSpPr txBox="1">
            <a:spLocks noGrp="1"/>
          </p:cNvSpPr>
          <p:nvPr>
            <p:ph type="body" sz="half" idx="1"/>
          </p:nvPr>
        </p:nvSpPr>
        <p:spPr>
          <a:xfrm>
            <a:off x="443103" y="3389092"/>
            <a:ext cx="7539755" cy="5080763"/>
          </a:xfrm>
          <a:prstGeom prst="rect">
            <a:avLst/>
          </a:prstGeom>
        </p:spPr>
        <p:txBody>
          <a:bodyPr vert="horz" lIns="91440" tIns="45720" rIns="91440" bIns="45720" rtlCol="0">
            <a:normAutofit/>
          </a:bodyPr>
          <a:lstStyle/>
          <a:p>
            <a:pPr marL="2011680" indent="-228600" algn="r" defTabSz="914400" rtl="1">
              <a:lnSpc>
                <a:spcPct val="90000"/>
              </a:lnSpc>
              <a:buFont typeface="Arial" panose="020B0604020202020204" pitchFamily="34" charset="0"/>
              <a:buChar char="•"/>
            </a:pPr>
            <a:r>
              <a:rPr lang="ar-SA" sz="4400" kern="1200" dirty="0">
                <a:solidFill>
                  <a:srgbClr val="000000"/>
                </a:solidFill>
                <a:latin typeface="Open Sans Regular"/>
                <a:ea typeface="+mn-ea"/>
                <a:cs typeface="+mn-cs"/>
              </a:rPr>
              <a:t>اهتمام متجدد بالمساءلة مع مزيد من التعلم</a:t>
            </a:r>
          </a:p>
          <a:p>
            <a:pPr marL="1645920" indent="-228600" algn="r" defTabSz="914400" rtl="1">
              <a:lnSpc>
                <a:spcPct val="90000"/>
              </a:lnSpc>
              <a:buFont typeface="Arial" panose="020B0604020202020204" pitchFamily="34" charset="0"/>
              <a:buChar char="•"/>
            </a:pPr>
            <a:r>
              <a:rPr lang="ar-SA" sz="4400" kern="1200" dirty="0">
                <a:solidFill>
                  <a:srgbClr val="000000"/>
                </a:solidFill>
                <a:latin typeface="Open Sans Regular"/>
                <a:ea typeface="+mn-ea"/>
                <a:cs typeface="+mn-cs"/>
              </a:rPr>
              <a:t>المشاركة</a:t>
            </a:r>
          </a:p>
          <a:p>
            <a:pPr marL="1371600" indent="-228600" algn="r" defTabSz="914400" rtl="1">
              <a:lnSpc>
                <a:spcPct val="90000"/>
              </a:lnSpc>
              <a:buFont typeface="Arial" panose="020B0604020202020204" pitchFamily="34" charset="0"/>
              <a:buChar char="•"/>
            </a:pPr>
            <a:r>
              <a:rPr lang="ar-SA" sz="4400" kern="1200" dirty="0">
                <a:solidFill>
                  <a:srgbClr val="000000"/>
                </a:solidFill>
                <a:latin typeface="Open Sans Regular"/>
                <a:ea typeface="+mn-ea"/>
                <a:cs typeface="+mn-cs"/>
              </a:rPr>
              <a:t>دعم الجهات المحلية</a:t>
            </a:r>
          </a:p>
          <a:p>
            <a:pPr marL="1005840" indent="-228600" algn="r" defTabSz="914400" rtl="1">
              <a:lnSpc>
                <a:spcPct val="90000"/>
              </a:lnSpc>
              <a:buFont typeface="Arial" panose="020B0604020202020204" pitchFamily="34" charset="0"/>
              <a:buChar char="•"/>
            </a:pPr>
            <a:r>
              <a:rPr lang="ar-SA" sz="4400" kern="1200" dirty="0">
                <a:solidFill>
                  <a:srgbClr val="000000"/>
                </a:solidFill>
                <a:latin typeface="Open Sans Regular"/>
                <a:ea typeface="+mn-ea"/>
                <a:cs typeface="+mn-cs"/>
              </a:rPr>
              <a:t>العمل مع السلطات المحلية</a:t>
            </a:r>
          </a:p>
          <a:p>
            <a:pPr marL="548640" indent="-228600" algn="r" defTabSz="914400" rtl="1">
              <a:lnSpc>
                <a:spcPct val="90000"/>
              </a:lnSpc>
              <a:buFont typeface="Arial" panose="020B0604020202020204" pitchFamily="34" charset="0"/>
              <a:buChar char="•"/>
            </a:pPr>
            <a:r>
              <a:rPr lang="ar-SA" sz="4400" kern="1200" dirty="0">
                <a:solidFill>
                  <a:srgbClr val="000000"/>
                </a:solidFill>
                <a:latin typeface="Open Sans Regular"/>
                <a:ea typeface="+mn-ea"/>
                <a:cs typeface="+mn-cs"/>
              </a:rPr>
              <a:t>المعيار الإنساني الأساسي</a:t>
            </a:r>
          </a:p>
        </p:txBody>
      </p:sp>
      <p:pic>
        <p:nvPicPr>
          <p:cNvPr id="3" name="Picture 2">
            <a:extLst>
              <a:ext uri="{FF2B5EF4-FFF2-40B4-BE49-F238E27FC236}">
                <a16:creationId xmlns:a16="http://schemas.microsoft.com/office/drawing/2014/main" id="{C3A12011-E0BB-4988-BEE1-4243428C7A5F}"/>
              </a:ext>
            </a:extLst>
          </p:cNvPr>
          <p:cNvPicPr>
            <a:picLocks noChangeAspect="1"/>
          </p:cNvPicPr>
          <p:nvPr/>
        </p:nvPicPr>
        <p:blipFill rotWithShape="1">
          <a:blip r:embed="rId3"/>
          <a:srcRect l="26040" r="27874" b="-1"/>
          <a:stretch/>
        </p:blipFill>
        <p:spPr>
          <a:xfrm>
            <a:off x="6270772" y="10"/>
            <a:ext cx="6734026" cy="9753590"/>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
        <p:nvSpPr>
          <p:cNvPr id="11" name="TextBox 10">
            <a:extLst>
              <a:ext uri="{FF2B5EF4-FFF2-40B4-BE49-F238E27FC236}">
                <a16:creationId xmlns:a16="http://schemas.microsoft.com/office/drawing/2014/main" id="{F7C1E92B-AA47-476E-9468-9220D3A9A63B}"/>
              </a:ext>
            </a:extLst>
          </p:cNvPr>
          <p:cNvSpPr txBox="1"/>
          <p:nvPr/>
        </p:nvSpPr>
        <p:spPr>
          <a:xfrm>
            <a:off x="10885210" y="8945945"/>
            <a:ext cx="1683154"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dirty="0">
                <a:solidFill>
                  <a:srgbClr val="000000"/>
                </a:solidFill>
              </a:rPr>
              <a:t>A.J. Ghani/IFRC</a:t>
            </a:r>
          </a:p>
        </p:txBody>
      </p:sp>
      <p:cxnSp>
        <p:nvCxnSpPr>
          <p:cNvPr id="12" name="Straight Connector 11">
            <a:extLst>
              <a:ext uri="{FF2B5EF4-FFF2-40B4-BE49-F238E27FC236}">
                <a16:creationId xmlns:a16="http://schemas.microsoft.com/office/drawing/2014/main" id="{60335D1F-7BD5-4B35-BFC1-BE88B7FB5808}"/>
              </a:ext>
            </a:extLst>
          </p:cNvPr>
          <p:cNvCxnSpPr>
            <a:cxnSpLocks/>
          </p:cNvCxnSpPr>
          <p:nvPr/>
        </p:nvCxnSpPr>
        <p:spPr>
          <a:xfrm>
            <a:off x="699008" y="2831868"/>
            <a:ext cx="4876800"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8" name="Graphic 7">
            <a:extLst>
              <a:ext uri="{FF2B5EF4-FFF2-40B4-BE49-F238E27FC236}">
                <a16:creationId xmlns:a16="http://schemas.microsoft.com/office/drawing/2014/main" id="{3E3240FA-B894-4FCE-BBF3-A7DC29C0F85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94659" y="8472488"/>
            <a:ext cx="1934532" cy="869790"/>
          </a:xfrm>
          <a:prstGeom prst="rect">
            <a:avLst/>
          </a:prstGeom>
        </p:spPr>
      </p:pic>
    </p:spTree>
    <p:extLst>
      <p:ext uri="{BB962C8B-B14F-4D97-AF65-F5344CB8AC3E}">
        <p14:creationId xmlns:p14="http://schemas.microsoft.com/office/powerpoint/2010/main" val="2152724574"/>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8" name="Rectangle: Top Corners Rounded 127">
            <a:extLst>
              <a:ext uri="{FF2B5EF4-FFF2-40B4-BE49-F238E27FC236}">
                <a16:creationId xmlns:a16="http://schemas.microsoft.com/office/drawing/2014/main" id="{B1E3044D-AD17-4052-A453-8AA654EFAB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6198112" y="2282370"/>
            <a:ext cx="8424516" cy="5188860"/>
          </a:xfrm>
          <a:prstGeom prst="round2SameRect">
            <a:avLst>
              <a:gd name="adj1" fmla="val 3762"/>
              <a:gd name="adj2" fmla="val 0"/>
            </a:avLst>
          </a:prstGeom>
          <a:solidFill>
            <a:srgbClr val="1A33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3340"/>
              </a:solidFill>
              <a:effectLst/>
              <a:uLnTx/>
              <a:uFillTx/>
              <a:latin typeface="Calibri" panose="020F0502020204030204"/>
              <a:ea typeface="+mn-ea"/>
              <a:cs typeface="+mn-cs"/>
            </a:endParaRPr>
          </a:p>
        </p:txBody>
      </p:sp>
      <p:sp>
        <p:nvSpPr>
          <p:cNvPr id="121" name="Title"/>
          <p:cNvSpPr txBox="1">
            <a:spLocks noGrp="1"/>
          </p:cNvSpPr>
          <p:nvPr>
            <p:ph type="title"/>
          </p:nvPr>
        </p:nvSpPr>
        <p:spPr>
          <a:xfrm>
            <a:off x="8316800" y="1180180"/>
            <a:ext cx="4104407" cy="2452175"/>
          </a:xfrm>
          <a:prstGeom prst="rect">
            <a:avLst/>
          </a:prstGeom>
        </p:spPr>
        <p:txBody>
          <a:bodyPr vert="horz" lIns="91440" tIns="45720" rIns="91440" bIns="45720" rtlCol="0" anchor="ctr">
            <a:normAutofit/>
          </a:bodyPr>
          <a:lstStyle/>
          <a:p>
            <a:pPr algn="r" defTabSz="914400" rtl="1">
              <a:lnSpc>
                <a:spcPct val="90000"/>
              </a:lnSpc>
              <a:spcBef>
                <a:spcPct val="0"/>
              </a:spcBef>
            </a:pPr>
            <a:r>
              <a:rPr lang="ar-SA" sz="72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استخدام الدليل</a:t>
            </a:r>
            <a:endParaRPr lang="en-US" sz="6600" kern="1200" dirty="0">
              <a:solidFill>
                <a:schemeClr val="bg1"/>
              </a:solidFill>
              <a:latin typeface="+mj-lt"/>
              <a:ea typeface="+mj-ea"/>
              <a:cs typeface="+mj-cs"/>
            </a:endParaRPr>
          </a:p>
        </p:txBody>
      </p:sp>
      <p:sp>
        <p:nvSpPr>
          <p:cNvPr id="141" name="Round Single Corner Rectangle 24">
            <a:extLst>
              <a:ext uri="{FF2B5EF4-FFF2-40B4-BE49-F238E27FC236}">
                <a16:creationId xmlns:a16="http://schemas.microsoft.com/office/drawing/2014/main" id="{81289F98-975F-4EB2-9553-8E1A9946BA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499527" y="1375703"/>
            <a:ext cx="3780073" cy="2835055"/>
          </a:xfrm>
          <a:prstGeom prst="round1Rect">
            <a:avLst>
              <a:gd name="adj" fmla="val 11295"/>
            </a:avLst>
          </a:prstGeom>
          <a:solidFill>
            <a:srgbClr val="FFFFFF"/>
          </a:solidFill>
          <a:ln w="57150">
            <a:solidFill>
              <a:srgbClr val="00A58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4" name="Round Single Corner Rectangle 25">
            <a:extLst>
              <a:ext uri="{FF2B5EF4-FFF2-40B4-BE49-F238E27FC236}">
                <a16:creationId xmlns:a16="http://schemas.microsoft.com/office/drawing/2014/main" id="{EBA7E638-205A-4579-864F-125BAC629F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492859" y="5362301"/>
            <a:ext cx="3780073" cy="2835055"/>
          </a:xfrm>
          <a:prstGeom prst="round1Rect">
            <a:avLst>
              <a:gd name="adj" fmla="val 11295"/>
            </a:avLst>
          </a:prstGeom>
          <a:solidFill>
            <a:srgbClr val="FFFFFF"/>
          </a:solidFill>
          <a:ln w="57150">
            <a:solidFill>
              <a:srgbClr val="00A58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2" name="Round Single Corner Rectangle 22" hidden="1">
            <a:extLst>
              <a:ext uri="{FF2B5EF4-FFF2-40B4-BE49-F238E27FC236}">
                <a16:creationId xmlns:a16="http://schemas.microsoft.com/office/drawing/2014/main" id="{1F564BCF-97B6-4D86-94EE-DD1B587F21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65368" y="1849274"/>
            <a:ext cx="2125494" cy="2833994"/>
          </a:xfrm>
          <a:prstGeom prst="round1Rect">
            <a:avLst>
              <a:gd name="adj" fmla="val 11295"/>
            </a:avLst>
          </a:prstGeom>
          <a:solidFill>
            <a:srgbClr val="7867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43" name="Round Single Corner Rectangle 23" hidden="1">
            <a:extLst>
              <a:ext uri="{FF2B5EF4-FFF2-40B4-BE49-F238E27FC236}">
                <a16:creationId xmlns:a16="http://schemas.microsoft.com/office/drawing/2014/main" id="{54600AC1-F146-4567-9C5E-A96D6D3492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373764" y="4889792"/>
            <a:ext cx="2433327" cy="3244437"/>
          </a:xfrm>
          <a:prstGeom prst="round1Rect">
            <a:avLst>
              <a:gd name="adj" fmla="val 11295"/>
            </a:avLst>
          </a:prstGeom>
          <a:solidFill>
            <a:srgbClr val="7867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22" name="Body"/>
          <p:cNvSpPr txBox="1">
            <a:spLocks noGrp="1"/>
          </p:cNvSpPr>
          <p:nvPr>
            <p:ph type="body" sz="half" idx="1"/>
          </p:nvPr>
        </p:nvSpPr>
        <p:spPr>
          <a:xfrm>
            <a:off x="8183024" y="3879094"/>
            <a:ext cx="4553262" cy="4527056"/>
          </a:xfrm>
          <a:prstGeom prst="rect">
            <a:avLst/>
          </a:prstGeom>
        </p:spPr>
        <p:txBody>
          <a:bodyPr vert="horz" lIns="91440" tIns="45720" rIns="91440" bIns="45720" rtlCol="0" anchor="ctr">
            <a:normAutofit fontScale="85000" lnSpcReduction="20000"/>
          </a:bodyPr>
          <a:lstStyle/>
          <a:p>
            <a:pPr marL="285750" indent="-285750" algn="r" rtl="1">
              <a:buFont typeface="Arial" panose="020B0604020202020204" pitchFamily="34" charset="0"/>
              <a:buChar char="•"/>
            </a:pPr>
            <a:r>
              <a:rPr lang="ar-SA" sz="4300" dirty="0">
                <a:solidFill>
                  <a:schemeClr val="bg1"/>
                </a:solidFill>
                <a:latin typeface="Open Sans Regular"/>
              </a:rPr>
              <a:t>منصات متعددة</a:t>
            </a:r>
          </a:p>
          <a:p>
            <a:pPr marL="290513" algn="r" rtl="1"/>
            <a:r>
              <a:rPr lang="ar-SA" sz="4300" dirty="0">
                <a:solidFill>
                  <a:schemeClr val="bg1"/>
                </a:solidFill>
                <a:latin typeface="Open Sans Regular"/>
              </a:rPr>
              <a:t>"كيفية الحصول عليه؟" نتائج المسح وتطبيق شراكة المعايير الإنسانية</a:t>
            </a:r>
          </a:p>
          <a:p>
            <a:pPr marL="285750" indent="-285750" algn="r" rtl="1">
              <a:buFont typeface="Arial" panose="020B0604020202020204" pitchFamily="34" charset="0"/>
              <a:buChar char="•"/>
            </a:pPr>
            <a:r>
              <a:rPr lang="ar-SA" sz="4300" dirty="0">
                <a:solidFill>
                  <a:schemeClr val="bg1"/>
                </a:solidFill>
                <a:latin typeface="Open Sans Regular"/>
              </a:rPr>
              <a:t>مجموعة متنوعة من المستخدمين  </a:t>
            </a:r>
          </a:p>
          <a:p>
            <a:pPr marL="290513" algn="r" rtl="1"/>
            <a:r>
              <a:rPr lang="ar-SA" sz="4300" dirty="0">
                <a:solidFill>
                  <a:schemeClr val="bg1"/>
                </a:solidFill>
                <a:latin typeface="Open Sans Regular"/>
              </a:rPr>
              <a:t>"من الذي يستخدم الدليل؟" نتائج المسح</a:t>
            </a:r>
          </a:p>
        </p:txBody>
      </p:sp>
      <p:sp>
        <p:nvSpPr>
          <p:cNvPr id="145" name="Rectangle: Top Corners Rounded 137">
            <a:extLst>
              <a:ext uri="{FF2B5EF4-FFF2-40B4-BE49-F238E27FC236}">
                <a16:creationId xmlns:a16="http://schemas.microsoft.com/office/drawing/2014/main" id="{2854001E-6E9D-464A-9B65-A4012F7B30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6525243" y="2339698"/>
            <a:ext cx="7977809" cy="5074195"/>
          </a:xfrm>
          <a:prstGeom prst="round2SameRect">
            <a:avLst>
              <a:gd name="adj1" fmla="val 2061"/>
              <a:gd name="adj2" fmla="val 0"/>
            </a:avLst>
          </a:prstGeom>
          <a:noFill/>
          <a:ln w="508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40" name="Straight Connector 139" hidden="1">
            <a:extLst>
              <a:ext uri="{FF2B5EF4-FFF2-40B4-BE49-F238E27FC236}">
                <a16:creationId xmlns:a16="http://schemas.microsoft.com/office/drawing/2014/main" id="{62C9802A-EFBD-41D4-894F-AFD985DBA5B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483100" y="4062721"/>
            <a:ext cx="1703953" cy="0"/>
          </a:xfrm>
          <a:prstGeom prst="line">
            <a:avLst/>
          </a:prstGeom>
          <a:ln w="50800">
            <a:solidFill>
              <a:srgbClr val="A6A6A6"/>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E7E5515F-751C-42E5-876D-128F4766805B}"/>
              </a:ext>
            </a:extLst>
          </p:cNvPr>
          <p:cNvSpPr txBox="1"/>
          <p:nvPr/>
        </p:nvSpPr>
        <p:spPr>
          <a:xfrm>
            <a:off x="595086" y="5066538"/>
            <a:ext cx="3212005" cy="34265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rtl="1"/>
            <a:r>
              <a:rPr lang="ar-SA" sz="2400" dirty="0">
                <a:solidFill>
                  <a:srgbClr val="004386"/>
                </a:solidFill>
              </a:rPr>
              <a:t>المنظمات غير الحكومية الدولية</a:t>
            </a:r>
          </a:p>
          <a:p>
            <a:pPr algn="r" rtl="1"/>
            <a:r>
              <a:rPr lang="ar-SA" sz="2400" dirty="0">
                <a:solidFill>
                  <a:srgbClr val="51BA5B"/>
                </a:solidFill>
              </a:rPr>
              <a:t>المنظمات غير الحكومية الوطنية/ المحلية والصليب الأحمر /الهلال الأحمر</a:t>
            </a:r>
          </a:p>
          <a:p>
            <a:pPr algn="r" rtl="1"/>
            <a:r>
              <a:rPr lang="ar-SA" sz="2400" dirty="0">
                <a:solidFill>
                  <a:srgbClr val="C70F3F"/>
                </a:solidFill>
              </a:rPr>
              <a:t>الحكومة، والدفاع المدني والخدمة الوطنية</a:t>
            </a:r>
          </a:p>
          <a:p>
            <a:pPr algn="r" rtl="1"/>
            <a:r>
              <a:rPr lang="ar-SA" sz="2400" dirty="0">
                <a:solidFill>
                  <a:srgbClr val="00AEEF"/>
                </a:solidFill>
              </a:rPr>
              <a:t>الأمم المتحدة والوكالات الحكومية الدولية</a:t>
            </a:r>
          </a:p>
          <a:p>
            <a:pPr algn="r" rtl="1"/>
            <a:r>
              <a:rPr lang="ar-SA" sz="2400" dirty="0">
                <a:solidFill>
                  <a:srgbClr val="F58220"/>
                </a:solidFill>
              </a:rPr>
              <a:t>أخرى</a:t>
            </a:r>
          </a:p>
        </p:txBody>
      </p:sp>
      <p:cxnSp>
        <p:nvCxnSpPr>
          <p:cNvPr id="6" name="Straight Connector 5">
            <a:extLst>
              <a:ext uri="{FF2B5EF4-FFF2-40B4-BE49-F238E27FC236}">
                <a16:creationId xmlns:a16="http://schemas.microsoft.com/office/drawing/2014/main" id="{02126501-BC13-44B3-8538-B97C437902F3}"/>
              </a:ext>
            </a:extLst>
          </p:cNvPr>
          <p:cNvCxnSpPr/>
          <p:nvPr/>
        </p:nvCxnSpPr>
        <p:spPr>
          <a:xfrm>
            <a:off x="10476696" y="3566231"/>
            <a:ext cx="1828800" cy="0"/>
          </a:xfrm>
          <a:prstGeom prst="line">
            <a:avLst/>
          </a:prstGeom>
          <a:ln w="38100">
            <a:solidFill>
              <a:srgbClr val="A6A6A6"/>
            </a:solidFill>
          </a:ln>
        </p:spPr>
        <p:style>
          <a:lnRef idx="1">
            <a:schemeClr val="dk1"/>
          </a:lnRef>
          <a:fillRef idx="0">
            <a:schemeClr val="dk1"/>
          </a:fillRef>
          <a:effectRef idx="0">
            <a:schemeClr val="dk1"/>
          </a:effectRef>
          <a:fontRef idx="minor">
            <a:schemeClr val="tx1"/>
          </a:fontRef>
        </p:style>
      </p:cxnSp>
      <p:pic>
        <p:nvPicPr>
          <p:cNvPr id="1026" name="Picture 2" descr="Image result for hsp app logo">
            <a:extLst>
              <a:ext uri="{FF2B5EF4-FFF2-40B4-BE49-F238E27FC236}">
                <a16:creationId xmlns:a16="http://schemas.microsoft.com/office/drawing/2014/main" id="{F393B0BA-7131-48B2-8BDF-6E26ECF2251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1611" t="15193" r="31610" b="14862"/>
          <a:stretch/>
        </p:blipFill>
        <p:spPr bwMode="auto">
          <a:xfrm>
            <a:off x="3939451" y="2494375"/>
            <a:ext cx="2266477" cy="2262884"/>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a:extLst>
              <a:ext uri="{FF2B5EF4-FFF2-40B4-BE49-F238E27FC236}">
                <a16:creationId xmlns:a16="http://schemas.microsoft.com/office/drawing/2014/main" id="{E725E5C8-E3FD-407A-911A-D876FCC01D95}"/>
              </a:ext>
            </a:extLst>
          </p:cNvPr>
          <p:cNvSpPr/>
          <p:nvPr/>
        </p:nvSpPr>
        <p:spPr>
          <a:xfrm>
            <a:off x="314325" y="8329613"/>
            <a:ext cx="2128838" cy="1128712"/>
          </a:xfrm>
          <a:prstGeom prst="rect">
            <a:avLst/>
          </a:prstGeom>
          <a:solidFill>
            <a:schemeClr val="bg1"/>
          </a:solidFill>
          <a:ln w="25400" cap="flat">
            <a:solidFill>
              <a:schemeClr val="bg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17" name="Graphic 16">
            <a:extLst>
              <a:ext uri="{FF2B5EF4-FFF2-40B4-BE49-F238E27FC236}">
                <a16:creationId xmlns:a16="http://schemas.microsoft.com/office/drawing/2014/main" id="{B0884049-631C-401A-85E2-1ECA7896BFF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94659" y="8472488"/>
            <a:ext cx="1934532" cy="869790"/>
          </a:xfrm>
          <a:prstGeom prst="rect">
            <a:avLst/>
          </a:prstGeom>
        </p:spPr>
      </p:pic>
      <p:pic>
        <p:nvPicPr>
          <p:cNvPr id="5" name="Picture 4">
            <a:extLst>
              <a:ext uri="{FF2B5EF4-FFF2-40B4-BE49-F238E27FC236}">
                <a16:creationId xmlns:a16="http://schemas.microsoft.com/office/drawing/2014/main" id="{1212F96A-040B-466F-8F1E-BAFF7010F375}"/>
              </a:ext>
            </a:extLst>
          </p:cNvPr>
          <p:cNvPicPr>
            <a:picLocks noChangeAspect="1"/>
          </p:cNvPicPr>
          <p:nvPr/>
        </p:nvPicPr>
        <p:blipFill>
          <a:blip r:embed="rId6"/>
          <a:stretch>
            <a:fillRect/>
          </a:stretch>
        </p:blipFill>
        <p:spPr>
          <a:xfrm>
            <a:off x="4142785" y="5497433"/>
            <a:ext cx="2487692" cy="2559177"/>
          </a:xfrm>
          <a:prstGeom prst="rect">
            <a:avLst/>
          </a:prstGeom>
        </p:spPr>
      </p:pic>
      <p:pic>
        <p:nvPicPr>
          <p:cNvPr id="7" name="Picture 6">
            <a:extLst>
              <a:ext uri="{FF2B5EF4-FFF2-40B4-BE49-F238E27FC236}">
                <a16:creationId xmlns:a16="http://schemas.microsoft.com/office/drawing/2014/main" id="{4C096A6B-62CA-4770-B871-43F8353A6AAA}"/>
              </a:ext>
            </a:extLst>
          </p:cNvPr>
          <p:cNvPicPr>
            <a:picLocks noChangeAspect="1"/>
          </p:cNvPicPr>
          <p:nvPr/>
        </p:nvPicPr>
        <p:blipFill>
          <a:blip r:embed="rId7">
            <a:extLst>
              <a:ext uri="{BEBA8EAE-BF5A-486C-A8C5-ECC9F3942E4B}">
                <a14:imgProps xmlns:a14="http://schemas.microsoft.com/office/drawing/2010/main">
                  <a14:imgLayer r:embed="rId8">
                    <a14:imgEffect>
                      <a14:saturation sat="0"/>
                    </a14:imgEffect>
                  </a14:imgLayer>
                </a14:imgProps>
              </a:ext>
            </a:extLst>
          </a:blip>
          <a:stretch>
            <a:fillRect/>
          </a:stretch>
        </p:blipFill>
        <p:spPr>
          <a:xfrm>
            <a:off x="1234629" y="1102762"/>
            <a:ext cx="2299997" cy="3380935"/>
          </a:xfrm>
          <a:prstGeom prst="rect">
            <a:avLst/>
          </a:prstGeom>
        </p:spPr>
      </p:pic>
    </p:spTree>
    <p:extLst>
      <p:ext uri="{BB962C8B-B14F-4D97-AF65-F5344CB8AC3E}">
        <p14:creationId xmlns:p14="http://schemas.microsoft.com/office/powerpoint/2010/main" val="3767212091"/>
      </p:ext>
    </p:extLst>
  </p:cSld>
  <p:clrMapOvr>
    <a:masterClrMapping/>
  </p:clrMapOvr>
  <p:transition spd="med"/>
</p:sld>
</file>

<file path=ppt/theme/theme1.xml><?xml version="1.0" encoding="utf-8"?>
<a:theme xmlns:a="http://schemas.openxmlformats.org/drawingml/2006/main" name="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A585"/>
        </a:solid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A585"/>
        </a:solid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985</TotalTime>
  <Words>3070</Words>
  <Application>Microsoft Office PowerPoint</Application>
  <PresentationFormat>Custom</PresentationFormat>
  <Paragraphs>372</Paragraphs>
  <Slides>35</Slides>
  <Notes>28</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35</vt:i4>
      </vt:variant>
    </vt:vector>
  </HeadingPairs>
  <TitlesOfParts>
    <vt:vector size="50" baseType="lpstr">
      <vt:lpstr>Arial</vt:lpstr>
      <vt:lpstr>Calibri</vt:lpstr>
      <vt:lpstr>Helvetica</vt:lpstr>
      <vt:lpstr>Helvetica Light</vt:lpstr>
      <vt:lpstr>Helvetica Neue</vt:lpstr>
      <vt:lpstr>Impact</vt:lpstr>
      <vt:lpstr>Open Sans</vt:lpstr>
      <vt:lpstr>Open Sans Bold</vt:lpstr>
      <vt:lpstr>Open Sans Extrabold</vt:lpstr>
      <vt:lpstr>Open Sans Light</vt:lpstr>
      <vt:lpstr>Open Sans regular</vt:lpstr>
      <vt:lpstr>Open Sans regular</vt:lpstr>
      <vt:lpstr>Tw Cen MT</vt:lpstr>
      <vt:lpstr>Wingdings</vt:lpstr>
      <vt:lpstr>White</vt:lpstr>
      <vt:lpstr>ما الجديد في نسخة 2018 من دليل اسفير؟ </vt:lpstr>
      <vt:lpstr>PowerPoint Presentation</vt:lpstr>
      <vt:lpstr>أهداف التعلم</vt:lpstr>
      <vt:lpstr>تحديات اليوم ودوافع تنقيح الدليل</vt:lpstr>
      <vt:lpstr>PowerPoint Presentation</vt:lpstr>
      <vt:lpstr>PowerPoint Presentation</vt:lpstr>
      <vt:lpstr>PowerPoint Presentation</vt:lpstr>
      <vt:lpstr>المشاركة المجتمعية والمساءلة</vt:lpstr>
      <vt:lpstr>استخدام الدليل</vt:lpstr>
      <vt:lpstr>مناقشة: تحديات اليوم ودوافع تنقيح الدليل</vt:lpstr>
      <vt:lpstr>مشاورات تنقيح الدليل</vt:lpstr>
      <vt:lpstr>PowerPoint Presentation</vt:lpstr>
      <vt:lpstr>PowerPoint Presentation</vt:lpstr>
      <vt:lpstr>PowerPoint Presentation</vt:lpstr>
      <vt:lpstr>PowerPoint Presentation</vt:lpstr>
      <vt:lpstr>PowerPoint Presentation</vt:lpstr>
      <vt:lpstr>التغييرات الهيكلية على الدليل</vt:lpstr>
      <vt:lpstr>الفصول الأساسية</vt:lpstr>
      <vt:lpstr>ما هو اسفير؟ </vt:lpstr>
      <vt:lpstr>الميثاق الإنساني</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أين نحن الآن</vt:lpstr>
      <vt:lpstr>PowerPoint Presentation</vt:lpstr>
      <vt:lpstr>هوية جديدة</vt:lpstr>
      <vt:lpstr>طريقة جديدة للحصول على الدليل</vt:lpstr>
      <vt:lpstr>دورة إلكترونية جديدة  كيف تصبح من أبطال اسفير</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New in the 2018 Sphere Handbook?</dc:title>
  <dc:creator>Tristan Hale</dc:creator>
  <cp:lastModifiedBy>Tristan Hale</cp:lastModifiedBy>
  <cp:revision>89</cp:revision>
  <dcterms:created xsi:type="dcterms:W3CDTF">2018-11-13T08:32:28Z</dcterms:created>
  <dcterms:modified xsi:type="dcterms:W3CDTF">2019-01-24T08:02:39Z</dcterms:modified>
</cp:coreProperties>
</file>