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9"/>
  </p:notesMasterIdLst>
  <p:handoutMasterIdLst>
    <p:handoutMasterId r:id="rId40"/>
  </p:handoutMasterIdLst>
  <p:sldIdLst>
    <p:sldId id="256" r:id="rId2"/>
    <p:sldId id="284" r:id="rId3"/>
    <p:sldId id="285" r:id="rId4"/>
    <p:sldId id="319" r:id="rId5"/>
    <p:sldId id="286" r:id="rId6"/>
    <p:sldId id="320" r:id="rId7"/>
    <p:sldId id="321" r:id="rId8"/>
    <p:sldId id="322" r:id="rId9"/>
    <p:sldId id="323" r:id="rId10"/>
    <p:sldId id="324" r:id="rId11"/>
    <p:sldId id="325" r:id="rId12"/>
    <p:sldId id="326" r:id="rId13"/>
    <p:sldId id="327" r:id="rId14"/>
    <p:sldId id="328" r:id="rId15"/>
    <p:sldId id="296" r:id="rId16"/>
    <p:sldId id="297" r:id="rId17"/>
    <p:sldId id="329" r:id="rId18"/>
    <p:sldId id="330" r:id="rId19"/>
    <p:sldId id="331" r:id="rId20"/>
    <p:sldId id="332" r:id="rId21"/>
    <p:sldId id="333" r:id="rId22"/>
    <p:sldId id="334" r:id="rId23"/>
    <p:sldId id="335" r:id="rId24"/>
    <p:sldId id="336" r:id="rId25"/>
    <p:sldId id="337"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3" autoAdjust="0"/>
    <p:restoredTop sz="86093" autoAdjust="0"/>
  </p:normalViewPr>
  <p:slideViewPr>
    <p:cSldViewPr snapToGrid="0" snapToObjects="1" showGuides="1">
      <p:cViewPr varScale="1">
        <p:scale>
          <a:sx n="97" d="100"/>
          <a:sy n="97" d="100"/>
        </p:scale>
        <p:origin x="1398" y="72"/>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2/22/2016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2/22/2016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a:p>
        </p:txBody>
      </p:sp>
    </p:spTree>
    <p:extLst>
      <p:ext uri="{BB962C8B-B14F-4D97-AF65-F5344CB8AC3E}">
        <p14:creationId xmlns:p14="http://schemas.microsoft.com/office/powerpoint/2010/main" val="3370211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a:p>
        </p:txBody>
      </p:sp>
    </p:spTree>
    <p:extLst>
      <p:ext uri="{BB962C8B-B14F-4D97-AF65-F5344CB8AC3E}">
        <p14:creationId xmlns:p14="http://schemas.microsoft.com/office/powerpoint/2010/main" val="2603800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a:p>
        </p:txBody>
      </p:sp>
    </p:spTree>
    <p:extLst>
      <p:ext uri="{BB962C8B-B14F-4D97-AF65-F5344CB8AC3E}">
        <p14:creationId xmlns:p14="http://schemas.microsoft.com/office/powerpoint/2010/main" val="1580138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a:p>
        </p:txBody>
      </p:sp>
    </p:spTree>
    <p:extLst>
      <p:ext uri="{BB962C8B-B14F-4D97-AF65-F5344CB8AC3E}">
        <p14:creationId xmlns:p14="http://schemas.microsoft.com/office/powerpoint/2010/main" val="2984658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14</a:t>
            </a:fld>
            <a:endParaRPr lang="en-GB"/>
          </a:p>
        </p:txBody>
      </p:sp>
    </p:spTree>
    <p:extLst>
      <p:ext uri="{BB962C8B-B14F-4D97-AF65-F5344CB8AC3E}">
        <p14:creationId xmlns:p14="http://schemas.microsoft.com/office/powerpoint/2010/main" val="502557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smtClean="0">
                <a:ln>
                  <a:noFill/>
                </a:ln>
                <a:solidFill>
                  <a:prstClr val="black"/>
                </a:solidFill>
                <a:effectLst/>
                <a:uLnTx/>
                <a:uFillTx/>
                <a:latin typeface="+mn-lt"/>
                <a:ea typeface="+mn-ea"/>
                <a:cs typeface="+mn-cs"/>
              </a:rPr>
              <a:t>CETTE DIAPO EST MASQUÉE – ELLE N’EST À UTILISER QUE DANS LE CADRE D’UNE COMPARAISON FACULTATIVE (VOIR LE PLAN DE LA SESSION)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Activité facultative – 15 minutes (voir le Plan de la session)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Montrez les standards essentiels de Sphère (diapo)</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Les groupes travaillent à leur table et associent les standards essentiels avec les neuf engagements puis procédez au débriefing.</a:t>
            </a:r>
            <a:endParaRPr kumimoji="0" lang="fr-FR"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a:p>
        </p:txBody>
      </p:sp>
    </p:spTree>
    <p:extLst>
      <p:ext uri="{BB962C8B-B14F-4D97-AF65-F5344CB8AC3E}">
        <p14:creationId xmlns:p14="http://schemas.microsoft.com/office/powerpoint/2010/main" val="18536198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CETTE DIAPO EST ANIMÉE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Distribuez un exemplaire complet de la CHS (y compris les Notes d’orientation et indicateurs de la CHS). En prenant l’engagement 1 comme exemple, guidez les participants à travers la </a:t>
            </a:r>
            <a:r>
              <a:rPr kumimoji="0" lang="fr-FR" sz="1200" b="1" i="0" u="none" strike="noStrike" kern="1200" cap="none" spc="0" normalizeH="0" baseline="0" noProof="0" smtClean="0">
                <a:ln>
                  <a:noFill/>
                </a:ln>
                <a:solidFill>
                  <a:prstClr val="black"/>
                </a:solidFill>
                <a:effectLst/>
                <a:uLnTx/>
                <a:uFillTx/>
                <a:latin typeface="+mn-lt"/>
                <a:ea typeface="+mn-ea"/>
                <a:cs typeface="+mn-cs"/>
              </a:rPr>
              <a:t>structure des engagements </a:t>
            </a:r>
            <a:r>
              <a:rPr kumimoji="0" lang="fr-FR" sz="1200" b="0" i="0" u="none" strike="noStrike" kern="1200" cap="none" spc="0" normalizeH="0" baseline="0" noProof="0" smtClean="0">
                <a:ln>
                  <a:noFill/>
                </a:ln>
                <a:solidFill>
                  <a:prstClr val="black"/>
                </a:solidFill>
                <a:effectLst/>
                <a:uLnTx/>
                <a:uFillTx/>
                <a:latin typeface="+mn-lt"/>
                <a:ea typeface="+mn-ea"/>
                <a:cs typeface="+mn-cs"/>
              </a:rPr>
              <a:t>en faisant une pause pour mettre en valeur chaque élément. Lors de votre présentation, les </a:t>
            </a:r>
            <a:r>
              <a:rPr kumimoji="0" lang="fr-FR" sz="1200" b="1" i="0" u="none" strike="noStrike" kern="1200" cap="none" spc="0" normalizeH="0" baseline="0" noProof="0" smtClean="0">
                <a:ln>
                  <a:noFill/>
                </a:ln>
                <a:solidFill>
                  <a:prstClr val="black"/>
                </a:solidFill>
                <a:effectLst/>
                <a:uLnTx/>
                <a:uFillTx/>
                <a:latin typeface="+mn-lt"/>
                <a:ea typeface="+mn-ea"/>
                <a:cs typeface="+mn-cs"/>
              </a:rPr>
              <a:t>participants devraient feuilleter la CHS au fil de la diapo.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16</a:t>
            </a:fld>
            <a:endParaRPr lang="en-GB"/>
          </a:p>
        </p:txBody>
      </p:sp>
    </p:spTree>
    <p:extLst>
      <p:ext uri="{BB962C8B-B14F-4D97-AF65-F5344CB8AC3E}">
        <p14:creationId xmlns:p14="http://schemas.microsoft.com/office/powerpoint/2010/main" val="3851053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CETTE DIAPO EST ANIMÉE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Distribuez un exemplaire complet de la CHS (y compris les Notes d’orientation et indicateurs de la CHS). En prenant l’engagement 1 comme exemple, guidez les participants à travers la </a:t>
            </a:r>
            <a:r>
              <a:rPr kumimoji="0" lang="fr-FR" sz="1200" b="1" i="0" u="none" strike="noStrike" kern="1200" cap="none" spc="0" normalizeH="0" baseline="0" noProof="0" smtClean="0">
                <a:ln>
                  <a:noFill/>
                </a:ln>
                <a:solidFill>
                  <a:prstClr val="black"/>
                </a:solidFill>
                <a:effectLst/>
                <a:uLnTx/>
                <a:uFillTx/>
                <a:latin typeface="+mn-lt"/>
                <a:ea typeface="+mn-ea"/>
                <a:cs typeface="+mn-cs"/>
              </a:rPr>
              <a:t>structure des engagements </a:t>
            </a:r>
            <a:r>
              <a:rPr kumimoji="0" lang="fr-FR" sz="1200" b="0" i="0" u="none" strike="noStrike" kern="1200" cap="none" spc="0" normalizeH="0" baseline="0" noProof="0" smtClean="0">
                <a:ln>
                  <a:noFill/>
                </a:ln>
                <a:solidFill>
                  <a:prstClr val="black"/>
                </a:solidFill>
                <a:effectLst/>
                <a:uLnTx/>
                <a:uFillTx/>
                <a:latin typeface="+mn-lt"/>
                <a:ea typeface="+mn-ea"/>
                <a:cs typeface="+mn-cs"/>
              </a:rPr>
              <a:t>en faisant une pause pour mettre en valeur chaque élément. Lors de votre présentation, les </a:t>
            </a:r>
            <a:r>
              <a:rPr kumimoji="0" lang="fr-FR" sz="1200" b="1" i="0" u="none" strike="noStrike" kern="1200" cap="none" spc="0" normalizeH="0" baseline="0" noProof="0" smtClean="0">
                <a:ln>
                  <a:noFill/>
                </a:ln>
                <a:solidFill>
                  <a:prstClr val="black"/>
                </a:solidFill>
                <a:effectLst/>
                <a:uLnTx/>
                <a:uFillTx/>
                <a:latin typeface="+mn-lt"/>
                <a:ea typeface="+mn-ea"/>
                <a:cs typeface="+mn-cs"/>
              </a:rPr>
              <a:t>participants devraient feuilleter la CHS au fil de la diapo.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a:p>
        </p:txBody>
      </p:sp>
    </p:spTree>
    <p:extLst>
      <p:ext uri="{BB962C8B-B14F-4D97-AF65-F5344CB8AC3E}">
        <p14:creationId xmlns:p14="http://schemas.microsoft.com/office/powerpoint/2010/main" val="1233389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CETTE DIAPO EST ANIMÉE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Distribuez un exemplaire complet de la CHS (y compris les Notes d’orientation et indicateurs de la CHS). En prenant l’engagement 1 comme exemple, guidez les participants à travers la </a:t>
            </a:r>
            <a:r>
              <a:rPr kumimoji="0" lang="fr-FR" sz="1200" b="1" i="0" u="none" strike="noStrike" kern="1200" cap="none" spc="0" normalizeH="0" baseline="0" noProof="0" smtClean="0">
                <a:ln>
                  <a:noFill/>
                </a:ln>
                <a:solidFill>
                  <a:prstClr val="black"/>
                </a:solidFill>
                <a:effectLst/>
                <a:uLnTx/>
                <a:uFillTx/>
                <a:latin typeface="+mn-lt"/>
                <a:ea typeface="+mn-ea"/>
                <a:cs typeface="+mn-cs"/>
              </a:rPr>
              <a:t>structure des engagements </a:t>
            </a:r>
            <a:r>
              <a:rPr kumimoji="0" lang="fr-FR" sz="1200" b="0" i="0" u="none" strike="noStrike" kern="1200" cap="none" spc="0" normalizeH="0" baseline="0" noProof="0" smtClean="0">
                <a:ln>
                  <a:noFill/>
                </a:ln>
                <a:solidFill>
                  <a:prstClr val="black"/>
                </a:solidFill>
                <a:effectLst/>
                <a:uLnTx/>
                <a:uFillTx/>
                <a:latin typeface="+mn-lt"/>
                <a:ea typeface="+mn-ea"/>
                <a:cs typeface="+mn-cs"/>
              </a:rPr>
              <a:t>en faisant une pause pour mettre en valeur chaque élément. Lors de votre présentation, les </a:t>
            </a:r>
            <a:r>
              <a:rPr kumimoji="0" lang="fr-FR" sz="1200" b="1" i="0" u="none" strike="noStrike" kern="1200" cap="none" spc="0" normalizeH="0" baseline="0" noProof="0" smtClean="0">
                <a:ln>
                  <a:noFill/>
                </a:ln>
                <a:solidFill>
                  <a:prstClr val="black"/>
                </a:solidFill>
                <a:effectLst/>
                <a:uLnTx/>
                <a:uFillTx/>
                <a:latin typeface="+mn-lt"/>
                <a:ea typeface="+mn-ea"/>
                <a:cs typeface="+mn-cs"/>
              </a:rPr>
              <a:t>participants devraient feuilleter la CHS au fil de la diapo.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18</a:t>
            </a:fld>
            <a:endParaRPr lang="en-GB"/>
          </a:p>
        </p:txBody>
      </p:sp>
    </p:spTree>
    <p:extLst>
      <p:ext uri="{BB962C8B-B14F-4D97-AF65-F5344CB8AC3E}">
        <p14:creationId xmlns:p14="http://schemas.microsoft.com/office/powerpoint/2010/main" val="1763126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CETTE DIAPO EST ANIMÉE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Distribuez un exemplaire complet de la CHS (y compris les Notes d’orientation et indicateurs de la CHS). En prenant l’engagement 1 comme exemple, guidez les participants à travers la </a:t>
            </a:r>
            <a:r>
              <a:rPr kumimoji="0" lang="fr-FR" sz="1200" b="1" i="0" u="none" strike="noStrike" kern="1200" cap="none" spc="0" normalizeH="0" baseline="0" noProof="0" dirty="0" smtClean="0">
                <a:ln>
                  <a:noFill/>
                </a:ln>
                <a:solidFill>
                  <a:prstClr val="black"/>
                </a:solidFill>
                <a:effectLst/>
                <a:uLnTx/>
                <a:uFillTx/>
                <a:latin typeface="+mn-lt"/>
                <a:ea typeface="+mn-ea"/>
                <a:cs typeface="+mn-cs"/>
              </a:rPr>
              <a:t>structure des engagements </a:t>
            </a:r>
            <a:r>
              <a:rPr kumimoji="0" lang="fr-FR" sz="1200" b="0" i="0" u="none" strike="noStrike" kern="1200" cap="none" spc="0" normalizeH="0" baseline="0" noProof="0" dirty="0" smtClean="0">
                <a:ln>
                  <a:noFill/>
                </a:ln>
                <a:solidFill>
                  <a:prstClr val="black"/>
                </a:solidFill>
                <a:effectLst/>
                <a:uLnTx/>
                <a:uFillTx/>
                <a:latin typeface="+mn-lt"/>
                <a:ea typeface="+mn-ea"/>
                <a:cs typeface="+mn-cs"/>
              </a:rPr>
              <a:t>en faisant une pause pour mettre en valeur chaque élément. Lors de votre présentation, les </a:t>
            </a:r>
            <a:r>
              <a:rPr kumimoji="0" lang="fr-FR" sz="1200" b="1" i="0" u="none" strike="noStrike" kern="1200" cap="none" spc="0" normalizeH="0" baseline="0" noProof="0" dirty="0" smtClean="0">
                <a:ln>
                  <a:noFill/>
                </a:ln>
                <a:solidFill>
                  <a:prstClr val="black"/>
                </a:solidFill>
                <a:effectLst/>
                <a:uLnTx/>
                <a:uFillTx/>
                <a:latin typeface="+mn-lt"/>
                <a:ea typeface="+mn-ea"/>
                <a:cs typeface="+mn-cs"/>
              </a:rPr>
              <a:t>participants devraient feuilleter la CHS au fil de la diapo.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19</a:t>
            </a:fld>
            <a:endParaRPr lang="en-GB"/>
          </a:p>
        </p:txBody>
      </p:sp>
    </p:spTree>
    <p:extLst>
      <p:ext uri="{BB962C8B-B14F-4D97-AF65-F5344CB8AC3E}">
        <p14:creationId xmlns:p14="http://schemas.microsoft.com/office/powerpoint/2010/main" val="1548335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D2CA1-D120-9748-B6F6-7C32249A9953}" type="slidenum">
              <a:rPr lang="en-GB" smtClean="0"/>
              <a:t>2</a:t>
            </a:fld>
            <a:endParaRPr lang="en-GB"/>
          </a:p>
        </p:txBody>
      </p:sp>
    </p:spTree>
    <p:extLst>
      <p:ext uri="{BB962C8B-B14F-4D97-AF65-F5344CB8AC3E}">
        <p14:creationId xmlns:p14="http://schemas.microsoft.com/office/powerpoint/2010/main" val="341741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20</a:t>
            </a:fld>
            <a:endParaRPr lang="en-GB"/>
          </a:p>
        </p:txBody>
      </p:sp>
    </p:spTree>
    <p:extLst>
      <p:ext uri="{BB962C8B-B14F-4D97-AF65-F5344CB8AC3E}">
        <p14:creationId xmlns:p14="http://schemas.microsoft.com/office/powerpoint/2010/main" val="4434808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21</a:t>
            </a:fld>
            <a:endParaRPr lang="en-GB"/>
          </a:p>
        </p:txBody>
      </p:sp>
    </p:spTree>
    <p:extLst>
      <p:ext uri="{BB962C8B-B14F-4D97-AF65-F5344CB8AC3E}">
        <p14:creationId xmlns:p14="http://schemas.microsoft.com/office/powerpoint/2010/main" val="1222008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22</a:t>
            </a:fld>
            <a:endParaRPr lang="en-GB"/>
          </a:p>
        </p:txBody>
      </p:sp>
    </p:spTree>
    <p:extLst>
      <p:ext uri="{BB962C8B-B14F-4D97-AF65-F5344CB8AC3E}">
        <p14:creationId xmlns:p14="http://schemas.microsoft.com/office/powerpoint/2010/main" val="13249216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a:p>
        </p:txBody>
      </p:sp>
    </p:spTree>
    <p:extLst>
      <p:ext uri="{BB962C8B-B14F-4D97-AF65-F5344CB8AC3E}">
        <p14:creationId xmlns:p14="http://schemas.microsoft.com/office/powerpoint/2010/main" val="124752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24</a:t>
            </a:fld>
            <a:endParaRPr lang="en-GB"/>
          </a:p>
        </p:txBody>
      </p:sp>
    </p:spTree>
    <p:extLst>
      <p:ext uri="{BB962C8B-B14F-4D97-AF65-F5344CB8AC3E}">
        <p14:creationId xmlns:p14="http://schemas.microsoft.com/office/powerpoint/2010/main" val="1006454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25</a:t>
            </a:fld>
            <a:endParaRPr lang="en-GB"/>
          </a:p>
        </p:txBody>
      </p:sp>
    </p:spTree>
    <p:extLst>
      <p:ext uri="{BB962C8B-B14F-4D97-AF65-F5344CB8AC3E}">
        <p14:creationId xmlns:p14="http://schemas.microsoft.com/office/powerpoint/2010/main" val="3337013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CETTE DIAPO EST ANIMÉE</a:t>
            </a:r>
          </a:p>
          <a:p>
            <a:endParaRPr lang="fr-FR" smtClean="0"/>
          </a:p>
          <a:p>
            <a:r>
              <a:rPr lang="fr-FR" smtClean="0"/>
              <a:t>En prenant l’engagement 1 comme exemple, montrez aux participants où se trouve chaque élément et comment, en nous servant des définitions de la diapo précédente, nous pouvons travailler à la satisfaction de l'engagement.</a:t>
            </a:r>
          </a:p>
        </p:txBody>
      </p:sp>
      <p:sp>
        <p:nvSpPr>
          <p:cNvPr id="4" name="Slide Number Placeholder 3"/>
          <p:cNvSpPr>
            <a:spLocks noGrp="1"/>
          </p:cNvSpPr>
          <p:nvPr>
            <p:ph type="sldNum" sz="quarter" idx="10"/>
          </p:nvPr>
        </p:nvSpPr>
        <p:spPr/>
        <p:txBody>
          <a:bodyPr/>
          <a:lstStyle/>
          <a:p>
            <a:fld id="{CB7D2CA1-D120-9748-B6F6-7C32249A9953}" type="slidenum">
              <a:rPr lang="en-GB" smtClean="0"/>
              <a:t>26</a:t>
            </a:fld>
            <a:endParaRPr lang="en-GB"/>
          </a:p>
        </p:txBody>
      </p:sp>
    </p:spTree>
    <p:extLst>
      <p:ext uri="{BB962C8B-B14F-4D97-AF65-F5344CB8AC3E}">
        <p14:creationId xmlns:p14="http://schemas.microsoft.com/office/powerpoint/2010/main" val="1273558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mtClean="0"/>
              <a:t>CETTE DIAPO EST ANIMÉE</a:t>
            </a:r>
          </a:p>
        </p:txBody>
      </p:sp>
      <p:sp>
        <p:nvSpPr>
          <p:cNvPr id="4" name="Slide Number Placeholder 3"/>
          <p:cNvSpPr>
            <a:spLocks noGrp="1"/>
          </p:cNvSpPr>
          <p:nvPr>
            <p:ph type="sldNum" sz="quarter" idx="10"/>
          </p:nvPr>
        </p:nvSpPr>
        <p:spPr/>
        <p:txBody>
          <a:bodyPr/>
          <a:lstStyle/>
          <a:p>
            <a:fld id="{CB7D2CA1-D120-9748-B6F6-7C32249A9953}" type="slidenum">
              <a:rPr lang="en-GB" smtClean="0"/>
              <a:t>27</a:t>
            </a:fld>
            <a:endParaRPr lang="en-GB"/>
          </a:p>
        </p:txBody>
      </p:sp>
    </p:spTree>
    <p:extLst>
      <p:ext uri="{BB962C8B-B14F-4D97-AF65-F5344CB8AC3E}">
        <p14:creationId xmlns:p14="http://schemas.microsoft.com/office/powerpoint/2010/main" val="2825532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1" i="0" u="none" strike="noStrike" kern="1200" cap="all" spc="0" normalizeH="0" baseline="0" noProof="0" dirty="0" smtClean="0">
                <a:ln>
                  <a:noFill/>
                </a:ln>
                <a:solidFill>
                  <a:srgbClr val="FF0000"/>
                </a:solidFill>
                <a:effectLst/>
                <a:uLnTx/>
                <a:uFillTx/>
                <a:latin typeface="+mn-lt"/>
                <a:ea typeface="+mn-ea"/>
                <a:cs typeface="+mn-cs"/>
              </a:rPr>
              <a:t>Notes à l’intention des facilitateurs :</a:t>
            </a:r>
            <a:r>
              <a:rPr kumimoji="0" lang="fr-FR" sz="1200" b="0" i="0" u="none" strike="noStrike" kern="1200" cap="all" spc="0" normalizeH="0" baseline="0" noProof="0" dirty="0" smtClean="0">
                <a:ln>
                  <a:noFill/>
                </a:ln>
                <a:solidFill>
                  <a:srgbClr val="FF0000"/>
                </a:solidFill>
                <a:effectLst/>
                <a:uLnTx/>
                <a:uFillTx/>
                <a:latin typeface="+mn-lt"/>
                <a:ea typeface="+mn-ea"/>
                <a:cs typeface="+mn-cs"/>
              </a:rPr>
              <a:t> Veuillez vous reporter au plan de la session pour savoir comment présenter les diapos 28 à 31</a:t>
            </a:r>
            <a:r>
              <a:rPr kumimoji="0" lang="fr-FR" sz="1200" b="0"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Soulignez les 2 ou 3 déclarations de l’engagement 1 utilisées dans l’activité précédente. Adaptez la diapo en fonction des 2 ou 3 éléments utilisés dans l’activité.</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Par exemple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 L’évaluation et l'analyse sont un processus et non un événement ponctuel et, selon le temps disponible, une analyse en profondeur doit être effectuée. Les besoins des communautés affectées ne doivent pas être basés sur des suppositions mais être identifiés à travers des évaluations entraînant un dialogue continu afin de trouver les réponses les plus adéquates. » Ce paragraphe fait partie des notes d’orientation de l'action clé 1.1 (p. 5). L’action clé 1.1 est la première action clé de l’engagement 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 Adapter les programmes en fonction de l’évolution des besoins, des capacités et du contexte. » Il s’agit de l’action clé 1.3 (p. 6). Elle a ses propres notes d’orientation.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 Les politiques énoncent des engagements qui prennent en compte la diversité des communautés, notamment celle des personnes défavorisées ou marginalisées, et définissent les paramètres de collecte de données désagrégées. » Il s’agit de la responsabilité organisationnelle 1.5 (p. 7).</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Soulignez l’objet des actions clés (ciblant l’équipe engagée dans la réponse humanitaire) par rapport aux responsabilités organisationnelles (ciblant l’encadrement, et qui, pour être efficaces, seront probablement en place bien avant que ne survienne la crise). Les actions clés et les responsabilités organisationnelles sont numérotées en fonction de leur engagement.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Indicateur de performance 2 (p. 13)</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Demandez : en quoi et pourquoi s’agit-il d’un indicateur de performance ? Comment pourriez-vous le mesurer ? Quel est son lien avec l’engagement ?</a:t>
            </a:r>
          </a:p>
        </p:txBody>
      </p:sp>
      <p:sp>
        <p:nvSpPr>
          <p:cNvPr id="4" name="Slide Number Placeholder 3"/>
          <p:cNvSpPr>
            <a:spLocks noGrp="1"/>
          </p:cNvSpPr>
          <p:nvPr>
            <p:ph type="sldNum" sz="quarter" idx="10"/>
          </p:nvPr>
        </p:nvSpPr>
        <p:spPr/>
        <p:txBody>
          <a:bodyPr/>
          <a:lstStyle/>
          <a:p>
            <a:fld id="{CB7D2CA1-D120-9748-B6F6-7C32249A9953}" type="slidenum">
              <a:rPr lang="en-GB" smtClean="0"/>
              <a:t>28</a:t>
            </a:fld>
            <a:endParaRPr lang="en-GB"/>
          </a:p>
        </p:txBody>
      </p:sp>
    </p:spTree>
    <p:extLst>
      <p:ext uri="{BB962C8B-B14F-4D97-AF65-F5344CB8AC3E}">
        <p14:creationId xmlns:p14="http://schemas.microsoft.com/office/powerpoint/2010/main" val="14609765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smtClean="0"/>
              <a:t>Les deux diapos suivantes donnent le ton pour l’activité principale ; elles servent purement d’introduction pour planter le décor.</a:t>
            </a:r>
          </a:p>
          <a:p>
            <a:endParaRPr lang="fr-FR" smtClean="0"/>
          </a:p>
          <a:p>
            <a:pPr algn="l" rtl="0"/>
            <a:r>
              <a:rPr lang="fr-FR" b="0" i="0" u="none" baseline="0" smtClean="0"/>
              <a:t>Veuillez souligner que ce scénario et toutes les études de cas sont imaginaires et s’inspirent de différents exemples du monde réel.</a:t>
            </a:r>
            <a:endParaRPr lang="fr-FR" dirty="0"/>
          </a:p>
        </p:txBody>
      </p:sp>
      <p:sp>
        <p:nvSpPr>
          <p:cNvPr id="4" name="Slide Number Placeholder 3"/>
          <p:cNvSpPr>
            <a:spLocks noGrp="1"/>
          </p:cNvSpPr>
          <p:nvPr>
            <p:ph type="sldNum" sz="quarter" idx="10"/>
          </p:nvPr>
        </p:nvSpPr>
        <p:spPr/>
        <p:txBody>
          <a:bodyPr/>
          <a:lstStyle/>
          <a:p>
            <a:fld id="{CB7D2CA1-D120-9748-B6F6-7C32249A9953}" type="slidenum">
              <a:rPr lang="en-GB" smtClean="0"/>
              <a:t>32</a:t>
            </a:fld>
            <a:endParaRPr lang="en-GB"/>
          </a:p>
        </p:txBody>
      </p:sp>
    </p:spTree>
    <p:extLst>
      <p:ext uri="{BB962C8B-B14F-4D97-AF65-F5344CB8AC3E}">
        <p14:creationId xmlns:p14="http://schemas.microsoft.com/office/powerpoint/2010/main" val="4019231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smtClean="0"/>
              <a:t>CETTE DIAPO EST ANIMÉE – LES PROPOS DU FACILITATEUR DEVRAIENT SUIVRE LE FLUX DE LA DIAPO.</a:t>
            </a:r>
          </a:p>
          <a:p>
            <a:endParaRPr lang="fr-FR" b="0" dirty="0" smtClean="0"/>
          </a:p>
          <a:p>
            <a:pPr algn="l" rtl="0"/>
            <a:r>
              <a:rPr lang="fr-FR" b="0" i="0" u="none" baseline="0" dirty="0" smtClean="0"/>
              <a:t>Historique – </a:t>
            </a:r>
            <a:r>
              <a:rPr lang="fr-FR" b="0" i="0" u="none" baseline="0" dirty="0" smtClean="0">
                <a:solidFill>
                  <a:srgbClr val="C00000"/>
                </a:solidFill>
              </a:rPr>
              <a:t>Le </a:t>
            </a:r>
            <a:r>
              <a:rPr lang="fr-FR" b="0" i="0" u="none" baseline="0" dirty="0" smtClean="0">
                <a:solidFill>
                  <a:srgbClr val="FF0000"/>
                </a:solidFill>
              </a:rPr>
              <a:t>Projet Sphère </a:t>
            </a:r>
            <a:r>
              <a:rPr lang="fr-FR" b="0" i="0" u="none" baseline="0" dirty="0" smtClean="0"/>
              <a:t>a vu le jour en 1997 au lendemain des crises des Grands Lacs afin d’améliorer la qualité et la redevabilité de l'assistance humanitaire. Le Projet répondait à un nombre croissant d’évaluations critiques par des agences et des bailleurs de fonds, mais aussi par les communautés et le public dans son ensemble. Par ailleurs, le paysage humanitaire se densifiait, se professionnalisait et travaillait avec des budgets plus vastes en espérant élargir la portée de son assistance. Un ensemble de standards minimums universels cohérents, approuvés de tous pour </a:t>
            </a:r>
            <a:r>
              <a:rPr lang="fr-FR" sz="1200" b="0" i="0" u="none" kern="1200" baseline="0" dirty="0" smtClean="0">
                <a:solidFill>
                  <a:schemeClr val="tx1"/>
                </a:solidFill>
                <a:effectLst/>
                <a:latin typeface="+mn-lt"/>
                <a:ea typeface="+mn-ea"/>
                <a:cs typeface="+mn-cs"/>
              </a:rPr>
              <a:t>garantir le respect de la dignité </a:t>
            </a:r>
            <a:r>
              <a:rPr lang="fr-FR" b="0" i="0" u="none" baseline="0" dirty="0" smtClean="0"/>
              <a:t>des populations affectées par une catastrophe a été présenté sous forme d'un manuel Sphère, dont la Charte humanitaire constitue une pièce maîtresse.</a:t>
            </a:r>
            <a:endParaRPr lang="fr-FR" b="0" dirty="0" smtClean="0"/>
          </a:p>
          <a:p>
            <a:endParaRPr lang="fr-FR" b="0" dirty="0" smtClean="0"/>
          </a:p>
          <a:p>
            <a:pPr algn="l" rtl="0"/>
            <a:r>
              <a:rPr lang="fr-FR" b="0" i="0" u="none" baseline="0" dirty="0" smtClean="0"/>
              <a:t>Structure – Tous les chapitres du manuel Sphère sont interconnectés et devraient être utilisés en tant que tels :</a:t>
            </a:r>
          </a:p>
          <a:p>
            <a:endParaRPr lang="fr-FR" b="0" baseline="0" dirty="0" smtClean="0"/>
          </a:p>
          <a:p>
            <a:pPr marL="171450" indent="-171450" algn="l" rtl="0">
              <a:buFont typeface="Arial" panose="020B0604020202020204" pitchFamily="34" charset="0"/>
              <a:buChar char="•"/>
            </a:pPr>
            <a:r>
              <a:rPr lang="fr-FR" b="0" i="0" u="none" baseline="0" dirty="0" smtClean="0"/>
              <a:t>La Charte humanitaire est essentielle et nous rappelle </a:t>
            </a:r>
            <a:r>
              <a:rPr lang="fr-FR" b="1" i="1" u="none" baseline="0" dirty="0" smtClean="0"/>
              <a:t>pourquoi </a:t>
            </a:r>
            <a:r>
              <a:rPr lang="fr-FR" b="0" i="0" u="none" baseline="0" dirty="0" smtClean="0"/>
              <a:t>nous faisons le travail que nous faisons (« l’impératif humanitaire », le principe « d’humanité », et le droit des gens de vivre dans la dignité, le droit de recevoir une aide humanitaire et le droit à la protection et à la sécurité). Les autres chapitres du manuel mettent en pratique les principes et les droits mentionnés dans la Charte humanitaire. </a:t>
            </a:r>
          </a:p>
          <a:p>
            <a:pPr marL="0" indent="0" algn="l" rtl="0">
              <a:buFont typeface="Arial" panose="020B0604020202020204" pitchFamily="34" charset="0"/>
              <a:buNone/>
            </a:pPr>
            <a:endParaRPr lang="fr-FR" b="0" i="0" baseline="0" dirty="0" smtClean="0"/>
          </a:p>
          <a:p>
            <a:pPr marL="171450" indent="-171450" algn="l" rtl="0">
              <a:buFont typeface="Arial" panose="020B0604020202020204" pitchFamily="34" charset="0"/>
              <a:buChar char="•"/>
            </a:pPr>
            <a:r>
              <a:rPr lang="fr-FR" b="0" i="0" u="none" baseline="0" dirty="0" smtClean="0"/>
              <a:t>Les quatre Principes de protection guident toutes les agences humanitaires pour les aider à protéger les populations affectées et veiller au respect de leurs droits.</a:t>
            </a:r>
          </a:p>
          <a:p>
            <a:pPr marL="171450" indent="-171450" algn="l" rtl="0">
              <a:buFont typeface="Arial" panose="020B0604020202020204" pitchFamily="34" charset="0"/>
              <a:buChar char="•"/>
            </a:pPr>
            <a:endParaRPr lang="fr-FR"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0" i="0" u="none" baseline="0" dirty="0" smtClean="0"/>
              <a:t>Les quatre chapitres techniques décrivent </a:t>
            </a:r>
            <a:r>
              <a:rPr lang="fr-FR" b="1" i="1" u="none" baseline="0" dirty="0" smtClean="0"/>
              <a:t>ce que </a:t>
            </a:r>
            <a:r>
              <a:rPr lang="fr-FR" b="0" i="0" u="none" baseline="0" dirty="0" smtClean="0"/>
              <a:t>nous devrions faire pour fournir une intervention humanitaire redevable et de qualité. Ils fournissent les niveaux minimums à atteindre en matière d’interventions humanitaires dans des secteurs qui sauvent des vies, à savoir : l’approvisionnement en eau, l’assainissement et la promotion de l’hygiène ; la sécurité alimentaire et la nutrition ; les abris, l’habitat et les articles non alimentaires, ainsi que l’action sanitaire. </a:t>
            </a:r>
          </a:p>
          <a:p>
            <a:pPr marL="171450" indent="-171450" algn="l" rtl="0">
              <a:buFont typeface="Arial" panose="020B0604020202020204" pitchFamily="34" charset="0"/>
              <a:buChar char="•"/>
            </a:pPr>
            <a:endParaRPr lang="fr-FR"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0" i="0" u="none" baseline="0" dirty="0" smtClean="0"/>
              <a:t>Désormais, le manuel comprend aussi la Norme humanitaire fondamentale (qui remplace le chapitre sur les standards essentiels du manuel Sphère de 2011). La Norme humanitaire fondamentale répond essentiellement à la question </a:t>
            </a:r>
            <a:r>
              <a:rPr lang="fr-FR" b="1" i="1" u="none" baseline="0" dirty="0" smtClean="0"/>
              <a:t>comment </a:t>
            </a:r>
            <a:r>
              <a:rPr lang="fr-FR" b="0" i="0" u="none" baseline="0" dirty="0" smtClean="0"/>
              <a:t>– les processus et les approches qui sont indispensables à la fourniture d’une intervention humanitaire redevable, de qualité et fondée sur des principes.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b="0"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fr-FR" b="0" i="0" u="none" baseline="0" dirty="0" smtClean="0"/>
              <a:t>La CHS devrait être associée et utilisée en conjonction avec ces autres chapitres du manuel Sphère pour garantir une intervention holistique, fondée sur la preuve et efficace. La CHS est fondée sur le droit de vivre dans la dignité, le droit à la protection et la sécurité et le droit de recevoir une aide humanitaire, droits qui sont énoncés clairement dans la Charte humanitaire. La CHS, de même que les Principes de protection, doivent étayer toutes les activités humanitaires et doivent être utilisés en conjonction avec les chapitres techniques.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fr-FR"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fr-FR" b="0" i="0" u="none" baseline="0" dirty="0" smtClean="0"/>
              <a:t>&lt;FIN DE L'ANIMATION&gt;</a:t>
            </a:r>
            <a:endParaRPr lang="fr-FR" dirty="0" smtClean="0"/>
          </a:p>
          <a:p>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a:t>
            </a:fld>
            <a:endParaRPr lang="en-GB"/>
          </a:p>
        </p:txBody>
      </p:sp>
    </p:spTree>
    <p:extLst>
      <p:ext uri="{BB962C8B-B14F-4D97-AF65-F5344CB8AC3E}">
        <p14:creationId xmlns:p14="http://schemas.microsoft.com/office/powerpoint/2010/main" val="4057228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smtClean="0"/>
              <a:t>Les informations contextuelles contenues dans ces diapos servent purement à planter le décor et à permettre à l'analyse de se dérouler dans ce contexte. Elles devraient considérer des questions qui ont trait à ces points thématiques ; nombre d'entre elles présentent des liens avec plusieurs des thèmes transversaux du Projet Sphère. Peu importe de connaître le nom des groupes ethniques, la ventilation exacte de la démographie du pays, la prévalence du VIH ou d'autres détails en dehors de ceux qui sont donnés ici. </a:t>
            </a:r>
            <a:endParaRPr lang="fr-FR" dirty="0"/>
          </a:p>
        </p:txBody>
      </p:sp>
      <p:sp>
        <p:nvSpPr>
          <p:cNvPr id="4" name="Slide Number Placeholder 3"/>
          <p:cNvSpPr>
            <a:spLocks noGrp="1"/>
          </p:cNvSpPr>
          <p:nvPr>
            <p:ph type="sldNum" sz="quarter" idx="10"/>
          </p:nvPr>
        </p:nvSpPr>
        <p:spPr/>
        <p:txBody>
          <a:bodyPr/>
          <a:lstStyle/>
          <a:p>
            <a:fld id="{CB7D2CA1-D120-9748-B6F6-7C32249A9953}" type="slidenum">
              <a:rPr lang="en-GB" smtClean="0"/>
              <a:t>33</a:t>
            </a:fld>
            <a:endParaRPr lang="en-GB"/>
          </a:p>
        </p:txBody>
      </p:sp>
    </p:spTree>
    <p:extLst>
      <p:ext uri="{BB962C8B-B14F-4D97-AF65-F5344CB8AC3E}">
        <p14:creationId xmlns:p14="http://schemas.microsoft.com/office/powerpoint/2010/main" val="1689262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b="0" i="0" u="none" baseline="0" smtClean="0"/>
              <a:t>Les informations contextuelles contenues dans ces diapos servent purement à planter le décor et à permettre à l’analyse de se dérouler dans ce contexte. Elles devraient considérer des questions qui ont trait à ces points thématiques ; nombre d’entre elles présentent des liens avec plusieurs des thèmes transversaux du Projet Sphère. Peu importe de connaître le nom des groupes ethniques, la ventilation exacte de la démographie du pays, la prévalence du VIH ou d’autres détails en dehors de ceux qui sont donnés ici. </a:t>
            </a:r>
            <a:endParaRPr lang="fr-FR" smtClean="0"/>
          </a:p>
        </p:txBody>
      </p:sp>
      <p:sp>
        <p:nvSpPr>
          <p:cNvPr id="4" name="Slide Number Placeholder 3"/>
          <p:cNvSpPr>
            <a:spLocks noGrp="1"/>
          </p:cNvSpPr>
          <p:nvPr>
            <p:ph type="sldNum" sz="quarter" idx="10"/>
          </p:nvPr>
        </p:nvSpPr>
        <p:spPr/>
        <p:txBody>
          <a:bodyPr/>
          <a:lstStyle/>
          <a:p>
            <a:fld id="{CB7D2CA1-D120-9748-B6F6-7C32249A9953}" type="slidenum">
              <a:rPr lang="en-GB" smtClean="0"/>
              <a:t>34</a:t>
            </a:fld>
            <a:endParaRPr lang="en-GB"/>
          </a:p>
        </p:txBody>
      </p:sp>
    </p:spTree>
    <p:extLst>
      <p:ext uri="{BB962C8B-B14F-4D97-AF65-F5344CB8AC3E}">
        <p14:creationId xmlns:p14="http://schemas.microsoft.com/office/powerpoint/2010/main" val="40706284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Distribuez les études de cas à chaque groupe de 3 à 5 personnes. Chaque groupe recevra les mêmes consignes mais travaillera sur une étude de cas différente en se servant de son exemplaire de la CHS et du manuel Sphère.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Le temps imparti pour la présentation peut être ajusté en fonction du nombre de groupes.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Notes sur le débriefing (</a:t>
            </a:r>
            <a:r>
              <a:rPr kumimoji="0" lang="fr-FR" sz="1200" b="1" i="0" u="none" strike="noStrike" kern="1200" cap="none" spc="0" normalizeH="0" baseline="0" noProof="0" dirty="0" smtClean="0">
                <a:ln>
                  <a:noFill/>
                </a:ln>
                <a:solidFill>
                  <a:srgbClr val="FF0000"/>
                </a:solidFill>
                <a:effectLst/>
                <a:uLnTx/>
                <a:uFillTx/>
                <a:latin typeface="+mn-lt"/>
                <a:ea typeface="+mn-ea"/>
                <a:cs typeface="+mn-cs"/>
              </a:rPr>
              <a:t>voir la fiche à distribuer 2 pour consulter les notes clés à l’intention du facilitateur)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Les réponses contenues dans la fiche à distribuer devraient être lues à titre indicatif – il y a de multiples façons différentes d'interpréter les scénarios et d’utiliser les standards disponibles au sein d’un continuum de pratiques. </a:t>
            </a:r>
            <a:r>
              <a:rPr kumimoji="0" lang="fr-FR" sz="1200" b="0" i="0" u="sng" strike="noStrike" kern="1200" cap="none" spc="0" normalizeH="0" baseline="0" noProof="0" dirty="0" smtClean="0">
                <a:ln>
                  <a:noFill/>
                </a:ln>
                <a:solidFill>
                  <a:prstClr val="black"/>
                </a:solidFill>
                <a:effectLst/>
                <a:uLnTx/>
                <a:uFillTx/>
                <a:latin typeface="+mn-lt"/>
                <a:ea typeface="+mn-ea"/>
                <a:cs typeface="+mn-cs"/>
              </a:rPr>
              <a:t>Le débriefing devrait souligner le caractère complémentaire et les avantages mutuels qu’il y a à utiliser conjointement l’engagement ou les engagements de la CHS choisi(s) et les standards minimums techniques de Sphère et/ou les Principes de protection pour surmonter les défis présentés dans les scénarios distribués.</a:t>
            </a:r>
          </a:p>
        </p:txBody>
      </p:sp>
      <p:sp>
        <p:nvSpPr>
          <p:cNvPr id="4" name="Slide Number Placeholder 3"/>
          <p:cNvSpPr>
            <a:spLocks noGrp="1"/>
          </p:cNvSpPr>
          <p:nvPr>
            <p:ph type="sldNum" sz="quarter" idx="10"/>
          </p:nvPr>
        </p:nvSpPr>
        <p:spPr/>
        <p:txBody>
          <a:bodyPr/>
          <a:lstStyle/>
          <a:p>
            <a:fld id="{CB7D2CA1-D120-9748-B6F6-7C32249A9953}" type="slidenum">
              <a:rPr lang="en-GB" smtClean="0"/>
              <a:t>35</a:t>
            </a:fld>
            <a:endParaRPr lang="en-GB"/>
          </a:p>
        </p:txBody>
      </p:sp>
    </p:spTree>
    <p:extLst>
      <p:ext uri="{BB962C8B-B14F-4D97-AF65-F5344CB8AC3E}">
        <p14:creationId xmlns:p14="http://schemas.microsoft.com/office/powerpoint/2010/main" val="4072543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D2CA1-D120-9748-B6F6-7C32249A9953}" type="slidenum">
              <a:rPr lang="en-GB" smtClean="0"/>
              <a:t>36</a:t>
            </a:fld>
            <a:endParaRPr lang="en-GB"/>
          </a:p>
        </p:txBody>
      </p:sp>
    </p:spTree>
    <p:extLst>
      <p:ext uri="{BB962C8B-B14F-4D97-AF65-F5344CB8AC3E}">
        <p14:creationId xmlns:p14="http://schemas.microsoft.com/office/powerpoint/2010/main" val="2826691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dirty="0" smtClean="0"/>
              <a:t>CETTE DIAPO EST ANIMÉE – LES PROPOS DU FACILITATEUR DEVRAIENT SUIVRE LE FLUX DE LA DIAPO.</a:t>
            </a:r>
          </a:p>
          <a:p>
            <a:endParaRPr lang="fr-FR" b="0" dirty="0" smtClean="0"/>
          </a:p>
          <a:p>
            <a:pPr algn="l" rtl="0"/>
            <a:r>
              <a:rPr lang="fr-FR" b="0" i="0" u="none" baseline="0" dirty="0" smtClean="0"/>
              <a:t>Historique – </a:t>
            </a:r>
            <a:r>
              <a:rPr lang="fr-FR" b="0" i="0" u="none" baseline="0" dirty="0" smtClean="0">
                <a:solidFill>
                  <a:srgbClr val="C00000"/>
                </a:solidFill>
              </a:rPr>
              <a:t>Le </a:t>
            </a:r>
            <a:r>
              <a:rPr lang="fr-FR" b="0" i="0" u="none" baseline="0" dirty="0" smtClean="0">
                <a:solidFill>
                  <a:srgbClr val="FF0000"/>
                </a:solidFill>
              </a:rPr>
              <a:t>Projet Sphère </a:t>
            </a:r>
            <a:r>
              <a:rPr lang="fr-FR" b="0" i="0" u="none" baseline="0" dirty="0" smtClean="0"/>
              <a:t>a vu le jour en 1997 au lendemain des crises des Grands Lacs afin d’améliorer la qualité et la redevabilité de l'assistance humanitaire. Le Projet répondait à un nombre croissant d’évaluations critiques par des agences et des bailleurs de fonds, mais aussi par les communautés et le public dans son ensemble. Par ailleurs, le paysage humanitaire se densifiait, se professionnalisait et travaillait avec des budgets plus vastes en espérant élargir la portée de son assistance. Un ensemble de standards minimums universels cohérents, approuvés de tous pour </a:t>
            </a:r>
            <a:r>
              <a:rPr lang="fr-FR" sz="1200" b="0" i="0" u="none" kern="1200" baseline="0" dirty="0" smtClean="0">
                <a:solidFill>
                  <a:schemeClr val="tx1"/>
                </a:solidFill>
                <a:effectLst/>
                <a:latin typeface="+mn-lt"/>
                <a:ea typeface="+mn-ea"/>
                <a:cs typeface="+mn-cs"/>
              </a:rPr>
              <a:t>garantir le respect de la dignité </a:t>
            </a:r>
            <a:r>
              <a:rPr lang="fr-FR" b="0" i="0" u="none" baseline="0" dirty="0" smtClean="0"/>
              <a:t>des populations affectées par une catastrophe a été présenté sous forme d'un manuel Sphère, dont la Charte humanitaire constitue une pièce maîtresse.</a:t>
            </a:r>
            <a:endParaRPr lang="fr-FR" b="0" dirty="0" smtClean="0"/>
          </a:p>
          <a:p>
            <a:endParaRPr lang="fr-FR" b="0" dirty="0" smtClean="0"/>
          </a:p>
          <a:p>
            <a:pPr algn="l" rtl="0"/>
            <a:r>
              <a:rPr lang="fr-FR" b="0" i="0" u="none" baseline="0" dirty="0" smtClean="0"/>
              <a:t>Structure – Tous les chapitres du manuel Sphère sont interconnectés et devraient être utilisés en tant que tels :</a:t>
            </a:r>
          </a:p>
          <a:p>
            <a:endParaRPr lang="fr-FR" b="0" baseline="0" dirty="0" smtClean="0"/>
          </a:p>
          <a:p>
            <a:pPr marL="171450" indent="-171450" algn="l" rtl="0">
              <a:buFont typeface="Arial" panose="020B0604020202020204" pitchFamily="34" charset="0"/>
              <a:buChar char="•"/>
            </a:pPr>
            <a:r>
              <a:rPr lang="fr-FR" b="0" i="0" u="none" baseline="0" dirty="0" smtClean="0"/>
              <a:t>La Charte humanitaire est essentielle et nous rappelle </a:t>
            </a:r>
            <a:r>
              <a:rPr lang="fr-FR" b="1" i="1" u="none" baseline="0" dirty="0" smtClean="0"/>
              <a:t>pourquoi </a:t>
            </a:r>
            <a:r>
              <a:rPr lang="fr-FR" b="0" i="0" u="none" baseline="0" dirty="0" smtClean="0"/>
              <a:t>nous faisons le travail que nous faisons (« l’impératif humanitaire », le principe « d’humanité », et le droit des gens de vivre dans la dignité, le droit de recevoir une aide humanitaire et le droit à la protection et à la sécurité). Les autres chapitres du manuel mettent en pratique les principes et les droits mentionnés dans la Charte humanitaire. </a:t>
            </a:r>
          </a:p>
          <a:p>
            <a:pPr marL="0" indent="0" algn="l" rtl="0">
              <a:buFont typeface="Arial" panose="020B0604020202020204" pitchFamily="34" charset="0"/>
              <a:buNone/>
            </a:pPr>
            <a:endParaRPr lang="fr-FR" b="0" i="0" baseline="0" dirty="0" smtClean="0"/>
          </a:p>
          <a:p>
            <a:pPr marL="171450" indent="-171450" algn="l" rtl="0">
              <a:buFont typeface="Arial" panose="020B0604020202020204" pitchFamily="34" charset="0"/>
              <a:buChar char="•"/>
            </a:pPr>
            <a:r>
              <a:rPr lang="fr-FR" b="0" i="0" u="none" baseline="0" dirty="0" smtClean="0"/>
              <a:t>Les quatre Principes de protection guident toutes les agences humanitaires pour les aider à protéger les populations affectées et veiller au respect de leurs droits.</a:t>
            </a:r>
          </a:p>
          <a:p>
            <a:pPr marL="171450" indent="-171450" algn="l" rtl="0">
              <a:buFont typeface="Arial" panose="020B0604020202020204" pitchFamily="34" charset="0"/>
              <a:buChar char="•"/>
            </a:pPr>
            <a:endParaRPr lang="fr-FR"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0" i="0" u="none" baseline="0" dirty="0" smtClean="0"/>
              <a:t>Les quatre chapitres techniques décrivent </a:t>
            </a:r>
            <a:r>
              <a:rPr lang="fr-FR" b="1" i="1" u="none" baseline="0" dirty="0" smtClean="0"/>
              <a:t>ce que </a:t>
            </a:r>
            <a:r>
              <a:rPr lang="fr-FR" b="0" i="0" u="none" baseline="0" dirty="0" smtClean="0"/>
              <a:t>nous devrions faire pour fournir une intervention humanitaire redevable et de qualité. Ils fournissent les niveaux minimums à atteindre en matière d’interventions humanitaires dans des secteurs qui sauvent des vies, à savoir : l’approvisionnement en eau, l’assainissement et la promotion de l’hygiène ; la sécurité alimentaire et la nutrition ; les abris, l’habitat et les articles non alimentaires, ainsi que l’action sanitaire. </a:t>
            </a:r>
          </a:p>
          <a:p>
            <a:pPr marL="171450" indent="-171450" algn="l" rtl="0">
              <a:buFont typeface="Arial" panose="020B0604020202020204" pitchFamily="34" charset="0"/>
              <a:buChar char="•"/>
            </a:pPr>
            <a:endParaRPr lang="fr-FR"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b="0" i="0" u="none" baseline="0" dirty="0" smtClean="0"/>
              <a:t>Désormais, le manuel comprend aussi la Norme humanitaire fondamentale (qui remplace le chapitre sur les standards essentiels du manuel Sphère de 2011). La Norme humanitaire fondamentale répond essentiellement à la question </a:t>
            </a:r>
            <a:r>
              <a:rPr lang="fr-FR" b="1" i="1" u="none" baseline="0" dirty="0" smtClean="0"/>
              <a:t>comment </a:t>
            </a:r>
            <a:r>
              <a:rPr lang="fr-FR" b="0" i="0" u="none" baseline="0" dirty="0" smtClean="0"/>
              <a:t>– les processus et les approches qui sont indispensables à la fourniture d’une intervention humanitaire redevable, de qualité et fondée sur des principes.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b="0"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fr-FR" b="0" i="0" u="none" baseline="0" dirty="0" smtClean="0"/>
              <a:t>La CHS devrait être associée et utilisée en conjonction avec ces autres chapitres du manuel Sphère pour garantir une intervention holistique, fondée sur la preuve et efficace. La CHS est fondée sur le droit de vivre dans la dignité, le droit à la protection et la sécurité et le droit de recevoir une aide humanitaire, droits qui sont énoncés clairement dans la Charte humanitaire. La CHS, de même que les Principes de protection, doivent étayer toutes les activités humanitaires et doivent être utilisés en conjonction avec les chapitres techniques.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fr-FR"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fr-FR" b="0" i="0" u="none" baseline="0" dirty="0" smtClean="0"/>
              <a:t>&lt;FIN DE L'ANIMATION&gt;</a:t>
            </a:r>
            <a:endParaRPr lang="fr-FR"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a:p>
        </p:txBody>
      </p:sp>
    </p:spTree>
    <p:extLst>
      <p:ext uri="{BB962C8B-B14F-4D97-AF65-F5344CB8AC3E}">
        <p14:creationId xmlns:p14="http://schemas.microsoft.com/office/powerpoint/2010/main" val="4148586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Les origines de la CHS : l’attention croissante que l’on prête à la redevabilité envers les communautés affectées par une crise.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CHS est un code volontaire qui a été lancé en décembre 2014 pour faciliter une plus grande redevabilité envers les communautés et les populations affectées par une crise et pour améliorer la qualité des services qui leur sont fournis. Ses notes d’orientation et ses indicateurs clés ont été lancés en novembre 2015. Ils complètent la CHS et permettent de mesurer les progrès accomplis par rapport à celle-ci.</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CHS a été rédigée au terme d'une collaboration entre HAP, People in Aid (qui ont fusionné pour devenir la CHS Alliance), le Projet Sphère et le Groupe URD, suite à un processus visant à obtenir une plus grande cohérence pour les utilisateurs des standards humanitaires (initiative sur les standards conjoints ou JSI pour </a:t>
            </a:r>
            <a:r>
              <a:rPr kumimoji="0" lang="fr-FR" sz="1200" b="0" i="1" u="none" strike="noStrike" kern="1200" cap="none" spc="0" normalizeH="0" baseline="0" noProof="0" smtClean="0">
                <a:ln>
                  <a:noFill/>
                </a:ln>
                <a:solidFill>
                  <a:prstClr val="black"/>
                </a:solidFill>
                <a:effectLst/>
                <a:uLnTx/>
                <a:uFillTx/>
                <a:latin typeface="+mn-lt"/>
                <a:ea typeface="+mn-ea"/>
                <a:cs typeface="+mn-cs"/>
              </a:rPr>
              <a:t>Joint Standards Initiative</a:t>
            </a:r>
            <a:r>
              <a:rPr kumimoji="0" lang="fr-FR" sz="1200" b="0" i="0" u="none" strike="noStrike" kern="1200" cap="none" spc="0" normalizeH="0" baseline="0" noProof="0" smtClean="0">
                <a:ln>
                  <a:noFill/>
                </a:ln>
                <a:solidFill>
                  <a:prstClr val="black"/>
                </a:solidFill>
                <a:effectLst/>
                <a:uLnTx/>
                <a:uFillTx/>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Le contenu de la CHS n’est pas entièrement nouveau mais il s’agit d’une évolution et d’une amélioration par rapport aux standards essentiels existants. Son contenu s’inspire des éléments clés de plusieurs standards et engagements humanitaires existants, y compris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Le Code de Conduite pour la Croix-Rouge/le Croissant-Rouge et les ONG</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Les standards essentiels du manuel Sphère, la norme HAP 2010 et le Code de bonnes pratiques et de qualité de </a:t>
            </a:r>
            <a:r>
              <a:rPr kumimoji="0" lang="fr-FR" sz="1200" b="0" i="1" u="none" strike="noStrike" kern="1200" cap="none" spc="0" normalizeH="0" baseline="0" noProof="0" smtClean="0">
                <a:ln>
                  <a:noFill/>
                </a:ln>
                <a:solidFill>
                  <a:prstClr val="black"/>
                </a:solidFill>
                <a:effectLst/>
                <a:uLnTx/>
                <a:uFillTx/>
                <a:latin typeface="+mn-lt"/>
                <a:ea typeface="+mn-ea"/>
                <a:cs typeface="+mn-cs"/>
              </a:rPr>
              <a:t>People in Aid</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Charte humanitaire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méthode COMPAS mise au point par le Groupe URD</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  Les engagements en matière de redevabilité vis-à-vis des personnes/populations affectées (CAAP) de l’IASC (Comité permanent interorganisations) ; et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  Les critères d’évaluation de l’assistance humanitaire et du développement élaborés par le CAD (Comité d’assistance au développement) de l’OCDE (Organisation pour la coopération et le développement économiques).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CHS remplace les standards essentiels du manuel Sphère 2011 et la norme HAP 2010 ainsi que le Code de bonnes pratiques et de qualité de People In Aid. Elle sera intégrée dans le COMPAS Qualité du Groupe URD.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CHS est un code volontaire. Elle peut éclairer toutes les phases d'une intervention humanitaire.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smtClean="0">
                <a:ln>
                  <a:noFill/>
                </a:ln>
                <a:solidFill>
                  <a:prstClr val="black"/>
                </a:solidFill>
                <a:effectLst/>
                <a:uLnTx/>
                <a:uFillTx/>
                <a:latin typeface="+mn-lt"/>
                <a:ea typeface="+mn-ea"/>
                <a:cs typeface="+mn-cs"/>
              </a:rPr>
              <a:t>La CHS est également conçue comme une norme mesurable et vérifiable pour permettre à ceux qui le souhaitent d’autoévaluer leur performance. Les membres de la CHS Alliance sont tenus de procéder à une autoévaluation par rapport à la CHS.</a:t>
            </a:r>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a:p>
        </p:txBody>
      </p:sp>
    </p:spTree>
    <p:extLst>
      <p:ext uri="{BB962C8B-B14F-4D97-AF65-F5344CB8AC3E}">
        <p14:creationId xmlns:p14="http://schemas.microsoft.com/office/powerpoint/2010/main" val="3565600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CETTE DIAPO EST ANIMÉE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Présentation des neuf engagements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Au cœur de la CHS figure la redevabilité envers les communautés et les personnes affectées par des crises : </a:t>
            </a:r>
            <a:r>
              <a:rPr kumimoji="0" lang="fr-FR" sz="1200" b="1" i="0" u="none" strike="noStrike" kern="1200" cap="none" spc="0" normalizeH="0" baseline="0" noProof="0" dirty="0" smtClean="0">
                <a:ln>
                  <a:noFill/>
                </a:ln>
                <a:solidFill>
                  <a:prstClr val="black"/>
                </a:solidFill>
                <a:effectLst/>
                <a:uLnTx/>
                <a:uFillTx/>
                <a:latin typeface="+mn-lt"/>
                <a:ea typeface="+mn-ea"/>
                <a:cs typeface="+mn-cs"/>
              </a:rPr>
              <a:t>les communautés et les personnes affectées par des crises devraient être au cœur de l’action humanitaire</a:t>
            </a:r>
            <a:r>
              <a:rPr kumimoji="0" lang="fr-FR" sz="1200" b="0" i="0" u="none" strike="noStrike" kern="1200" cap="none" spc="0" normalizeH="0" baseline="0" noProof="0" dirty="0" smtClean="0">
                <a:ln>
                  <a:noFill/>
                </a:ln>
                <a:solidFill>
                  <a:prstClr val="black"/>
                </a:solidFill>
                <a:effectLst/>
                <a:uLnTx/>
                <a:uFillTx/>
                <a:latin typeface="+mn-lt"/>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Cette notion est primordiale et toutes les autres redevabilités en découlent, y compris la redevabilité envers les bailleurs de fonds, le siège, les partenaires et les gouvernements hôtes.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Demandez à un participant de lire chacun des neuf engagements. Assurez-vous que la police de caractères est lisible (ici, chaque engagement est animé afin d’augmenter sa taille pour le confort du lecteur).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smtClean="0">
                <a:ln>
                  <a:noFill/>
                </a:ln>
                <a:solidFill>
                  <a:prstClr val="black"/>
                </a:solidFill>
                <a:effectLst/>
                <a:uLnTx/>
                <a:uFillTx/>
                <a:latin typeface="+mn-lt"/>
                <a:ea typeface="+mn-ea"/>
                <a:cs typeface="+mn-cs"/>
              </a:rPr>
              <a:t>Après cette diapo, faites l’activité sur les Engagements. Voir le Plan de la session.</a:t>
            </a:r>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a:p>
        </p:txBody>
      </p:sp>
    </p:spTree>
    <p:extLst>
      <p:ext uri="{BB962C8B-B14F-4D97-AF65-F5344CB8AC3E}">
        <p14:creationId xmlns:p14="http://schemas.microsoft.com/office/powerpoint/2010/main" val="1768269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7</a:t>
            </a:fld>
            <a:endParaRPr lang="en-GB"/>
          </a:p>
        </p:txBody>
      </p:sp>
    </p:spTree>
    <p:extLst>
      <p:ext uri="{BB962C8B-B14F-4D97-AF65-F5344CB8AC3E}">
        <p14:creationId xmlns:p14="http://schemas.microsoft.com/office/powerpoint/2010/main" val="122761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a:p>
        </p:txBody>
      </p:sp>
    </p:spTree>
    <p:extLst>
      <p:ext uri="{BB962C8B-B14F-4D97-AF65-F5344CB8AC3E}">
        <p14:creationId xmlns:p14="http://schemas.microsoft.com/office/powerpoint/2010/main" val="3381532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smtClean="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a:p>
        </p:txBody>
      </p:sp>
    </p:spTree>
    <p:extLst>
      <p:ext uri="{BB962C8B-B14F-4D97-AF65-F5344CB8AC3E}">
        <p14:creationId xmlns:p14="http://schemas.microsoft.com/office/powerpoint/2010/main" val="2553915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4411581"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 Pack de formation Sphère 2016</a:t>
            </a:r>
            <a:endParaRPr lang="en-GB"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Layout with small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4411581"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 Pack de formation Sphère 2016</a:t>
            </a:r>
            <a:endParaRPr lang="en-GB"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658281" y="5124151"/>
            <a:ext cx="1231457" cy="1231457"/>
          </a:xfrm>
          <a:prstGeom prst="rect">
            <a:avLst/>
          </a:prstGeom>
        </p:spPr>
      </p:pic>
    </p:spTree>
    <p:extLst>
      <p:ext uri="{BB962C8B-B14F-4D97-AF65-F5344CB8AC3E}">
        <p14:creationId xmlns:p14="http://schemas.microsoft.com/office/powerpoint/2010/main" val="4548786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Layout with large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5178972" y="1340442"/>
            <a:ext cx="3507828"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4411581"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 Pack de formation Sphère 2016</a:t>
            </a:r>
            <a:endParaRPr lang="en-GB"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7570" y="1338338"/>
            <a:ext cx="4627179" cy="4627179"/>
          </a:xfrm>
          <a:prstGeom prst="rect">
            <a:avLst/>
          </a:prstGeom>
        </p:spPr>
      </p:pic>
    </p:spTree>
    <p:extLst>
      <p:ext uri="{BB962C8B-B14F-4D97-AF65-F5344CB8AC3E}">
        <p14:creationId xmlns:p14="http://schemas.microsoft.com/office/powerpoint/2010/main" val="77036323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pic>
        <p:nvPicPr>
          <p:cNvPr id="5" name="Picture 4"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
        <p:nvSpPr>
          <p:cNvPr id="6" name="Footer Placeholder 4"/>
          <p:cNvSpPr>
            <a:spLocks noGrp="1"/>
          </p:cNvSpPr>
          <p:nvPr>
            <p:ph type="ftr" sz="quarter" idx="3"/>
          </p:nvPr>
        </p:nvSpPr>
        <p:spPr>
          <a:xfrm>
            <a:off x="457199" y="6380737"/>
            <a:ext cx="4403560"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a:t>
            </a:r>
            <a:endParaRPr lang="en-GB" dirty="0" smtClean="0"/>
          </a:p>
          <a:p>
            <a:r>
              <a:rPr lang="fr-FR" dirty="0" smtClean="0"/>
              <a:t>Pack de formation Sphère 2016</a:t>
            </a:r>
            <a:endParaRPr lang="en-GB" dirty="0" smtClean="0"/>
          </a:p>
        </p:txBody>
      </p:sp>
    </p:spTree>
    <p:extLst>
      <p:ext uri="{BB962C8B-B14F-4D97-AF65-F5344CB8AC3E}">
        <p14:creationId xmlns:p14="http://schemas.microsoft.com/office/powerpoint/2010/main" val="11040216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5" name="Picture 4" descr="Sphere-Project-Logo-Standard-No-Tagline-RGB.png"/>
          <p:cNvPicPr>
            <a:picLocks noChangeAspect="1"/>
          </p:cNvPicPr>
          <p:nvPr userDrawn="1"/>
        </p:nvPicPr>
        <p:blipFill rotWithShape="1">
          <a:blip r:embed="rId2">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10" name="Picture 9" descr="Sphere-Project-Logo-Standard-No-Tagline-RGB.png"/>
          <p:cNvPicPr>
            <a:picLocks noChangeAspect="1"/>
          </p:cNvPicPr>
          <p:nvPr userDrawn="1"/>
        </p:nvPicPr>
        <p:blipFill rotWithShape="1">
          <a:blip r:embed="rId4">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
        <p:nvSpPr>
          <p:cNvPr id="11" name="Footer Placeholder 4"/>
          <p:cNvSpPr>
            <a:spLocks noGrp="1"/>
          </p:cNvSpPr>
          <p:nvPr>
            <p:ph type="ftr" sz="quarter" idx="3"/>
          </p:nvPr>
        </p:nvSpPr>
        <p:spPr>
          <a:xfrm>
            <a:off x="457199" y="6380737"/>
            <a:ext cx="4299286"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a:t>
            </a:r>
            <a:endParaRPr lang="en-GB" dirty="0" smtClean="0"/>
          </a:p>
          <a:p>
            <a:r>
              <a:rPr lang="fr-FR" dirty="0" smtClean="0"/>
              <a:t>Pack de formation Sphère 2016</a:t>
            </a:r>
            <a:endParaRPr lang="en-GB" dirty="0" smtClean="0"/>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
        <p:nvSpPr>
          <p:cNvPr id="10" name="Footer Placeholder 4"/>
          <p:cNvSpPr>
            <a:spLocks noGrp="1"/>
          </p:cNvSpPr>
          <p:nvPr>
            <p:ph type="ftr" sz="quarter" idx="3"/>
          </p:nvPr>
        </p:nvSpPr>
        <p:spPr>
          <a:xfrm>
            <a:off x="457199" y="6380737"/>
            <a:ext cx="4331370"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A8 – </a:t>
            </a:r>
            <a:r>
              <a:rPr lang="fr-FR" dirty="0" smtClean="0"/>
              <a:t>La Norme humanitaire fondamentale dans le manuel Sphère</a:t>
            </a:r>
            <a:endParaRPr lang="en-GB" dirty="0" smtClean="0"/>
          </a:p>
          <a:p>
            <a:r>
              <a:rPr lang="fr-FR" dirty="0" smtClean="0"/>
              <a:t>Pack de formation Sphère 2016</a:t>
            </a:r>
            <a:endParaRPr lang="en-GB" dirty="0" smtClean="0"/>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5419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fr-FR" dirty="0" smtClean="0"/>
              <a:t>Module A8 – La Norme humanitaire fondamentale dans le manuel Sphère Pack de formation Sphère 2016</a:t>
            </a:r>
            <a:endParaRPr lang="en-GB" dirty="0" smtClean="0"/>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4" r:id="rId5"/>
    <p:sldLayoutId id="2147483653" r:id="rId6"/>
    <p:sldLayoutId id="2147483651" r:id="rId7"/>
    <p:sldLayoutId id="2147483652" r:id="rId8"/>
    <p:sldLayoutId id="2147483655" r:id="rId9"/>
  </p:sldLayoutIdLst>
  <p:timing>
    <p:tnLst>
      <p:par>
        <p:cTn id="1" dur="indefinite" restart="never" nodeType="tmRoot"/>
      </p:par>
    </p:tnLst>
  </p:timing>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sphereproject.org/" TargetMode="External"/><Relationship Id="rId2" Type="http://schemas.openxmlformats.org/officeDocument/2006/relationships/hyperlink" Target="http://www.corehumanitarianstandard.org/" TargetMode="External"/><Relationship Id="rId1" Type="http://schemas.openxmlformats.org/officeDocument/2006/relationships/slideLayout" Target="../slideLayouts/slideLayout2.xml"/><Relationship Id="rId6" Type="http://schemas.openxmlformats.org/officeDocument/2006/relationships/hyperlink" Target="http://chsalliance.org/news-events/news/training-manual" TargetMode="External"/><Relationship Id="rId5" Type="http://schemas.openxmlformats.org/officeDocument/2006/relationships/hyperlink" Target="http://chsalliance.org/verification" TargetMode="External"/><Relationship Id="rId4" Type="http://schemas.openxmlformats.org/officeDocument/2006/relationships/hyperlink" Target="http://chsalliance.or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917536" y="4052922"/>
            <a:ext cx="730892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fr-FR" sz="2400" b="0" i="1" dirty="0">
                <a:solidFill>
                  <a:schemeClr val="accent1"/>
                </a:solidFill>
                <a:latin typeface="Tahoma"/>
                <a:cs typeface="Tahoma"/>
              </a:rPr>
              <a:t>Qu’est-ce que la CHS et comment peut-elle, en conjonction avec d’autres chapitres du manuel Sphère, améliorer la qualité et la redevabilité ?</a:t>
            </a:r>
            <a:endParaRPr lang="en-GB" sz="2400" b="0" i="1" dirty="0">
              <a:solidFill>
                <a:schemeClr val="accent1"/>
              </a:solidFill>
              <a:latin typeface="Tahoma"/>
              <a:cs typeface="Tahoma"/>
            </a:endParaRPr>
          </a:p>
        </p:txBody>
      </p:sp>
      <p:sp>
        <p:nvSpPr>
          <p:cNvPr id="6" name="TextBox 5"/>
          <p:cNvSpPr txBox="1"/>
          <p:nvPr/>
        </p:nvSpPr>
        <p:spPr>
          <a:xfrm>
            <a:off x="1236486" y="2388016"/>
            <a:ext cx="6671028" cy="947952"/>
          </a:xfrm>
          <a:prstGeom prst="rect">
            <a:avLst/>
          </a:prstGeom>
          <a:noFill/>
        </p:spPr>
        <p:txBody>
          <a:bodyPr wrap="square" lIns="0" tIns="0" rIns="0" bIns="0" rtlCol="0">
            <a:spAutoFit/>
          </a:bodyPr>
          <a:lstStyle/>
          <a:p>
            <a:pPr algn="ctr">
              <a:lnSpc>
                <a:spcPct val="110000"/>
              </a:lnSpc>
            </a:pPr>
            <a:r>
              <a:rPr lang="fr-FR" sz="2800" b="1" dirty="0">
                <a:solidFill>
                  <a:schemeClr val="tx2"/>
                </a:solidFill>
                <a:latin typeface="Tahoma"/>
                <a:cs typeface="Tahoma"/>
              </a:rPr>
              <a:t>La Norme humanitaire fondamentale dans le manuel Sphère</a:t>
            </a:r>
          </a:p>
        </p:txBody>
      </p:sp>
      <p:pic>
        <p:nvPicPr>
          <p:cNvPr id="8" name="Picture 7" descr="French-Sphere-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6170" y="523525"/>
            <a:ext cx="2585604" cy="1160290"/>
          </a:xfrm>
          <a:prstGeom prst="rect">
            <a:avLst/>
          </a:prstGeom>
        </p:spPr>
      </p:pic>
      <p:sp>
        <p:nvSpPr>
          <p:cNvPr id="10" name="TextBox 9"/>
          <p:cNvSpPr txBox="1"/>
          <p:nvPr/>
        </p:nvSpPr>
        <p:spPr>
          <a:xfrm>
            <a:off x="957854" y="6104352"/>
            <a:ext cx="4606304" cy="338554"/>
          </a:xfrm>
          <a:prstGeom prst="rect">
            <a:avLst/>
          </a:prstGeom>
          <a:noFill/>
        </p:spPr>
        <p:txBody>
          <a:bodyPr wrap="square" rtlCol="0">
            <a:spAutoFit/>
          </a:bodyPr>
          <a:lstStyle/>
          <a:p>
            <a:pPr algn="l" rtl="0"/>
            <a:r>
              <a:rPr lang="fr-FR" sz="1600" b="0" i="0" u="none" baseline="0" dirty="0">
                <a:solidFill>
                  <a:schemeClr val="bg1"/>
                </a:solidFill>
                <a:latin typeface="Tahoma"/>
                <a:cs typeface="Tahoma"/>
              </a:rPr>
              <a:t>Module </a:t>
            </a:r>
            <a:r>
              <a:rPr lang="fr-FR" sz="1600" b="0" i="0" u="none" baseline="0" dirty="0" smtClean="0">
                <a:solidFill>
                  <a:schemeClr val="bg1"/>
                </a:solidFill>
                <a:latin typeface="Tahoma"/>
                <a:cs typeface="Tahoma"/>
              </a:rPr>
              <a:t>A8</a:t>
            </a:r>
            <a:r>
              <a:rPr lang="fr-FR" sz="1600" b="0" i="0" u="none" baseline="0" dirty="0">
                <a:solidFill>
                  <a:schemeClr val="bg1"/>
                </a:solidFill>
                <a:latin typeface="Tahoma"/>
                <a:cs typeface="Tahoma"/>
              </a:rPr>
              <a:t> – Pack de formation Sphère </a:t>
            </a:r>
            <a:r>
              <a:rPr lang="fr-FR" sz="1600" b="0" i="0" u="none" baseline="0" dirty="0" smtClean="0">
                <a:solidFill>
                  <a:schemeClr val="bg1"/>
                </a:solidFill>
                <a:latin typeface="Tahoma"/>
                <a:cs typeface="Tahoma"/>
              </a:rPr>
              <a:t>2015</a:t>
            </a:r>
            <a:endParaRPr lang="fr-FR" sz="1600" dirty="0">
              <a:solidFill>
                <a:schemeClr val="bg1"/>
              </a:solidFill>
              <a:latin typeface="Tahoma"/>
              <a:cs typeface="Tahoma"/>
            </a:endParaRPr>
          </a:p>
        </p:txBody>
      </p:sp>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5. Les communautés et les personnes affectées par les crises ont </a:t>
            </a:r>
            <a:r>
              <a:rPr lang="fr-FR" smtClean="0"/>
              <a:t>accès à </a:t>
            </a:r>
            <a:r>
              <a:rPr lang="fr-FR"/>
              <a:t>des mécanismes sûrs et réactifs pour traiter leurs plaintes.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3769749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6. Les communautés et les personnes affectées par les crises </a:t>
            </a:r>
            <a:r>
              <a:rPr lang="fr-FR" smtClean="0"/>
              <a:t>reçoivent une assistance coordonnée et complémentaire</a:t>
            </a:r>
            <a:r>
              <a:rPr lang="fr-FR"/>
              <a:t>.</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371565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7. Les communautés et les personnes affectées par les crises sont en </a:t>
            </a:r>
            <a:r>
              <a:rPr lang="fr-FR" smtClean="0"/>
              <a:t>droit d’attendre </a:t>
            </a:r>
            <a:r>
              <a:rPr lang="fr-FR"/>
              <a:t>une assistance en constante amélioration, grâce à la </a:t>
            </a:r>
            <a:r>
              <a:rPr lang="fr-FR" smtClean="0"/>
              <a:t>réflexion des </a:t>
            </a:r>
            <a:r>
              <a:rPr lang="fr-FR"/>
              <a:t>organisations et aux enseignement tirés de leurs expériences.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13483403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8. Les communautés et les personnes affectées par les crises reçoivent l’assistance dont elles ont besoin de la part d’un personnel et </a:t>
            </a:r>
            <a:r>
              <a:rPr lang="fr-FR" smtClean="0"/>
              <a:t>de volontaires </a:t>
            </a:r>
            <a:r>
              <a:rPr lang="fr-FR"/>
              <a:t>compétents et bien gérés</a:t>
            </a:r>
            <a:r>
              <a:rPr lang="fr-FR" smtClean="0"/>
              <a:t>.</a:t>
            </a:r>
            <a:endParaRPr lang="fr-F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31423595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en-GB"/>
              <a:t>9. </a:t>
            </a:r>
            <a:r>
              <a:rPr lang="fr-FR"/>
              <a:t>Les communautés et les personnes affectées par les crises sont </a:t>
            </a:r>
            <a:r>
              <a:rPr lang="fr-FR" smtClean="0"/>
              <a:t>en droit </a:t>
            </a:r>
            <a:r>
              <a:rPr lang="fr-FR"/>
              <a:t>d’attendre </a:t>
            </a:r>
            <a:r>
              <a:rPr lang="fr-FR" smtClean="0"/>
              <a:t>des organisations </a:t>
            </a:r>
            <a:r>
              <a:rPr lang="fr-FR"/>
              <a:t>qui les assistent qu’elles gèrent leurs ressources de manière efficace, efficiente et éthique.</a:t>
            </a:r>
            <a:endParaRPr lang="en-GB" dirty="0"/>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3351289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Les Standards essentiels de Sphère : </a:t>
            </a:r>
            <a:br>
              <a:rPr lang="fr-FR"/>
            </a:br>
            <a:r>
              <a:rPr lang="fr-FR"/>
              <a:t>Une comparaison</a:t>
            </a: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9542" t="12242" r="10773" b="14285"/>
          <a:stretch/>
        </p:blipFill>
        <p:spPr>
          <a:xfrm>
            <a:off x="448091" y="1319036"/>
            <a:ext cx="8247818" cy="4591569"/>
          </a:xfrm>
          <a:prstGeom prst="rect">
            <a:avLst/>
          </a:prstGeom>
        </p:spPr>
      </p:pic>
    </p:spTree>
    <p:extLst>
      <p:ext uri="{BB962C8B-B14F-4D97-AF65-F5344CB8AC3E}">
        <p14:creationId xmlns:p14="http://schemas.microsoft.com/office/powerpoint/2010/main" val="24946482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578082"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1560066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643396"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6172201" y="1212980"/>
            <a:ext cx="2819400" cy="491318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Déclaration présentant ce que les communautés sont en droit d’attendre</a:t>
            </a:r>
            <a:endParaRPr lang="en-GB" sz="1600" b="1">
              <a:solidFill>
                <a:schemeClr val="accent1"/>
              </a:solidFill>
            </a:endParaRPr>
          </a:p>
        </p:txBody>
      </p:sp>
      <p:cxnSp>
        <p:nvCxnSpPr>
          <p:cNvPr id="7" name="Straight Connector 6"/>
          <p:cNvCxnSpPr/>
          <p:nvPr/>
        </p:nvCxnSpPr>
        <p:spPr>
          <a:xfrm>
            <a:off x="876300" y="1752600"/>
            <a:ext cx="1552575"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7793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718041" cy="4785722"/>
          </a:xfrm>
        </p:spPr>
        <p:txBody>
          <a:bodyPr/>
          <a:lstStyle/>
          <a:p>
            <a:pPr marL="360000" lvl="1" indent="-360000">
              <a:spcBef>
                <a:spcPts val="2000"/>
              </a:spcBef>
            </a:pPr>
            <a:r>
              <a:rPr lang="fr-FR" dirty="0"/>
              <a:t>Engagement et critère de qualité 1 à 9</a:t>
            </a:r>
          </a:p>
          <a:p>
            <a:pPr marL="360000" lvl="1" indent="-360000">
              <a:spcBef>
                <a:spcPts val="2000"/>
              </a:spcBef>
            </a:pPr>
            <a:r>
              <a:rPr lang="fr-FR" dirty="0"/>
              <a:t>En quoi cet engagement est-il important ? </a:t>
            </a:r>
          </a:p>
          <a:p>
            <a:pPr marL="360000" lvl="1" indent="-360000">
              <a:spcBef>
                <a:spcPts val="2000"/>
              </a:spcBef>
            </a:pPr>
            <a:r>
              <a:rPr lang="fr-FR" dirty="0"/>
              <a:t>Indicateurs de performance</a:t>
            </a:r>
          </a:p>
          <a:p>
            <a:pPr marL="360000" lvl="1" indent="-360000">
              <a:spcBef>
                <a:spcPts val="2000"/>
              </a:spcBef>
            </a:pPr>
            <a:r>
              <a:rPr lang="fr-FR" dirty="0"/>
              <a:t>Aide à la réflexion pour le contrôle des </a:t>
            </a:r>
            <a:r>
              <a:rPr lang="fr-FR" dirty="0" smtClean="0"/>
              <a:t>actions clés </a:t>
            </a:r>
            <a:r>
              <a:rPr lang="fr-FR" dirty="0"/>
              <a:t>et responsabilités organisationnelles</a:t>
            </a:r>
          </a:p>
          <a:p>
            <a:pPr marL="360000" lvl="1" indent="-360000">
              <a:spcBef>
                <a:spcPts val="2000"/>
              </a:spcBef>
            </a:pPr>
            <a:r>
              <a:rPr lang="fr-FR" dirty="0"/>
              <a:t>Actions clés + notes d’orientation</a:t>
            </a:r>
          </a:p>
          <a:p>
            <a:pPr marL="360000" lvl="1" indent="-360000">
              <a:spcBef>
                <a:spcPts val="2000"/>
              </a:spcBef>
            </a:pPr>
            <a:r>
              <a:rPr lang="fr-FR" dirty="0"/>
              <a:t>Responsabilités organisationnelles</a:t>
            </a:r>
          </a:p>
          <a:p>
            <a:pPr marL="360000" lvl="1" indent="-360000">
              <a:spcBef>
                <a:spcPts val="2000"/>
              </a:spcBef>
            </a:pPr>
            <a:r>
              <a:rPr lang="fr-FR" dirty="0"/>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6172201" y="1212980"/>
            <a:ext cx="2819400" cy="4913184"/>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Comment les agences doivent travailler pour atteindre </a:t>
            </a:r>
            <a:r>
              <a:rPr lang="fr-FR" sz="1600" b="1" smtClean="0">
                <a:solidFill>
                  <a:schemeClr val="accent1"/>
                </a:solidFill>
              </a:rPr>
              <a:t>l'engagement</a:t>
            </a:r>
          </a:p>
        </p:txBody>
      </p:sp>
      <p:cxnSp>
        <p:nvCxnSpPr>
          <p:cNvPr id="7" name="Straight Connector 6"/>
          <p:cNvCxnSpPr/>
          <p:nvPr/>
        </p:nvCxnSpPr>
        <p:spPr>
          <a:xfrm>
            <a:off x="2880852" y="1752600"/>
            <a:ext cx="2769678"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48234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699380"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6172201" y="1735494"/>
            <a:ext cx="2819400" cy="439067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Contexte – Pourquoi y a-t-il un besoin contextuel pour cette déclaration ?</a:t>
            </a:r>
            <a:endParaRPr lang="en-GB" sz="1600" b="1">
              <a:solidFill>
                <a:schemeClr val="accent1"/>
              </a:solidFill>
            </a:endParaRPr>
          </a:p>
        </p:txBody>
      </p:sp>
      <p:cxnSp>
        <p:nvCxnSpPr>
          <p:cNvPr id="7" name="Straight Connector 6"/>
          <p:cNvCxnSpPr/>
          <p:nvPr/>
        </p:nvCxnSpPr>
        <p:spPr>
          <a:xfrm>
            <a:off x="922955" y="2350276"/>
            <a:ext cx="5011314"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6290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Résultats d’apprentissage</a:t>
            </a:r>
            <a:endParaRPr lang="en-GB"/>
          </a:p>
        </p:txBody>
      </p:sp>
      <p:sp>
        <p:nvSpPr>
          <p:cNvPr id="3" name="Content Placeholder 2"/>
          <p:cNvSpPr>
            <a:spLocks noGrp="1"/>
          </p:cNvSpPr>
          <p:nvPr>
            <p:ph idx="1"/>
          </p:nvPr>
        </p:nvSpPr>
        <p:spPr/>
        <p:txBody>
          <a:bodyPr/>
          <a:lstStyle/>
          <a:p>
            <a:r>
              <a:rPr lang="fr-FR" smtClean="0"/>
              <a:t>À la fin de cette session, les participants seront capables :</a:t>
            </a:r>
          </a:p>
          <a:p>
            <a:pPr lvl="1"/>
            <a:r>
              <a:rPr lang="fr-FR" smtClean="0"/>
              <a:t>D’énumérer les neuf engagements de la CHS</a:t>
            </a:r>
          </a:p>
          <a:p>
            <a:pPr lvl="1"/>
            <a:r>
              <a:rPr lang="fr-FR" smtClean="0"/>
              <a:t>De décrire le format de la CHS, y compris les engagements, les critères de qualité, les indicateurs de performance, les actions clés, les responsabilités organisationnelles et les notes d’orientation</a:t>
            </a:r>
          </a:p>
          <a:p>
            <a:pPr lvl="1"/>
            <a:r>
              <a:rPr lang="fr-FR" smtClean="0"/>
              <a:t>D’illustrer comment l’utilisation conjointe de la CHS, de la Charte humanitaire, des Principes de protection et des standards minimums des chapitres techniques de Sphère renforce la qualité, la redevabilité et l’efficacité de l’intervention humanitaire.</a:t>
            </a:r>
            <a:endParaRPr lang="fr-F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40561617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540759"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5878286" y="2304660"/>
            <a:ext cx="3113315" cy="382150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Comment pouvons-nous mesurer nos progrès vers la réalisation de la norme ?</a:t>
            </a:r>
            <a:endParaRPr lang="en-GB" sz="1600" b="1">
              <a:solidFill>
                <a:schemeClr val="accent1"/>
              </a:solidFill>
            </a:endParaRPr>
          </a:p>
        </p:txBody>
      </p:sp>
      <p:cxnSp>
        <p:nvCxnSpPr>
          <p:cNvPr id="7" name="Straight Connector 6"/>
          <p:cNvCxnSpPr/>
          <p:nvPr/>
        </p:nvCxnSpPr>
        <p:spPr>
          <a:xfrm>
            <a:off x="922955" y="2929290"/>
            <a:ext cx="3378457"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8448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512767"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6419461" y="2556588"/>
            <a:ext cx="2572140" cy="356957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Considérations au moment de mesurer les actions – que devrions-nous demander ? </a:t>
            </a:r>
            <a:r>
              <a:rPr lang="fr-FR" sz="1600" b="1" smtClean="0">
                <a:solidFill>
                  <a:schemeClr val="accent1"/>
                </a:solidFill>
              </a:rPr>
              <a:t/>
            </a:r>
            <a:br>
              <a:rPr lang="fr-FR" sz="1600" b="1" smtClean="0">
                <a:solidFill>
                  <a:schemeClr val="accent1"/>
                </a:solidFill>
              </a:rPr>
            </a:br>
            <a:r>
              <a:rPr lang="fr-FR" sz="1600" b="1" smtClean="0">
                <a:solidFill>
                  <a:schemeClr val="accent1"/>
                </a:solidFill>
              </a:rPr>
              <a:t>Aussi </a:t>
            </a:r>
            <a:r>
              <a:rPr lang="fr-FR" sz="1600" b="1">
                <a:solidFill>
                  <a:schemeClr val="accent1"/>
                </a:solidFill>
              </a:rPr>
              <a:t>bien en qualité de praticiens qu'en tant qu'organisations</a:t>
            </a:r>
            <a:endParaRPr lang="en-GB" sz="1600" b="1">
              <a:solidFill>
                <a:schemeClr val="accent1"/>
              </a:solidFill>
            </a:endParaRPr>
          </a:p>
        </p:txBody>
      </p:sp>
      <p:cxnSp>
        <p:nvCxnSpPr>
          <p:cNvPr id="7" name="Straight Connector 6"/>
          <p:cNvCxnSpPr/>
          <p:nvPr/>
        </p:nvCxnSpPr>
        <p:spPr>
          <a:xfrm>
            <a:off x="922955" y="3508304"/>
            <a:ext cx="2174808"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51500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550090"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5934269" y="3804856"/>
            <a:ext cx="3057332" cy="2403249"/>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Des actions spécifiques pour garantir la qualité et la redevabilité</a:t>
            </a:r>
            <a:endParaRPr lang="en-GB" sz="1600" b="1">
              <a:solidFill>
                <a:schemeClr val="accent1"/>
              </a:solidFill>
            </a:endParaRPr>
          </a:p>
        </p:txBody>
      </p:sp>
      <p:cxnSp>
        <p:nvCxnSpPr>
          <p:cNvPr id="7" name="Straight Connector 6"/>
          <p:cNvCxnSpPr/>
          <p:nvPr/>
        </p:nvCxnSpPr>
        <p:spPr>
          <a:xfrm>
            <a:off x="922955" y="4425297"/>
            <a:ext cx="1484343"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45838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634065"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5934269" y="3804856"/>
            <a:ext cx="3057332" cy="2403249"/>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Clarification du contexte, des responsabilités et des défis qu’il convient de prendre en </a:t>
            </a:r>
            <a:r>
              <a:rPr lang="fr-FR" sz="1600" b="1" smtClean="0">
                <a:solidFill>
                  <a:schemeClr val="accent1"/>
                </a:solidFill>
              </a:rPr>
              <a:t>compte</a:t>
            </a:r>
            <a:endParaRPr lang="en-GB" sz="1600" b="1">
              <a:solidFill>
                <a:schemeClr val="accent1"/>
              </a:solidFill>
            </a:endParaRPr>
          </a:p>
        </p:txBody>
      </p:sp>
      <p:cxnSp>
        <p:nvCxnSpPr>
          <p:cNvPr id="7" name="Straight Connector 6"/>
          <p:cNvCxnSpPr/>
          <p:nvPr/>
        </p:nvCxnSpPr>
        <p:spPr>
          <a:xfrm>
            <a:off x="2743976" y="4425297"/>
            <a:ext cx="2313216"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019586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540759"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5467739" y="3918857"/>
            <a:ext cx="3523862" cy="228924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Décrivent les politiques, les processus et les systèmes que les organisations doivent mettre en place</a:t>
            </a:r>
            <a:endParaRPr lang="en-GB" sz="1600" b="1">
              <a:solidFill>
                <a:schemeClr val="accent1"/>
              </a:solidFill>
            </a:endParaRPr>
          </a:p>
        </p:txBody>
      </p:sp>
      <p:cxnSp>
        <p:nvCxnSpPr>
          <p:cNvPr id="7" name="Straight Connector 6"/>
          <p:cNvCxnSpPr/>
          <p:nvPr/>
        </p:nvCxnSpPr>
        <p:spPr>
          <a:xfrm>
            <a:off x="932286" y="5032304"/>
            <a:ext cx="4152898"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61038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Éléments de la CHS</a:t>
            </a:r>
          </a:p>
        </p:txBody>
      </p:sp>
      <p:sp>
        <p:nvSpPr>
          <p:cNvPr id="3" name="Content Placeholder 2"/>
          <p:cNvSpPr>
            <a:spLocks noGrp="1"/>
          </p:cNvSpPr>
          <p:nvPr>
            <p:ph idx="1"/>
          </p:nvPr>
        </p:nvSpPr>
        <p:spPr>
          <a:xfrm>
            <a:off x="457200" y="1340442"/>
            <a:ext cx="6680718" cy="4785722"/>
          </a:xfrm>
        </p:spPr>
        <p:txBody>
          <a:bodyPr/>
          <a:lstStyle/>
          <a:p>
            <a:pPr marL="360000" lvl="1" indent="-360000">
              <a:spcBef>
                <a:spcPts val="2000"/>
              </a:spcBef>
            </a:pPr>
            <a:r>
              <a:rPr lang="fr-FR"/>
              <a:t>Engagement et critère de qualité 1 à 9</a:t>
            </a:r>
          </a:p>
          <a:p>
            <a:pPr marL="360000" lvl="1" indent="-360000">
              <a:spcBef>
                <a:spcPts val="2000"/>
              </a:spcBef>
            </a:pPr>
            <a:r>
              <a:rPr lang="fr-FR"/>
              <a:t>En quoi cet engagement est-il important ? </a:t>
            </a:r>
          </a:p>
          <a:p>
            <a:pPr marL="360000" lvl="1" indent="-360000">
              <a:spcBef>
                <a:spcPts val="2000"/>
              </a:spcBef>
            </a:pPr>
            <a:r>
              <a:rPr lang="fr-FR"/>
              <a:t>Indicateurs de performance</a:t>
            </a:r>
          </a:p>
          <a:p>
            <a:pPr marL="360000" lvl="1" indent="-360000">
              <a:spcBef>
                <a:spcPts val="2000"/>
              </a:spcBef>
            </a:pPr>
            <a:r>
              <a:rPr lang="fr-FR"/>
              <a:t>Aide à la réflexion pour le contrôle des </a:t>
            </a:r>
            <a:r>
              <a:rPr lang="fr-FR" smtClean="0"/>
              <a:t>actions clés </a:t>
            </a:r>
            <a:r>
              <a:rPr lang="fr-FR"/>
              <a:t>et responsabilités organisationnelles</a:t>
            </a:r>
          </a:p>
          <a:p>
            <a:pPr marL="360000" lvl="1" indent="-360000">
              <a:spcBef>
                <a:spcPts val="2000"/>
              </a:spcBef>
            </a:pPr>
            <a:r>
              <a:rPr lang="fr-FR"/>
              <a:t>Actions clés + notes d’orientation</a:t>
            </a:r>
          </a:p>
          <a:p>
            <a:pPr marL="360000" lvl="1" indent="-360000">
              <a:spcBef>
                <a:spcPts val="2000"/>
              </a:spcBef>
            </a:pPr>
            <a:r>
              <a:rPr lang="fr-FR"/>
              <a:t>Responsabilités organisationnelles</a:t>
            </a:r>
          </a:p>
          <a:p>
            <a:pPr marL="360000" lvl="1" indent="-360000">
              <a:spcBef>
                <a:spcPts val="2000"/>
              </a:spcBef>
            </a:pPr>
            <a:r>
              <a:rPr lang="fr-FR"/>
              <a:t>Ressources utiles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6" name="Content Placeholder 2"/>
          <p:cNvSpPr txBox="1">
            <a:spLocks/>
          </p:cNvSpPr>
          <p:nvPr/>
        </p:nvSpPr>
        <p:spPr>
          <a:xfrm>
            <a:off x="5467739" y="3918857"/>
            <a:ext cx="3523862" cy="228924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spcBef>
                <a:spcPts val="800"/>
              </a:spcBef>
            </a:pPr>
            <a:r>
              <a:rPr lang="fr-FR" sz="1600" b="1">
                <a:solidFill>
                  <a:schemeClr val="accent1"/>
                </a:solidFill>
              </a:rPr>
              <a:t>Ressources supplémentaires pour appuyer la prise de décisions et encourager la poursuite de l'apprentissage</a:t>
            </a:r>
            <a:endParaRPr lang="en-GB" sz="1600" b="1">
              <a:solidFill>
                <a:schemeClr val="accent1"/>
              </a:solidFill>
            </a:endParaRPr>
          </a:p>
        </p:txBody>
      </p:sp>
      <p:cxnSp>
        <p:nvCxnSpPr>
          <p:cNvPr id="7" name="Straight Connector 6"/>
          <p:cNvCxnSpPr/>
          <p:nvPr/>
        </p:nvCxnSpPr>
        <p:spPr>
          <a:xfrm>
            <a:off x="932286" y="5596290"/>
            <a:ext cx="2072171" cy="0"/>
          </a:xfrm>
          <a:prstGeom prst="line">
            <a:avLst/>
          </a:prstGeom>
          <a:ln w="2540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76489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322"/>
            <a:ext cx="9144000" cy="6167470"/>
          </a:xfrm>
          <a:prstGeom prst="rect">
            <a:avLst/>
          </a:prstGeom>
        </p:spPr>
      </p:pic>
      <p:sp>
        <p:nvSpPr>
          <p:cNvPr id="4" name="Rectangle 3"/>
          <p:cNvSpPr/>
          <p:nvPr/>
        </p:nvSpPr>
        <p:spPr>
          <a:xfrm>
            <a:off x="674914" y="867229"/>
            <a:ext cx="2111829" cy="526143"/>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Rectangle 4"/>
          <p:cNvSpPr/>
          <p:nvPr/>
        </p:nvSpPr>
        <p:spPr>
          <a:xfrm>
            <a:off x="2906486" y="867229"/>
            <a:ext cx="1545772" cy="526143"/>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Rectangle 5"/>
          <p:cNvSpPr/>
          <p:nvPr/>
        </p:nvSpPr>
        <p:spPr>
          <a:xfrm>
            <a:off x="54428" y="1491343"/>
            <a:ext cx="4397829" cy="1077686"/>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 name="Rectangle 6"/>
          <p:cNvSpPr/>
          <p:nvPr/>
        </p:nvSpPr>
        <p:spPr>
          <a:xfrm>
            <a:off x="121298" y="2579915"/>
            <a:ext cx="4222102" cy="620485"/>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Rectangle 7"/>
          <p:cNvSpPr/>
          <p:nvPr/>
        </p:nvSpPr>
        <p:spPr>
          <a:xfrm>
            <a:off x="54429" y="3214914"/>
            <a:ext cx="4343400" cy="1021184"/>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9" name="Rectangle 8"/>
          <p:cNvSpPr/>
          <p:nvPr/>
        </p:nvSpPr>
        <p:spPr>
          <a:xfrm>
            <a:off x="110415" y="4230914"/>
            <a:ext cx="620485" cy="22911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0" name="Rectangle 9"/>
          <p:cNvSpPr/>
          <p:nvPr/>
        </p:nvSpPr>
        <p:spPr>
          <a:xfrm>
            <a:off x="1117600" y="4230914"/>
            <a:ext cx="870857" cy="22911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622510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1966"/>
            <a:ext cx="9144000" cy="5070067"/>
          </a:xfrm>
          <a:prstGeom prst="rect">
            <a:avLst/>
          </a:prstGeom>
        </p:spPr>
      </p:pic>
      <p:sp>
        <p:nvSpPr>
          <p:cNvPr id="3" name="Rectangle 2"/>
          <p:cNvSpPr/>
          <p:nvPr/>
        </p:nvSpPr>
        <p:spPr>
          <a:xfrm>
            <a:off x="21771" y="100972"/>
            <a:ext cx="4372947" cy="78376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77238" y="1021185"/>
            <a:ext cx="1872344" cy="269453"/>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Rectangle 4"/>
          <p:cNvSpPr/>
          <p:nvPr/>
        </p:nvSpPr>
        <p:spPr>
          <a:xfrm>
            <a:off x="4809932" y="219160"/>
            <a:ext cx="1059024" cy="228709"/>
          </a:xfrm>
          <a:prstGeom prst="rect">
            <a:avLst/>
          </a:prstGeom>
          <a:noFill/>
          <a:ln w="571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0800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Engagement 3</a:t>
            </a:r>
          </a:p>
        </p:txBody>
      </p:sp>
      <p:sp>
        <p:nvSpPr>
          <p:cNvPr id="3" name="Content Placeholder 2"/>
          <p:cNvSpPr>
            <a:spLocks noGrp="1"/>
          </p:cNvSpPr>
          <p:nvPr>
            <p:ph idx="1"/>
          </p:nvPr>
        </p:nvSpPr>
        <p:spPr/>
        <p:txBody>
          <a:bodyPr/>
          <a:lstStyle/>
          <a:p>
            <a:pPr>
              <a:spcBef>
                <a:spcPts val="2400"/>
              </a:spcBef>
            </a:pPr>
            <a:r>
              <a:rPr lang="fr-FR" b="1"/>
              <a:t>Les communautés et les personnes </a:t>
            </a:r>
            <a:r>
              <a:rPr lang="fr-FR" b="1" smtClean="0"/>
              <a:t>affectées par </a:t>
            </a:r>
            <a:r>
              <a:rPr lang="fr-FR" b="1"/>
              <a:t>les crises ne sont pas affectées </a:t>
            </a:r>
            <a:r>
              <a:rPr lang="fr-FR" b="1" smtClean="0"/>
              <a:t>de manière </a:t>
            </a:r>
            <a:r>
              <a:rPr lang="fr-FR" b="1"/>
              <a:t>négative par l’action </a:t>
            </a:r>
            <a:r>
              <a:rPr lang="fr-FR" b="1" smtClean="0"/>
              <a:t>humanitaire et </a:t>
            </a:r>
            <a:r>
              <a:rPr lang="fr-FR" b="1"/>
              <a:t>sont mieux préparées, plus résilientes </a:t>
            </a:r>
            <a:r>
              <a:rPr lang="fr-FR" b="1" smtClean="0"/>
              <a:t>et moins </a:t>
            </a:r>
            <a:r>
              <a:rPr lang="fr-FR" b="1"/>
              <a:t>vulnérables grâce à celle-ci</a:t>
            </a:r>
            <a:r>
              <a:rPr lang="fr-FR" b="1" smtClean="0"/>
              <a:t>.</a:t>
            </a:r>
            <a:endParaRPr lang="fr-FR" b="1"/>
          </a:p>
          <a:p>
            <a:pPr>
              <a:spcBef>
                <a:spcPts val="2400"/>
              </a:spcBef>
            </a:pPr>
            <a:r>
              <a:rPr lang="fr-FR"/>
              <a:t>Trouvez : </a:t>
            </a:r>
            <a:r>
              <a:rPr lang="en-GB"/>
              <a:t>« </a:t>
            </a:r>
            <a:r>
              <a:rPr lang="fr-FR" smtClean="0"/>
              <a:t>Les </a:t>
            </a:r>
            <a:r>
              <a:rPr lang="fr-FR"/>
              <a:t>autorités locales, les dirigeants et les organisations en charge d’offrir une réponse aux crises considèrent que </a:t>
            </a:r>
            <a:r>
              <a:rPr lang="fr-FR" smtClean="0"/>
              <a:t>leurs capacités </a:t>
            </a:r>
            <a:r>
              <a:rPr lang="fr-FR"/>
              <a:t>se sont </a:t>
            </a:r>
            <a:r>
              <a:rPr lang="fr-FR" smtClean="0"/>
              <a:t/>
            </a:r>
            <a:br>
              <a:rPr lang="fr-FR" smtClean="0"/>
            </a:br>
            <a:r>
              <a:rPr lang="fr-FR" smtClean="0"/>
              <a:t>développées.</a:t>
            </a:r>
            <a:r>
              <a:rPr lang="fr-FR"/>
              <a:t> </a:t>
            </a:r>
            <a:r>
              <a:rPr lang="fr-FR" smtClean="0"/>
              <a:t>»</a:t>
            </a:r>
            <a:endParaRPr lang="fr-FR"/>
          </a:p>
          <a:p>
            <a:pPr>
              <a:spcBef>
                <a:spcPts val="2400"/>
              </a:spcBef>
            </a:pPr>
            <a:r>
              <a:rPr lang="fr-FR" i="1"/>
              <a:t>Indicateur de performance 2 (p. 13</a:t>
            </a:r>
            <a:r>
              <a:rPr lang="fr-FR" i="1" smtClean="0"/>
              <a:t>)</a:t>
            </a:r>
            <a:endParaRPr lang="fr-FR" i="1"/>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8617" y="3864863"/>
            <a:ext cx="3098183" cy="2065455"/>
          </a:xfrm>
          <a:prstGeom prst="rect">
            <a:avLst/>
          </a:prstGeom>
        </p:spPr>
      </p:pic>
    </p:spTree>
    <p:extLst>
      <p:ext uri="{BB962C8B-B14F-4D97-AF65-F5344CB8AC3E}">
        <p14:creationId xmlns:p14="http://schemas.microsoft.com/office/powerpoint/2010/main" val="237937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Engagement 5</a:t>
            </a:r>
          </a:p>
        </p:txBody>
      </p:sp>
      <p:sp>
        <p:nvSpPr>
          <p:cNvPr id="3" name="Content Placeholder 2"/>
          <p:cNvSpPr>
            <a:spLocks noGrp="1"/>
          </p:cNvSpPr>
          <p:nvPr>
            <p:ph idx="1"/>
          </p:nvPr>
        </p:nvSpPr>
        <p:spPr/>
        <p:txBody>
          <a:bodyPr/>
          <a:lstStyle/>
          <a:p>
            <a:pPr>
              <a:spcBef>
                <a:spcPts val="2400"/>
              </a:spcBef>
            </a:pPr>
            <a:r>
              <a:rPr lang="fr-FR" b="1"/>
              <a:t>Les communautés et les </a:t>
            </a:r>
            <a:r>
              <a:rPr lang="fr-FR" b="1" smtClean="0"/>
              <a:t>personnes affectées </a:t>
            </a:r>
            <a:r>
              <a:rPr lang="fr-FR" b="1"/>
              <a:t>par les crises ont accès à </a:t>
            </a:r>
            <a:r>
              <a:rPr lang="fr-FR" b="1" smtClean="0"/>
              <a:t>des mécanismes </a:t>
            </a:r>
            <a:r>
              <a:rPr lang="fr-FR" b="1"/>
              <a:t>sûrs et réactifs pour </a:t>
            </a:r>
            <a:r>
              <a:rPr lang="fr-FR" b="1" smtClean="0"/>
              <a:t>traiter leurs </a:t>
            </a:r>
            <a:r>
              <a:rPr lang="fr-FR" b="1"/>
              <a:t>plaintes</a:t>
            </a:r>
            <a:r>
              <a:rPr lang="fr-FR" b="1" smtClean="0"/>
              <a:t>.</a:t>
            </a:r>
            <a:endParaRPr lang="fr-FR" b="1"/>
          </a:p>
          <a:p>
            <a:pPr>
              <a:spcBef>
                <a:spcPts val="2400"/>
              </a:spcBef>
            </a:pPr>
            <a:r>
              <a:rPr lang="fr-FR"/>
              <a:t>Trouvez : </a:t>
            </a:r>
            <a:r>
              <a:rPr lang="en-GB"/>
              <a:t>« </a:t>
            </a:r>
            <a:r>
              <a:rPr lang="fr-FR" smtClean="0"/>
              <a:t>Les </a:t>
            </a:r>
            <a:r>
              <a:rPr lang="fr-FR"/>
              <a:t>plaintes ne pouvant pas être gérées par l’organisation sont-elles transmises dans les meilleures délais aux organisations concernées ? </a:t>
            </a:r>
            <a:r>
              <a:rPr lang="fr-FR" smtClean="0"/>
              <a:t>»</a:t>
            </a:r>
            <a:endParaRPr lang="fr-FR"/>
          </a:p>
          <a:p>
            <a:pPr>
              <a:spcBef>
                <a:spcPts val="2400"/>
              </a:spcBef>
            </a:pPr>
            <a:r>
              <a:rPr lang="fr-FR" i="1"/>
              <a:t>Aide à la reflexion pour le suivi </a:t>
            </a:r>
            <a:r>
              <a:rPr lang="fr-FR" i="1" smtClean="0"/>
              <a:t/>
            </a:r>
            <a:br>
              <a:rPr lang="fr-FR" i="1" smtClean="0"/>
            </a:br>
            <a:r>
              <a:rPr lang="fr-FR" i="1" smtClean="0"/>
              <a:t>des responsabilités </a:t>
            </a:r>
            <a:br>
              <a:rPr lang="fr-FR" i="1" smtClean="0"/>
            </a:br>
            <a:r>
              <a:rPr lang="fr-FR" i="1" smtClean="0"/>
              <a:t>organisationnelles (p</a:t>
            </a:r>
            <a:r>
              <a:rPr lang="fr-FR" i="1"/>
              <a:t>. 23)</a:t>
            </a:r>
          </a:p>
          <a:p>
            <a:pPr>
              <a:spcBef>
                <a:spcPts val="2400"/>
              </a:spcBef>
            </a:pPr>
            <a:endParaRPr lang="fr-FR"/>
          </a:p>
          <a:p>
            <a:pPr>
              <a:spcBef>
                <a:spcPts val="2400"/>
              </a:spcBef>
            </a:pPr>
            <a:endParaRPr lang="fr-FR"/>
          </a:p>
          <a:p>
            <a:pPr>
              <a:spcBef>
                <a:spcPts val="2400"/>
              </a:spcBef>
            </a:pPr>
            <a:endParaRPr lang="fr-FR"/>
          </a:p>
          <a:p>
            <a:pPr>
              <a:spcBef>
                <a:spcPts val="2400"/>
              </a:spcBef>
            </a:pPr>
            <a:endParaRPr lang="fr-FR"/>
          </a:p>
          <a:p>
            <a:pPr>
              <a:spcBef>
                <a:spcPts val="2400"/>
              </a:spcBef>
            </a:pP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38800" y="3883622"/>
            <a:ext cx="3038555" cy="2018150"/>
          </a:xfrm>
          <a:prstGeom prst="rect">
            <a:avLst/>
          </a:prstGeom>
        </p:spPr>
      </p:pic>
    </p:spTree>
    <p:extLst>
      <p:ext uri="{BB962C8B-B14F-4D97-AF65-F5344CB8AC3E}">
        <p14:creationId xmlns:p14="http://schemas.microsoft.com/office/powerpoint/2010/main" val="1742891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d4rri9bdfuube.cloudfront.net/assets/images/book/large/9780/8559/9780855984625.jpg"/>
          <p:cNvPicPr>
            <a:picLocks noChangeArrowheads="1"/>
          </p:cNvPicPr>
          <p:nvPr/>
        </p:nvPicPr>
        <p:blipFill rotWithShape="1">
          <a:blip r:embed="rId3">
            <a:extLst>
              <a:ext uri="{28A0092B-C50C-407E-A947-70E740481C1C}">
                <a14:useLocalDpi xmlns:a14="http://schemas.microsoft.com/office/drawing/2010/main" val="0"/>
              </a:ext>
            </a:extLst>
          </a:blip>
          <a:srcRect l="14970" r="14631" b="7703"/>
          <a:stretch/>
        </p:blipFill>
        <p:spPr bwMode="auto">
          <a:xfrm rot="-900000">
            <a:off x="507878" y="1618501"/>
            <a:ext cx="2876400" cy="41580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6339" y="1274691"/>
            <a:ext cx="2875850" cy="4158000"/>
          </a:xfrm>
          <a:prstGeom prst="rect">
            <a:avLst/>
          </a:prstGeom>
          <a:ln>
            <a:solidFill>
              <a:schemeClr val="accent6">
                <a:lumMod val="75000"/>
              </a:schemeClr>
            </a:solidFill>
          </a:ln>
        </p:spPr>
      </p:pic>
      <p:sp>
        <p:nvSpPr>
          <p:cNvPr id="2" name="Title 1"/>
          <p:cNvSpPr>
            <a:spLocks noGrp="1"/>
          </p:cNvSpPr>
          <p:nvPr>
            <p:ph type="title"/>
          </p:nvPr>
        </p:nvSpPr>
        <p:spPr/>
        <p:txBody>
          <a:bodyPr/>
          <a:lstStyle/>
          <a:p>
            <a:r>
              <a:rPr lang="en-GB" dirty="0"/>
              <a:t>Le </a:t>
            </a:r>
            <a:r>
              <a:rPr lang="en-GB" dirty="0" err="1"/>
              <a:t>manuel</a:t>
            </a:r>
            <a:r>
              <a:rPr lang="en-GB" dirty="0"/>
              <a:t> </a:t>
            </a:r>
            <a:r>
              <a:rPr lang="en-GB" dirty="0" err="1"/>
              <a:t>Sphère</a:t>
            </a:r>
            <a:endParaRPr lang="en-GB" dirty="0"/>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0000">
            <a:off x="5665228" y="1618429"/>
            <a:ext cx="2875850" cy="4158000"/>
          </a:xfrm>
          <a:prstGeom prst="rect">
            <a:avLst/>
          </a:prstGeom>
          <a:ln>
            <a:solidFill>
              <a:schemeClr val="accent1"/>
            </a:solidFill>
          </a:ln>
        </p:spPr>
      </p:pic>
    </p:spTree>
    <p:extLst>
      <p:ext uri="{BB962C8B-B14F-4D97-AF65-F5344CB8AC3E}">
        <p14:creationId xmlns:p14="http://schemas.microsoft.com/office/powerpoint/2010/main" val="4207544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6" presetClass="emph" presetSubtype="0" fill="hold" nodeType="withEffect">
                                  <p:stCondLst>
                                    <p:cond delay="0"/>
                                  </p:stCondLst>
                                  <p:childTnLst>
                                    <p:animEffect transition="out" filter="fade">
                                      <p:cBhvr>
                                        <p:cTn id="8" dur="500" tmFilter="0, 0; .2, .5; .8, .5; 1, 0"/>
                                        <p:tgtEl>
                                          <p:spTgt spid="5"/>
                                        </p:tgtEl>
                                      </p:cBhvr>
                                    </p:animEffect>
                                    <p:animScale>
                                      <p:cBhvr>
                                        <p:cTn id="9" dur="250" autoRev="1" fill="hold"/>
                                        <p:tgtEl>
                                          <p:spTgt spid="5"/>
                                        </p:tgtEl>
                                      </p:cBhvr>
                                      <p:by x="105000" y="105000"/>
                                    </p:animScale>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par>
                          <p:cTn id="13" fill="hold">
                            <p:stCondLst>
                              <p:cond delay="500"/>
                            </p:stCondLst>
                            <p:childTnLst>
                              <p:par>
                                <p:cTn id="14" presetID="26" presetClass="emph" presetSubtype="0" fill="hold" nodeType="afterEffect">
                                  <p:stCondLst>
                                    <p:cond delay="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12"/>
                                        </p:tgtEl>
                                      </p:cBhvr>
                                    </p:animEffect>
                                    <p:animScale>
                                      <p:cBhvr>
                                        <p:cTn id="23"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Engagement </a:t>
            </a:r>
            <a:r>
              <a:rPr lang="fr-FR" smtClean="0"/>
              <a:t>6</a:t>
            </a:r>
            <a:endParaRPr lang="en-GB"/>
          </a:p>
        </p:txBody>
      </p:sp>
      <p:sp>
        <p:nvSpPr>
          <p:cNvPr id="3" name="Content Placeholder 2"/>
          <p:cNvSpPr>
            <a:spLocks noGrp="1"/>
          </p:cNvSpPr>
          <p:nvPr>
            <p:ph idx="1"/>
          </p:nvPr>
        </p:nvSpPr>
        <p:spPr/>
        <p:txBody>
          <a:bodyPr/>
          <a:lstStyle/>
          <a:p>
            <a:pPr>
              <a:spcBef>
                <a:spcPts val="2400"/>
              </a:spcBef>
            </a:pPr>
            <a:r>
              <a:rPr lang="fr-FR" b="1"/>
              <a:t>Les communautés et les personnes affectées par les crises reçoivent une assistance coordonnée </a:t>
            </a:r>
            <a:r>
              <a:rPr lang="fr-FR" b="1" smtClean="0"/>
              <a:t>et complémentaire.</a:t>
            </a:r>
            <a:endParaRPr lang="fr-FR" b="1"/>
          </a:p>
          <a:p>
            <a:pPr>
              <a:spcBef>
                <a:spcPts val="2400"/>
              </a:spcBef>
            </a:pPr>
            <a:r>
              <a:rPr lang="fr-FR"/>
              <a:t>Trouvez : </a:t>
            </a:r>
            <a:r>
              <a:rPr lang="en-GB"/>
              <a:t>« </a:t>
            </a:r>
            <a:r>
              <a:rPr lang="fr-FR" smtClean="0"/>
              <a:t>Les </a:t>
            </a:r>
            <a:r>
              <a:rPr lang="fr-FR"/>
              <a:t>politiques et les stratégies </a:t>
            </a:r>
            <a:r>
              <a:rPr lang="fr-FR" smtClean="0"/>
              <a:t>comportent un </a:t>
            </a:r>
            <a:r>
              <a:rPr lang="fr-FR"/>
              <a:t>engagement clairement </a:t>
            </a:r>
            <a:r>
              <a:rPr lang="fr-FR" smtClean="0"/>
              <a:t>énoncé en </a:t>
            </a:r>
            <a:r>
              <a:rPr lang="fr-FR"/>
              <a:t>matière de coordination avec </a:t>
            </a:r>
            <a:r>
              <a:rPr lang="fr-FR" smtClean="0"/>
              <a:t>les autres organisations, notamment </a:t>
            </a:r>
            <a:r>
              <a:rPr lang="fr-FR"/>
              <a:t>avec </a:t>
            </a:r>
            <a:r>
              <a:rPr lang="fr-FR" smtClean="0"/>
              <a:t>les autorités </a:t>
            </a:r>
            <a:r>
              <a:rPr lang="fr-FR"/>
              <a:t>nationales </a:t>
            </a:r>
            <a:r>
              <a:rPr lang="fr-FR" smtClean="0"/>
              <a:t>et locales</a:t>
            </a:r>
            <a:r>
              <a:rPr lang="fr-FR"/>
              <a:t>, sans </a:t>
            </a:r>
            <a:r>
              <a:rPr lang="fr-FR" smtClean="0"/>
              <a:t>remettre en </a:t>
            </a:r>
            <a:br>
              <a:rPr lang="fr-FR" smtClean="0"/>
            </a:br>
            <a:r>
              <a:rPr lang="fr-FR" smtClean="0"/>
              <a:t>question </a:t>
            </a:r>
            <a:r>
              <a:rPr lang="fr-FR"/>
              <a:t>les principes </a:t>
            </a:r>
            <a:r>
              <a:rPr lang="fr-FR" smtClean="0"/>
              <a:t>humanitaires.</a:t>
            </a:r>
            <a:r>
              <a:rPr lang="fr-FR"/>
              <a:t> </a:t>
            </a:r>
            <a:r>
              <a:rPr lang="fr-FR" smtClean="0"/>
              <a:t>»</a:t>
            </a:r>
          </a:p>
          <a:p>
            <a:pPr>
              <a:spcBef>
                <a:spcPts val="2400"/>
              </a:spcBef>
            </a:pPr>
            <a:r>
              <a:rPr lang="fr-FR" i="1" smtClean="0"/>
              <a:t>Responsabilités </a:t>
            </a:r>
            <a:br>
              <a:rPr lang="fr-FR" i="1" smtClean="0"/>
            </a:br>
            <a:r>
              <a:rPr lang="fr-FR" i="1" smtClean="0"/>
              <a:t>organisationnelles 6.5 (p</a:t>
            </a:r>
            <a:r>
              <a:rPr lang="fr-FR" i="1"/>
              <a:t>. </a:t>
            </a:r>
            <a:r>
              <a:rPr lang="fr-FR" i="1" smtClean="0"/>
              <a:t>27</a:t>
            </a:r>
            <a:r>
              <a:rPr lang="fr-FR" i="1"/>
              <a:t>)</a:t>
            </a:r>
          </a:p>
          <a:p>
            <a:pPr>
              <a:spcBef>
                <a:spcPts val="2400"/>
              </a:spcBef>
            </a:pPr>
            <a:endParaRPr lang="fr-FR"/>
          </a:p>
          <a:p>
            <a:pPr>
              <a:spcBef>
                <a:spcPts val="2400"/>
              </a:spcBef>
            </a:pP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7" name="Picture 6" descr="Jalozai-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638799" y="3877249"/>
            <a:ext cx="3015823" cy="201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59764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Engagement </a:t>
            </a:r>
            <a:r>
              <a:rPr lang="fr-FR" smtClean="0"/>
              <a:t>8</a:t>
            </a:r>
            <a:endParaRPr lang="en-GB"/>
          </a:p>
        </p:txBody>
      </p:sp>
      <p:sp>
        <p:nvSpPr>
          <p:cNvPr id="3" name="Content Placeholder 2"/>
          <p:cNvSpPr>
            <a:spLocks noGrp="1"/>
          </p:cNvSpPr>
          <p:nvPr>
            <p:ph idx="1"/>
          </p:nvPr>
        </p:nvSpPr>
        <p:spPr/>
        <p:txBody>
          <a:bodyPr/>
          <a:lstStyle/>
          <a:p>
            <a:pPr>
              <a:spcBef>
                <a:spcPts val="2400"/>
              </a:spcBef>
            </a:pPr>
            <a:r>
              <a:rPr lang="fr-FR" b="1"/>
              <a:t>Les communautés et les personnes </a:t>
            </a:r>
            <a:r>
              <a:rPr lang="fr-FR" b="1" smtClean="0"/>
              <a:t>affectées par </a:t>
            </a:r>
            <a:r>
              <a:rPr lang="fr-FR" b="1"/>
              <a:t>les crises reçoivent l’assistance dont </a:t>
            </a:r>
            <a:r>
              <a:rPr lang="fr-FR" b="1" smtClean="0"/>
              <a:t>elles ont </a:t>
            </a:r>
            <a:r>
              <a:rPr lang="fr-FR" b="1"/>
              <a:t>besoin d’un personnel et de </a:t>
            </a:r>
            <a:r>
              <a:rPr lang="fr-FR" b="1" smtClean="0"/>
              <a:t>volontaires compétents </a:t>
            </a:r>
            <a:r>
              <a:rPr lang="fr-FR" b="1"/>
              <a:t>et bien gérés</a:t>
            </a:r>
            <a:r>
              <a:rPr lang="fr-FR" b="1" smtClean="0"/>
              <a:t>.</a:t>
            </a:r>
            <a:endParaRPr lang="fr-FR" b="1"/>
          </a:p>
          <a:p>
            <a:pPr>
              <a:spcBef>
                <a:spcPts val="2400"/>
              </a:spcBef>
            </a:pPr>
            <a:r>
              <a:rPr lang="fr-FR"/>
              <a:t>Trouvez : </a:t>
            </a:r>
            <a:r>
              <a:rPr lang="en-GB"/>
              <a:t>« </a:t>
            </a:r>
            <a:r>
              <a:rPr lang="fr-FR" smtClean="0"/>
              <a:t>Le </a:t>
            </a:r>
            <a:r>
              <a:rPr lang="fr-FR"/>
              <a:t>personnel est-il au courant des soutiens existants pour le développement des compétences requises dans </a:t>
            </a:r>
            <a:r>
              <a:rPr lang="fr-FR" smtClean="0"/>
              <a:t>l’exercice de </a:t>
            </a:r>
            <a:r>
              <a:rPr lang="fr-FR"/>
              <a:t>ses fonctions et si oui, les utilise-t-il ? </a:t>
            </a:r>
            <a:r>
              <a:rPr lang="fr-FR" smtClean="0"/>
              <a:t>»</a:t>
            </a:r>
            <a:endParaRPr lang="fr-FR"/>
          </a:p>
          <a:p>
            <a:pPr>
              <a:spcBef>
                <a:spcPts val="2400"/>
              </a:spcBef>
            </a:pPr>
            <a:r>
              <a:rPr lang="fr-FR" i="1"/>
              <a:t>Aide à la reflexion pour le suivi </a:t>
            </a:r>
            <a:r>
              <a:rPr lang="fr-FR" i="1" smtClean="0"/>
              <a:t/>
            </a:r>
            <a:br>
              <a:rPr lang="fr-FR" i="1" smtClean="0"/>
            </a:br>
            <a:r>
              <a:rPr lang="fr-FR" i="1" smtClean="0"/>
              <a:t>des </a:t>
            </a:r>
            <a:r>
              <a:rPr lang="fr-FR" i="1"/>
              <a:t>actions </a:t>
            </a:r>
            <a:r>
              <a:rPr lang="fr-FR" i="1" smtClean="0"/>
              <a:t>clés (p</a:t>
            </a:r>
            <a:r>
              <a:rPr lang="fr-FR" i="1"/>
              <a:t>. 32</a:t>
            </a:r>
            <a:r>
              <a:rPr lang="fr-FR" i="1" smtClean="0"/>
              <a:t>)</a:t>
            </a:r>
            <a:endParaRPr lang="fr-FR" i="1"/>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638799" y="3866324"/>
            <a:ext cx="3009456" cy="2006304"/>
          </a:xfrm>
          <a:prstGeom prst="rect">
            <a:avLst/>
          </a:prstGeom>
        </p:spPr>
      </p:pic>
    </p:spTree>
    <p:extLst>
      <p:ext uri="{BB962C8B-B14F-4D97-AF65-F5344CB8AC3E}">
        <p14:creationId xmlns:p14="http://schemas.microsoft.com/office/powerpoint/2010/main" val="220949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Le cyclone Esther</a:t>
            </a: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5" name="Picture 2" descr="http://i.telegraph.co.uk/multimedia/archive/03232/Cyclone_Pam_3232407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3211" y="1338261"/>
            <a:ext cx="7337579" cy="4580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256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Au lendemain du cyclone Esther</a:t>
            </a:r>
            <a:endParaRPr lang="en-GB"/>
          </a:p>
        </p:txBody>
      </p:sp>
      <p:sp>
        <p:nvSpPr>
          <p:cNvPr id="3" name="Content Placeholder 2"/>
          <p:cNvSpPr>
            <a:spLocks noGrp="1"/>
          </p:cNvSpPr>
          <p:nvPr>
            <p:ph idx="1"/>
          </p:nvPr>
        </p:nvSpPr>
        <p:spPr>
          <a:xfrm>
            <a:off x="457200" y="1340442"/>
            <a:ext cx="4498171" cy="4785722"/>
          </a:xfrm>
        </p:spPr>
        <p:txBody>
          <a:bodyPr/>
          <a:lstStyle/>
          <a:p>
            <a:pPr marL="360000" lvl="1" indent="-360000"/>
            <a:r>
              <a:rPr lang="fr-FR" sz="1700"/>
              <a:t>Le cyclone Esther a frappé l'île caribéenne de Sarandeh le 21 août.</a:t>
            </a:r>
          </a:p>
          <a:p>
            <a:pPr marL="360000" lvl="1" indent="-360000"/>
            <a:r>
              <a:rPr lang="fr-FR" sz="1700"/>
              <a:t>45 % des résidents ont dû être déplacés (21.500 personnes).</a:t>
            </a:r>
          </a:p>
          <a:p>
            <a:pPr marL="360000" lvl="1" indent="-360000"/>
            <a:r>
              <a:rPr lang="fr-FR" sz="1700"/>
              <a:t>L'état d'urgence a été déclaré, une demande d'assistance a été formulée.</a:t>
            </a:r>
          </a:p>
          <a:p>
            <a:pPr marL="360000" lvl="1" indent="-360000"/>
            <a:r>
              <a:rPr lang="fr-FR" sz="1700"/>
              <a:t>Graves perturbations de la vie de l'île.</a:t>
            </a:r>
          </a:p>
          <a:p>
            <a:pPr marL="360000" lvl="1" indent="-360000"/>
            <a:r>
              <a:rPr lang="fr-FR" sz="1700"/>
              <a:t>Port Jackson a subi des dégâts importants.</a:t>
            </a:r>
          </a:p>
          <a:p>
            <a:pPr marL="360000" lvl="1" indent="-360000"/>
            <a:r>
              <a:rPr lang="fr-FR" sz="1700"/>
              <a:t>Les premiers rapports suggèrent que 50 % des bâtiments de la capitale sont détruits.</a:t>
            </a:r>
          </a:p>
          <a:p>
            <a:pPr marL="360000" lvl="1" indent="-360000"/>
            <a:r>
              <a:rPr lang="fr-FR" sz="1700"/>
              <a:t>Traumatisme physique de grande ampleur ; les hôpitaux sont dépassés.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7" name="Picture 8" descr="http://www.skynews.com.au/content/dam/skynews/news/national/2015/01/19/skynews_539115351.jpg/jcr:content/renditions/skynews.img.1200.74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5371" y="1213155"/>
            <a:ext cx="3665736" cy="22758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relief.medair.org/assets/uploads/images/adobe_pic_vanuat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5371" y="3541632"/>
            <a:ext cx="3665736" cy="2441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7980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Informations contextuelles sur </a:t>
            </a:r>
            <a:r>
              <a:rPr lang="fr-FR" smtClean="0"/>
              <a:t>Sarandeh</a:t>
            </a: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5" name="Picture 8" descr="http://www.skynews.com.au/content/dam/skynews/news/national/2015/01/19/skynews_539115351.jpg/jcr:content/renditions/skynews.img.1200.745.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5371" y="1213155"/>
            <a:ext cx="3665736" cy="227581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http://relief.medair.org/assets/uploads/images/adobe_pic_vanuat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5371" y="3541632"/>
            <a:ext cx="3665736" cy="2441944"/>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2"/>
          <p:cNvSpPr>
            <a:spLocks noGrp="1"/>
          </p:cNvSpPr>
          <p:nvPr>
            <p:ph idx="1"/>
          </p:nvPr>
        </p:nvSpPr>
        <p:spPr>
          <a:xfrm>
            <a:off x="457200" y="1340442"/>
            <a:ext cx="4498171" cy="4785722"/>
          </a:xfrm>
        </p:spPr>
        <p:txBody>
          <a:bodyPr/>
          <a:lstStyle/>
          <a:p>
            <a:pPr marL="360000" lvl="1" indent="-360000">
              <a:spcBef>
                <a:spcPts val="900"/>
              </a:spcBef>
            </a:pPr>
            <a:r>
              <a:rPr lang="fr-FR" sz="1600"/>
              <a:t>Le pays en situation d’après conflit émerge de 15 années de guerre civile violente entre une minorité ethnique historiquement puissante et une majorité plus pauvre, constituée de trois groupes distincts à l'échelle nationale. </a:t>
            </a:r>
          </a:p>
          <a:p>
            <a:pPr marL="360000" lvl="1" indent="-360000">
              <a:spcBef>
                <a:spcPts val="900"/>
              </a:spcBef>
            </a:pPr>
            <a:r>
              <a:rPr lang="fr-FR" sz="1600"/>
              <a:t>Modalités fragiles de partage du pouvoir.</a:t>
            </a:r>
          </a:p>
          <a:p>
            <a:pPr marL="360000" lvl="1" indent="-360000">
              <a:spcBef>
                <a:spcPts val="900"/>
              </a:spcBef>
            </a:pPr>
            <a:r>
              <a:rPr lang="fr-FR" sz="1600"/>
              <a:t>Forte prévalence du VIH à travers le pays, aussi bien dans les centres urbains que dans les zones rurales.</a:t>
            </a:r>
          </a:p>
          <a:p>
            <a:pPr marL="360000" lvl="1" indent="-360000">
              <a:spcBef>
                <a:spcPts val="900"/>
              </a:spcBef>
            </a:pPr>
            <a:r>
              <a:rPr lang="fr-FR" sz="1600"/>
              <a:t>Faible niveau d’alphabétisation, faible taux de scolarisation en cycle secondaire et forte migration urbaine.</a:t>
            </a:r>
          </a:p>
          <a:p>
            <a:pPr marL="360000" lvl="1" indent="-360000">
              <a:spcBef>
                <a:spcPts val="900"/>
              </a:spcBef>
            </a:pPr>
            <a:r>
              <a:rPr lang="fr-FR" sz="1600"/>
              <a:t>L’économie de Sarandeh a stagné tout au long du conflit mais elle affiche un frémissement d’amélioration grâce au retour des investisseurs</a:t>
            </a:r>
            <a:r>
              <a:rPr lang="fr-FR" sz="1600" smtClean="0"/>
              <a:t>.</a:t>
            </a:r>
            <a:endParaRPr lang="fr-FR" sz="1600"/>
          </a:p>
        </p:txBody>
      </p:sp>
    </p:spTree>
    <p:extLst>
      <p:ext uri="{BB962C8B-B14F-4D97-AF65-F5344CB8AC3E}">
        <p14:creationId xmlns:p14="http://schemas.microsoft.com/office/powerpoint/2010/main" val="1098200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Consignes</a:t>
            </a:r>
            <a:endParaRPr lang="en-GB"/>
          </a:p>
        </p:txBody>
      </p:sp>
      <p:sp>
        <p:nvSpPr>
          <p:cNvPr id="3" name="Content Placeholder 2"/>
          <p:cNvSpPr>
            <a:spLocks noGrp="1"/>
          </p:cNvSpPr>
          <p:nvPr>
            <p:ph idx="1"/>
          </p:nvPr>
        </p:nvSpPr>
        <p:spPr/>
        <p:txBody>
          <a:bodyPr>
            <a:normAutofit fontScale="92500" lnSpcReduction="10000"/>
          </a:bodyPr>
          <a:lstStyle/>
          <a:p>
            <a:pPr>
              <a:spcBef>
                <a:spcPts val="1200"/>
              </a:spcBef>
            </a:pPr>
            <a:r>
              <a:rPr lang="fr-FR"/>
              <a:t>En groupe, réfléchissez à la manière d’améliorer </a:t>
            </a:r>
            <a:r>
              <a:rPr lang="fr-FR" smtClean="0"/>
              <a:t/>
            </a:r>
            <a:br>
              <a:rPr lang="fr-FR" smtClean="0"/>
            </a:br>
            <a:r>
              <a:rPr lang="fr-FR" smtClean="0"/>
              <a:t>la </a:t>
            </a:r>
            <a:r>
              <a:rPr lang="fr-FR"/>
              <a:t>qualité et la redevabilité dans la situation en </a:t>
            </a:r>
            <a:r>
              <a:rPr lang="fr-FR" smtClean="0"/>
              <a:t/>
            </a:r>
            <a:br>
              <a:rPr lang="fr-FR" smtClean="0"/>
            </a:br>
            <a:r>
              <a:rPr lang="fr-FR" smtClean="0"/>
              <a:t>présence</a:t>
            </a:r>
            <a:r>
              <a:rPr lang="fr-FR"/>
              <a:t>. </a:t>
            </a:r>
          </a:p>
          <a:p>
            <a:pPr>
              <a:spcBef>
                <a:spcPts val="1200"/>
              </a:spcBef>
            </a:pPr>
            <a:r>
              <a:rPr lang="fr-FR" b="1"/>
              <a:t>Veuillez énumérer au moins trois façons </a:t>
            </a:r>
            <a:r>
              <a:rPr lang="fr-FR" b="1" smtClean="0"/>
              <a:t/>
            </a:r>
            <a:br>
              <a:rPr lang="fr-FR" b="1" smtClean="0"/>
            </a:br>
            <a:r>
              <a:rPr lang="fr-FR" b="1" smtClean="0"/>
              <a:t>d’améliorer </a:t>
            </a:r>
            <a:r>
              <a:rPr lang="fr-FR" b="1"/>
              <a:t>l’intervention en utilisant à la </a:t>
            </a:r>
            <a:r>
              <a:rPr lang="fr-FR" b="1" smtClean="0"/>
              <a:t/>
            </a:r>
            <a:br>
              <a:rPr lang="fr-FR" b="1" smtClean="0"/>
            </a:br>
            <a:r>
              <a:rPr lang="fr-FR" b="1" smtClean="0"/>
              <a:t>fois </a:t>
            </a:r>
            <a:r>
              <a:rPr lang="fr-FR" b="1"/>
              <a:t>les engagements de la CHS, les </a:t>
            </a:r>
            <a:r>
              <a:rPr lang="fr-FR" b="1" smtClean="0"/>
              <a:t/>
            </a:r>
            <a:br>
              <a:rPr lang="fr-FR" b="1" smtClean="0"/>
            </a:br>
            <a:r>
              <a:rPr lang="fr-FR" b="1" smtClean="0"/>
              <a:t>standards </a:t>
            </a:r>
            <a:r>
              <a:rPr lang="fr-FR" b="1"/>
              <a:t>minimums des chapitres techniques et les Principes de protection de Sphère. </a:t>
            </a:r>
          </a:p>
          <a:p>
            <a:pPr marL="360000" lvl="1" indent="-360000">
              <a:spcBef>
                <a:spcPts val="1200"/>
              </a:spcBef>
            </a:pPr>
            <a:r>
              <a:rPr lang="fr-FR"/>
              <a:t>Préparez-vous à présenter les </a:t>
            </a:r>
            <a:r>
              <a:rPr lang="fr-FR" smtClean="0"/>
              <a:t/>
            </a:r>
            <a:br>
              <a:rPr lang="fr-FR" smtClean="0"/>
            </a:br>
            <a:r>
              <a:rPr lang="fr-FR" smtClean="0"/>
              <a:t>conclusions de </a:t>
            </a:r>
            <a:r>
              <a:rPr lang="fr-FR"/>
              <a:t>votre groupe </a:t>
            </a:r>
          </a:p>
          <a:p>
            <a:pPr marL="360000" lvl="1" indent="-360000">
              <a:spcBef>
                <a:spcPts val="1200"/>
              </a:spcBef>
            </a:pPr>
            <a:r>
              <a:rPr lang="fr-FR"/>
              <a:t>Présentez les résultats sur un tableau </a:t>
            </a:r>
            <a:r>
              <a:rPr lang="fr-FR" smtClean="0"/>
              <a:t/>
            </a:r>
            <a:br>
              <a:rPr lang="fr-FR" smtClean="0"/>
            </a:br>
            <a:r>
              <a:rPr lang="fr-FR" smtClean="0"/>
              <a:t>de conférence </a:t>
            </a:r>
            <a:r>
              <a:rPr lang="fr-FR"/>
              <a:t>(5 minutes par groupe</a:t>
            </a:r>
            <a:r>
              <a:rPr lang="fr-FR" smtClean="0"/>
              <a:t>)</a:t>
            </a:r>
            <a:endParaRPr lang="fr-FR"/>
          </a:p>
          <a:p>
            <a:pPr marL="360000" lvl="1" indent="-360000">
              <a:spcBef>
                <a:spcPts val="1200"/>
              </a:spcBef>
            </a:pPr>
            <a:r>
              <a:rPr lang="fr-FR" b="1">
                <a:solidFill>
                  <a:schemeClr val="accent1"/>
                </a:solidFill>
              </a:rPr>
              <a:t>Vous disposez de 25 minutes </a:t>
            </a:r>
            <a:r>
              <a:rPr lang="fr-FR" b="1" smtClean="0">
                <a:solidFill>
                  <a:schemeClr val="accent1"/>
                </a:solidFill>
              </a:rPr>
              <a:t/>
            </a:r>
            <a:br>
              <a:rPr lang="fr-FR" b="1" smtClean="0">
                <a:solidFill>
                  <a:schemeClr val="accent1"/>
                </a:solidFill>
              </a:rPr>
            </a:br>
            <a:r>
              <a:rPr lang="fr-FR" b="1" smtClean="0">
                <a:solidFill>
                  <a:schemeClr val="accent1"/>
                </a:solidFill>
              </a:rPr>
              <a:t>pour </a:t>
            </a:r>
            <a:r>
              <a:rPr lang="fr-FR" b="1">
                <a:solidFill>
                  <a:schemeClr val="accent1"/>
                </a:solidFill>
              </a:rPr>
              <a:t>préparer </a:t>
            </a:r>
            <a:r>
              <a:rPr lang="fr-FR" b="1" smtClean="0">
                <a:solidFill>
                  <a:schemeClr val="accent1"/>
                </a:solidFill>
              </a:rPr>
              <a:t>votre </a:t>
            </a:r>
            <a:r>
              <a:rPr lang="fr-FR" b="1">
                <a:solidFill>
                  <a:schemeClr val="accent1"/>
                </a:solidFill>
              </a:rPr>
              <a:t>présentation</a:t>
            </a:r>
            <a:r>
              <a:rPr lang="fr-FR" b="1" smtClean="0">
                <a:solidFill>
                  <a:schemeClr val="accent1"/>
                </a:solidFill>
              </a:rPr>
              <a:t>.</a:t>
            </a:r>
            <a:endParaRPr lang="fr-FR" b="1">
              <a:solidFill>
                <a:schemeClr val="accent1"/>
              </a:solidFill>
            </a:endParaRP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5" name="Picture 2" descr="https://upload.wikimedia.org/wikipedia/commons/thumb/a/a9/Boat_Graveyard_14_March_2015.jpg/220px-Boat_Graveyard_14_March_20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3743" y="1340442"/>
            <a:ext cx="2095500" cy="140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4784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Messages clés</a:t>
            </a:r>
            <a:endParaRPr lang="en-GB"/>
          </a:p>
        </p:txBody>
      </p:sp>
      <p:sp>
        <p:nvSpPr>
          <p:cNvPr id="3" name="Content Placeholder 2"/>
          <p:cNvSpPr>
            <a:spLocks noGrp="1"/>
          </p:cNvSpPr>
          <p:nvPr>
            <p:ph idx="1"/>
          </p:nvPr>
        </p:nvSpPr>
        <p:spPr/>
        <p:txBody>
          <a:bodyPr/>
          <a:lstStyle/>
          <a:p>
            <a:pPr marL="360000" lvl="1" indent="-360000">
              <a:spcBef>
                <a:spcPts val="1200"/>
              </a:spcBef>
            </a:pPr>
            <a:r>
              <a:rPr lang="fr-FR" sz="2000" dirty="0"/>
              <a:t>La CHS est un ensemble d’engagements, d’actions réalisables et de politiques, processus et systèmes, qui est adopté à titre volontaire. </a:t>
            </a:r>
          </a:p>
          <a:p>
            <a:pPr marL="360000" lvl="1" indent="-360000">
              <a:spcBef>
                <a:spcPts val="1200"/>
              </a:spcBef>
            </a:pPr>
            <a:r>
              <a:rPr lang="fr-FR" sz="2000" dirty="0"/>
              <a:t>Il s’agit d’une norme mesurable et vérifiable.</a:t>
            </a:r>
          </a:p>
          <a:p>
            <a:pPr marL="360000" lvl="1" indent="-360000">
              <a:spcBef>
                <a:spcPts val="1200"/>
              </a:spcBef>
            </a:pPr>
            <a:r>
              <a:rPr lang="fr-FR" sz="2000" dirty="0"/>
              <a:t>Lorsque des indicateurs font ressortir des lacunes, cela confère une excellente occasion de réfléchir et de plaider en faveur des changements requis au lieu de dénoncer une mauvaise performance ou des faiblesses organisationnelles</a:t>
            </a:r>
          </a:p>
          <a:p>
            <a:pPr marL="360000" lvl="1" indent="-360000">
              <a:spcBef>
                <a:spcPts val="1200"/>
              </a:spcBef>
            </a:pPr>
            <a:r>
              <a:rPr lang="fr-FR" sz="2000" dirty="0"/>
              <a:t>La CHS, la Charte humanitaire, les Principes de protection, les standards minimums des chapitres techniques de Sphère </a:t>
            </a:r>
            <a:r>
              <a:rPr lang="fr-FR" sz="2000" dirty="0" smtClean="0"/>
              <a:t>devraient </a:t>
            </a:r>
            <a:r>
              <a:rPr lang="fr-FR" sz="2000" dirty="0"/>
              <a:t>tous être utilisés conjointement. Ensemble, ils fournissent un cadre exhaustif de qualité et d'efficacité de l’intervention humanitaire et de redevabilité envers les populations affectées par une catastrophe.</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22414933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Pour aller plus loin</a:t>
            </a:r>
            <a:endParaRPr lang="en-GB"/>
          </a:p>
        </p:txBody>
      </p:sp>
      <p:sp>
        <p:nvSpPr>
          <p:cNvPr id="3" name="Content Placeholder 2"/>
          <p:cNvSpPr>
            <a:spLocks noGrp="1"/>
          </p:cNvSpPr>
          <p:nvPr>
            <p:ph idx="1"/>
          </p:nvPr>
        </p:nvSpPr>
        <p:spPr/>
        <p:txBody>
          <a:bodyPr/>
          <a:lstStyle/>
          <a:p>
            <a:pPr marL="360000" lvl="0" indent="-360000">
              <a:spcBef>
                <a:spcPts val="1600"/>
              </a:spcBef>
              <a:buClr>
                <a:srgbClr val="004386"/>
              </a:buClr>
              <a:buFont typeface="+mj-lt"/>
              <a:buAutoNum type="arabicPeriod"/>
            </a:pPr>
            <a:r>
              <a:rPr lang="fr-FR" dirty="0"/>
              <a:t>Le site web de la </a:t>
            </a:r>
            <a:r>
              <a:rPr lang="fr-FR" u="sng" dirty="0">
                <a:hlinkClick r:id="rId2"/>
              </a:rPr>
              <a:t>Norme humanitaire fondamentale</a:t>
            </a:r>
            <a:r>
              <a:rPr lang="fr-FR" dirty="0"/>
              <a:t> pour obtenir des informations supplémentaires sur le contexte et l’élaboration de la CHS.</a:t>
            </a:r>
          </a:p>
          <a:p>
            <a:pPr marL="360000" lvl="0" indent="-360000">
              <a:spcBef>
                <a:spcPts val="1600"/>
              </a:spcBef>
              <a:buClr>
                <a:srgbClr val="004386"/>
              </a:buClr>
              <a:buFont typeface="+mj-lt"/>
              <a:buAutoNum type="arabicPeriod"/>
            </a:pPr>
            <a:r>
              <a:rPr lang="fr-FR" dirty="0"/>
              <a:t>Le </a:t>
            </a:r>
            <a:r>
              <a:rPr lang="fr-FR" dirty="0">
                <a:hlinkClick r:id="rId3"/>
              </a:rPr>
              <a:t>site web de </a:t>
            </a:r>
            <a:r>
              <a:rPr lang="fr-FR" dirty="0" smtClean="0">
                <a:hlinkClick r:id="rId3"/>
              </a:rPr>
              <a:t>Sphère</a:t>
            </a:r>
            <a:r>
              <a:rPr lang="fr-FR" dirty="0" smtClean="0"/>
              <a:t>.</a:t>
            </a:r>
            <a:endParaRPr lang="fr-FR" dirty="0"/>
          </a:p>
          <a:p>
            <a:pPr marL="360000" lvl="0" indent="-360000">
              <a:spcBef>
                <a:spcPts val="1600"/>
              </a:spcBef>
              <a:buClr>
                <a:srgbClr val="004386"/>
              </a:buClr>
              <a:buFont typeface="+mj-lt"/>
              <a:buAutoNum type="arabicPeriod"/>
            </a:pPr>
            <a:r>
              <a:rPr lang="fr-FR" dirty="0"/>
              <a:t>Le site web de la </a:t>
            </a:r>
            <a:r>
              <a:rPr lang="fr-FR" u="sng" dirty="0">
                <a:hlinkClick r:id="rId4"/>
              </a:rPr>
              <a:t>CHS Alliance</a:t>
            </a:r>
            <a:r>
              <a:rPr lang="fr-FR" dirty="0"/>
              <a:t>, notamment pour obtenir un complément d’information en matière de </a:t>
            </a:r>
            <a:r>
              <a:rPr lang="fr-FR" u="sng" dirty="0">
                <a:hlinkClick r:id="rId5"/>
              </a:rPr>
              <a:t>vérification</a:t>
            </a:r>
            <a:r>
              <a:rPr lang="fr-FR" dirty="0"/>
              <a:t> ou </a:t>
            </a:r>
            <a:r>
              <a:rPr lang="fr-FR" u="sng" dirty="0">
                <a:hlinkClick r:id="rId6"/>
              </a:rPr>
              <a:t>un appui supplémentaire à la </a:t>
            </a:r>
            <a:r>
              <a:rPr lang="fr-FR" u="sng" dirty="0" smtClean="0">
                <a:hlinkClick r:id="rId6"/>
              </a:rPr>
              <a:t>formation</a:t>
            </a:r>
            <a:r>
              <a:rPr lang="fr-FR" u="sng" dirty="0" smtClean="0"/>
              <a:t>.</a:t>
            </a:r>
            <a:endParaRPr lang="fr-FR" dirty="0"/>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41763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8511" y="1149776"/>
            <a:ext cx="6433956" cy="4803155"/>
          </a:xfrm>
          <a:prstGeom prst="rect">
            <a:avLst/>
          </a:prstGeom>
        </p:spPr>
      </p:pic>
      <p:sp>
        <p:nvSpPr>
          <p:cNvPr id="2" name="Title 1"/>
          <p:cNvSpPr>
            <a:spLocks noGrp="1"/>
          </p:cNvSpPr>
          <p:nvPr>
            <p:ph type="title"/>
          </p:nvPr>
        </p:nvSpPr>
        <p:spPr/>
        <p:txBody>
          <a:bodyPr/>
          <a:lstStyle/>
          <a:p>
            <a:r>
              <a:rPr lang="en-GB"/>
              <a:t>Le manuel Sphère</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
        <p:nvSpPr>
          <p:cNvPr id="12" name="Rectangle 11"/>
          <p:cNvSpPr/>
          <p:nvPr/>
        </p:nvSpPr>
        <p:spPr>
          <a:xfrm>
            <a:off x="1188511" y="2724540"/>
            <a:ext cx="1193632" cy="3088431"/>
          </a:xfrm>
          <a:prstGeom prst="rect">
            <a:avLst/>
          </a:prstGeom>
          <a:noFill/>
          <a:ln w="5715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AU"/>
          </a:p>
        </p:txBody>
      </p:sp>
      <p:sp>
        <p:nvSpPr>
          <p:cNvPr id="13" name="Rectangle 12"/>
          <p:cNvSpPr/>
          <p:nvPr/>
        </p:nvSpPr>
        <p:spPr>
          <a:xfrm>
            <a:off x="2905714" y="1234679"/>
            <a:ext cx="2963795" cy="1862080"/>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a:p>
        </p:txBody>
      </p:sp>
    </p:spTree>
    <p:extLst>
      <p:ext uri="{BB962C8B-B14F-4D97-AF65-F5344CB8AC3E}">
        <p14:creationId xmlns:p14="http://schemas.microsoft.com/office/powerpoint/2010/main" val="61752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 : origines</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pic>
        <p:nvPicPr>
          <p:cNvPr id="8" name="Picture 2" descr="http://www.sphereproject.org/silo/images/chs-nine-commitments_800x800.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6754"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903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1. Les communautés et les personnes affectées par les crises </a:t>
            </a:r>
            <a:r>
              <a:rPr lang="fr-FR" smtClean="0"/>
              <a:t>reçoivent une </a:t>
            </a:r>
            <a:r>
              <a:rPr lang="fr-FR"/>
              <a:t>assistance adaptée et appropriée à leurs </a:t>
            </a:r>
            <a:r>
              <a:rPr lang="fr-FR" smtClean="0"/>
              <a:t>besoins.</a:t>
            </a: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2077261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en-GB"/>
              <a:t>2. </a:t>
            </a:r>
            <a:r>
              <a:rPr lang="fr-FR"/>
              <a:t>Les communautés et les personnes affectées par les crises ont </a:t>
            </a:r>
            <a:r>
              <a:rPr lang="fr-FR" smtClean="0"/>
              <a:t>accès à </a:t>
            </a:r>
            <a:r>
              <a:rPr lang="fr-FR"/>
              <a:t>temps à l’assistance humanitaire dont elles ont </a:t>
            </a:r>
            <a:r>
              <a:rPr lang="fr-FR" smtClean="0"/>
              <a:t>besoin.</a:t>
            </a:r>
            <a:endParaRPr lang="en-GB"/>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28199389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en-GB"/>
              <a:t>3. </a:t>
            </a:r>
            <a:r>
              <a:rPr lang="fr-FR"/>
              <a:t>Les communautés et les personnes affectées par les crises ne sont </a:t>
            </a:r>
            <a:r>
              <a:rPr lang="fr-FR" smtClean="0"/>
              <a:t>pas affectées </a:t>
            </a:r>
            <a:r>
              <a:rPr lang="fr-FR"/>
              <a:t>de manière négative par l’action humanitaire et sont </a:t>
            </a:r>
            <a:r>
              <a:rPr lang="fr-FR" smtClean="0"/>
              <a:t>mieux préparées</a:t>
            </a:r>
            <a:r>
              <a:rPr lang="fr-FR"/>
              <a:t>, plus résilientes et moins vulnérables grâce à celle-ci.</a:t>
            </a:r>
            <a:endParaRPr lang="en-GB" dirty="0"/>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16620349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La Norme humanitaire fondamentale</a:t>
            </a:r>
          </a:p>
        </p:txBody>
      </p:sp>
      <p:sp>
        <p:nvSpPr>
          <p:cNvPr id="3" name="Content Placeholder 2"/>
          <p:cNvSpPr>
            <a:spLocks noGrp="1"/>
          </p:cNvSpPr>
          <p:nvPr>
            <p:ph idx="1"/>
          </p:nvPr>
        </p:nvSpPr>
        <p:spPr/>
        <p:txBody>
          <a:bodyPr/>
          <a:lstStyle/>
          <a:p>
            <a:r>
              <a:rPr lang="fr-FR"/>
              <a:t>4. Les communautés et les personnes affectées par les crises </a:t>
            </a:r>
            <a:r>
              <a:rPr lang="fr-FR" smtClean="0"/>
              <a:t>connaissent leurs </a:t>
            </a:r>
            <a:r>
              <a:rPr lang="fr-FR"/>
              <a:t>droits, ont accès à l’information et participent aux décisions qui </a:t>
            </a:r>
            <a:r>
              <a:rPr lang="fr-FR" smtClean="0"/>
              <a:t>les concernent</a:t>
            </a:r>
            <a:r>
              <a:rPr lang="fr-FR"/>
              <a:t>.</a:t>
            </a:r>
          </a:p>
        </p:txBody>
      </p:sp>
      <p:sp>
        <p:nvSpPr>
          <p:cNvPr id="4" name="Footer Placeholder 3"/>
          <p:cNvSpPr>
            <a:spLocks noGrp="1"/>
          </p:cNvSpPr>
          <p:nvPr>
            <p:ph type="ftr" sz="quarter" idx="3"/>
          </p:nvPr>
        </p:nvSpPr>
        <p:spPr/>
        <p:txBody>
          <a:bodyPr/>
          <a:lstStyle/>
          <a:p>
            <a:r>
              <a:rPr lang="fr-FR" dirty="0" smtClean="0"/>
              <a:t>Module A8 – La Norme humanitaire fondamentale dans le manuel Sphère Pack de formation Sphère 2015</a:t>
            </a:r>
            <a:endParaRPr lang="en-GB" dirty="0" smtClean="0"/>
          </a:p>
        </p:txBody>
      </p:sp>
    </p:spTree>
    <p:extLst>
      <p:ext uri="{BB962C8B-B14F-4D97-AF65-F5344CB8AC3E}">
        <p14:creationId xmlns:p14="http://schemas.microsoft.com/office/powerpoint/2010/main" val="3319617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4836</TotalTime>
  <Words>2524</Words>
  <Application>Microsoft Office PowerPoint</Application>
  <PresentationFormat>On-screen Show (4:3)</PresentationFormat>
  <Paragraphs>347</Paragraphs>
  <Slides>37</Slides>
  <Notes>33</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Lucida Grande</vt:lpstr>
      <vt:lpstr>Lucida Sans Regular</vt:lpstr>
      <vt:lpstr>Tahoma</vt:lpstr>
      <vt:lpstr>Sphere</vt:lpstr>
      <vt:lpstr>PowerPoint Presentation</vt:lpstr>
      <vt:lpstr>Résultats d’apprentissage</vt:lpstr>
      <vt:lpstr>Le manuel Sphère</vt:lpstr>
      <vt:lpstr>Le manuel Sphère</vt:lpstr>
      <vt:lpstr>La Norme humanitaire fondamentale : origines</vt:lpstr>
      <vt:lpstr>La Norme humanitaire fondamentale</vt:lpstr>
      <vt:lpstr>La Norme humanitaire fondamentale</vt:lpstr>
      <vt:lpstr>La Norme humanitaire fondamentale</vt:lpstr>
      <vt:lpstr>La Norme humanitaire fondamentale</vt:lpstr>
      <vt:lpstr>La Norme humanitaire fondamentale</vt:lpstr>
      <vt:lpstr>La Norme humanitaire fondamentale</vt:lpstr>
      <vt:lpstr>La Norme humanitaire fondamentale</vt:lpstr>
      <vt:lpstr>La Norme humanitaire fondamentale</vt:lpstr>
      <vt:lpstr>La Norme humanitaire fondamentale</vt:lpstr>
      <vt:lpstr>Les Standards essentiels de Sphère :  Une comparaison</vt:lpstr>
      <vt:lpstr>Éléments de la CHS</vt:lpstr>
      <vt:lpstr>Éléments de la CHS</vt:lpstr>
      <vt:lpstr>Éléments de la CHS</vt:lpstr>
      <vt:lpstr>Éléments de la CHS</vt:lpstr>
      <vt:lpstr>Éléments de la CHS</vt:lpstr>
      <vt:lpstr>Éléments de la CHS</vt:lpstr>
      <vt:lpstr>Éléments de la CHS</vt:lpstr>
      <vt:lpstr>Éléments de la CHS</vt:lpstr>
      <vt:lpstr>Éléments de la CHS</vt:lpstr>
      <vt:lpstr>Éléments de la CHS</vt:lpstr>
      <vt:lpstr>PowerPoint Presentation</vt:lpstr>
      <vt:lpstr>PowerPoint Presentation</vt:lpstr>
      <vt:lpstr>Engagement 3</vt:lpstr>
      <vt:lpstr>Engagement 5</vt:lpstr>
      <vt:lpstr>Engagement 6</vt:lpstr>
      <vt:lpstr>Engagement 8</vt:lpstr>
      <vt:lpstr>Le cyclone Esther</vt:lpstr>
      <vt:lpstr>Au lendemain du cyclone Esther</vt:lpstr>
      <vt:lpstr>Informations contextuelles sur Sarandeh</vt:lpstr>
      <vt:lpstr>Consignes</vt:lpstr>
      <vt:lpstr>Messages clés</vt:lpstr>
      <vt:lpstr>Pour aller plus loin</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308</cp:revision>
  <dcterms:created xsi:type="dcterms:W3CDTF">2014-12-22T15:37:12Z</dcterms:created>
  <dcterms:modified xsi:type="dcterms:W3CDTF">2016-02-22T16:59:46Z</dcterms:modified>
</cp:coreProperties>
</file>