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9"/>
  </p:notesMasterIdLst>
  <p:handoutMasterIdLst>
    <p:handoutMasterId r:id="rId40"/>
  </p:handoutMasterIdLst>
  <p:sldIdLst>
    <p:sldId id="256" r:id="rId2"/>
    <p:sldId id="284" r:id="rId3"/>
    <p:sldId id="285" r:id="rId4"/>
    <p:sldId id="319" r:id="rId5"/>
    <p:sldId id="286"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B9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3" autoAdjust="0"/>
    <p:restoredTop sz="86093" autoAdjust="0"/>
  </p:normalViewPr>
  <p:slideViewPr>
    <p:cSldViewPr snapToGrid="0" snapToObjects="1" showGuides="1">
      <p:cViewPr varScale="1">
        <p:scale>
          <a:sx n="97" d="100"/>
          <a:sy n="97" d="100"/>
        </p:scale>
        <p:origin x="1398" y="72"/>
      </p:cViewPr>
      <p:guideLst>
        <p:guide orient="horz" pos="2160"/>
        <p:guide pos="287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D00D02-7ECE-9F4A-852C-3CC24F2A1FF4}" type="datetimeFigureOut">
              <a:rPr lang="en-US" smtClean="0"/>
              <a:t>2/22/2016</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FACE20-B907-3F45-B620-82B0DC37CA69}" type="slidenum">
              <a:rPr lang="en-GB" smtClean="0"/>
              <a:t>‹#›</a:t>
            </a:fld>
            <a:endParaRPr lang="en-GB" dirty="0"/>
          </a:p>
        </p:txBody>
      </p:sp>
    </p:spTree>
    <p:extLst>
      <p:ext uri="{BB962C8B-B14F-4D97-AF65-F5344CB8AC3E}">
        <p14:creationId xmlns:p14="http://schemas.microsoft.com/office/powerpoint/2010/main" val="37489573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6DEB5D-347A-444F-90DE-1B6E2932F515}" type="datetimeFigureOut">
              <a:rPr lang="en-US" smtClean="0"/>
              <a:t>2/22/2016</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7D2CA1-D120-9748-B6F6-7C32249A9953}" type="slidenum">
              <a:rPr lang="en-GB" smtClean="0"/>
              <a:t>‹#›</a:t>
            </a:fld>
            <a:endParaRPr lang="en-GB" dirty="0"/>
          </a:p>
        </p:txBody>
      </p:sp>
    </p:spTree>
    <p:extLst>
      <p:ext uri="{BB962C8B-B14F-4D97-AF65-F5344CB8AC3E}">
        <p14:creationId xmlns:p14="http://schemas.microsoft.com/office/powerpoint/2010/main" val="2691226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a:t>
            </a:fld>
            <a:endParaRPr lang="en-GB" dirty="0"/>
          </a:p>
        </p:txBody>
      </p:sp>
    </p:spTree>
    <p:extLst>
      <p:ext uri="{BB962C8B-B14F-4D97-AF65-F5344CB8AC3E}">
        <p14:creationId xmlns:p14="http://schemas.microsoft.com/office/powerpoint/2010/main" val="3225538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11</a:t>
            </a:fld>
            <a:endParaRPr lang="en-GB" dirty="0"/>
          </a:p>
        </p:txBody>
      </p:sp>
    </p:spTree>
    <p:extLst>
      <p:ext uri="{BB962C8B-B14F-4D97-AF65-F5344CB8AC3E}">
        <p14:creationId xmlns:p14="http://schemas.microsoft.com/office/powerpoint/2010/main" val="25498388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12</a:t>
            </a:fld>
            <a:endParaRPr lang="en-GB" dirty="0"/>
          </a:p>
        </p:txBody>
      </p:sp>
    </p:spTree>
    <p:extLst>
      <p:ext uri="{BB962C8B-B14F-4D97-AF65-F5344CB8AC3E}">
        <p14:creationId xmlns:p14="http://schemas.microsoft.com/office/powerpoint/2010/main" val="1729597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13</a:t>
            </a:fld>
            <a:endParaRPr lang="en-GB" dirty="0"/>
          </a:p>
        </p:txBody>
      </p:sp>
    </p:spTree>
    <p:extLst>
      <p:ext uri="{BB962C8B-B14F-4D97-AF65-F5344CB8AC3E}">
        <p14:creationId xmlns:p14="http://schemas.microsoft.com/office/powerpoint/2010/main" val="33948577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14</a:t>
            </a:fld>
            <a:endParaRPr lang="en-GB" dirty="0"/>
          </a:p>
        </p:txBody>
      </p:sp>
    </p:spTree>
    <p:extLst>
      <p:ext uri="{BB962C8B-B14F-4D97-AF65-F5344CB8AC3E}">
        <p14:creationId xmlns:p14="http://schemas.microsoft.com/office/powerpoint/2010/main" val="9853298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THIS</a:t>
            </a:r>
            <a:r>
              <a:rPr lang="en-AU" b="1" baseline="0" dirty="0" smtClean="0"/>
              <a:t> SLIDE IS HIDDEN – ONLY TO BE USED IN OPTIONAL COMPARISON ACTIVITY (SEE SESSION PLAN)</a:t>
            </a:r>
            <a:endParaRPr lang="en-AU" b="1" dirty="0" smtClean="0"/>
          </a:p>
          <a:p>
            <a:endParaRPr lang="en-AU" dirty="0" smtClean="0"/>
          </a:p>
          <a:p>
            <a:r>
              <a:rPr lang="en-AU" dirty="0" smtClean="0"/>
              <a:t>Optional activity – 15 minutes (see session plan)</a:t>
            </a:r>
          </a:p>
          <a:p>
            <a:r>
              <a:rPr lang="en-AU" dirty="0" smtClean="0"/>
              <a:t>Show the Sphere</a:t>
            </a:r>
            <a:r>
              <a:rPr lang="en-AU" baseline="0" dirty="0" smtClean="0"/>
              <a:t> Core Standards (slide)</a:t>
            </a:r>
          </a:p>
          <a:p>
            <a:endParaRPr lang="en-AU" baseline="0" dirty="0" smtClean="0"/>
          </a:p>
          <a:p>
            <a:r>
              <a:rPr lang="en-AU" dirty="0" smtClean="0"/>
              <a:t>At</a:t>
            </a:r>
            <a:r>
              <a:rPr lang="en-AU" baseline="0" dirty="0" smtClean="0"/>
              <a:t> tables, match the core standards to the nine commitments and debrief exercise.</a:t>
            </a:r>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15</a:t>
            </a:fld>
            <a:endParaRPr lang="en-GB" dirty="0"/>
          </a:p>
        </p:txBody>
      </p:sp>
    </p:spTree>
    <p:extLst>
      <p:ext uri="{BB962C8B-B14F-4D97-AF65-F5344CB8AC3E}">
        <p14:creationId xmlns:p14="http://schemas.microsoft.com/office/powerpoint/2010/main" val="18536198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dirty="0" smtClean="0"/>
              <a:t>THIS SLIDE IS ANIMATED</a:t>
            </a:r>
          </a:p>
          <a:p>
            <a:pPr marL="0" marR="0" indent="0" algn="l" defTabSz="457200" rtl="0" eaLnBrk="1" fontAlgn="auto" latinLnBrk="0" hangingPunct="1">
              <a:lnSpc>
                <a:spcPct val="100000"/>
              </a:lnSpc>
              <a:spcBef>
                <a:spcPts val="0"/>
              </a:spcBef>
              <a:spcAft>
                <a:spcPts val="0"/>
              </a:spcAft>
              <a:buClrTx/>
              <a:buSzTx/>
              <a:buFontTx/>
              <a:buNone/>
              <a:tabLst/>
              <a:defRPr/>
            </a:pPr>
            <a:endParaRPr lang="en-AU"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AU" dirty="0" smtClean="0"/>
              <a:t>Hand out a copy of</a:t>
            </a:r>
            <a:r>
              <a:rPr lang="en-AU" baseline="0" dirty="0" smtClean="0"/>
              <a:t> the full CHS (including guidance notes and indicators). Using commitment 1 as an example, walk the participants through the </a:t>
            </a:r>
            <a:r>
              <a:rPr lang="en-AU" b="1" baseline="0" dirty="0" smtClean="0"/>
              <a:t>commitment structure </a:t>
            </a:r>
            <a:r>
              <a:rPr lang="en-AU" baseline="0" dirty="0" smtClean="0"/>
              <a:t>pausing to highlight each element. While you present, </a:t>
            </a:r>
            <a:r>
              <a:rPr lang="en-AU" b="1" baseline="0" dirty="0" smtClean="0"/>
              <a:t>participants would thumb through the CHS along the slides. </a:t>
            </a:r>
          </a:p>
          <a:p>
            <a:endParaRPr lang="en-AU" baseline="0" dirty="0" smtClean="0"/>
          </a:p>
          <a:p>
            <a:r>
              <a:rPr lang="en-AU" sz="1200" b="1" i="0" u="none" strike="noStrike" kern="1200" baseline="0" dirty="0" smtClean="0">
                <a:solidFill>
                  <a:schemeClr val="tx1"/>
                </a:solidFill>
                <a:latin typeface="+mn-lt"/>
                <a:ea typeface="+mn-ea"/>
                <a:cs typeface="+mn-cs"/>
              </a:rPr>
              <a:t>Facilitator notes:</a:t>
            </a:r>
          </a:p>
          <a:p>
            <a:r>
              <a:rPr lang="en-AU" sz="1200" b="0" i="0" u="none" strike="noStrike" kern="1200" baseline="0" dirty="0" smtClean="0">
                <a:solidFill>
                  <a:schemeClr val="tx1"/>
                </a:solidFill>
                <a:latin typeface="+mn-lt"/>
                <a:ea typeface="+mn-ea"/>
                <a:cs typeface="+mn-cs"/>
              </a:rPr>
              <a:t>Each CHS is structured as follows:</a:t>
            </a:r>
          </a:p>
          <a:p>
            <a:pPr marL="171450" indent="-171450">
              <a:buFont typeface="Arial" panose="020B0604020202020204" pitchFamily="34" charset="0"/>
              <a:buChar char="•"/>
            </a:pPr>
            <a:r>
              <a:rPr lang="en-AU" sz="1200" b="0" i="0" u="none" strike="noStrike" kern="1200" baseline="0" dirty="0" smtClean="0">
                <a:solidFill>
                  <a:schemeClr val="tx1"/>
                </a:solidFill>
                <a:latin typeface="+mn-lt"/>
                <a:ea typeface="+mn-ea"/>
                <a:cs typeface="+mn-cs"/>
              </a:rPr>
              <a:t>The Commitment to communities and people affected by crisis: stating what they can expect from organisations and individuals delivering humanitarian assistance. </a:t>
            </a:r>
          </a:p>
          <a:p>
            <a:pPr marL="171450" indent="-171450">
              <a:buFont typeface="Arial" panose="020B0604020202020204" pitchFamily="34" charset="0"/>
              <a:buChar char="•"/>
            </a:pPr>
            <a:r>
              <a:rPr lang="en-AU" sz="1200" b="0" i="0" u="none" strike="noStrike" kern="1200" baseline="0" dirty="0" smtClean="0">
                <a:solidFill>
                  <a:schemeClr val="tx1"/>
                </a:solidFill>
                <a:latin typeface="+mn-lt"/>
                <a:ea typeface="+mn-ea"/>
                <a:cs typeface="+mn-cs"/>
              </a:rPr>
              <a:t>Each Commitment has  supporting Quality Criterion: that indicates how humanitarian organisations and staff should be working in order to meet it. </a:t>
            </a:r>
          </a:p>
          <a:p>
            <a:pPr marL="171450" indent="-171450">
              <a:buFont typeface="Arial" panose="020B0604020202020204" pitchFamily="34" charset="0"/>
              <a:buChar char="•"/>
            </a:pPr>
            <a:r>
              <a:rPr lang="en-AU" sz="1200" b="0" i="0" u="none" strike="noStrike" kern="1200" baseline="0" dirty="0" smtClean="0">
                <a:solidFill>
                  <a:schemeClr val="tx1"/>
                </a:solidFill>
                <a:latin typeface="+mn-lt"/>
                <a:ea typeface="+mn-ea"/>
                <a:cs typeface="+mn-cs"/>
              </a:rPr>
              <a:t>Key Actions; what staff engaged in humanitarian action should do to deliver high-quality programmes consistently and to be accountable to those they seek to assist to be undertaken in order to fulfil the Commitments; and</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u="none" strike="noStrike" kern="1200" baseline="0" dirty="0" smtClean="0">
                <a:solidFill>
                  <a:schemeClr val="tx1"/>
                </a:solidFill>
                <a:latin typeface="+mn-lt"/>
                <a:ea typeface="+mn-ea"/>
                <a:cs typeface="+mn-cs"/>
              </a:rPr>
              <a:t>Organisational Responsibilities: the policies, processes and systems organisations engaged in humanitarian action need to have in place to ensure their staff provide high-quality, accountable humanitarian assistance.</a:t>
            </a:r>
          </a:p>
          <a:p>
            <a:r>
              <a:rPr lang="en-AU" sz="1200" b="0" i="0" u="none" strike="noStrike" kern="1200" baseline="0" dirty="0" smtClean="0">
                <a:solidFill>
                  <a:schemeClr val="tx1"/>
                </a:solidFill>
                <a:latin typeface="+mn-lt"/>
                <a:ea typeface="+mn-ea"/>
                <a:cs typeface="+mn-cs"/>
              </a:rPr>
              <a:t>The </a:t>
            </a:r>
            <a:r>
              <a:rPr lang="en-AU" sz="1200" b="0" i="0" u="sng" strike="noStrike" kern="1200" baseline="0" dirty="0" smtClean="0">
                <a:solidFill>
                  <a:schemeClr val="tx1"/>
                </a:solidFill>
                <a:latin typeface="+mn-lt"/>
                <a:ea typeface="+mn-ea"/>
                <a:cs typeface="+mn-cs"/>
              </a:rPr>
              <a:t>Key Actions</a:t>
            </a:r>
            <a:r>
              <a:rPr lang="en-AU" sz="1200" b="0" i="0" u="none" strike="noStrike" kern="1200" baseline="0" dirty="0" smtClean="0">
                <a:solidFill>
                  <a:schemeClr val="tx1"/>
                </a:solidFill>
                <a:latin typeface="+mn-lt"/>
                <a:ea typeface="+mn-ea"/>
                <a:cs typeface="+mn-cs"/>
              </a:rPr>
              <a:t> and </a:t>
            </a:r>
            <a:r>
              <a:rPr lang="en-AU" sz="1200" b="0" i="0" u="sng" strike="noStrike" kern="1200" baseline="0" dirty="0" smtClean="0">
                <a:solidFill>
                  <a:schemeClr val="tx1"/>
                </a:solidFill>
                <a:latin typeface="+mn-lt"/>
                <a:ea typeface="+mn-ea"/>
                <a:cs typeface="+mn-cs"/>
              </a:rPr>
              <a:t>Organisational Responsibilities</a:t>
            </a:r>
            <a:r>
              <a:rPr lang="en-AU" sz="1200" b="0" i="0" u="none" strike="noStrike" kern="1200" baseline="0" dirty="0" smtClean="0">
                <a:solidFill>
                  <a:schemeClr val="tx1"/>
                </a:solidFill>
                <a:latin typeface="+mn-lt"/>
                <a:ea typeface="+mn-ea"/>
                <a:cs typeface="+mn-cs"/>
              </a:rPr>
              <a:t>: support each other and should be read together.</a:t>
            </a:r>
          </a:p>
          <a:p>
            <a:endParaRPr lang="en-AU" sz="1200" b="0" i="0" u="none" strike="noStrike" kern="1200" baseline="0" dirty="0" smtClean="0">
              <a:solidFill>
                <a:schemeClr val="tx1"/>
              </a:solidFill>
              <a:latin typeface="+mn-lt"/>
              <a:ea typeface="+mn-ea"/>
              <a:cs typeface="+mn-cs"/>
            </a:endParaRPr>
          </a:p>
          <a:p>
            <a:r>
              <a:rPr lang="en-AU" sz="1200" b="0" i="0" u="none" strike="noStrike" kern="1200" baseline="0" dirty="0" smtClean="0">
                <a:solidFill>
                  <a:schemeClr val="tx1"/>
                </a:solidFill>
                <a:latin typeface="+mn-lt"/>
                <a:ea typeface="+mn-ea"/>
                <a:cs typeface="+mn-cs"/>
              </a:rPr>
              <a:t>The CHS also contains useful guidance and measurement tools for practitioners and organisations. </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u="none" strike="noStrike" kern="1200" baseline="0" dirty="0" smtClean="0">
                <a:solidFill>
                  <a:schemeClr val="tx1"/>
                </a:solidFill>
                <a:latin typeface="+mn-lt"/>
                <a:ea typeface="+mn-ea"/>
                <a:cs typeface="+mn-cs"/>
              </a:rPr>
              <a:t>The CHS </a:t>
            </a:r>
            <a:r>
              <a:rPr lang="en-AU" sz="1200" b="0" i="0" u="sng" strike="noStrike" kern="1200" baseline="0" dirty="0" smtClean="0">
                <a:solidFill>
                  <a:schemeClr val="tx1"/>
                </a:solidFill>
                <a:latin typeface="+mn-lt"/>
                <a:ea typeface="+mn-ea"/>
                <a:cs typeface="+mn-cs"/>
              </a:rPr>
              <a:t>performance indicators</a:t>
            </a:r>
            <a:r>
              <a:rPr lang="en-AU" sz="1200" b="0" i="0" u="none" strike="noStrike" kern="1200" baseline="0" dirty="0" smtClean="0">
                <a:solidFill>
                  <a:schemeClr val="tx1"/>
                </a:solidFill>
                <a:latin typeface="+mn-lt"/>
                <a:ea typeface="+mn-ea"/>
                <a:cs typeface="+mn-cs"/>
              </a:rPr>
              <a:t> and </a:t>
            </a:r>
            <a:r>
              <a:rPr lang="en-AU" sz="1200" b="0" i="0" u="sng" strike="noStrike" kern="1200" baseline="0" dirty="0" smtClean="0">
                <a:solidFill>
                  <a:schemeClr val="tx1"/>
                </a:solidFill>
                <a:latin typeface="+mn-lt"/>
                <a:ea typeface="+mn-ea"/>
                <a:cs typeface="+mn-cs"/>
              </a:rPr>
              <a:t>guiding questions</a:t>
            </a:r>
            <a:r>
              <a:rPr lang="en-AU" sz="1200" b="0" i="0" u="none" strike="noStrike" kern="1200" baseline="0" dirty="0" smtClean="0">
                <a:solidFill>
                  <a:schemeClr val="tx1"/>
                </a:solidFill>
                <a:latin typeface="+mn-lt"/>
                <a:ea typeface="+mn-ea"/>
                <a:cs typeface="+mn-cs"/>
              </a:rPr>
              <a:t> are intended to promote measurement of progress towards meeting the standard and to drive continuous learning and improvement in the quality and accountability of humanitarian responses. </a:t>
            </a:r>
            <a:r>
              <a:rPr lang="en-AU" sz="1200" b="0" i="0" u="sng" strike="noStrike" kern="1200" baseline="0" dirty="0" smtClean="0">
                <a:solidFill>
                  <a:schemeClr val="tx1"/>
                </a:solidFill>
                <a:latin typeface="+mn-lt"/>
                <a:ea typeface="+mn-ea"/>
                <a:cs typeface="+mn-cs"/>
              </a:rPr>
              <a:t>Performance indicators</a:t>
            </a:r>
            <a:r>
              <a:rPr lang="en-AU" sz="1200" b="0" i="0" u="none" strike="noStrike" kern="1200" baseline="0" dirty="0" smtClean="0">
                <a:solidFill>
                  <a:schemeClr val="tx1"/>
                </a:solidFill>
                <a:latin typeface="+mn-lt"/>
                <a:ea typeface="+mn-ea"/>
                <a:cs typeface="+mn-cs"/>
              </a:rPr>
              <a:t> should be adapted to each context- and organisation-specific process. </a:t>
            </a:r>
          </a:p>
          <a:p>
            <a:pPr marL="171450" indent="-171450">
              <a:buFont typeface="Arial" panose="020B0604020202020204" pitchFamily="34" charset="0"/>
              <a:buChar char="•"/>
            </a:pPr>
            <a:r>
              <a:rPr lang="en-AU" sz="1200" b="0" i="0" u="sng" strike="noStrike" kern="1200" baseline="0" dirty="0" smtClean="0">
                <a:solidFill>
                  <a:schemeClr val="tx1"/>
                </a:solidFill>
                <a:latin typeface="+mn-lt"/>
                <a:ea typeface="+mn-ea"/>
                <a:cs typeface="+mn-cs"/>
              </a:rPr>
              <a:t>The guidance notes </a:t>
            </a:r>
            <a:r>
              <a:rPr lang="en-AU" sz="1200" b="0" i="0" u="none" strike="noStrike" kern="1200" baseline="0" dirty="0" smtClean="0">
                <a:solidFill>
                  <a:schemeClr val="tx1"/>
                </a:solidFill>
                <a:latin typeface="+mn-lt"/>
                <a:ea typeface="+mn-ea"/>
                <a:cs typeface="+mn-cs"/>
              </a:rPr>
              <a:t>provide </a:t>
            </a:r>
            <a:r>
              <a:rPr lang="en-AU" sz="1200" b="0" i="1" u="none" strike="noStrike" kern="1200" baseline="0" dirty="0" smtClean="0">
                <a:solidFill>
                  <a:schemeClr val="tx1"/>
                </a:solidFill>
                <a:latin typeface="+mn-lt"/>
                <a:ea typeface="+mn-ea"/>
                <a:cs typeface="+mn-cs"/>
              </a:rPr>
              <a:t>clarification </a:t>
            </a:r>
            <a:r>
              <a:rPr lang="en-AU" sz="1200" b="0" i="0" u="none" strike="noStrike" kern="1200" baseline="0" dirty="0" smtClean="0">
                <a:solidFill>
                  <a:schemeClr val="tx1"/>
                </a:solidFill>
                <a:latin typeface="+mn-lt"/>
                <a:ea typeface="+mn-ea"/>
                <a:cs typeface="+mn-cs"/>
              </a:rPr>
              <a:t>on the Key Actions and Organisational Responsibilities laid out in the CHS and examine some of the practical challenges that may arise when applying the CHS. They explains why each of the Nine Commitments of the CHS is important and provides some examples for different audiences and for different contexts.  </a:t>
            </a:r>
          </a:p>
        </p:txBody>
      </p:sp>
      <p:sp>
        <p:nvSpPr>
          <p:cNvPr id="4" name="Slide Number Placeholder 3"/>
          <p:cNvSpPr>
            <a:spLocks noGrp="1"/>
          </p:cNvSpPr>
          <p:nvPr>
            <p:ph type="sldNum" sz="quarter" idx="10"/>
          </p:nvPr>
        </p:nvSpPr>
        <p:spPr/>
        <p:txBody>
          <a:bodyPr/>
          <a:lstStyle/>
          <a:p>
            <a:fld id="{CB7D2CA1-D120-9748-B6F6-7C32249A9953}" type="slidenum">
              <a:rPr lang="en-GB" smtClean="0"/>
              <a:t>16</a:t>
            </a:fld>
            <a:endParaRPr lang="en-GB" dirty="0"/>
          </a:p>
        </p:txBody>
      </p:sp>
    </p:spTree>
    <p:extLst>
      <p:ext uri="{BB962C8B-B14F-4D97-AF65-F5344CB8AC3E}">
        <p14:creationId xmlns:p14="http://schemas.microsoft.com/office/powerpoint/2010/main" val="38510532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AU"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17</a:t>
            </a:fld>
            <a:endParaRPr lang="en-GB" dirty="0"/>
          </a:p>
        </p:txBody>
      </p:sp>
    </p:spTree>
    <p:extLst>
      <p:ext uri="{BB962C8B-B14F-4D97-AF65-F5344CB8AC3E}">
        <p14:creationId xmlns:p14="http://schemas.microsoft.com/office/powerpoint/2010/main" val="1367492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AU"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18</a:t>
            </a:fld>
            <a:endParaRPr lang="en-GB" dirty="0"/>
          </a:p>
        </p:txBody>
      </p:sp>
    </p:spTree>
    <p:extLst>
      <p:ext uri="{BB962C8B-B14F-4D97-AF65-F5344CB8AC3E}">
        <p14:creationId xmlns:p14="http://schemas.microsoft.com/office/powerpoint/2010/main" val="3763238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AU"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19</a:t>
            </a:fld>
            <a:endParaRPr lang="en-GB" dirty="0"/>
          </a:p>
        </p:txBody>
      </p:sp>
    </p:spTree>
    <p:extLst>
      <p:ext uri="{BB962C8B-B14F-4D97-AF65-F5344CB8AC3E}">
        <p14:creationId xmlns:p14="http://schemas.microsoft.com/office/powerpoint/2010/main" val="24597048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AU"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20</a:t>
            </a:fld>
            <a:endParaRPr lang="en-GB" dirty="0"/>
          </a:p>
        </p:txBody>
      </p:sp>
    </p:spTree>
    <p:extLst>
      <p:ext uri="{BB962C8B-B14F-4D97-AF65-F5344CB8AC3E}">
        <p14:creationId xmlns:p14="http://schemas.microsoft.com/office/powerpoint/2010/main" val="4004593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0" dirty="0" smtClean="0"/>
              <a:t>THIS SLIDE IS ANIMATED – FACILITATOR TIMINGS SHOULD MATCH THE FLOW OF THE SLIDE.</a:t>
            </a:r>
          </a:p>
          <a:p>
            <a:endParaRPr lang="en-AU" b="0" dirty="0" smtClean="0"/>
          </a:p>
          <a:p>
            <a:r>
              <a:rPr lang="en-AU" b="0" dirty="0" smtClean="0"/>
              <a:t>History – </a:t>
            </a:r>
            <a:r>
              <a:rPr lang="en-AU" b="0" dirty="0" smtClean="0">
                <a:solidFill>
                  <a:srgbClr val="C00000"/>
                </a:solidFill>
              </a:rPr>
              <a:t>The </a:t>
            </a:r>
            <a:r>
              <a:rPr lang="en-AU" b="0" dirty="0" smtClean="0">
                <a:solidFill>
                  <a:srgbClr val="FF0000"/>
                </a:solidFill>
              </a:rPr>
              <a:t>Sphere Project</a:t>
            </a:r>
            <a:r>
              <a:rPr lang="en-AU" b="0" baseline="0" dirty="0" smtClean="0">
                <a:solidFill>
                  <a:srgbClr val="FF0000"/>
                </a:solidFill>
              </a:rPr>
              <a:t> </a:t>
            </a:r>
            <a:r>
              <a:rPr lang="en-AU" b="0" baseline="0" dirty="0" smtClean="0"/>
              <a:t>was </a:t>
            </a:r>
            <a:r>
              <a:rPr lang="en-AU" b="0" dirty="0" smtClean="0"/>
              <a:t>launched in 1997</a:t>
            </a:r>
            <a:r>
              <a:rPr lang="en-AU" b="0" baseline="0" dirty="0" smtClean="0"/>
              <a:t> in the aftermath of the Great Lakes crises in order to improve the quality and accountability of humanitarian assistance. It was responding to a growing number of critical evaluations by agencies and donors, as well as communities and the broader public. The humanitarian landscape was also expanding, professionalising, working with large budgets and expanding in scope of delivery. A set of consistent, commonly agreed and universal minimum standards to </a:t>
            </a:r>
            <a:r>
              <a:rPr lang="en-GB" sz="1200" b="0" kern="1200" dirty="0" smtClean="0">
                <a:solidFill>
                  <a:schemeClr val="tx1"/>
                </a:solidFill>
                <a:effectLst/>
                <a:latin typeface="+mn-lt"/>
                <a:ea typeface="+mn-ea"/>
                <a:cs typeface="+mn-cs"/>
              </a:rPr>
              <a:t>ensure respect for the dignity</a:t>
            </a:r>
            <a:r>
              <a:rPr lang="en-AU" b="0" baseline="0" dirty="0" smtClean="0"/>
              <a:t> of disaster-affected people was presented in the form of the Sphere Handbook, with the Humanitarian Charter at its fore.</a:t>
            </a:r>
            <a:endParaRPr lang="en-AU" i="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AU" i="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AU" i="0" baseline="0" dirty="0" smtClean="0"/>
              <a:t>&lt;END ANIMATIONS&gt;</a:t>
            </a:r>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3</a:t>
            </a:fld>
            <a:endParaRPr lang="en-GB" dirty="0"/>
          </a:p>
        </p:txBody>
      </p:sp>
    </p:spTree>
    <p:extLst>
      <p:ext uri="{BB962C8B-B14F-4D97-AF65-F5344CB8AC3E}">
        <p14:creationId xmlns:p14="http://schemas.microsoft.com/office/powerpoint/2010/main" val="40572287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AU"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21</a:t>
            </a:fld>
            <a:endParaRPr lang="en-GB" dirty="0"/>
          </a:p>
        </p:txBody>
      </p:sp>
    </p:spTree>
    <p:extLst>
      <p:ext uri="{BB962C8B-B14F-4D97-AF65-F5344CB8AC3E}">
        <p14:creationId xmlns:p14="http://schemas.microsoft.com/office/powerpoint/2010/main" val="18531502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AU"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22</a:t>
            </a:fld>
            <a:endParaRPr lang="en-GB" dirty="0"/>
          </a:p>
        </p:txBody>
      </p:sp>
    </p:spTree>
    <p:extLst>
      <p:ext uri="{BB962C8B-B14F-4D97-AF65-F5344CB8AC3E}">
        <p14:creationId xmlns:p14="http://schemas.microsoft.com/office/powerpoint/2010/main" val="26223896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AU"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23</a:t>
            </a:fld>
            <a:endParaRPr lang="en-GB" dirty="0"/>
          </a:p>
        </p:txBody>
      </p:sp>
    </p:spTree>
    <p:extLst>
      <p:ext uri="{BB962C8B-B14F-4D97-AF65-F5344CB8AC3E}">
        <p14:creationId xmlns:p14="http://schemas.microsoft.com/office/powerpoint/2010/main" val="6396791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AU"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24</a:t>
            </a:fld>
            <a:endParaRPr lang="en-GB" dirty="0"/>
          </a:p>
        </p:txBody>
      </p:sp>
    </p:spTree>
    <p:extLst>
      <p:ext uri="{BB962C8B-B14F-4D97-AF65-F5344CB8AC3E}">
        <p14:creationId xmlns:p14="http://schemas.microsoft.com/office/powerpoint/2010/main" val="39952601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AU"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25</a:t>
            </a:fld>
            <a:endParaRPr lang="en-GB" dirty="0"/>
          </a:p>
        </p:txBody>
      </p:sp>
    </p:spTree>
    <p:extLst>
      <p:ext uri="{BB962C8B-B14F-4D97-AF65-F5344CB8AC3E}">
        <p14:creationId xmlns:p14="http://schemas.microsoft.com/office/powerpoint/2010/main" val="20193756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SLIDE IS ANIMATED</a:t>
            </a:r>
          </a:p>
          <a:p>
            <a:endParaRPr lang="en-AU" dirty="0" smtClean="0"/>
          </a:p>
          <a:p>
            <a:r>
              <a:rPr lang="en-AU" dirty="0" smtClean="0"/>
              <a:t>Using Commitment 1 as an example, show participants where each element is located and how, using the previous slide’s definitions, we can work</a:t>
            </a:r>
            <a:r>
              <a:rPr lang="en-AU" baseline="0" dirty="0" smtClean="0"/>
              <a:t> towards the Commitment.</a:t>
            </a:r>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26</a:t>
            </a:fld>
            <a:endParaRPr lang="en-GB" dirty="0"/>
          </a:p>
        </p:txBody>
      </p:sp>
    </p:spTree>
    <p:extLst>
      <p:ext uri="{BB962C8B-B14F-4D97-AF65-F5344CB8AC3E}">
        <p14:creationId xmlns:p14="http://schemas.microsoft.com/office/powerpoint/2010/main" val="12735583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dirty="0" smtClean="0"/>
              <a:t>THIS SLIDE IS ANIMATED</a:t>
            </a:r>
          </a:p>
        </p:txBody>
      </p:sp>
      <p:sp>
        <p:nvSpPr>
          <p:cNvPr id="4" name="Slide Number Placeholder 3"/>
          <p:cNvSpPr>
            <a:spLocks noGrp="1"/>
          </p:cNvSpPr>
          <p:nvPr>
            <p:ph type="sldNum" sz="quarter" idx="10"/>
          </p:nvPr>
        </p:nvSpPr>
        <p:spPr/>
        <p:txBody>
          <a:bodyPr/>
          <a:lstStyle/>
          <a:p>
            <a:fld id="{CB7D2CA1-D120-9748-B6F6-7C32249A9953}" type="slidenum">
              <a:rPr lang="en-GB" smtClean="0"/>
              <a:t>27</a:t>
            </a:fld>
            <a:endParaRPr lang="en-GB" dirty="0"/>
          </a:p>
        </p:txBody>
      </p:sp>
    </p:spTree>
    <p:extLst>
      <p:ext uri="{BB962C8B-B14F-4D97-AF65-F5344CB8AC3E}">
        <p14:creationId xmlns:p14="http://schemas.microsoft.com/office/powerpoint/2010/main" val="2825532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cap="all" baseline="0" dirty="0" smtClean="0">
                <a:solidFill>
                  <a:srgbClr val="FF0000"/>
                </a:solidFill>
              </a:rPr>
              <a:t>Notes for the facilitators: </a:t>
            </a:r>
            <a:r>
              <a:rPr lang="en-AU" b="0" cap="all" baseline="0" dirty="0" smtClean="0">
                <a:solidFill>
                  <a:srgbClr val="FF0000"/>
                </a:solidFill>
              </a:rPr>
              <a:t>Please refer to the session plan for guidance on how to present slides 28 to 31</a:t>
            </a:r>
            <a:r>
              <a:rPr lang="en-AU" b="0" baseline="0" dirty="0" smtClean="0"/>
              <a:t>.</a:t>
            </a:r>
          </a:p>
          <a:p>
            <a:endParaRPr lang="en-AU" baseline="0" dirty="0" smtClean="0"/>
          </a:p>
          <a:p>
            <a:r>
              <a:rPr lang="en-AU" baseline="0" dirty="0" smtClean="0"/>
              <a:t>Highlight the 2-3 commitment 1 statements used in the previous activity. Adapt the slide based on which 2-3 elements were used in the activity.</a:t>
            </a:r>
          </a:p>
          <a:p>
            <a:endParaRPr lang="en-AU" baseline="0" dirty="0" smtClean="0"/>
          </a:p>
          <a:p>
            <a:r>
              <a:rPr lang="en-AU" baseline="0" dirty="0" smtClean="0"/>
              <a:t>For example:</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“Assessment and analysis is a process, not a single event and, as time allows, in-depth analysis should be carried out. The needs of affected communities should not be assumed but identified through assessments that engage them in an ongoing discussion to find appropriate responses.” This is a part of the guidance notes for key</a:t>
            </a:r>
            <a:r>
              <a:rPr lang="en-AU" sz="1200" kern="1200" baseline="0" dirty="0" smtClean="0">
                <a:solidFill>
                  <a:schemeClr val="tx1"/>
                </a:solidFill>
                <a:effectLst/>
                <a:latin typeface="+mn-lt"/>
                <a:ea typeface="+mn-ea"/>
                <a:cs typeface="+mn-cs"/>
              </a:rPr>
              <a:t> action 1.1 (p. 5). Key action 1.1 is the first key action for commitment 1.</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“Adapt programmes to changing needs, capacities and contexts.” This is a key action</a:t>
            </a:r>
            <a:r>
              <a:rPr lang="en-AU" sz="1200" kern="1200" baseline="0" dirty="0" smtClean="0">
                <a:solidFill>
                  <a:schemeClr val="tx1"/>
                </a:solidFill>
                <a:effectLst/>
                <a:latin typeface="+mn-lt"/>
                <a:ea typeface="+mn-ea"/>
                <a:cs typeface="+mn-cs"/>
              </a:rPr>
              <a:t> – 1.3 (p. 6). It has its own guidance notes.</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a:t>
            </a:r>
            <a:r>
              <a:rPr lang="en-AU" sz="1200" kern="1200" dirty="0" smtClean="0">
                <a:solidFill>
                  <a:schemeClr val="tx1"/>
                </a:solidFill>
                <a:effectLst/>
                <a:latin typeface="+mn-lt"/>
                <a:ea typeface="+mn-ea"/>
                <a:cs typeface="+mn-cs"/>
              </a:rPr>
              <a:t>Policies set out commitments which take into account the diversity of communities, including disadvantaged or marginalised people, and to collect disaggregated data.” This is organisational responsibility 1.5 (p. 7).</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kern="1200" dirty="0" smtClean="0">
                <a:solidFill>
                  <a:schemeClr val="tx1"/>
                </a:solidFill>
                <a:effectLst/>
                <a:latin typeface="+mn-lt"/>
                <a:ea typeface="+mn-ea"/>
                <a:cs typeface="+mn-cs"/>
              </a:rPr>
              <a:t>Highlight the purpose</a:t>
            </a:r>
            <a:r>
              <a:rPr lang="en-AU" sz="1200" kern="1200" baseline="0" dirty="0" smtClean="0">
                <a:solidFill>
                  <a:schemeClr val="tx1"/>
                </a:solidFill>
                <a:effectLst/>
                <a:latin typeface="+mn-lt"/>
                <a:ea typeface="+mn-ea"/>
                <a:cs typeface="+mn-cs"/>
              </a:rPr>
              <a:t> of key actions (for the team) in relation to the organisational responsibilities (at management level, and likely to be in place well before the crisis takes hold in order to be effective). Key actions and organisational responsibilities are numbered according to their commitment.</a:t>
            </a:r>
            <a:endParaRPr lang="en-AU" sz="1200" kern="1200" dirty="0" smtClean="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dirty="0" smtClean="0">
              <a:solidFill>
                <a:schemeClr val="tx1"/>
              </a:solidFill>
              <a:effectLst/>
              <a:latin typeface="+mn-lt"/>
              <a:ea typeface="+mn-ea"/>
              <a:cs typeface="+mn-cs"/>
            </a:endParaRPr>
          </a:p>
          <a:p>
            <a:pPr marL="0" indent="0">
              <a:buFont typeface="Arial" panose="020B0604020202020204" pitchFamily="34" charset="0"/>
              <a:buNone/>
            </a:pPr>
            <a:r>
              <a:rPr lang="en-AU" dirty="0" smtClean="0"/>
              <a:t>--------------</a:t>
            </a:r>
          </a:p>
          <a:p>
            <a:r>
              <a:rPr lang="en-AU" dirty="0" smtClean="0"/>
              <a:t>Performance indicator 2 (p. 11)</a:t>
            </a:r>
          </a:p>
          <a:p>
            <a:endParaRPr lang="en-AU" dirty="0" smtClean="0"/>
          </a:p>
          <a:p>
            <a:r>
              <a:rPr lang="en-AU" dirty="0" smtClean="0"/>
              <a:t>Ask: how and why is this a performance indicator?</a:t>
            </a:r>
            <a:r>
              <a:rPr lang="en-AU" baseline="0" dirty="0" smtClean="0"/>
              <a:t> How might you measure it? How does it relate to the commitment?</a:t>
            </a:r>
          </a:p>
        </p:txBody>
      </p:sp>
      <p:sp>
        <p:nvSpPr>
          <p:cNvPr id="4" name="Slide Number Placeholder 3"/>
          <p:cNvSpPr>
            <a:spLocks noGrp="1"/>
          </p:cNvSpPr>
          <p:nvPr>
            <p:ph type="sldNum" sz="quarter" idx="10"/>
          </p:nvPr>
        </p:nvSpPr>
        <p:spPr/>
        <p:txBody>
          <a:bodyPr/>
          <a:lstStyle/>
          <a:p>
            <a:fld id="{CB7D2CA1-D120-9748-B6F6-7C32249A9953}" type="slidenum">
              <a:rPr lang="en-GB" smtClean="0"/>
              <a:t>28</a:t>
            </a:fld>
            <a:endParaRPr lang="en-GB" dirty="0"/>
          </a:p>
        </p:txBody>
      </p:sp>
    </p:spTree>
    <p:extLst>
      <p:ext uri="{BB962C8B-B14F-4D97-AF65-F5344CB8AC3E}">
        <p14:creationId xmlns:p14="http://schemas.microsoft.com/office/powerpoint/2010/main" val="14609765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following two slides set the scene for the major activity;</a:t>
            </a:r>
            <a:r>
              <a:rPr lang="en-AU" baseline="0" dirty="0" smtClean="0"/>
              <a:t> they are merely an introduction to set the scene.</a:t>
            </a:r>
          </a:p>
          <a:p>
            <a:endParaRPr lang="en-AU" dirty="0" smtClean="0"/>
          </a:p>
          <a:p>
            <a:r>
              <a:rPr lang="en-AU" dirty="0" smtClean="0"/>
              <a:t>Please emphasise that this</a:t>
            </a:r>
            <a:r>
              <a:rPr lang="en-AU" baseline="0" dirty="0" smtClean="0"/>
              <a:t> scenario and all case studies are fictitious and drawn from various real-world examples.</a:t>
            </a:r>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32</a:t>
            </a:fld>
            <a:endParaRPr lang="en-GB" dirty="0"/>
          </a:p>
        </p:txBody>
      </p:sp>
    </p:spTree>
    <p:extLst>
      <p:ext uri="{BB962C8B-B14F-4D97-AF65-F5344CB8AC3E}">
        <p14:creationId xmlns:p14="http://schemas.microsoft.com/office/powerpoint/2010/main" val="40192319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dirty="0" smtClean="0"/>
              <a:t>The background information contained in these slides is purely for decoration</a:t>
            </a:r>
            <a:r>
              <a:rPr lang="en-AU" baseline="0" dirty="0" smtClean="0"/>
              <a:t> and to allow the analysis to take place against a backdrop. They should consider issues which relate to these thematic points; many of them provide linkage to several of the Sphere cross-cutting themes. It is not important to know the names of the ethnic groups, the exact demographic breakdown, the HIV prevalence or other details beyond what is given here. </a:t>
            </a:r>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33</a:t>
            </a:fld>
            <a:endParaRPr lang="en-GB" dirty="0"/>
          </a:p>
        </p:txBody>
      </p:sp>
    </p:spTree>
    <p:extLst>
      <p:ext uri="{BB962C8B-B14F-4D97-AF65-F5344CB8AC3E}">
        <p14:creationId xmlns:p14="http://schemas.microsoft.com/office/powerpoint/2010/main" val="1689262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0" dirty="0" smtClean="0"/>
              <a:t>THIS SLIDE IS ANIMATED – FACILITATOR TIMINGS SHOULD MATCH THE FLOW OF THE SLIDE.</a:t>
            </a:r>
          </a:p>
          <a:p>
            <a:endParaRPr lang="en-AU" b="0" dirty="0" smtClean="0"/>
          </a:p>
          <a:p>
            <a:r>
              <a:rPr lang="en-AU" b="0" dirty="0" smtClean="0"/>
              <a:t>Layout – </a:t>
            </a:r>
            <a:r>
              <a:rPr lang="en-AU" b="0" baseline="0" dirty="0" smtClean="0"/>
              <a:t>All the chapters of the Sphere Handbook are interconnected and should be used as such:</a:t>
            </a:r>
          </a:p>
          <a:p>
            <a:endParaRPr lang="en-AU" b="0" baseline="0" dirty="0" smtClean="0"/>
          </a:p>
          <a:p>
            <a:pPr marL="171450" indent="-171450">
              <a:buFont typeface="Arial" panose="020B0604020202020204" pitchFamily="34" charset="0"/>
              <a:buChar char="•"/>
            </a:pPr>
            <a:r>
              <a:rPr lang="en-AU" b="0" dirty="0" smtClean="0"/>
              <a:t>The Humanitarian Charter is</a:t>
            </a:r>
            <a:r>
              <a:rPr lang="en-AU" b="0" baseline="0" dirty="0" smtClean="0"/>
              <a:t> core and reminds us </a:t>
            </a:r>
            <a:r>
              <a:rPr lang="en-AU" b="1" i="1" baseline="0" dirty="0" smtClean="0"/>
              <a:t>why </a:t>
            </a:r>
            <a:r>
              <a:rPr lang="en-AU" b="0" i="0" baseline="0" dirty="0" smtClean="0"/>
              <a:t>we do the work we do (‘the humanitarian imperative’, “humanity”, and people right to life with dignity, right to assistance and right to protection and security). The other chapters of the Handbook put into practice the principles and rights mentioned in the Humanitarian Charter. </a:t>
            </a:r>
          </a:p>
          <a:p>
            <a:pPr marL="0" indent="0">
              <a:buFont typeface="Arial" panose="020B0604020202020204" pitchFamily="34" charset="0"/>
              <a:buNone/>
            </a:pPr>
            <a:endParaRPr lang="en-AU" b="0" i="0" baseline="0" dirty="0" smtClean="0"/>
          </a:p>
          <a:p>
            <a:pPr marL="171450" indent="-171450">
              <a:buFont typeface="Arial" panose="020B0604020202020204" pitchFamily="34" charset="0"/>
              <a:buChar char="•"/>
            </a:pPr>
            <a:r>
              <a:rPr lang="en-AU" b="0" i="0" baseline="0" dirty="0" smtClean="0"/>
              <a:t>The four Protection Principles guide all humanitarian agencies to help protect the affected population and ensure respect for their rights.</a:t>
            </a:r>
          </a:p>
          <a:p>
            <a:pPr marL="171450" indent="-171450">
              <a:buFont typeface="Arial" panose="020B0604020202020204" pitchFamily="34" charset="0"/>
              <a:buChar char="•"/>
            </a:pPr>
            <a:endParaRPr lang="en-AU" b="0" i="0" baseline="0" dirty="0" smtClean="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0" baseline="0" dirty="0" smtClean="0"/>
              <a:t>The four technical chapters describe </a:t>
            </a:r>
            <a:r>
              <a:rPr lang="en-AU" b="1" i="1" baseline="0" dirty="0" smtClean="0"/>
              <a:t>what</a:t>
            </a:r>
            <a:r>
              <a:rPr lang="en-AU" b="0" i="0" baseline="0" dirty="0" smtClean="0"/>
              <a:t> we should do to deliver quality and accountable humanitarian response. They provide the minimum levels to be attained in humanitarian response in the life-saving sectors of water supply, sanitation and hygiene promotion; food security and nutrition; shelter, settlement and non-food items; and health action. </a:t>
            </a:r>
          </a:p>
          <a:p>
            <a:pPr marL="171450" indent="-171450">
              <a:buFont typeface="Arial" panose="020B0604020202020204" pitchFamily="34" charset="0"/>
              <a:buChar char="•"/>
            </a:pPr>
            <a:endParaRPr lang="en-AU" b="0" i="0" baseline="0" dirty="0" smtClean="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0" baseline="0" dirty="0" smtClean="0"/>
              <a:t>The Handbook now also incorporates the Core Humanitarian Standard (replacing Sphere Handbook 2011 Core Standards’ Chapter). The Core Humanitarian Standard mainly provides the</a:t>
            </a:r>
            <a:r>
              <a:rPr lang="en-AU" b="1" i="0" baseline="0" dirty="0" smtClean="0"/>
              <a:t> </a:t>
            </a:r>
            <a:r>
              <a:rPr lang="en-AU" b="1" i="1" baseline="0" dirty="0" smtClean="0"/>
              <a:t>how</a:t>
            </a:r>
            <a:r>
              <a:rPr lang="en-AU" b="1" i="0" baseline="0" dirty="0" smtClean="0"/>
              <a:t> </a:t>
            </a:r>
            <a:r>
              <a:rPr lang="en-AU" b="0" i="0" baseline="0" dirty="0" smtClean="0"/>
              <a:t>– the processes and approaches that are essential in delivering a principled, accountable and high-quality humanitarian action. </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i="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AU" b="0" baseline="0" dirty="0" smtClean="0"/>
              <a:t>The CHS should </a:t>
            </a:r>
            <a:r>
              <a:rPr lang="en-AU" b="0" i="0" baseline="0" dirty="0" smtClean="0"/>
              <a:t>be linked and used in conjunction with these other chapters of the Sphere Handbook to ensure a holistic, evidence-based and effective response. The CHS is founded on the right to life with dignity, right to protection and security and right to humanitarian assistance that are spelled out in the Humanitarian Charter. The CHS, together with the Protection Principles, should underpin all humanitarian activity and must be used in conjunction with the technical chapters.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AU" i="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AU" i="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AU" i="0" baseline="0" dirty="0" smtClean="0"/>
              <a:t>&lt;END ANIMATIONS&gt;</a:t>
            </a:r>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4</a:t>
            </a:fld>
            <a:endParaRPr lang="en-GB" dirty="0"/>
          </a:p>
        </p:txBody>
      </p:sp>
    </p:spTree>
    <p:extLst>
      <p:ext uri="{BB962C8B-B14F-4D97-AF65-F5344CB8AC3E}">
        <p14:creationId xmlns:p14="http://schemas.microsoft.com/office/powerpoint/2010/main" val="41485863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dirty="0" smtClean="0"/>
              <a:t>The background information contained in these slides is purely for decoration</a:t>
            </a:r>
            <a:r>
              <a:rPr lang="en-AU" baseline="0" dirty="0" smtClean="0"/>
              <a:t> and to allow the analysis to take place against a backdrop. They should consider issues which relate to these thematic points; many of them provide linkage to several of the Sphere cross-cutting themes. It is not important to know the names of the ethnic groups, the exact demographic breakdown, the HIV prevalence or other details beyond what is given here. </a:t>
            </a:r>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34</a:t>
            </a:fld>
            <a:endParaRPr lang="en-GB" dirty="0"/>
          </a:p>
        </p:txBody>
      </p:sp>
    </p:spTree>
    <p:extLst>
      <p:ext uri="{BB962C8B-B14F-4D97-AF65-F5344CB8AC3E}">
        <p14:creationId xmlns:p14="http://schemas.microsoft.com/office/powerpoint/2010/main" val="40706284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Hand out case studies to each group of 3-5 people. Each group will receive the same instructions but addressing a different case study using their copy of the CHS and the Sphere Handbook.</a:t>
            </a:r>
          </a:p>
          <a:p>
            <a:endParaRPr lang="en-AU" baseline="0" dirty="0" smtClean="0"/>
          </a:p>
          <a:p>
            <a:r>
              <a:rPr lang="en-AU" baseline="0" dirty="0" smtClean="0"/>
              <a:t>The time allocated to present can be adjusted based on the number of groups.</a:t>
            </a:r>
          </a:p>
          <a:p>
            <a:endParaRPr lang="en-AU"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AU" baseline="0" dirty="0" smtClean="0"/>
              <a:t>Debrief notes (</a:t>
            </a:r>
            <a:r>
              <a:rPr lang="tr-TR" b="1" smtClean="0">
                <a:solidFill>
                  <a:srgbClr val="FF0000"/>
                </a:solidFill>
              </a:rPr>
              <a:t>See Handout 2 for facilitator key notes</a:t>
            </a:r>
            <a:r>
              <a:rPr lang="fr-CH" b="1" dirty="0" smtClean="0">
                <a:solidFill>
                  <a:srgbClr val="FF0000"/>
                </a:solidFill>
              </a:rPr>
              <a:t>):</a:t>
            </a:r>
          </a:p>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The answers contained</a:t>
            </a:r>
            <a:r>
              <a:rPr lang="en-AU" sz="1200" kern="1200" baseline="0" dirty="0" smtClean="0">
                <a:solidFill>
                  <a:schemeClr val="tx1"/>
                </a:solidFill>
                <a:effectLst/>
                <a:latin typeface="+mn-lt"/>
                <a:ea typeface="+mn-ea"/>
                <a:cs typeface="+mn-cs"/>
              </a:rPr>
              <a:t> in the exercise handout should be read as a guide only – there are many and varied ways to interpret the scenarios and to use the available standards within a continuum of practice. </a:t>
            </a:r>
            <a:r>
              <a:rPr lang="en-AU" sz="1200" u="sng" kern="1200" baseline="0" dirty="0" smtClean="0">
                <a:solidFill>
                  <a:schemeClr val="tx1"/>
                </a:solidFill>
                <a:effectLst/>
                <a:latin typeface="+mn-lt"/>
                <a:ea typeface="+mn-ea"/>
                <a:cs typeface="+mn-cs"/>
              </a:rPr>
              <a:t>The debrief should </a:t>
            </a:r>
            <a:r>
              <a:rPr lang="en-AU" sz="1200" u="sng" kern="1200" dirty="0" smtClean="0">
                <a:solidFill>
                  <a:schemeClr val="tx1"/>
                </a:solidFill>
                <a:effectLst/>
                <a:latin typeface="+mn-lt"/>
                <a:ea typeface="+mn-ea"/>
                <a:cs typeface="+mn-cs"/>
              </a:rPr>
              <a:t>emphasize the complementary and mutual benefit of using jointly the chosen CHS commitment/s and Sphere minimum standard and/or Protection Principles to overcome the challenges presented in the particular examples.</a:t>
            </a:r>
          </a:p>
        </p:txBody>
      </p:sp>
      <p:sp>
        <p:nvSpPr>
          <p:cNvPr id="4" name="Slide Number Placeholder 3"/>
          <p:cNvSpPr>
            <a:spLocks noGrp="1"/>
          </p:cNvSpPr>
          <p:nvPr>
            <p:ph type="sldNum" sz="quarter" idx="10"/>
          </p:nvPr>
        </p:nvSpPr>
        <p:spPr/>
        <p:txBody>
          <a:bodyPr/>
          <a:lstStyle/>
          <a:p>
            <a:fld id="{CB7D2CA1-D120-9748-B6F6-7C32249A9953}" type="slidenum">
              <a:rPr lang="en-GB" smtClean="0"/>
              <a:t>35</a:t>
            </a:fld>
            <a:endParaRPr lang="en-GB" dirty="0"/>
          </a:p>
        </p:txBody>
      </p:sp>
    </p:spTree>
    <p:extLst>
      <p:ext uri="{BB962C8B-B14F-4D97-AF65-F5344CB8AC3E}">
        <p14:creationId xmlns:p14="http://schemas.microsoft.com/office/powerpoint/2010/main" val="40725439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36</a:t>
            </a:fld>
            <a:endParaRPr lang="en-GB" dirty="0"/>
          </a:p>
        </p:txBody>
      </p:sp>
    </p:spTree>
    <p:extLst>
      <p:ext uri="{BB962C8B-B14F-4D97-AF65-F5344CB8AC3E}">
        <p14:creationId xmlns:p14="http://schemas.microsoft.com/office/powerpoint/2010/main" val="2826691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smtClean="0"/>
              <a:t>The origins of the CHS: the increasing focus on accountability</a:t>
            </a:r>
            <a:r>
              <a:rPr lang="en-AU" baseline="0" dirty="0" smtClean="0"/>
              <a:t> towards </a:t>
            </a:r>
            <a:r>
              <a:rPr lang="en-AU" dirty="0" smtClean="0"/>
              <a:t>crisis-affected</a:t>
            </a:r>
            <a:r>
              <a:rPr lang="en-AU" baseline="0" dirty="0" smtClean="0"/>
              <a:t> communities.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AU" baseline="0" dirty="0" smtClean="0"/>
          </a:p>
          <a:p>
            <a:r>
              <a:rPr lang="en-AU" baseline="0" dirty="0" smtClean="0"/>
              <a:t>The CHS is a voluntary code that was launched in December 2014 to </a:t>
            </a:r>
            <a:r>
              <a:rPr lang="en-GB" sz="1200" b="0" i="0" u="none" strike="noStrike" kern="1200" baseline="0" dirty="0" smtClean="0">
                <a:solidFill>
                  <a:schemeClr val="tx1"/>
                </a:solidFill>
                <a:latin typeface="+mn-lt"/>
                <a:ea typeface="+mn-ea"/>
                <a:cs typeface="+mn-cs"/>
              </a:rPr>
              <a:t>facilitate greater accountability to communities and people affected by crisis,</a:t>
            </a:r>
          </a:p>
          <a:p>
            <a:r>
              <a:rPr lang="en-GB" sz="1200" b="0" i="0" u="none" strike="noStrike" kern="1200" baseline="0" dirty="0" smtClean="0">
                <a:solidFill>
                  <a:schemeClr val="tx1"/>
                </a:solidFill>
                <a:latin typeface="+mn-lt"/>
                <a:ea typeface="+mn-ea"/>
                <a:cs typeface="+mn-cs"/>
              </a:rPr>
              <a:t>and improve the quality of services provided to them</a:t>
            </a:r>
            <a:r>
              <a:rPr lang="en-AU" baseline="0" dirty="0" smtClean="0"/>
              <a:t>. Its guidance notes and key indicators were launched in November 2015. They complement the CHS and allow for measurement of progress against it.</a:t>
            </a:r>
          </a:p>
          <a:p>
            <a:endParaRPr lang="en-GB" sz="1200" b="0" i="0" u="none" strike="noStrike" kern="1200" baseline="0" dirty="0" smtClean="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smtClean="0">
                <a:solidFill>
                  <a:schemeClr val="tx1"/>
                </a:solidFill>
              </a:rPr>
              <a:t>The CHS was written collaboratively by HAP, People in Aid (which have</a:t>
            </a:r>
            <a:r>
              <a:rPr lang="en-GB" sz="1200" baseline="0" dirty="0" smtClean="0">
                <a:solidFill>
                  <a:schemeClr val="tx1"/>
                </a:solidFill>
              </a:rPr>
              <a:t> merged to become the CHS Alliance)</a:t>
            </a:r>
            <a:r>
              <a:rPr lang="en-GB" sz="1200" dirty="0" smtClean="0">
                <a:solidFill>
                  <a:schemeClr val="tx1"/>
                </a:solidFill>
              </a:rPr>
              <a:t>, the Sphere Project and Groupe URD</a:t>
            </a:r>
            <a:r>
              <a:rPr lang="en-GB" sz="1200" baseline="0" dirty="0" smtClean="0">
                <a:solidFill>
                  <a:schemeClr val="tx1"/>
                </a:solidFill>
              </a:rPr>
              <a:t>, as a result of a process to </a:t>
            </a:r>
            <a:r>
              <a:rPr lang="en-GB" sz="1200" b="0" i="0" u="none" strike="noStrike" kern="1200" baseline="0" dirty="0" smtClean="0">
                <a:solidFill>
                  <a:schemeClr val="tx1"/>
                </a:solidFill>
                <a:latin typeface="+mn-lt"/>
                <a:ea typeface="+mn-ea"/>
                <a:cs typeface="+mn-cs"/>
              </a:rPr>
              <a:t>seek greater coherence for users of humanitarian standards (JSI process).</a:t>
            </a:r>
            <a:endParaRPr lang="en-GB" sz="1200" baseline="0" dirty="0" smtClean="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AU" baseline="0" dirty="0" smtClean="0"/>
          </a:p>
          <a:p>
            <a:r>
              <a:rPr lang="en-AU" baseline="0" dirty="0" smtClean="0"/>
              <a:t>The content of the CHS is not entirely new but an evolution and improvement over existing core standards. Its content </a:t>
            </a:r>
            <a:r>
              <a:rPr lang="fr-CH" baseline="0" dirty="0" smtClean="0"/>
              <a:t>draws </a:t>
            </a:r>
            <a:r>
              <a:rPr lang="en-GB" sz="1200" b="0" i="0" u="none" strike="noStrike" kern="1200" baseline="0" dirty="0" smtClean="0">
                <a:solidFill>
                  <a:schemeClr val="tx1"/>
                </a:solidFill>
                <a:latin typeface="+mn-lt"/>
                <a:ea typeface="+mn-ea"/>
                <a:cs typeface="+mn-cs"/>
              </a:rPr>
              <a:t>together key elements of several existing humanitarian standards and commitments including the:</a:t>
            </a:r>
          </a:p>
          <a:p>
            <a:pPr marL="171450" indent="-171450">
              <a:buFont typeface="Arial" panose="020B0604020202020204" pitchFamily="34" charset="0"/>
              <a:buChar char="•"/>
            </a:pPr>
            <a:r>
              <a:rPr lang="en-GB" sz="1200" b="0" i="0" u="none" strike="noStrike" kern="1200" baseline="0" dirty="0" smtClean="0">
                <a:solidFill>
                  <a:schemeClr val="tx1"/>
                </a:solidFill>
                <a:latin typeface="+mn-lt"/>
                <a:ea typeface="+mn-ea"/>
                <a:cs typeface="+mn-cs"/>
              </a:rPr>
              <a:t>Red Cross/Red Crescent and NGO Code of Conduct</a:t>
            </a:r>
          </a:p>
          <a:p>
            <a:pPr marL="171450" indent="-171450">
              <a:buFont typeface="Arial" panose="020B0604020202020204" pitchFamily="34" charset="0"/>
              <a:buChar char="•"/>
            </a:pPr>
            <a:r>
              <a:rPr lang="en-GB" sz="1200" b="0" i="0" u="none" strike="noStrike" kern="1200" baseline="0" dirty="0" smtClean="0">
                <a:solidFill>
                  <a:schemeClr val="tx1"/>
                </a:solidFill>
                <a:latin typeface="+mn-lt"/>
                <a:ea typeface="+mn-ea"/>
                <a:cs typeface="+mn-cs"/>
              </a:rPr>
              <a:t>the Sphere Handbook Core Standards, the 2010 HAP Standard and People In Aid Code of Good Practice and the Quality</a:t>
            </a:r>
          </a:p>
          <a:p>
            <a:pPr marL="171450" indent="-171450">
              <a:buFont typeface="Arial" panose="020B0604020202020204" pitchFamily="34" charset="0"/>
              <a:buChar char="•"/>
            </a:pPr>
            <a:r>
              <a:rPr lang="en-GB" sz="1200" b="0" i="0" u="none" strike="noStrike" kern="1200" baseline="0" dirty="0" smtClean="0">
                <a:solidFill>
                  <a:schemeClr val="tx1"/>
                </a:solidFill>
                <a:latin typeface="+mn-lt"/>
                <a:ea typeface="+mn-ea"/>
                <a:cs typeface="+mn-cs"/>
              </a:rPr>
              <a:t>The Humanitarian Charter</a:t>
            </a:r>
          </a:p>
          <a:p>
            <a:pPr marL="171450" indent="-171450">
              <a:buFont typeface="Arial" panose="020B0604020202020204" pitchFamily="34" charset="0"/>
              <a:buChar char="•"/>
            </a:pPr>
            <a:r>
              <a:rPr lang="en-GB" sz="1200" b="0" i="0" u="none" strike="noStrike" kern="1200" baseline="0" dirty="0" smtClean="0">
                <a:solidFill>
                  <a:schemeClr val="tx1"/>
                </a:solidFill>
                <a:latin typeface="+mn-lt"/>
                <a:ea typeface="+mn-ea"/>
                <a:cs typeface="+mn-cs"/>
              </a:rPr>
              <a:t>COMPAS method developed by Groupe URD</a:t>
            </a:r>
          </a:p>
          <a:p>
            <a:r>
              <a:rPr lang="en-GB" sz="1200" b="0" i="0" u="none" strike="noStrike" kern="1200" baseline="0" dirty="0" smtClean="0">
                <a:solidFill>
                  <a:schemeClr val="tx1"/>
                </a:solidFill>
                <a:latin typeface="+mn-lt"/>
                <a:ea typeface="+mn-ea"/>
                <a:cs typeface="+mn-cs"/>
              </a:rPr>
              <a:t>• The Quality COMPAS;</a:t>
            </a:r>
          </a:p>
          <a:p>
            <a:r>
              <a:rPr lang="en-GB" sz="1200" b="0" i="0" u="none" strike="noStrike" kern="1200" baseline="0" dirty="0" smtClean="0">
                <a:solidFill>
                  <a:schemeClr val="tx1"/>
                </a:solidFill>
                <a:latin typeface="+mn-lt"/>
                <a:ea typeface="+mn-ea"/>
                <a:cs typeface="+mn-cs"/>
              </a:rPr>
              <a:t>• The IASC (Inter-Agency Standing Committee) Commitments on Accountability to Affected People/Populations (CAAPs); and</a:t>
            </a:r>
          </a:p>
          <a:p>
            <a:r>
              <a:rPr lang="en-GB" sz="1200" b="0" i="0" u="none" strike="noStrike" kern="1200" baseline="0" dirty="0" smtClean="0">
                <a:solidFill>
                  <a:schemeClr val="tx1"/>
                </a:solidFill>
                <a:latin typeface="+mn-lt"/>
                <a:ea typeface="+mn-ea"/>
                <a:cs typeface="+mn-cs"/>
              </a:rPr>
              <a:t>• The OECD (Organisation for Economic Co-operation and Development)’s DAC (Development Assistance Committee) Criteria for Evaluating Development</a:t>
            </a:r>
          </a:p>
          <a:p>
            <a:r>
              <a:rPr lang="en-GB" sz="1200" b="0" i="0" u="none" strike="noStrike" kern="1200" baseline="0" dirty="0" smtClean="0">
                <a:solidFill>
                  <a:schemeClr val="tx1"/>
                </a:solidFill>
                <a:latin typeface="+mn-lt"/>
                <a:ea typeface="+mn-ea"/>
                <a:cs typeface="+mn-cs"/>
              </a:rPr>
              <a:t>and Humanitarian Assistance.</a:t>
            </a:r>
            <a:endParaRPr lang="fr-CH"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fr-CH"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The CHS replaces the Core Standards of the</a:t>
            </a:r>
            <a:r>
              <a:rPr lang="fr-CH" sz="1200" kern="1200" baseline="0" dirty="0" smtClean="0">
                <a:solidFill>
                  <a:schemeClr val="tx1"/>
                </a:solidFill>
                <a:effectLst/>
                <a:latin typeface="+mn-lt"/>
                <a:ea typeface="+mn-ea"/>
                <a:cs typeface="+mn-cs"/>
              </a:rPr>
              <a:t> 2011 edition of the Sphere Handbook </a:t>
            </a:r>
            <a:r>
              <a:rPr lang="fr-CH" sz="1200" kern="1200" dirty="0" smtClean="0">
                <a:solidFill>
                  <a:schemeClr val="tx1"/>
                </a:solidFill>
                <a:effectLst/>
                <a:latin typeface="+mn-lt"/>
                <a:ea typeface="+mn-ea"/>
                <a:cs typeface="+mn-cs"/>
              </a:rPr>
              <a:t>and</a:t>
            </a:r>
            <a:r>
              <a:rPr lang="fr-CH" sz="1200" kern="1200" baseline="0" dirty="0" smtClean="0">
                <a:solidFill>
                  <a:schemeClr val="tx1"/>
                </a:solidFill>
                <a:effectLst/>
                <a:latin typeface="+mn-lt"/>
                <a:ea typeface="+mn-ea"/>
                <a:cs typeface="+mn-cs"/>
              </a:rPr>
              <a:t> </a:t>
            </a:r>
            <a:r>
              <a:rPr lang="en-GB" sz="1200" b="0" i="0" u="none" strike="noStrike" kern="1200" baseline="0" dirty="0" smtClean="0">
                <a:solidFill>
                  <a:schemeClr val="tx1"/>
                </a:solidFill>
                <a:latin typeface="+mn-lt"/>
                <a:ea typeface="+mn-ea"/>
                <a:cs typeface="+mn-cs"/>
              </a:rPr>
              <a:t>the 2010 HAP Standard and People In Aid Code of Good Practice and the Quality. It will </a:t>
            </a:r>
            <a:r>
              <a:rPr lang="en-GB" sz="1200" dirty="0" smtClean="0">
                <a:solidFill>
                  <a:schemeClr val="tx1"/>
                </a:solidFill>
              </a:rPr>
              <a:t>be incorporated into Groupe URD’s Quality COMPAS.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fr-CH" sz="1200" b="0" i="0" u="none" strike="noStrike" kern="1200" baseline="0" dirty="0" smtClean="0">
                <a:solidFill>
                  <a:schemeClr val="tx1"/>
                </a:solidFill>
                <a:effectLst/>
                <a:latin typeface="+mn-lt"/>
                <a:ea typeface="+mn-ea"/>
                <a:cs typeface="+mn-cs"/>
              </a:rPr>
              <a:t>The CHS is a voluntary code. It can inform all phases of humanitarian response</a:t>
            </a:r>
            <a:r>
              <a:rPr lang="en-GB" sz="1200" dirty="0" smtClean="0">
                <a:solidFill>
                  <a:schemeClr val="tx1"/>
                </a:solidFill>
              </a:rPr>
              <a:t>.</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CHS was also designed as a measurable and verifiable standard to enable those who wish to</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self-assess</a:t>
            </a:r>
            <a:r>
              <a:rPr lang="en-GB" sz="1200" kern="1200" baseline="0" dirty="0" smtClean="0">
                <a:solidFill>
                  <a:schemeClr val="tx1"/>
                </a:solidFill>
                <a:effectLst/>
                <a:latin typeface="+mn-lt"/>
                <a:ea typeface="+mn-ea"/>
                <a:cs typeface="+mn-cs"/>
              </a:rPr>
              <a:t> their performance</a:t>
            </a:r>
            <a:r>
              <a:rPr lang="en-GB" sz="1200" kern="1200" dirty="0" smtClean="0">
                <a:solidFill>
                  <a:schemeClr val="tx1"/>
                </a:solidFill>
                <a:effectLst/>
                <a:latin typeface="+mn-lt"/>
                <a:ea typeface="+mn-ea"/>
                <a:cs typeface="+mn-cs"/>
              </a:rPr>
              <a:t>. Members of CHS Alliance are required to do a self-assessment against it.</a:t>
            </a:r>
          </a:p>
        </p:txBody>
      </p:sp>
      <p:sp>
        <p:nvSpPr>
          <p:cNvPr id="4" name="Slide Number Placeholder 3"/>
          <p:cNvSpPr>
            <a:spLocks noGrp="1"/>
          </p:cNvSpPr>
          <p:nvPr>
            <p:ph type="sldNum" sz="quarter" idx="10"/>
          </p:nvPr>
        </p:nvSpPr>
        <p:spPr/>
        <p:txBody>
          <a:bodyPr/>
          <a:lstStyle/>
          <a:p>
            <a:fld id="{CB7D2CA1-D120-9748-B6F6-7C32249A9953}" type="slidenum">
              <a:rPr lang="en-GB" smtClean="0"/>
              <a:t>5</a:t>
            </a:fld>
            <a:endParaRPr lang="en-GB" dirty="0"/>
          </a:p>
        </p:txBody>
      </p:sp>
    </p:spTree>
    <p:extLst>
      <p:ext uri="{BB962C8B-B14F-4D97-AF65-F5344CB8AC3E}">
        <p14:creationId xmlns:p14="http://schemas.microsoft.com/office/powerpoint/2010/main" val="3565600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SLIDE IS ANIMATED</a:t>
            </a:r>
          </a:p>
          <a:p>
            <a:endParaRPr lang="en-AU" dirty="0" smtClean="0"/>
          </a:p>
          <a:p>
            <a:r>
              <a:rPr lang="en-AU" dirty="0" smtClean="0"/>
              <a:t>Introducing the nine</a:t>
            </a:r>
            <a:r>
              <a:rPr lang="en-AU" baseline="0" dirty="0" smtClean="0"/>
              <a:t> commitments:</a:t>
            </a:r>
            <a:endParaRPr lang="en-AU" dirty="0" smtClean="0"/>
          </a:p>
          <a:p>
            <a:endParaRPr lang="en-AU" dirty="0" smtClean="0"/>
          </a:p>
          <a:p>
            <a:r>
              <a:rPr lang="en-AU" dirty="0" smtClean="0"/>
              <a:t>At</a:t>
            </a:r>
            <a:r>
              <a:rPr lang="en-AU" baseline="0" dirty="0" smtClean="0"/>
              <a:t> the core of the CHS is accountability to communities and people affected by crisis: </a:t>
            </a:r>
            <a:r>
              <a:rPr lang="en-GB" sz="1200" b="1" i="0" kern="1200" dirty="0" smtClean="0">
                <a:solidFill>
                  <a:schemeClr val="tx1"/>
                </a:solidFill>
                <a:effectLst/>
                <a:latin typeface="+mn-lt"/>
                <a:ea typeface="+mn-ea"/>
                <a:cs typeface="+mn-cs"/>
              </a:rPr>
              <a:t>communities and people affected by crises should be at the centre of humanitarian action</a:t>
            </a:r>
            <a:r>
              <a:rPr lang="en-GB" sz="1200" b="0" kern="1200" dirty="0" smtClean="0">
                <a:solidFill>
                  <a:schemeClr val="tx1"/>
                </a:solidFill>
                <a:effectLst/>
                <a:latin typeface="+mn-lt"/>
                <a:ea typeface="+mn-ea"/>
                <a:cs typeface="+mn-cs"/>
              </a:rPr>
              <a:t>. </a:t>
            </a:r>
            <a:endParaRPr lang="en-GB" sz="1200" b="0" i="0" u="none" strike="noStrike" kern="1200" baseline="0" dirty="0" smtClean="0">
              <a:solidFill>
                <a:schemeClr val="tx1"/>
              </a:solidFill>
              <a:latin typeface="+mn-lt"/>
              <a:ea typeface="+mn-ea"/>
              <a:cs typeface="+mn-cs"/>
            </a:endParaRPr>
          </a:p>
          <a:p>
            <a:r>
              <a:rPr lang="en-AU" baseline="0" dirty="0" smtClean="0"/>
              <a:t>This is pivotal and all other accountabilities stem from this, including to donors, headquarters, partners and host governments. </a:t>
            </a:r>
            <a:endParaRPr lang="en-AU" dirty="0" smtClean="0"/>
          </a:p>
          <a:p>
            <a:endParaRPr lang="en-AU" dirty="0" smtClean="0"/>
          </a:p>
          <a:p>
            <a:r>
              <a:rPr lang="en-AU" dirty="0" smtClean="0"/>
              <a:t>Have one</a:t>
            </a:r>
            <a:r>
              <a:rPr lang="en-AU" baseline="0" dirty="0" smtClean="0"/>
              <a:t> participant read each of the nine commitments. Ensure the font is readable (each one here is animated to enhance its size for the viewer). </a:t>
            </a:r>
          </a:p>
          <a:p>
            <a:endParaRPr lang="en-AU" baseline="0" dirty="0" smtClean="0"/>
          </a:p>
          <a:p>
            <a:r>
              <a:rPr lang="en-AU" baseline="0" dirty="0" smtClean="0"/>
              <a:t>After this slide, run the Commitments activity. See session plan.</a:t>
            </a:r>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6</a:t>
            </a:fld>
            <a:endParaRPr lang="en-GB" dirty="0"/>
          </a:p>
        </p:txBody>
      </p:sp>
    </p:spTree>
    <p:extLst>
      <p:ext uri="{BB962C8B-B14F-4D97-AF65-F5344CB8AC3E}">
        <p14:creationId xmlns:p14="http://schemas.microsoft.com/office/powerpoint/2010/main" val="33815127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7</a:t>
            </a:fld>
            <a:endParaRPr lang="en-GB" dirty="0"/>
          </a:p>
        </p:txBody>
      </p:sp>
    </p:spTree>
    <p:extLst>
      <p:ext uri="{BB962C8B-B14F-4D97-AF65-F5344CB8AC3E}">
        <p14:creationId xmlns:p14="http://schemas.microsoft.com/office/powerpoint/2010/main" val="4066217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8</a:t>
            </a:fld>
            <a:endParaRPr lang="en-GB" dirty="0"/>
          </a:p>
        </p:txBody>
      </p:sp>
    </p:spTree>
    <p:extLst>
      <p:ext uri="{BB962C8B-B14F-4D97-AF65-F5344CB8AC3E}">
        <p14:creationId xmlns:p14="http://schemas.microsoft.com/office/powerpoint/2010/main" val="2724758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9</a:t>
            </a:fld>
            <a:endParaRPr lang="en-GB" dirty="0"/>
          </a:p>
        </p:txBody>
      </p:sp>
    </p:spTree>
    <p:extLst>
      <p:ext uri="{BB962C8B-B14F-4D97-AF65-F5344CB8AC3E}">
        <p14:creationId xmlns:p14="http://schemas.microsoft.com/office/powerpoint/2010/main" val="2768774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10</a:t>
            </a:fld>
            <a:endParaRPr lang="en-GB" dirty="0"/>
          </a:p>
        </p:txBody>
      </p:sp>
    </p:spTree>
    <p:extLst>
      <p:ext uri="{BB962C8B-B14F-4D97-AF65-F5344CB8AC3E}">
        <p14:creationId xmlns:p14="http://schemas.microsoft.com/office/powerpoint/2010/main" val="22817152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61182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A8 – The Core Humanitarian Standard in the Sphere Handbook</a:t>
            </a:r>
          </a:p>
          <a:p>
            <a:r>
              <a:rPr lang="en-GB" dirty="0" smtClean="0"/>
              <a:t>Sphere Training Package 2016</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16287309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ody Layout with large circle icon">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5234152" y="1340442"/>
            <a:ext cx="3452648"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A8 – The Core Humanitarian Standard in the Sphere Handbook</a:t>
            </a:r>
          </a:p>
          <a:p>
            <a:r>
              <a:rPr lang="en-GB" dirty="0" smtClean="0"/>
              <a:t>Sphere Training Package 2016</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pic>
        <p:nvPicPr>
          <p:cNvPr id="9" name="Picture 2" descr="http://www.sphereproject.org/silo/images/chs-nine-commitments_800x800.jpg"/>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344256" y="1222889"/>
            <a:ext cx="4730493" cy="4730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31395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dy Layout with small circle icon">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A8 – The Core Humanitarian Standard in the Sphere Handbook</a:t>
            </a:r>
          </a:p>
          <a:p>
            <a:r>
              <a:rPr lang="en-GB" dirty="0" smtClean="0"/>
              <a:t>Sphere Training Package 2016</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pic>
        <p:nvPicPr>
          <p:cNvPr id="9" name="Picture 2" descr="http://www.sphereproject.org/silo/images/chs-nine-commitments_800x800.jpg"/>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7634968" y="5006481"/>
            <a:ext cx="1301103" cy="1301103"/>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Tree>
    <p:extLst>
      <p:ext uri="{BB962C8B-B14F-4D97-AF65-F5344CB8AC3E}">
        <p14:creationId xmlns:p14="http://schemas.microsoft.com/office/powerpoint/2010/main" val="256324055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970027" y="490036"/>
            <a:ext cx="7166778" cy="4630336"/>
          </a:xfrm>
        </p:spPr>
        <p:txBody>
          <a:bodyPr anchor="ctr" anchorCtr="0">
            <a:noAutofit/>
          </a:bodyPr>
          <a:lstStyle>
            <a:lvl1pPr algn="ctr">
              <a:defRPr sz="3200"/>
            </a:lvl1pPr>
          </a:lstStyle>
          <a:p>
            <a:r>
              <a:rPr lang="en-GB" dirty="0" smtClean="0"/>
              <a:t>Click to edit Master title style</a:t>
            </a:r>
            <a:endParaRPr lang="en-GB" dirty="0"/>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A8 – The Core Humanitarian Standard in the Sphere Handbook</a:t>
            </a:r>
          </a:p>
          <a:p>
            <a:r>
              <a:rPr lang="en-GB" dirty="0" smtClean="0"/>
              <a:t>Sphere Training Package 2016</a:t>
            </a:r>
          </a:p>
        </p:txBody>
      </p:sp>
      <p:pic>
        <p:nvPicPr>
          <p:cNvPr id="5" name="Picture 4"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11040216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9147"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5" name="Picture 4" descr="Sphere-Project-Logo-Standard-No-Tagline-RGB.png"/>
          <p:cNvPicPr>
            <a:picLocks noChangeAspect="1"/>
          </p:cNvPicPr>
          <p:nvPr userDrawn="1"/>
        </p:nvPicPr>
        <p:blipFill rotWithShape="1">
          <a:blip r:embed="rId2">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148567731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print">
            <a:alphaModFix amt="73000"/>
            <a:extLst>
              <a:ext uri="{28A0092B-C50C-407E-A947-70E740481C1C}">
                <a14:useLocalDpi xmlns:a14="http://schemas.microsoft.com/office/drawing/2010/main"/>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A8 – The Core Humanitarian Standard in the Sphere Handbook</a:t>
            </a:r>
          </a:p>
          <a:p>
            <a:r>
              <a:rPr lang="en-GB" dirty="0" smtClean="0"/>
              <a:t>Sphere Training Package 2016</a:t>
            </a:r>
          </a:p>
        </p:txBody>
      </p:sp>
      <p:pic>
        <p:nvPicPr>
          <p:cNvPr id="10" name="Picture 9" descr="Sphere-Project-Logo-Standard-No-Tagline-RGB.png"/>
          <p:cNvPicPr>
            <a:picLocks noChangeAspect="1"/>
          </p:cNvPicPr>
          <p:nvPr userDrawn="1"/>
        </p:nvPicPr>
        <p:blipFill rotWithShape="1">
          <a:blip r:embed="rId4">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4719351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A8 – The Core Humanitarian Standard in the Sphere Handbook</a:t>
            </a:r>
          </a:p>
          <a:p>
            <a:r>
              <a:rPr lang="en-GB" dirty="0" smtClean="0"/>
              <a:t>Sphere Training Package 2016</a:t>
            </a:r>
          </a:p>
        </p:txBody>
      </p: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327783948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6254199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A8 – The Core Humanitarian Standard in the Sphere Handbook</a:t>
            </a:r>
          </a:p>
          <a:p>
            <a:r>
              <a:rPr lang="en-GB" dirty="0" smtClean="0"/>
              <a:t>Sphere Training Package 2016</a:t>
            </a:r>
          </a:p>
        </p:txBody>
      </p:sp>
    </p:spTree>
    <p:extLst>
      <p:ext uri="{BB962C8B-B14F-4D97-AF65-F5344CB8AC3E}">
        <p14:creationId xmlns:p14="http://schemas.microsoft.com/office/powerpoint/2010/main" val="1775481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6" r:id="rId4"/>
    <p:sldLayoutId id="2147483654" r:id="rId5"/>
    <p:sldLayoutId id="2147483653" r:id="rId6"/>
    <p:sldLayoutId id="2147483651" r:id="rId7"/>
    <p:sldLayoutId id="2147483652" r:id="rId8"/>
    <p:sldLayoutId id="2147483655" r:id="rId9"/>
  </p:sldLayoutIdLst>
  <p:timing>
    <p:tnLst>
      <p:par>
        <p:cTn id="1" dur="indefinite" restart="never" nodeType="tmRoot"/>
      </p:par>
    </p:tnLst>
  </p:timing>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0.emf"/><Relationship Id="rId5" Type="http://schemas.openxmlformats.org/officeDocument/2006/relationships/package" Target="../embeddings/Microsoft_Word_Document1111.docx"/><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jpg"/></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sphereproject.org/" TargetMode="External"/><Relationship Id="rId2" Type="http://schemas.openxmlformats.org/officeDocument/2006/relationships/hyperlink" Target="http://www.corehumanitarianstandard.org/" TargetMode="External"/><Relationship Id="rId1" Type="http://schemas.openxmlformats.org/officeDocument/2006/relationships/slideLayout" Target="../slideLayouts/slideLayout2.xml"/><Relationship Id="rId6" Type="http://schemas.openxmlformats.org/officeDocument/2006/relationships/hyperlink" Target="http://chsalliance.org/news-events/news/training-manual" TargetMode="External"/><Relationship Id="rId5" Type="http://schemas.openxmlformats.org/officeDocument/2006/relationships/hyperlink" Target="http://chsalliance.org/verification" TargetMode="External"/><Relationship Id="rId4" Type="http://schemas.openxmlformats.org/officeDocument/2006/relationships/hyperlink" Target="http://chsalliance.or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57854" y="6104352"/>
            <a:ext cx="4606304" cy="338554"/>
          </a:xfrm>
          <a:prstGeom prst="rect">
            <a:avLst/>
          </a:prstGeom>
          <a:noFill/>
        </p:spPr>
        <p:txBody>
          <a:bodyPr wrap="square" rtlCol="0">
            <a:spAutoFit/>
          </a:bodyPr>
          <a:lstStyle/>
          <a:p>
            <a:r>
              <a:rPr lang="en-GB" sz="1600" dirty="0">
                <a:solidFill>
                  <a:schemeClr val="bg1"/>
                </a:solidFill>
                <a:latin typeface="Tahoma"/>
                <a:cs typeface="Tahoma"/>
              </a:rPr>
              <a:t>Module </a:t>
            </a:r>
            <a:r>
              <a:rPr lang="en-GB" sz="1600" dirty="0" smtClean="0">
                <a:solidFill>
                  <a:schemeClr val="bg1"/>
                </a:solidFill>
                <a:latin typeface="Tahoma"/>
                <a:cs typeface="Tahoma"/>
              </a:rPr>
              <a:t>A8 </a:t>
            </a:r>
            <a:r>
              <a:rPr lang="en-GB" sz="1600" dirty="0">
                <a:solidFill>
                  <a:schemeClr val="bg1"/>
                </a:solidFill>
                <a:latin typeface="Tahoma"/>
                <a:cs typeface="Tahoma"/>
              </a:rPr>
              <a:t>– </a:t>
            </a:r>
            <a:r>
              <a:rPr lang="en-GB" sz="1600" dirty="0" smtClean="0">
                <a:solidFill>
                  <a:schemeClr val="bg1"/>
                </a:solidFill>
                <a:latin typeface="Tahoma"/>
                <a:cs typeface="Tahoma"/>
              </a:rPr>
              <a:t>Sphere </a:t>
            </a:r>
            <a:r>
              <a:rPr lang="en-GB" sz="1600" dirty="0">
                <a:solidFill>
                  <a:schemeClr val="bg1"/>
                </a:solidFill>
                <a:latin typeface="Tahoma"/>
                <a:cs typeface="Tahoma"/>
              </a:rPr>
              <a:t>Training Package </a:t>
            </a:r>
            <a:r>
              <a:rPr lang="en-GB" sz="1600" dirty="0" smtClean="0">
                <a:solidFill>
                  <a:schemeClr val="bg1"/>
                </a:solidFill>
                <a:latin typeface="Tahoma"/>
                <a:cs typeface="Tahoma"/>
              </a:rPr>
              <a:t>2016</a:t>
            </a:r>
            <a:endParaRPr lang="en-GB" sz="1600" dirty="0">
              <a:solidFill>
                <a:schemeClr val="bg1"/>
              </a:solidFill>
              <a:latin typeface="Tahoma"/>
              <a:cs typeface="Tahoma"/>
            </a:endParaRPr>
          </a:p>
        </p:txBody>
      </p:sp>
      <p:sp>
        <p:nvSpPr>
          <p:cNvPr id="7" name="Title 1"/>
          <p:cNvSpPr txBox="1">
            <a:spLocks/>
          </p:cNvSpPr>
          <p:nvPr/>
        </p:nvSpPr>
        <p:spPr>
          <a:xfrm>
            <a:off x="1330246" y="4052922"/>
            <a:ext cx="6483508" cy="1180338"/>
          </a:xfrm>
          <a:prstGeom prst="rect">
            <a:avLst/>
          </a:prstGeom>
          <a:noFill/>
        </p:spPr>
        <p:txBody>
          <a:bodyPr anchor="t" anchorCtr="0">
            <a:noAutofit/>
          </a:bodyPr>
          <a:lstStyle>
            <a:lvl1pPr algn="ctr" defTabSz="457200" rtl="0" eaLnBrk="1" latinLnBrk="0" hangingPunct="1">
              <a:lnSpc>
                <a:spcPct val="90000"/>
              </a:lnSpc>
              <a:spcBef>
                <a:spcPct val="0"/>
              </a:spcBef>
              <a:buNone/>
              <a:defRPr sz="4000" b="1" kern="1200" baseline="0">
                <a:solidFill>
                  <a:schemeClr val="bg2"/>
                </a:solidFill>
                <a:latin typeface="+mj-lt"/>
                <a:ea typeface="+mj-ea"/>
                <a:cs typeface="Lucida Sans Regular"/>
              </a:defRPr>
            </a:lvl1pPr>
          </a:lstStyle>
          <a:p>
            <a:pPr>
              <a:lnSpc>
                <a:spcPct val="100000"/>
              </a:lnSpc>
            </a:pPr>
            <a:r>
              <a:rPr lang="en-GB" sz="2400" b="0" i="1" dirty="0">
                <a:solidFill>
                  <a:schemeClr val="accent1"/>
                </a:solidFill>
                <a:latin typeface="Tahoma"/>
                <a:cs typeface="Tahoma"/>
              </a:rPr>
              <a:t>What is the CHS and how, used in conjunction with other chapters of the Sphere Handbook, can it enhance quality and </a:t>
            </a:r>
            <a:r>
              <a:rPr lang="en-GB" sz="2400" b="0" i="1" dirty="0" smtClean="0">
                <a:solidFill>
                  <a:schemeClr val="accent1"/>
                </a:solidFill>
                <a:latin typeface="Tahoma"/>
                <a:cs typeface="Tahoma"/>
              </a:rPr>
              <a:t>accountability?</a:t>
            </a:r>
            <a:endParaRPr lang="en-GB" sz="2400" b="0" i="1" dirty="0">
              <a:solidFill>
                <a:schemeClr val="accent1"/>
              </a:solidFill>
              <a:latin typeface="Tahoma"/>
              <a:cs typeface="Tahoma"/>
            </a:endParaRPr>
          </a:p>
        </p:txBody>
      </p:sp>
      <p:sp>
        <p:nvSpPr>
          <p:cNvPr id="6" name="TextBox 5"/>
          <p:cNvSpPr txBox="1"/>
          <p:nvPr/>
        </p:nvSpPr>
        <p:spPr>
          <a:xfrm>
            <a:off x="1517254" y="2388016"/>
            <a:ext cx="6111628" cy="903196"/>
          </a:xfrm>
          <a:prstGeom prst="rect">
            <a:avLst/>
          </a:prstGeom>
          <a:noFill/>
        </p:spPr>
        <p:txBody>
          <a:bodyPr wrap="square" lIns="0" tIns="0" rIns="0" bIns="0" rtlCol="0">
            <a:spAutoFit/>
          </a:bodyPr>
          <a:lstStyle/>
          <a:p>
            <a:pPr algn="ctr">
              <a:lnSpc>
                <a:spcPct val="110000"/>
              </a:lnSpc>
            </a:pPr>
            <a:r>
              <a:rPr lang="en-GB" sz="2800" b="1" dirty="0">
                <a:solidFill>
                  <a:schemeClr val="tx2"/>
                </a:solidFill>
                <a:latin typeface="Tahoma"/>
                <a:cs typeface="Tahoma"/>
              </a:rPr>
              <a:t>The Core Humanitarian Standard in the Sphere Handbook</a:t>
            </a:r>
          </a:p>
        </p:txBody>
      </p:sp>
      <p:pic>
        <p:nvPicPr>
          <p:cNvPr id="9" name="Picture 8" descr="Sphere-Project-Logo-Standard-No-Tagline-R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86655" y="523525"/>
            <a:ext cx="2739825" cy="1109629"/>
          </a:xfrm>
          <a:prstGeom prst="rect">
            <a:avLst/>
          </a:prstGeom>
        </p:spPr>
      </p:pic>
    </p:spTree>
    <p:extLst>
      <p:ext uri="{BB962C8B-B14F-4D97-AF65-F5344CB8AC3E}">
        <p14:creationId xmlns:p14="http://schemas.microsoft.com/office/powerpoint/2010/main" val="3407902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Core Humanitarian Standard: origins</a:t>
            </a:r>
          </a:p>
        </p:txBody>
      </p:sp>
      <p:sp>
        <p:nvSpPr>
          <p:cNvPr id="3" name="Content Placeholder 2"/>
          <p:cNvSpPr>
            <a:spLocks noGrp="1"/>
          </p:cNvSpPr>
          <p:nvPr>
            <p:ph idx="1"/>
          </p:nvPr>
        </p:nvSpPr>
        <p:spPr/>
        <p:txBody>
          <a:bodyPr/>
          <a:lstStyle/>
          <a:p>
            <a:r>
              <a:rPr lang="en-GB" dirty="0"/>
              <a:t>5. Communities and people affected by crisis have access to safe and responsive mechanisms to handle complaints.</a:t>
            </a:r>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Tree>
    <p:extLst>
      <p:ext uri="{BB962C8B-B14F-4D97-AF65-F5344CB8AC3E}">
        <p14:creationId xmlns:p14="http://schemas.microsoft.com/office/powerpoint/2010/main" val="42613436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Core Humanitarian Standard: origins</a:t>
            </a:r>
          </a:p>
        </p:txBody>
      </p:sp>
      <p:sp>
        <p:nvSpPr>
          <p:cNvPr id="3" name="Content Placeholder 2"/>
          <p:cNvSpPr>
            <a:spLocks noGrp="1"/>
          </p:cNvSpPr>
          <p:nvPr>
            <p:ph idx="1"/>
          </p:nvPr>
        </p:nvSpPr>
        <p:spPr/>
        <p:txBody>
          <a:bodyPr/>
          <a:lstStyle/>
          <a:p>
            <a:r>
              <a:rPr lang="en-GB" dirty="0"/>
              <a:t>6. Communities and people affected by crisis receive coordinated, complementary assistance.</a:t>
            </a:r>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Tree>
    <p:extLst>
      <p:ext uri="{BB962C8B-B14F-4D97-AF65-F5344CB8AC3E}">
        <p14:creationId xmlns:p14="http://schemas.microsoft.com/office/powerpoint/2010/main" val="37465742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Core Humanitarian Standard: origins</a:t>
            </a:r>
          </a:p>
        </p:txBody>
      </p:sp>
      <p:sp>
        <p:nvSpPr>
          <p:cNvPr id="3" name="Content Placeholder 2"/>
          <p:cNvSpPr>
            <a:spLocks noGrp="1"/>
          </p:cNvSpPr>
          <p:nvPr>
            <p:ph idx="1"/>
          </p:nvPr>
        </p:nvSpPr>
        <p:spPr/>
        <p:txBody>
          <a:bodyPr/>
          <a:lstStyle/>
          <a:p>
            <a:r>
              <a:rPr lang="en-GB" dirty="0"/>
              <a:t>7. Communities and people affected by crisis can expect delivery of improved assistance as organisations learn from experience and reflection.</a:t>
            </a:r>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Tree>
    <p:extLst>
      <p:ext uri="{BB962C8B-B14F-4D97-AF65-F5344CB8AC3E}">
        <p14:creationId xmlns:p14="http://schemas.microsoft.com/office/powerpoint/2010/main" val="27725024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Core Humanitarian Standard: origins</a:t>
            </a:r>
          </a:p>
        </p:txBody>
      </p:sp>
      <p:sp>
        <p:nvSpPr>
          <p:cNvPr id="3" name="Content Placeholder 2"/>
          <p:cNvSpPr>
            <a:spLocks noGrp="1"/>
          </p:cNvSpPr>
          <p:nvPr>
            <p:ph idx="1"/>
          </p:nvPr>
        </p:nvSpPr>
        <p:spPr/>
        <p:txBody>
          <a:bodyPr/>
          <a:lstStyle/>
          <a:p>
            <a:r>
              <a:rPr lang="en-GB" dirty="0"/>
              <a:t>8. Communities and people affected by crisis receive the assistance they require from competent and well-managed staff and volunteers.</a:t>
            </a:r>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Tree>
    <p:extLst>
      <p:ext uri="{BB962C8B-B14F-4D97-AF65-F5344CB8AC3E}">
        <p14:creationId xmlns:p14="http://schemas.microsoft.com/office/powerpoint/2010/main" val="23972946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Core Humanitarian Standard: origins</a:t>
            </a:r>
          </a:p>
        </p:txBody>
      </p:sp>
      <p:sp>
        <p:nvSpPr>
          <p:cNvPr id="3" name="Content Placeholder 2"/>
          <p:cNvSpPr>
            <a:spLocks noGrp="1"/>
          </p:cNvSpPr>
          <p:nvPr>
            <p:ph idx="1"/>
          </p:nvPr>
        </p:nvSpPr>
        <p:spPr/>
        <p:txBody>
          <a:bodyPr/>
          <a:lstStyle/>
          <a:p>
            <a:r>
              <a:rPr lang="en-GB" dirty="0"/>
              <a:t>9. Communities and people affected by crisis can expect that the organisations assisting them are managing resources effectively, efficiently and </a:t>
            </a:r>
            <a:r>
              <a:rPr lang="en-GB" dirty="0" smtClean="0"/>
              <a:t>ethically.</a:t>
            </a:r>
            <a:endParaRPr lang="en-GB"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Tree>
    <p:extLst>
      <p:ext uri="{BB962C8B-B14F-4D97-AF65-F5344CB8AC3E}">
        <p14:creationId xmlns:p14="http://schemas.microsoft.com/office/powerpoint/2010/main" val="8237612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Sphere Core Standards: </a:t>
            </a:r>
            <a:r>
              <a:rPr lang="en-GB" dirty="0" smtClean="0"/>
              <a:t>a </a:t>
            </a:r>
            <a:r>
              <a:rPr lang="en-GB" dirty="0"/>
              <a:t>comparison</a:t>
            </a:r>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graphicFrame>
        <p:nvGraphicFramePr>
          <p:cNvPr id="5" name="Object 4"/>
          <p:cNvGraphicFramePr>
            <a:graphicFrameLocks noChangeAspect="1"/>
          </p:cNvGraphicFramePr>
          <p:nvPr>
            <p:extLst>
              <p:ext uri="{D42A27DB-BD31-4B8C-83A1-F6EECF244321}">
                <p14:modId xmlns:p14="http://schemas.microsoft.com/office/powerpoint/2010/main" val="2838566509"/>
              </p:ext>
            </p:extLst>
          </p:nvPr>
        </p:nvGraphicFramePr>
        <p:xfrm>
          <a:off x="67903" y="1562100"/>
          <a:ext cx="8435936" cy="3873500"/>
        </p:xfrm>
        <a:graphic>
          <a:graphicData uri="http://schemas.openxmlformats.org/presentationml/2006/ole">
            <mc:AlternateContent xmlns:mc="http://schemas.openxmlformats.org/markup-compatibility/2006">
              <mc:Choice xmlns:v="urn:schemas-microsoft-com:vml" Requires="v">
                <p:oleObj spid="_x0000_s27685" name="Document" r:id="rId5" imgW="6277547" imgH="3147091" progId="Word.Document.12">
                  <p:embed/>
                </p:oleObj>
              </mc:Choice>
              <mc:Fallback>
                <p:oleObj name="Document" r:id="rId5" imgW="6277547" imgH="3147091" progId="Word.Document.12">
                  <p:embed/>
                  <p:pic>
                    <p:nvPicPr>
                      <p:cNvPr id="0" name=""/>
                      <p:cNvPicPr>
                        <a:picLocks noChangeAspect="1" noChangeArrowheads="1"/>
                      </p:cNvPicPr>
                      <p:nvPr/>
                    </p:nvPicPr>
                    <p:blipFill>
                      <a:blip r:embed="rId6"/>
                      <a:srcRect/>
                      <a:stretch>
                        <a:fillRect/>
                      </a:stretch>
                    </p:blipFill>
                    <p:spPr bwMode="auto">
                      <a:xfrm>
                        <a:off x="67903" y="1562100"/>
                        <a:ext cx="8435936" cy="3873500"/>
                      </a:xfrm>
                      <a:prstGeom prst="rect">
                        <a:avLst/>
                      </a:prstGeom>
                      <a:noFill/>
                    </p:spPr>
                  </p:pic>
                </p:oleObj>
              </mc:Fallback>
            </mc:AlternateContent>
          </a:graphicData>
        </a:graphic>
      </p:graphicFrame>
    </p:spTree>
    <p:extLst>
      <p:ext uri="{BB962C8B-B14F-4D97-AF65-F5344CB8AC3E}">
        <p14:creationId xmlns:p14="http://schemas.microsoft.com/office/powerpoint/2010/main" val="24946482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CHS Elements</a:t>
            </a:r>
            <a:endParaRPr lang="en-GB"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
        <p:nvSpPr>
          <p:cNvPr id="3" name="Content Placeholder 2"/>
          <p:cNvSpPr>
            <a:spLocks noGrp="1"/>
          </p:cNvSpPr>
          <p:nvPr>
            <p:ph idx="1"/>
          </p:nvPr>
        </p:nvSpPr>
        <p:spPr>
          <a:xfrm>
            <a:off x="457200" y="1340442"/>
            <a:ext cx="5868955" cy="4785722"/>
          </a:xfrm>
        </p:spPr>
        <p:txBody>
          <a:bodyPr/>
          <a:lstStyle/>
          <a:p>
            <a:pPr marL="324000" lvl="1" indent="-324000">
              <a:spcBef>
                <a:spcPts val="1600"/>
              </a:spcBef>
            </a:pPr>
            <a:r>
              <a:rPr lang="en-GB" dirty="0"/>
              <a:t>Commitment and quality criterion 1-9</a:t>
            </a:r>
          </a:p>
          <a:p>
            <a:pPr marL="324000" lvl="1" indent="-324000">
              <a:spcBef>
                <a:spcPts val="1600"/>
              </a:spcBef>
            </a:pPr>
            <a:r>
              <a:rPr lang="en-GB" dirty="0"/>
              <a:t>Why is this commitment important? </a:t>
            </a:r>
          </a:p>
          <a:p>
            <a:pPr marL="324000" lvl="1" indent="-324000">
              <a:spcBef>
                <a:spcPts val="1600"/>
              </a:spcBef>
            </a:pPr>
            <a:r>
              <a:rPr lang="en-GB" dirty="0"/>
              <a:t>Performance indicators</a:t>
            </a:r>
          </a:p>
          <a:p>
            <a:pPr marL="324000" lvl="1" indent="-324000">
              <a:spcBef>
                <a:spcPts val="1600"/>
              </a:spcBef>
            </a:pPr>
            <a:r>
              <a:rPr lang="en-GB" dirty="0"/>
              <a:t>Guiding questions for monitoring </a:t>
            </a:r>
            <a:r>
              <a:rPr lang="en-GB" dirty="0" smtClean="0"/>
              <a:t>key actions </a:t>
            </a:r>
            <a:r>
              <a:rPr lang="en-GB" dirty="0"/>
              <a:t>and organisational responsibilities</a:t>
            </a:r>
          </a:p>
          <a:p>
            <a:pPr marL="324000" lvl="1" indent="-324000">
              <a:spcBef>
                <a:spcPts val="1600"/>
              </a:spcBef>
            </a:pPr>
            <a:r>
              <a:rPr lang="en-GB" dirty="0"/>
              <a:t>Key actions + guidance notes</a:t>
            </a:r>
          </a:p>
          <a:p>
            <a:pPr marL="324000" lvl="1" indent="-324000">
              <a:spcBef>
                <a:spcPts val="1600"/>
              </a:spcBef>
            </a:pPr>
            <a:r>
              <a:rPr lang="en-GB" dirty="0"/>
              <a:t>Organisational responsibilities</a:t>
            </a:r>
          </a:p>
          <a:p>
            <a:pPr marL="324000" lvl="1" indent="-324000">
              <a:spcBef>
                <a:spcPts val="1600"/>
              </a:spcBef>
            </a:pPr>
            <a:r>
              <a:rPr lang="en-GB" dirty="0"/>
              <a:t>Links to further </a:t>
            </a:r>
            <a:r>
              <a:rPr lang="en-GB" dirty="0" smtClean="0"/>
              <a:t>guidance</a:t>
            </a:r>
            <a:endParaRPr lang="en-GB" dirty="0"/>
          </a:p>
        </p:txBody>
      </p:sp>
    </p:spTree>
    <p:extLst>
      <p:ext uri="{BB962C8B-B14F-4D97-AF65-F5344CB8AC3E}">
        <p14:creationId xmlns:p14="http://schemas.microsoft.com/office/powerpoint/2010/main" val="1560066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CHS Elements</a:t>
            </a:r>
            <a:endParaRPr lang="en-GB"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
        <p:nvSpPr>
          <p:cNvPr id="3" name="Content Placeholder 2"/>
          <p:cNvSpPr>
            <a:spLocks noGrp="1"/>
          </p:cNvSpPr>
          <p:nvPr>
            <p:ph idx="1"/>
          </p:nvPr>
        </p:nvSpPr>
        <p:spPr>
          <a:xfrm>
            <a:off x="457200" y="1340442"/>
            <a:ext cx="5878286" cy="4785722"/>
          </a:xfrm>
        </p:spPr>
        <p:txBody>
          <a:bodyPr/>
          <a:lstStyle/>
          <a:p>
            <a:pPr marL="324000" lvl="1" indent="-324000">
              <a:spcBef>
                <a:spcPts val="1600"/>
              </a:spcBef>
            </a:pPr>
            <a:r>
              <a:rPr lang="en-GB" dirty="0"/>
              <a:t>Commitment and quality criterion 1-9</a:t>
            </a:r>
          </a:p>
          <a:p>
            <a:pPr marL="324000" lvl="1" indent="-324000">
              <a:spcBef>
                <a:spcPts val="1600"/>
              </a:spcBef>
            </a:pPr>
            <a:r>
              <a:rPr lang="en-GB" dirty="0"/>
              <a:t>Why is this commitment important? </a:t>
            </a:r>
          </a:p>
          <a:p>
            <a:pPr marL="324000" lvl="1" indent="-324000">
              <a:spcBef>
                <a:spcPts val="1600"/>
              </a:spcBef>
            </a:pPr>
            <a:r>
              <a:rPr lang="en-GB" dirty="0"/>
              <a:t>Performance indicators</a:t>
            </a:r>
          </a:p>
          <a:p>
            <a:pPr marL="324000" lvl="1" indent="-324000">
              <a:spcBef>
                <a:spcPts val="1600"/>
              </a:spcBef>
            </a:pPr>
            <a:r>
              <a:rPr lang="en-GB" dirty="0"/>
              <a:t>Guiding questions for monitoring </a:t>
            </a:r>
            <a:r>
              <a:rPr lang="en-GB" dirty="0" smtClean="0"/>
              <a:t>key actions </a:t>
            </a:r>
            <a:r>
              <a:rPr lang="en-GB" dirty="0"/>
              <a:t>and organisational responsibilities</a:t>
            </a:r>
          </a:p>
          <a:p>
            <a:pPr marL="324000" lvl="1" indent="-324000">
              <a:spcBef>
                <a:spcPts val="1600"/>
              </a:spcBef>
            </a:pPr>
            <a:r>
              <a:rPr lang="en-GB" dirty="0"/>
              <a:t>Key actions + guidance notes</a:t>
            </a:r>
          </a:p>
          <a:p>
            <a:pPr marL="324000" lvl="1" indent="-324000">
              <a:spcBef>
                <a:spcPts val="1600"/>
              </a:spcBef>
            </a:pPr>
            <a:r>
              <a:rPr lang="en-GB" dirty="0"/>
              <a:t>Organisational responsibilities</a:t>
            </a:r>
          </a:p>
          <a:p>
            <a:pPr marL="324000" lvl="1" indent="-324000">
              <a:spcBef>
                <a:spcPts val="1600"/>
              </a:spcBef>
            </a:pPr>
            <a:r>
              <a:rPr lang="en-GB" dirty="0"/>
              <a:t>Links to further </a:t>
            </a:r>
            <a:r>
              <a:rPr lang="en-GB" dirty="0" smtClean="0"/>
              <a:t>guidance</a:t>
            </a:r>
            <a:endParaRPr lang="en-GB" dirty="0"/>
          </a:p>
        </p:txBody>
      </p:sp>
      <p:sp>
        <p:nvSpPr>
          <p:cNvPr id="6" name="Content Placeholder 2"/>
          <p:cNvSpPr txBox="1">
            <a:spLocks/>
          </p:cNvSpPr>
          <p:nvPr/>
        </p:nvSpPr>
        <p:spPr>
          <a:xfrm>
            <a:off x="6172201" y="1340442"/>
            <a:ext cx="2819400" cy="4785722"/>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en-GB" sz="1600" b="1" dirty="0">
                <a:solidFill>
                  <a:schemeClr val="accent1"/>
                </a:solidFill>
              </a:rPr>
              <a:t>Statement of what communities can expect</a:t>
            </a:r>
          </a:p>
        </p:txBody>
      </p:sp>
      <p:cxnSp>
        <p:nvCxnSpPr>
          <p:cNvPr id="8" name="Straight Connector 7"/>
          <p:cNvCxnSpPr/>
          <p:nvPr/>
        </p:nvCxnSpPr>
        <p:spPr>
          <a:xfrm>
            <a:off x="876300" y="1752600"/>
            <a:ext cx="1552575"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392827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CHS Elements</a:t>
            </a:r>
            <a:endParaRPr lang="en-GB"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
        <p:nvSpPr>
          <p:cNvPr id="3" name="Content Placeholder 2"/>
          <p:cNvSpPr>
            <a:spLocks noGrp="1"/>
          </p:cNvSpPr>
          <p:nvPr>
            <p:ph idx="1"/>
          </p:nvPr>
        </p:nvSpPr>
        <p:spPr>
          <a:xfrm>
            <a:off x="457200" y="1340442"/>
            <a:ext cx="5715001" cy="4785722"/>
          </a:xfrm>
        </p:spPr>
        <p:txBody>
          <a:bodyPr/>
          <a:lstStyle/>
          <a:p>
            <a:pPr marL="324000" lvl="1" indent="-324000">
              <a:spcBef>
                <a:spcPts val="1600"/>
              </a:spcBef>
            </a:pPr>
            <a:r>
              <a:rPr lang="en-GB" dirty="0"/>
              <a:t>Commitment and quality criterion 1-9</a:t>
            </a:r>
          </a:p>
          <a:p>
            <a:pPr marL="324000" lvl="1" indent="-324000">
              <a:spcBef>
                <a:spcPts val="1600"/>
              </a:spcBef>
            </a:pPr>
            <a:r>
              <a:rPr lang="en-GB" dirty="0"/>
              <a:t>Why is this commitment important? </a:t>
            </a:r>
          </a:p>
          <a:p>
            <a:pPr marL="324000" lvl="1" indent="-324000">
              <a:spcBef>
                <a:spcPts val="1600"/>
              </a:spcBef>
            </a:pPr>
            <a:r>
              <a:rPr lang="en-GB" dirty="0"/>
              <a:t>Performance indicators</a:t>
            </a:r>
          </a:p>
          <a:p>
            <a:pPr marL="324000" lvl="1" indent="-324000">
              <a:spcBef>
                <a:spcPts val="1600"/>
              </a:spcBef>
            </a:pPr>
            <a:r>
              <a:rPr lang="en-GB" dirty="0"/>
              <a:t>Guiding questions for monitoring </a:t>
            </a:r>
            <a:r>
              <a:rPr lang="en-GB" dirty="0" smtClean="0"/>
              <a:t>key actions </a:t>
            </a:r>
            <a:r>
              <a:rPr lang="en-GB" dirty="0"/>
              <a:t>and organisational responsibilities</a:t>
            </a:r>
          </a:p>
          <a:p>
            <a:pPr marL="324000" lvl="1" indent="-324000">
              <a:spcBef>
                <a:spcPts val="1600"/>
              </a:spcBef>
            </a:pPr>
            <a:r>
              <a:rPr lang="en-GB" dirty="0"/>
              <a:t>Key actions + guidance notes</a:t>
            </a:r>
          </a:p>
          <a:p>
            <a:pPr marL="324000" lvl="1" indent="-324000">
              <a:spcBef>
                <a:spcPts val="1600"/>
              </a:spcBef>
            </a:pPr>
            <a:r>
              <a:rPr lang="en-GB" dirty="0"/>
              <a:t>Organisational responsibilities</a:t>
            </a:r>
          </a:p>
          <a:p>
            <a:pPr marL="324000" lvl="1" indent="-324000">
              <a:spcBef>
                <a:spcPts val="1600"/>
              </a:spcBef>
            </a:pPr>
            <a:r>
              <a:rPr lang="en-GB" dirty="0"/>
              <a:t>Links to further </a:t>
            </a:r>
            <a:r>
              <a:rPr lang="en-GB" dirty="0" smtClean="0"/>
              <a:t>guidance</a:t>
            </a:r>
            <a:endParaRPr lang="en-GB" dirty="0"/>
          </a:p>
        </p:txBody>
      </p:sp>
      <p:sp>
        <p:nvSpPr>
          <p:cNvPr id="6" name="Content Placeholder 2"/>
          <p:cNvSpPr txBox="1">
            <a:spLocks/>
          </p:cNvSpPr>
          <p:nvPr/>
        </p:nvSpPr>
        <p:spPr>
          <a:xfrm>
            <a:off x="6172201" y="1340442"/>
            <a:ext cx="2819400" cy="4785722"/>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en-GB" sz="1600" b="1" dirty="0">
                <a:solidFill>
                  <a:schemeClr val="accent1"/>
                </a:solidFill>
              </a:rPr>
              <a:t>How agencies should work in order to meet the </a:t>
            </a:r>
            <a:r>
              <a:rPr lang="en-GB" sz="1600" b="1" dirty="0" smtClean="0">
                <a:solidFill>
                  <a:schemeClr val="accent1"/>
                </a:solidFill>
              </a:rPr>
              <a:t>Commitment</a:t>
            </a:r>
            <a:endParaRPr lang="en-GB" sz="1600" b="1" dirty="0">
              <a:solidFill>
                <a:schemeClr val="accent1"/>
              </a:solidFill>
            </a:endParaRPr>
          </a:p>
        </p:txBody>
      </p:sp>
      <p:cxnSp>
        <p:nvCxnSpPr>
          <p:cNvPr id="8" name="Straight Connector 7"/>
          <p:cNvCxnSpPr/>
          <p:nvPr/>
        </p:nvCxnSpPr>
        <p:spPr>
          <a:xfrm>
            <a:off x="3086100" y="1752600"/>
            <a:ext cx="2371725"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425224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CHS Elements</a:t>
            </a:r>
            <a:endParaRPr lang="en-GB"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
        <p:nvSpPr>
          <p:cNvPr id="3" name="Content Placeholder 2"/>
          <p:cNvSpPr>
            <a:spLocks noGrp="1"/>
          </p:cNvSpPr>
          <p:nvPr>
            <p:ph idx="1"/>
          </p:nvPr>
        </p:nvSpPr>
        <p:spPr>
          <a:xfrm>
            <a:off x="457200" y="1340442"/>
            <a:ext cx="5715001" cy="4785722"/>
          </a:xfrm>
        </p:spPr>
        <p:txBody>
          <a:bodyPr/>
          <a:lstStyle/>
          <a:p>
            <a:pPr marL="324000" lvl="1" indent="-324000">
              <a:spcBef>
                <a:spcPts val="1600"/>
              </a:spcBef>
            </a:pPr>
            <a:r>
              <a:rPr lang="en-GB" dirty="0"/>
              <a:t>Commitment and quality criterion 1-9</a:t>
            </a:r>
          </a:p>
          <a:p>
            <a:pPr marL="324000" lvl="1" indent="-324000">
              <a:spcBef>
                <a:spcPts val="1600"/>
              </a:spcBef>
            </a:pPr>
            <a:r>
              <a:rPr lang="en-GB" dirty="0"/>
              <a:t>Why is this commitment important? </a:t>
            </a:r>
          </a:p>
          <a:p>
            <a:pPr marL="324000" lvl="1" indent="-324000">
              <a:spcBef>
                <a:spcPts val="1600"/>
              </a:spcBef>
            </a:pPr>
            <a:r>
              <a:rPr lang="en-GB" dirty="0"/>
              <a:t>Performance indicators</a:t>
            </a:r>
          </a:p>
          <a:p>
            <a:pPr marL="324000" lvl="1" indent="-324000">
              <a:spcBef>
                <a:spcPts val="1600"/>
              </a:spcBef>
            </a:pPr>
            <a:r>
              <a:rPr lang="en-GB" dirty="0"/>
              <a:t>Guiding questions for monitoring </a:t>
            </a:r>
            <a:r>
              <a:rPr lang="en-GB" dirty="0" smtClean="0"/>
              <a:t>key actions </a:t>
            </a:r>
            <a:r>
              <a:rPr lang="en-GB" dirty="0"/>
              <a:t>and organisational responsibilities</a:t>
            </a:r>
          </a:p>
          <a:p>
            <a:pPr marL="324000" lvl="1" indent="-324000">
              <a:spcBef>
                <a:spcPts val="1600"/>
              </a:spcBef>
            </a:pPr>
            <a:r>
              <a:rPr lang="en-GB" dirty="0"/>
              <a:t>Key actions + guidance notes</a:t>
            </a:r>
          </a:p>
          <a:p>
            <a:pPr marL="324000" lvl="1" indent="-324000">
              <a:spcBef>
                <a:spcPts val="1600"/>
              </a:spcBef>
            </a:pPr>
            <a:r>
              <a:rPr lang="en-GB" dirty="0"/>
              <a:t>Organisational responsibilities</a:t>
            </a:r>
          </a:p>
          <a:p>
            <a:pPr marL="324000" lvl="1" indent="-324000">
              <a:spcBef>
                <a:spcPts val="1600"/>
              </a:spcBef>
            </a:pPr>
            <a:r>
              <a:rPr lang="en-GB" dirty="0"/>
              <a:t>Links to further </a:t>
            </a:r>
            <a:r>
              <a:rPr lang="en-GB" dirty="0" smtClean="0"/>
              <a:t>guidance</a:t>
            </a:r>
            <a:endParaRPr lang="en-GB" dirty="0"/>
          </a:p>
        </p:txBody>
      </p:sp>
      <p:sp>
        <p:nvSpPr>
          <p:cNvPr id="6" name="Content Placeholder 2"/>
          <p:cNvSpPr txBox="1">
            <a:spLocks/>
          </p:cNvSpPr>
          <p:nvPr/>
        </p:nvSpPr>
        <p:spPr>
          <a:xfrm>
            <a:off x="6172201" y="1856792"/>
            <a:ext cx="2819400" cy="4269372"/>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en-GB" sz="1600" b="1" dirty="0" smtClean="0">
                <a:solidFill>
                  <a:schemeClr val="accent1"/>
                </a:solidFill>
              </a:rPr>
              <a:t>Background </a:t>
            </a:r>
            <a:r>
              <a:rPr lang="en-GB" sz="1600" b="1" dirty="0">
                <a:solidFill>
                  <a:schemeClr val="accent1"/>
                </a:solidFill>
              </a:rPr>
              <a:t>– why is there a contextual need for this </a:t>
            </a:r>
            <a:r>
              <a:rPr lang="en-GB" sz="1600" b="1" dirty="0" smtClean="0">
                <a:solidFill>
                  <a:schemeClr val="accent1"/>
                </a:solidFill>
              </a:rPr>
              <a:t>statement?</a:t>
            </a:r>
            <a:endParaRPr lang="en-GB" sz="1600" b="1" dirty="0">
              <a:solidFill>
                <a:schemeClr val="accent1"/>
              </a:solidFill>
            </a:endParaRPr>
          </a:p>
        </p:txBody>
      </p:sp>
      <p:cxnSp>
        <p:nvCxnSpPr>
          <p:cNvPr id="8" name="Straight Connector 7"/>
          <p:cNvCxnSpPr/>
          <p:nvPr/>
        </p:nvCxnSpPr>
        <p:spPr>
          <a:xfrm>
            <a:off x="876300" y="2305050"/>
            <a:ext cx="4314825"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701759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Learning Outcomes</a:t>
            </a:r>
          </a:p>
        </p:txBody>
      </p:sp>
      <p:sp>
        <p:nvSpPr>
          <p:cNvPr id="3" name="Content Placeholder 2"/>
          <p:cNvSpPr>
            <a:spLocks noGrp="1"/>
          </p:cNvSpPr>
          <p:nvPr>
            <p:ph idx="1"/>
          </p:nvPr>
        </p:nvSpPr>
        <p:spPr/>
        <p:txBody>
          <a:bodyPr/>
          <a:lstStyle/>
          <a:p>
            <a:r>
              <a:rPr lang="en-GB" dirty="0"/>
              <a:t>By the end of this session, participants will be able to</a:t>
            </a:r>
            <a:r>
              <a:rPr lang="en-GB" dirty="0" smtClean="0"/>
              <a:t>:</a:t>
            </a:r>
            <a:endParaRPr lang="en-GB" dirty="0"/>
          </a:p>
          <a:p>
            <a:pPr lvl="1"/>
            <a:r>
              <a:rPr lang="en-GB" dirty="0"/>
              <a:t>List the nine commitments of the </a:t>
            </a:r>
            <a:r>
              <a:rPr lang="en-GB" dirty="0" smtClean="0"/>
              <a:t>CHS</a:t>
            </a:r>
            <a:endParaRPr lang="en-GB" dirty="0"/>
          </a:p>
          <a:p>
            <a:pPr lvl="1"/>
            <a:r>
              <a:rPr lang="en-GB" dirty="0"/>
              <a:t>Describe the format of the CHS, including commitments, quality criteria, performance indicators, key actions, organisational responsibilities and guidance </a:t>
            </a:r>
            <a:r>
              <a:rPr lang="en-GB" dirty="0" smtClean="0"/>
              <a:t>notes</a:t>
            </a:r>
            <a:endParaRPr lang="en-GB" dirty="0"/>
          </a:p>
          <a:p>
            <a:pPr lvl="1"/>
            <a:r>
              <a:rPr lang="en-GB" dirty="0"/>
              <a:t>Illustrate how the joint use of the CHS, Humanitarian Charter, Protection Principles and Sphere technical minimum standards reinforces the quality, accountability and effectiveness of humanitarian </a:t>
            </a:r>
            <a:r>
              <a:rPr lang="en-GB" dirty="0" smtClean="0"/>
              <a:t>response.</a:t>
            </a:r>
          </a:p>
          <a:p>
            <a:endParaRPr lang="en-GB"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Tree>
    <p:extLst>
      <p:ext uri="{BB962C8B-B14F-4D97-AF65-F5344CB8AC3E}">
        <p14:creationId xmlns:p14="http://schemas.microsoft.com/office/powerpoint/2010/main" val="40561617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CHS Elements</a:t>
            </a:r>
            <a:endParaRPr lang="en-GB"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
        <p:nvSpPr>
          <p:cNvPr id="3" name="Content Placeholder 2"/>
          <p:cNvSpPr>
            <a:spLocks noGrp="1"/>
          </p:cNvSpPr>
          <p:nvPr>
            <p:ph idx="1"/>
          </p:nvPr>
        </p:nvSpPr>
        <p:spPr>
          <a:xfrm>
            <a:off x="457200" y="1340442"/>
            <a:ext cx="6279502" cy="4785722"/>
          </a:xfrm>
        </p:spPr>
        <p:txBody>
          <a:bodyPr/>
          <a:lstStyle/>
          <a:p>
            <a:pPr marL="324000" lvl="1" indent="-324000">
              <a:spcBef>
                <a:spcPts val="1600"/>
              </a:spcBef>
            </a:pPr>
            <a:r>
              <a:rPr lang="en-GB" dirty="0"/>
              <a:t>Commitment and quality criterion 1-9</a:t>
            </a:r>
          </a:p>
          <a:p>
            <a:pPr marL="324000" lvl="1" indent="-324000">
              <a:spcBef>
                <a:spcPts val="1600"/>
              </a:spcBef>
            </a:pPr>
            <a:r>
              <a:rPr lang="en-GB" dirty="0"/>
              <a:t>Why is this commitment important? </a:t>
            </a:r>
          </a:p>
          <a:p>
            <a:pPr marL="324000" lvl="1" indent="-324000">
              <a:spcBef>
                <a:spcPts val="1600"/>
              </a:spcBef>
            </a:pPr>
            <a:r>
              <a:rPr lang="en-GB" dirty="0"/>
              <a:t>Performance indicators</a:t>
            </a:r>
          </a:p>
          <a:p>
            <a:pPr marL="324000" lvl="1" indent="-324000">
              <a:spcBef>
                <a:spcPts val="1600"/>
              </a:spcBef>
            </a:pPr>
            <a:r>
              <a:rPr lang="en-GB" dirty="0"/>
              <a:t>Guiding questions for monitoring </a:t>
            </a:r>
            <a:r>
              <a:rPr lang="en-GB" dirty="0" smtClean="0"/>
              <a:t>key actions </a:t>
            </a:r>
            <a:r>
              <a:rPr lang="en-GB" dirty="0"/>
              <a:t>and organisational responsibilities</a:t>
            </a:r>
          </a:p>
          <a:p>
            <a:pPr marL="324000" lvl="1" indent="-324000">
              <a:spcBef>
                <a:spcPts val="1600"/>
              </a:spcBef>
            </a:pPr>
            <a:r>
              <a:rPr lang="en-GB" dirty="0"/>
              <a:t>Key actions + guidance notes</a:t>
            </a:r>
          </a:p>
          <a:p>
            <a:pPr marL="324000" lvl="1" indent="-324000">
              <a:spcBef>
                <a:spcPts val="1600"/>
              </a:spcBef>
            </a:pPr>
            <a:r>
              <a:rPr lang="en-GB" dirty="0"/>
              <a:t>Organisational responsibilities</a:t>
            </a:r>
          </a:p>
          <a:p>
            <a:pPr marL="324000" lvl="1" indent="-324000">
              <a:spcBef>
                <a:spcPts val="1600"/>
              </a:spcBef>
            </a:pPr>
            <a:r>
              <a:rPr lang="en-GB" dirty="0"/>
              <a:t>Links to further </a:t>
            </a:r>
            <a:r>
              <a:rPr lang="en-GB" dirty="0" smtClean="0"/>
              <a:t>guidance</a:t>
            </a:r>
            <a:endParaRPr lang="en-GB" dirty="0"/>
          </a:p>
        </p:txBody>
      </p:sp>
      <p:sp>
        <p:nvSpPr>
          <p:cNvPr id="6" name="Content Placeholder 2"/>
          <p:cNvSpPr txBox="1">
            <a:spLocks/>
          </p:cNvSpPr>
          <p:nvPr/>
        </p:nvSpPr>
        <p:spPr>
          <a:xfrm>
            <a:off x="6172201" y="2190750"/>
            <a:ext cx="2819400" cy="3935414"/>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en-GB" sz="1600" b="1" dirty="0" smtClean="0">
                <a:solidFill>
                  <a:schemeClr val="accent1"/>
                </a:solidFill>
              </a:rPr>
              <a:t>How </a:t>
            </a:r>
            <a:r>
              <a:rPr lang="en-GB" sz="1600" b="1" dirty="0">
                <a:solidFill>
                  <a:schemeClr val="accent1"/>
                </a:solidFill>
              </a:rPr>
              <a:t>can we measure our progress towards meeting the standard</a:t>
            </a:r>
            <a:r>
              <a:rPr lang="en-GB" sz="1600" b="1" dirty="0" smtClean="0">
                <a:solidFill>
                  <a:schemeClr val="accent1"/>
                </a:solidFill>
              </a:rPr>
              <a:t>?</a:t>
            </a:r>
            <a:endParaRPr lang="en-GB" sz="1600" b="1" dirty="0">
              <a:solidFill>
                <a:schemeClr val="accent1"/>
              </a:solidFill>
            </a:endParaRPr>
          </a:p>
        </p:txBody>
      </p:sp>
      <p:cxnSp>
        <p:nvCxnSpPr>
          <p:cNvPr id="8" name="Straight Connector 7"/>
          <p:cNvCxnSpPr/>
          <p:nvPr/>
        </p:nvCxnSpPr>
        <p:spPr>
          <a:xfrm>
            <a:off x="876300" y="2819400"/>
            <a:ext cx="2790825"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075514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CHS Elements</a:t>
            </a:r>
            <a:endParaRPr lang="en-GB"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
        <p:nvSpPr>
          <p:cNvPr id="3" name="Content Placeholder 2"/>
          <p:cNvSpPr>
            <a:spLocks noGrp="1"/>
          </p:cNvSpPr>
          <p:nvPr>
            <p:ph idx="1"/>
          </p:nvPr>
        </p:nvSpPr>
        <p:spPr>
          <a:xfrm>
            <a:off x="457200" y="1340442"/>
            <a:ext cx="5887616" cy="4785722"/>
          </a:xfrm>
        </p:spPr>
        <p:txBody>
          <a:bodyPr/>
          <a:lstStyle/>
          <a:p>
            <a:pPr marL="324000" lvl="1" indent="-324000">
              <a:spcBef>
                <a:spcPts val="1600"/>
              </a:spcBef>
            </a:pPr>
            <a:r>
              <a:rPr lang="en-GB" dirty="0"/>
              <a:t>Commitment and quality criterion 1-9</a:t>
            </a:r>
          </a:p>
          <a:p>
            <a:pPr marL="324000" lvl="1" indent="-324000">
              <a:spcBef>
                <a:spcPts val="1600"/>
              </a:spcBef>
            </a:pPr>
            <a:r>
              <a:rPr lang="en-GB" dirty="0"/>
              <a:t>Why is this commitment important? </a:t>
            </a:r>
          </a:p>
          <a:p>
            <a:pPr marL="324000" lvl="1" indent="-324000">
              <a:spcBef>
                <a:spcPts val="1600"/>
              </a:spcBef>
            </a:pPr>
            <a:r>
              <a:rPr lang="en-GB" dirty="0"/>
              <a:t>Performance indicators</a:t>
            </a:r>
          </a:p>
          <a:p>
            <a:pPr marL="324000" lvl="1" indent="-324000">
              <a:spcBef>
                <a:spcPts val="1600"/>
              </a:spcBef>
            </a:pPr>
            <a:r>
              <a:rPr lang="en-GB" dirty="0"/>
              <a:t>Guiding questions for monitoring </a:t>
            </a:r>
            <a:r>
              <a:rPr lang="en-GB" dirty="0" smtClean="0"/>
              <a:t>key actions </a:t>
            </a:r>
            <a:r>
              <a:rPr lang="en-GB" dirty="0"/>
              <a:t>and organisational responsibilities</a:t>
            </a:r>
          </a:p>
          <a:p>
            <a:pPr marL="324000" lvl="1" indent="-324000">
              <a:spcBef>
                <a:spcPts val="1600"/>
              </a:spcBef>
            </a:pPr>
            <a:r>
              <a:rPr lang="en-GB" dirty="0"/>
              <a:t>Key actions + guidance notes</a:t>
            </a:r>
          </a:p>
          <a:p>
            <a:pPr marL="324000" lvl="1" indent="-324000">
              <a:spcBef>
                <a:spcPts val="1600"/>
              </a:spcBef>
            </a:pPr>
            <a:r>
              <a:rPr lang="en-GB" dirty="0"/>
              <a:t>Organisational responsibilities</a:t>
            </a:r>
          </a:p>
          <a:p>
            <a:pPr marL="324000" lvl="1" indent="-324000">
              <a:spcBef>
                <a:spcPts val="1600"/>
              </a:spcBef>
            </a:pPr>
            <a:r>
              <a:rPr lang="en-GB" dirty="0"/>
              <a:t>Links to further </a:t>
            </a:r>
            <a:r>
              <a:rPr lang="en-GB" dirty="0" smtClean="0"/>
              <a:t>guidance</a:t>
            </a:r>
            <a:endParaRPr lang="en-GB" dirty="0"/>
          </a:p>
        </p:txBody>
      </p:sp>
      <p:sp>
        <p:nvSpPr>
          <p:cNvPr id="6" name="Content Placeholder 2"/>
          <p:cNvSpPr txBox="1">
            <a:spLocks/>
          </p:cNvSpPr>
          <p:nvPr/>
        </p:nvSpPr>
        <p:spPr>
          <a:xfrm>
            <a:off x="6172201" y="2761862"/>
            <a:ext cx="2819400" cy="3364302"/>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en-GB" sz="1600" b="1" dirty="0" smtClean="0">
                <a:solidFill>
                  <a:schemeClr val="accent1"/>
                </a:solidFill>
              </a:rPr>
              <a:t>Considerations </a:t>
            </a:r>
            <a:r>
              <a:rPr lang="en-GB" sz="1600" b="1" dirty="0">
                <a:solidFill>
                  <a:schemeClr val="accent1"/>
                </a:solidFill>
              </a:rPr>
              <a:t>when measuring actions – what should we ask? Both as practitioners and as </a:t>
            </a:r>
            <a:r>
              <a:rPr lang="en-GB" sz="1600" b="1" dirty="0" smtClean="0">
                <a:solidFill>
                  <a:schemeClr val="accent1"/>
                </a:solidFill>
              </a:rPr>
              <a:t>organisations</a:t>
            </a:r>
            <a:endParaRPr lang="en-GB" sz="1600" b="1" dirty="0">
              <a:solidFill>
                <a:schemeClr val="accent1"/>
              </a:solidFill>
            </a:endParaRPr>
          </a:p>
        </p:txBody>
      </p:sp>
      <p:cxnSp>
        <p:nvCxnSpPr>
          <p:cNvPr id="8" name="Straight Connector 7"/>
          <p:cNvCxnSpPr/>
          <p:nvPr/>
        </p:nvCxnSpPr>
        <p:spPr>
          <a:xfrm>
            <a:off x="876300" y="3352800"/>
            <a:ext cx="2200275"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602548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CHS Elements</a:t>
            </a:r>
            <a:endParaRPr lang="en-GB"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
        <p:nvSpPr>
          <p:cNvPr id="3" name="Content Placeholder 2"/>
          <p:cNvSpPr>
            <a:spLocks noGrp="1"/>
          </p:cNvSpPr>
          <p:nvPr>
            <p:ph idx="1"/>
          </p:nvPr>
        </p:nvSpPr>
        <p:spPr>
          <a:xfrm>
            <a:off x="457200" y="1340442"/>
            <a:ext cx="5915608" cy="4785722"/>
          </a:xfrm>
        </p:spPr>
        <p:txBody>
          <a:bodyPr/>
          <a:lstStyle/>
          <a:p>
            <a:pPr marL="324000" lvl="1" indent="-324000">
              <a:spcBef>
                <a:spcPts val="1600"/>
              </a:spcBef>
            </a:pPr>
            <a:r>
              <a:rPr lang="en-GB" dirty="0"/>
              <a:t>Commitment and quality criterion 1-9</a:t>
            </a:r>
          </a:p>
          <a:p>
            <a:pPr marL="324000" lvl="1" indent="-324000">
              <a:spcBef>
                <a:spcPts val="1600"/>
              </a:spcBef>
            </a:pPr>
            <a:r>
              <a:rPr lang="en-GB" dirty="0"/>
              <a:t>Why is this commitment important? </a:t>
            </a:r>
          </a:p>
          <a:p>
            <a:pPr marL="324000" lvl="1" indent="-324000">
              <a:spcBef>
                <a:spcPts val="1600"/>
              </a:spcBef>
            </a:pPr>
            <a:r>
              <a:rPr lang="en-GB" dirty="0"/>
              <a:t>Performance indicators</a:t>
            </a:r>
          </a:p>
          <a:p>
            <a:pPr marL="324000" lvl="1" indent="-324000">
              <a:spcBef>
                <a:spcPts val="1600"/>
              </a:spcBef>
            </a:pPr>
            <a:r>
              <a:rPr lang="en-GB" dirty="0"/>
              <a:t>Guiding questions for monitoring </a:t>
            </a:r>
            <a:r>
              <a:rPr lang="en-GB" dirty="0" smtClean="0"/>
              <a:t>key actions </a:t>
            </a:r>
            <a:r>
              <a:rPr lang="en-GB" dirty="0"/>
              <a:t>and organisational responsibilities</a:t>
            </a:r>
          </a:p>
          <a:p>
            <a:pPr marL="324000" lvl="1" indent="-324000">
              <a:spcBef>
                <a:spcPts val="1600"/>
              </a:spcBef>
            </a:pPr>
            <a:r>
              <a:rPr lang="en-GB" dirty="0"/>
              <a:t>Key actions + guidance notes</a:t>
            </a:r>
          </a:p>
          <a:p>
            <a:pPr marL="324000" lvl="1" indent="-324000">
              <a:spcBef>
                <a:spcPts val="1600"/>
              </a:spcBef>
            </a:pPr>
            <a:r>
              <a:rPr lang="en-GB" dirty="0"/>
              <a:t>Organisational responsibilities</a:t>
            </a:r>
          </a:p>
          <a:p>
            <a:pPr marL="324000" lvl="1" indent="-324000">
              <a:spcBef>
                <a:spcPts val="1600"/>
              </a:spcBef>
            </a:pPr>
            <a:r>
              <a:rPr lang="en-GB" dirty="0"/>
              <a:t>Links to further </a:t>
            </a:r>
            <a:r>
              <a:rPr lang="en-GB" dirty="0" smtClean="0"/>
              <a:t>guidance</a:t>
            </a:r>
            <a:endParaRPr lang="en-GB" dirty="0"/>
          </a:p>
        </p:txBody>
      </p:sp>
      <p:sp>
        <p:nvSpPr>
          <p:cNvPr id="6" name="Content Placeholder 2"/>
          <p:cNvSpPr txBox="1">
            <a:spLocks/>
          </p:cNvSpPr>
          <p:nvPr/>
        </p:nvSpPr>
        <p:spPr>
          <a:xfrm>
            <a:off x="6172200" y="3870325"/>
            <a:ext cx="2971799" cy="2382838"/>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en-GB" sz="1600" b="1" dirty="0">
                <a:solidFill>
                  <a:schemeClr val="accent1"/>
                </a:solidFill>
              </a:rPr>
              <a:t>Specific actions to ensure quality and </a:t>
            </a:r>
            <a:r>
              <a:rPr lang="en-GB" sz="1600" b="1" dirty="0" smtClean="0">
                <a:solidFill>
                  <a:schemeClr val="accent1"/>
                </a:solidFill>
              </a:rPr>
              <a:t>accountability</a:t>
            </a:r>
            <a:endParaRPr lang="en-GB" sz="1600" b="1" dirty="0">
              <a:solidFill>
                <a:schemeClr val="accent1"/>
              </a:solidFill>
            </a:endParaRPr>
          </a:p>
        </p:txBody>
      </p:sp>
      <p:cxnSp>
        <p:nvCxnSpPr>
          <p:cNvPr id="8" name="Straight Connector 7"/>
          <p:cNvCxnSpPr/>
          <p:nvPr/>
        </p:nvCxnSpPr>
        <p:spPr>
          <a:xfrm>
            <a:off x="876300" y="4257675"/>
            <a:ext cx="1352550"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141418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CHS Elements</a:t>
            </a:r>
            <a:endParaRPr lang="en-GB"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
        <p:nvSpPr>
          <p:cNvPr id="3" name="Content Placeholder 2"/>
          <p:cNvSpPr>
            <a:spLocks noGrp="1"/>
          </p:cNvSpPr>
          <p:nvPr>
            <p:ph idx="1"/>
          </p:nvPr>
        </p:nvSpPr>
        <p:spPr>
          <a:xfrm>
            <a:off x="457200" y="1340442"/>
            <a:ext cx="5868955" cy="4785722"/>
          </a:xfrm>
        </p:spPr>
        <p:txBody>
          <a:bodyPr/>
          <a:lstStyle/>
          <a:p>
            <a:pPr marL="324000" lvl="1" indent="-324000">
              <a:spcBef>
                <a:spcPts val="1600"/>
              </a:spcBef>
            </a:pPr>
            <a:r>
              <a:rPr lang="en-GB" dirty="0"/>
              <a:t>Commitment and quality criterion 1-9</a:t>
            </a:r>
          </a:p>
          <a:p>
            <a:pPr marL="324000" lvl="1" indent="-324000">
              <a:spcBef>
                <a:spcPts val="1600"/>
              </a:spcBef>
            </a:pPr>
            <a:r>
              <a:rPr lang="en-GB" dirty="0"/>
              <a:t>Why is this commitment important? </a:t>
            </a:r>
          </a:p>
          <a:p>
            <a:pPr marL="324000" lvl="1" indent="-324000">
              <a:spcBef>
                <a:spcPts val="1600"/>
              </a:spcBef>
            </a:pPr>
            <a:r>
              <a:rPr lang="en-GB" dirty="0"/>
              <a:t>Performance indicators</a:t>
            </a:r>
          </a:p>
          <a:p>
            <a:pPr marL="324000" lvl="1" indent="-324000">
              <a:spcBef>
                <a:spcPts val="1600"/>
              </a:spcBef>
            </a:pPr>
            <a:r>
              <a:rPr lang="en-GB" dirty="0"/>
              <a:t>Guiding questions for monitoring </a:t>
            </a:r>
            <a:r>
              <a:rPr lang="en-GB" dirty="0" smtClean="0"/>
              <a:t>key actions </a:t>
            </a:r>
            <a:r>
              <a:rPr lang="en-GB" dirty="0"/>
              <a:t>and organisational responsibilities</a:t>
            </a:r>
          </a:p>
          <a:p>
            <a:pPr marL="324000" lvl="1" indent="-324000">
              <a:spcBef>
                <a:spcPts val="1600"/>
              </a:spcBef>
            </a:pPr>
            <a:r>
              <a:rPr lang="en-GB" dirty="0"/>
              <a:t>Key actions + guidance notes</a:t>
            </a:r>
          </a:p>
          <a:p>
            <a:pPr marL="324000" lvl="1" indent="-324000">
              <a:spcBef>
                <a:spcPts val="1600"/>
              </a:spcBef>
            </a:pPr>
            <a:r>
              <a:rPr lang="en-GB" dirty="0"/>
              <a:t>Organisational responsibilities</a:t>
            </a:r>
          </a:p>
          <a:p>
            <a:pPr marL="324000" lvl="1" indent="-324000">
              <a:spcBef>
                <a:spcPts val="1600"/>
              </a:spcBef>
            </a:pPr>
            <a:r>
              <a:rPr lang="en-GB" dirty="0"/>
              <a:t>Links to further </a:t>
            </a:r>
            <a:r>
              <a:rPr lang="en-GB" dirty="0" smtClean="0"/>
              <a:t>guidance</a:t>
            </a:r>
            <a:endParaRPr lang="en-GB" dirty="0"/>
          </a:p>
        </p:txBody>
      </p:sp>
      <p:sp>
        <p:nvSpPr>
          <p:cNvPr id="6" name="Content Placeholder 2"/>
          <p:cNvSpPr txBox="1">
            <a:spLocks/>
          </p:cNvSpPr>
          <p:nvPr/>
        </p:nvSpPr>
        <p:spPr>
          <a:xfrm>
            <a:off x="6172201" y="3860800"/>
            <a:ext cx="2819400" cy="2392363"/>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en-GB" sz="1600" b="1" dirty="0">
                <a:solidFill>
                  <a:schemeClr val="accent1"/>
                </a:solidFill>
              </a:rPr>
              <a:t>Clarification of the context, responsibilities and challenges requiring consideration</a:t>
            </a:r>
          </a:p>
        </p:txBody>
      </p:sp>
      <p:cxnSp>
        <p:nvCxnSpPr>
          <p:cNvPr id="8" name="Straight Connector 7"/>
          <p:cNvCxnSpPr/>
          <p:nvPr/>
        </p:nvCxnSpPr>
        <p:spPr>
          <a:xfrm>
            <a:off x="2647950" y="4257675"/>
            <a:ext cx="1828800"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492322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CHS Elements</a:t>
            </a:r>
            <a:endParaRPr lang="en-GB"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
        <p:nvSpPr>
          <p:cNvPr id="3" name="Content Placeholder 2"/>
          <p:cNvSpPr>
            <a:spLocks noGrp="1"/>
          </p:cNvSpPr>
          <p:nvPr>
            <p:ph idx="1"/>
          </p:nvPr>
        </p:nvSpPr>
        <p:spPr>
          <a:xfrm>
            <a:off x="457200" y="1340442"/>
            <a:ext cx="5715001" cy="4785722"/>
          </a:xfrm>
        </p:spPr>
        <p:txBody>
          <a:bodyPr/>
          <a:lstStyle/>
          <a:p>
            <a:pPr marL="324000" lvl="1" indent="-324000">
              <a:spcBef>
                <a:spcPts val="1600"/>
              </a:spcBef>
            </a:pPr>
            <a:r>
              <a:rPr lang="en-GB" dirty="0"/>
              <a:t>Commitment and quality criterion 1-9</a:t>
            </a:r>
          </a:p>
          <a:p>
            <a:pPr marL="324000" lvl="1" indent="-324000">
              <a:spcBef>
                <a:spcPts val="1600"/>
              </a:spcBef>
            </a:pPr>
            <a:r>
              <a:rPr lang="en-GB" dirty="0"/>
              <a:t>Why is this commitment important? </a:t>
            </a:r>
          </a:p>
          <a:p>
            <a:pPr marL="324000" lvl="1" indent="-324000">
              <a:spcBef>
                <a:spcPts val="1600"/>
              </a:spcBef>
            </a:pPr>
            <a:r>
              <a:rPr lang="en-GB" dirty="0"/>
              <a:t>Performance indicators</a:t>
            </a:r>
          </a:p>
          <a:p>
            <a:pPr marL="324000" lvl="1" indent="-324000">
              <a:spcBef>
                <a:spcPts val="1600"/>
              </a:spcBef>
            </a:pPr>
            <a:r>
              <a:rPr lang="en-GB" dirty="0"/>
              <a:t>Guiding questions for monitoring </a:t>
            </a:r>
            <a:r>
              <a:rPr lang="en-GB" dirty="0" smtClean="0"/>
              <a:t>key actions </a:t>
            </a:r>
            <a:r>
              <a:rPr lang="en-GB" dirty="0"/>
              <a:t>and organisational responsibilities</a:t>
            </a:r>
          </a:p>
          <a:p>
            <a:pPr marL="324000" lvl="1" indent="-324000">
              <a:spcBef>
                <a:spcPts val="1600"/>
              </a:spcBef>
            </a:pPr>
            <a:r>
              <a:rPr lang="en-GB" dirty="0"/>
              <a:t>Key actions + guidance notes</a:t>
            </a:r>
          </a:p>
          <a:p>
            <a:pPr marL="324000" lvl="1" indent="-324000">
              <a:spcBef>
                <a:spcPts val="1600"/>
              </a:spcBef>
            </a:pPr>
            <a:r>
              <a:rPr lang="en-GB" dirty="0"/>
              <a:t>Organisational responsibilities</a:t>
            </a:r>
          </a:p>
          <a:p>
            <a:pPr marL="324000" lvl="1" indent="-324000">
              <a:spcBef>
                <a:spcPts val="1600"/>
              </a:spcBef>
            </a:pPr>
            <a:r>
              <a:rPr lang="en-GB" dirty="0"/>
              <a:t>Links to further </a:t>
            </a:r>
            <a:r>
              <a:rPr lang="en-GB" dirty="0" smtClean="0"/>
              <a:t>guidance</a:t>
            </a:r>
            <a:endParaRPr lang="en-GB" dirty="0"/>
          </a:p>
        </p:txBody>
      </p:sp>
      <p:sp>
        <p:nvSpPr>
          <p:cNvPr id="6" name="Content Placeholder 2"/>
          <p:cNvSpPr txBox="1">
            <a:spLocks/>
          </p:cNvSpPr>
          <p:nvPr/>
        </p:nvSpPr>
        <p:spPr>
          <a:xfrm>
            <a:off x="6172201" y="3838575"/>
            <a:ext cx="2819400" cy="2287588"/>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en-GB" sz="1600" b="1" dirty="0" smtClean="0">
                <a:solidFill>
                  <a:schemeClr val="accent1"/>
                </a:solidFill>
              </a:rPr>
              <a:t>Describe </a:t>
            </a:r>
            <a:r>
              <a:rPr lang="en-GB" sz="1600" b="1" dirty="0">
                <a:solidFill>
                  <a:schemeClr val="accent1"/>
                </a:solidFill>
              </a:rPr>
              <a:t>the policies, process and systems organisations should have in </a:t>
            </a:r>
            <a:r>
              <a:rPr lang="en-GB" sz="1600" b="1" dirty="0" smtClean="0">
                <a:solidFill>
                  <a:schemeClr val="accent1"/>
                </a:solidFill>
              </a:rPr>
              <a:t>place</a:t>
            </a:r>
            <a:endParaRPr lang="en-GB" sz="1600" b="1" dirty="0">
              <a:solidFill>
                <a:schemeClr val="accent1"/>
              </a:solidFill>
            </a:endParaRPr>
          </a:p>
        </p:txBody>
      </p:sp>
      <p:cxnSp>
        <p:nvCxnSpPr>
          <p:cNvPr id="8" name="Straight Connector 7"/>
          <p:cNvCxnSpPr/>
          <p:nvPr/>
        </p:nvCxnSpPr>
        <p:spPr>
          <a:xfrm>
            <a:off x="895350" y="4810125"/>
            <a:ext cx="3609975"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161517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CHS Elements</a:t>
            </a:r>
            <a:endParaRPr lang="en-GB"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
        <p:nvSpPr>
          <p:cNvPr id="3" name="Content Placeholder 2"/>
          <p:cNvSpPr>
            <a:spLocks noGrp="1"/>
          </p:cNvSpPr>
          <p:nvPr>
            <p:ph idx="1"/>
          </p:nvPr>
        </p:nvSpPr>
        <p:spPr>
          <a:xfrm>
            <a:off x="457200" y="1340442"/>
            <a:ext cx="5715000" cy="4785722"/>
          </a:xfrm>
        </p:spPr>
        <p:txBody>
          <a:bodyPr/>
          <a:lstStyle/>
          <a:p>
            <a:pPr marL="324000" lvl="1" indent="-324000">
              <a:spcBef>
                <a:spcPts val="1600"/>
              </a:spcBef>
            </a:pPr>
            <a:r>
              <a:rPr lang="en-GB" dirty="0"/>
              <a:t>Commitment and quality criterion 1-9</a:t>
            </a:r>
          </a:p>
          <a:p>
            <a:pPr marL="324000" lvl="1" indent="-324000">
              <a:spcBef>
                <a:spcPts val="1600"/>
              </a:spcBef>
            </a:pPr>
            <a:r>
              <a:rPr lang="en-GB" dirty="0"/>
              <a:t>Why is this commitment important? </a:t>
            </a:r>
          </a:p>
          <a:p>
            <a:pPr marL="324000" lvl="1" indent="-324000">
              <a:spcBef>
                <a:spcPts val="1600"/>
              </a:spcBef>
            </a:pPr>
            <a:r>
              <a:rPr lang="en-GB" dirty="0"/>
              <a:t>Performance indicators</a:t>
            </a:r>
          </a:p>
          <a:p>
            <a:pPr marL="324000" lvl="1" indent="-324000">
              <a:spcBef>
                <a:spcPts val="1600"/>
              </a:spcBef>
            </a:pPr>
            <a:r>
              <a:rPr lang="en-GB" dirty="0"/>
              <a:t>Guiding questions for monitoring </a:t>
            </a:r>
            <a:r>
              <a:rPr lang="en-GB" dirty="0" smtClean="0"/>
              <a:t>key actions </a:t>
            </a:r>
            <a:r>
              <a:rPr lang="en-GB" dirty="0"/>
              <a:t>and organisational responsibilities</a:t>
            </a:r>
          </a:p>
          <a:p>
            <a:pPr marL="324000" lvl="1" indent="-324000">
              <a:spcBef>
                <a:spcPts val="1600"/>
              </a:spcBef>
            </a:pPr>
            <a:r>
              <a:rPr lang="en-GB" dirty="0"/>
              <a:t>Key actions + guidance notes</a:t>
            </a:r>
          </a:p>
          <a:p>
            <a:pPr marL="324000" lvl="1" indent="-324000">
              <a:spcBef>
                <a:spcPts val="1600"/>
              </a:spcBef>
            </a:pPr>
            <a:r>
              <a:rPr lang="en-GB" dirty="0"/>
              <a:t>Organisational responsibilities</a:t>
            </a:r>
          </a:p>
          <a:p>
            <a:pPr marL="324000" lvl="1" indent="-324000">
              <a:spcBef>
                <a:spcPts val="1600"/>
              </a:spcBef>
            </a:pPr>
            <a:r>
              <a:rPr lang="en-GB" dirty="0"/>
              <a:t>Links to further </a:t>
            </a:r>
            <a:r>
              <a:rPr lang="en-GB" dirty="0" smtClean="0"/>
              <a:t>guidance</a:t>
            </a:r>
            <a:endParaRPr lang="en-GB" dirty="0"/>
          </a:p>
        </p:txBody>
      </p:sp>
      <p:sp>
        <p:nvSpPr>
          <p:cNvPr id="6" name="Content Placeholder 2"/>
          <p:cNvSpPr txBox="1">
            <a:spLocks/>
          </p:cNvSpPr>
          <p:nvPr/>
        </p:nvSpPr>
        <p:spPr>
          <a:xfrm>
            <a:off x="6172200" y="4057650"/>
            <a:ext cx="2971799" cy="1295400"/>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en-GB" sz="1600" b="1" dirty="0" smtClean="0">
                <a:solidFill>
                  <a:schemeClr val="accent1"/>
                </a:solidFill>
              </a:rPr>
              <a:t>Additional </a:t>
            </a:r>
            <a:r>
              <a:rPr lang="en-GB" sz="1600" b="1" dirty="0">
                <a:solidFill>
                  <a:schemeClr val="accent1"/>
                </a:solidFill>
              </a:rPr>
              <a:t>resources to support decision making and continuous </a:t>
            </a:r>
            <a:r>
              <a:rPr lang="en-GB" sz="1600" b="1" dirty="0" smtClean="0">
                <a:solidFill>
                  <a:schemeClr val="accent1"/>
                </a:solidFill>
              </a:rPr>
              <a:t>learning</a:t>
            </a:r>
            <a:endParaRPr lang="en-GB" sz="1600" b="1" dirty="0">
              <a:solidFill>
                <a:schemeClr val="accent1"/>
              </a:solidFill>
            </a:endParaRPr>
          </a:p>
        </p:txBody>
      </p:sp>
      <p:cxnSp>
        <p:nvCxnSpPr>
          <p:cNvPr id="8" name="Straight Connector 7"/>
          <p:cNvCxnSpPr/>
          <p:nvPr/>
        </p:nvCxnSpPr>
        <p:spPr>
          <a:xfrm>
            <a:off x="895350" y="5324475"/>
            <a:ext cx="3038475"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552173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3"/>
          <p:cNvSpPr txBox="1">
            <a:spLocks/>
          </p:cNvSpPr>
          <p:nvPr/>
        </p:nvSpPr>
        <p:spPr>
          <a:xfrm>
            <a:off x="0" y="6380163"/>
            <a:ext cx="6072188" cy="365125"/>
          </a:xfrm>
          <a:prstGeom prst="rect">
            <a:avLst/>
          </a:prstGeom>
        </p:spPr>
        <p:txBody>
          <a:bodyPr vert="horz" lIns="91440" tIns="45720" rIns="91440" bIns="45720" rtlCol="0" anchor="ctr"/>
          <a:lstStyle>
            <a:defPPr>
              <a:defRPr lang="en-US"/>
            </a:defPPr>
            <a:lvl1pPr marL="0" algn="l" defTabSz="457200" rtl="0" eaLnBrk="1" latinLnBrk="0" hangingPunct="1">
              <a:defRPr sz="1000" kern="1200">
                <a:solidFill>
                  <a:srgbClr val="004386"/>
                </a:solidFill>
                <a:latin typeface="Tahoma"/>
                <a:ea typeface="+mn-ea"/>
                <a:cs typeface="Tahoma"/>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dirty="0" smtClean="0"/>
              <a:t>Module XX – Sphere and the Core Humanitarian Standard</a:t>
            </a:r>
          </a:p>
        </p:txBody>
      </p:sp>
      <p:pic>
        <p:nvPicPr>
          <p:cNvPr id="3" name="Picture 2"/>
          <p:cNvPicPr>
            <a:picLocks noChangeAspect="1"/>
          </p:cNvPicPr>
          <p:nvPr/>
        </p:nvPicPr>
        <p:blipFill rotWithShape="1">
          <a:blip r:embed="rId3"/>
          <a:srcRect l="12399" t="16711" r="25867" b="11111"/>
          <a:stretch/>
        </p:blipFill>
        <p:spPr>
          <a:xfrm>
            <a:off x="0" y="-18661"/>
            <a:ext cx="9157894" cy="6858000"/>
          </a:xfrm>
          <a:prstGeom prst="rect">
            <a:avLst/>
          </a:prstGeom>
        </p:spPr>
      </p:pic>
      <p:sp>
        <p:nvSpPr>
          <p:cNvPr id="4" name="Rectangle 3"/>
          <p:cNvSpPr/>
          <p:nvPr/>
        </p:nvSpPr>
        <p:spPr>
          <a:xfrm>
            <a:off x="674914" y="740229"/>
            <a:ext cx="2111829" cy="653142"/>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5" name="Rectangle 4"/>
          <p:cNvSpPr/>
          <p:nvPr/>
        </p:nvSpPr>
        <p:spPr>
          <a:xfrm>
            <a:off x="2906486" y="740229"/>
            <a:ext cx="1545772" cy="653142"/>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6" name="Rectangle 5"/>
          <p:cNvSpPr/>
          <p:nvPr/>
        </p:nvSpPr>
        <p:spPr>
          <a:xfrm>
            <a:off x="0" y="1491343"/>
            <a:ext cx="4452258" cy="1077686"/>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7" name="Rectangle 6"/>
          <p:cNvSpPr/>
          <p:nvPr/>
        </p:nvSpPr>
        <p:spPr>
          <a:xfrm>
            <a:off x="0" y="2579915"/>
            <a:ext cx="4343400" cy="794656"/>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8" name="Rectangle 7"/>
          <p:cNvSpPr/>
          <p:nvPr/>
        </p:nvSpPr>
        <p:spPr>
          <a:xfrm>
            <a:off x="54429" y="3396342"/>
            <a:ext cx="4343400" cy="1110344"/>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9" name="Rectangle 8"/>
          <p:cNvSpPr/>
          <p:nvPr/>
        </p:nvSpPr>
        <p:spPr>
          <a:xfrm>
            <a:off x="54429" y="4561114"/>
            <a:ext cx="620485" cy="304800"/>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10" name="Rectangle 9"/>
          <p:cNvSpPr/>
          <p:nvPr/>
        </p:nvSpPr>
        <p:spPr>
          <a:xfrm>
            <a:off x="990600" y="4551363"/>
            <a:ext cx="870857" cy="304800"/>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3622510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5"/>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6"/>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7"/>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8"/>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9"/>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1934" t="17836" r="56666" b="5956"/>
          <a:stretch/>
        </p:blipFill>
        <p:spPr>
          <a:xfrm>
            <a:off x="2068285" y="0"/>
            <a:ext cx="4861560" cy="6858000"/>
          </a:xfrm>
          <a:prstGeom prst="rect">
            <a:avLst/>
          </a:prstGeom>
        </p:spPr>
      </p:pic>
      <p:sp>
        <p:nvSpPr>
          <p:cNvPr id="3" name="Rectangle 2"/>
          <p:cNvSpPr/>
          <p:nvPr/>
        </p:nvSpPr>
        <p:spPr>
          <a:xfrm>
            <a:off x="2133599" y="54429"/>
            <a:ext cx="4550229" cy="783769"/>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4" name="Rectangle 3"/>
          <p:cNvSpPr/>
          <p:nvPr/>
        </p:nvSpPr>
        <p:spPr>
          <a:xfrm>
            <a:off x="2198914" y="838199"/>
            <a:ext cx="1872344" cy="304802"/>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5" name="Rectangle 4"/>
          <p:cNvSpPr/>
          <p:nvPr/>
        </p:nvSpPr>
        <p:spPr>
          <a:xfrm>
            <a:off x="2188028" y="4071258"/>
            <a:ext cx="1415143" cy="304799"/>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2408001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3"/>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4"/>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Commitment 3</a:t>
            </a:r>
          </a:p>
        </p:txBody>
      </p:sp>
      <p:sp>
        <p:nvSpPr>
          <p:cNvPr id="3" name="Content Placeholder 2"/>
          <p:cNvSpPr>
            <a:spLocks noGrp="1"/>
          </p:cNvSpPr>
          <p:nvPr>
            <p:ph idx="1"/>
          </p:nvPr>
        </p:nvSpPr>
        <p:spPr>
          <a:xfrm>
            <a:off x="457200" y="1340442"/>
            <a:ext cx="8229600" cy="4785722"/>
          </a:xfrm>
        </p:spPr>
        <p:txBody>
          <a:bodyPr/>
          <a:lstStyle/>
          <a:p>
            <a:pPr>
              <a:spcBef>
                <a:spcPts val="2400"/>
              </a:spcBef>
            </a:pPr>
            <a:r>
              <a:rPr lang="en-GB" b="1" dirty="0"/>
              <a:t>Communities and people affected by crisis are not negatively affected and are more prepared, resilient and at-risk as a result of humanitarian action</a:t>
            </a:r>
            <a:r>
              <a:rPr lang="en-GB" b="1" dirty="0" smtClean="0"/>
              <a:t>.</a:t>
            </a:r>
            <a:endParaRPr lang="en-GB" dirty="0"/>
          </a:p>
          <a:p>
            <a:pPr>
              <a:spcBef>
                <a:spcPts val="2400"/>
              </a:spcBef>
            </a:pPr>
            <a:r>
              <a:rPr lang="en-GB" dirty="0"/>
              <a:t>Find: “Local authorities, leaders and organisations with responsibilities for responding to crises consider that their capacities have been increased</a:t>
            </a:r>
            <a:r>
              <a:rPr lang="en-GB" dirty="0" smtClean="0"/>
              <a:t>.”</a:t>
            </a:r>
            <a:endParaRPr lang="en-GB" dirty="0"/>
          </a:p>
          <a:p>
            <a:pPr>
              <a:spcBef>
                <a:spcPts val="2400"/>
              </a:spcBef>
            </a:pPr>
            <a:r>
              <a:rPr lang="en-GB" i="1" dirty="0"/>
              <a:t>Performance indicator 2 (p. 11)</a:t>
            </a:r>
          </a:p>
          <a:p>
            <a:pPr>
              <a:spcBef>
                <a:spcPts val="2400"/>
              </a:spcBef>
            </a:pPr>
            <a:endParaRPr lang="en-GB" dirty="0"/>
          </a:p>
          <a:p>
            <a:pPr>
              <a:spcBef>
                <a:spcPts val="2400"/>
              </a:spcBef>
            </a:pPr>
            <a:endParaRPr lang="en-GB"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88617" y="3864863"/>
            <a:ext cx="3098183" cy="2065455"/>
          </a:xfrm>
          <a:prstGeom prst="rect">
            <a:avLst/>
          </a:prstGeom>
        </p:spPr>
      </p:pic>
    </p:spTree>
    <p:extLst>
      <p:ext uri="{BB962C8B-B14F-4D97-AF65-F5344CB8AC3E}">
        <p14:creationId xmlns:p14="http://schemas.microsoft.com/office/powerpoint/2010/main" val="2379375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Commitment 5</a:t>
            </a:r>
          </a:p>
        </p:txBody>
      </p:sp>
      <p:sp>
        <p:nvSpPr>
          <p:cNvPr id="3" name="Content Placeholder 2"/>
          <p:cNvSpPr>
            <a:spLocks noGrp="1"/>
          </p:cNvSpPr>
          <p:nvPr>
            <p:ph idx="1"/>
          </p:nvPr>
        </p:nvSpPr>
        <p:spPr>
          <a:xfrm>
            <a:off x="457200" y="1340442"/>
            <a:ext cx="8229600" cy="4785722"/>
          </a:xfrm>
        </p:spPr>
        <p:txBody>
          <a:bodyPr/>
          <a:lstStyle/>
          <a:p>
            <a:pPr>
              <a:spcBef>
                <a:spcPts val="2400"/>
              </a:spcBef>
            </a:pPr>
            <a:r>
              <a:rPr lang="en-GB" b="1" dirty="0"/>
              <a:t>Communities and people affected by crisis have access to safe and responsive mechanisms to handle complaints. </a:t>
            </a:r>
            <a:endParaRPr lang="en-GB" dirty="0"/>
          </a:p>
          <a:p>
            <a:pPr>
              <a:spcBef>
                <a:spcPts val="2400"/>
              </a:spcBef>
            </a:pPr>
            <a:r>
              <a:rPr lang="en-GB" dirty="0"/>
              <a:t>Find: “Are there specific policies, budgets and procedures in place for handling complaints</a:t>
            </a:r>
            <a:r>
              <a:rPr lang="en-GB" dirty="0" smtClean="0"/>
              <a:t>?”</a:t>
            </a:r>
            <a:endParaRPr lang="en-GB" dirty="0"/>
          </a:p>
          <a:p>
            <a:pPr>
              <a:spcBef>
                <a:spcPts val="2400"/>
              </a:spcBef>
            </a:pPr>
            <a:r>
              <a:rPr lang="en-GB" i="1" dirty="0"/>
              <a:t>Guiding question for monitoring </a:t>
            </a:r>
            <a:r>
              <a:rPr lang="en-GB" i="1" dirty="0" smtClean="0"/>
              <a:t/>
            </a:r>
            <a:br>
              <a:rPr lang="en-GB" i="1" dirty="0" smtClean="0"/>
            </a:br>
            <a:r>
              <a:rPr lang="en-GB" i="1" dirty="0" smtClean="0"/>
              <a:t>organisational responsibilities p.21)</a:t>
            </a:r>
            <a:endParaRPr lang="en-GB" i="1"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38800" y="3883622"/>
            <a:ext cx="3038555" cy="2018150"/>
          </a:xfrm>
          <a:prstGeom prst="rect">
            <a:avLst/>
          </a:prstGeom>
        </p:spPr>
      </p:pic>
    </p:spTree>
    <p:extLst>
      <p:ext uri="{BB962C8B-B14F-4D97-AF65-F5344CB8AC3E}">
        <p14:creationId xmlns:p14="http://schemas.microsoft.com/office/powerpoint/2010/main" val="1742891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http://d4rri9bdfuube.cloudfront.net/assets/images/book/large/9780/8559/9780855984625.jpg"/>
          <p:cNvPicPr>
            <a:picLocks noChangeArrowheads="1"/>
          </p:cNvPicPr>
          <p:nvPr/>
        </p:nvPicPr>
        <p:blipFill rotWithShape="1">
          <a:blip r:embed="rId3">
            <a:extLst>
              <a:ext uri="{28A0092B-C50C-407E-A947-70E740481C1C}">
                <a14:useLocalDpi xmlns:a14="http://schemas.microsoft.com/office/drawing/2010/main" val="0"/>
              </a:ext>
            </a:extLst>
          </a:blip>
          <a:srcRect l="14970" r="14631" b="7703"/>
          <a:stretch/>
        </p:blipFill>
        <p:spPr bwMode="auto">
          <a:xfrm rot="-900000">
            <a:off x="507878" y="1618501"/>
            <a:ext cx="2876400" cy="4158000"/>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6339" y="1274691"/>
            <a:ext cx="2875850" cy="4158000"/>
          </a:xfrm>
          <a:prstGeom prst="rect">
            <a:avLst/>
          </a:prstGeom>
          <a:ln>
            <a:solidFill>
              <a:schemeClr val="accent6">
                <a:lumMod val="75000"/>
              </a:schemeClr>
            </a:solidFill>
          </a:ln>
        </p:spPr>
      </p:pic>
      <p:sp>
        <p:nvSpPr>
          <p:cNvPr id="2" name="Title 1"/>
          <p:cNvSpPr>
            <a:spLocks noGrp="1"/>
          </p:cNvSpPr>
          <p:nvPr>
            <p:ph type="title"/>
          </p:nvPr>
        </p:nvSpPr>
        <p:spPr/>
        <p:txBody>
          <a:bodyPr/>
          <a:lstStyle/>
          <a:p>
            <a:r>
              <a:rPr lang="en-GB" dirty="0"/>
              <a:t>The Sphere Handbook</a:t>
            </a:r>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900000">
            <a:off x="5665229" y="1633043"/>
            <a:ext cx="2875850" cy="4158000"/>
          </a:xfrm>
          <a:prstGeom prst="rect">
            <a:avLst/>
          </a:prstGeom>
          <a:ln>
            <a:solidFill>
              <a:schemeClr val="accent1"/>
            </a:solidFill>
          </a:ln>
        </p:spPr>
      </p:pic>
    </p:spTree>
    <p:extLst>
      <p:ext uri="{BB962C8B-B14F-4D97-AF65-F5344CB8AC3E}">
        <p14:creationId xmlns:p14="http://schemas.microsoft.com/office/powerpoint/2010/main" val="4207544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26" presetClass="emph" presetSubtype="0" fill="hold" nodeType="withEffect">
                                  <p:stCondLst>
                                    <p:cond delay="0"/>
                                  </p:stCondLst>
                                  <p:childTnLst>
                                    <p:animEffect transition="out" filter="fade">
                                      <p:cBhvr>
                                        <p:cTn id="8" dur="500" tmFilter="0, 0; .2, .5; .8, .5; 1, 0"/>
                                        <p:tgtEl>
                                          <p:spTgt spid="5"/>
                                        </p:tgtEl>
                                      </p:cBhvr>
                                    </p:animEffect>
                                    <p:animScale>
                                      <p:cBhvr>
                                        <p:cTn id="9" dur="250" autoRev="1" fill="hold"/>
                                        <p:tgtEl>
                                          <p:spTgt spid="5"/>
                                        </p:tgtEl>
                                      </p:cBhvr>
                                      <p:by x="105000" y="105000"/>
                                    </p:animScale>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par>
                          <p:cTn id="13" fill="hold">
                            <p:stCondLst>
                              <p:cond delay="500"/>
                            </p:stCondLst>
                            <p:childTnLst>
                              <p:par>
                                <p:cTn id="14" presetID="26" presetClass="emph" presetSubtype="0" fill="hold" nodeType="afterEffect">
                                  <p:stCondLst>
                                    <p:cond delay="0"/>
                                  </p:stCondLst>
                                  <p:childTnLst>
                                    <p:animEffect transition="out" filter="fade">
                                      <p:cBhvr>
                                        <p:cTn id="15" dur="500" tmFilter="0, 0; .2, .5; .8, .5; 1, 0"/>
                                        <p:tgtEl>
                                          <p:spTgt spid="10"/>
                                        </p:tgtEl>
                                      </p:cBhvr>
                                    </p:animEffect>
                                    <p:animScale>
                                      <p:cBhvr>
                                        <p:cTn id="16" dur="250" autoRev="1" fill="hold"/>
                                        <p:tgtEl>
                                          <p:spTgt spid="10"/>
                                        </p:tgtEl>
                                      </p:cBhvr>
                                      <p:by x="105000" y="105000"/>
                                    </p:animScale>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childTnLst>
                          </p:cTn>
                        </p:par>
                        <p:par>
                          <p:cTn id="20" fill="hold">
                            <p:stCondLst>
                              <p:cond delay="1000"/>
                            </p:stCondLst>
                            <p:childTnLst>
                              <p:par>
                                <p:cTn id="21" presetID="26" presetClass="emph" presetSubtype="0" fill="hold" nodeType="afterEffect">
                                  <p:stCondLst>
                                    <p:cond delay="0"/>
                                  </p:stCondLst>
                                  <p:childTnLst>
                                    <p:animEffect transition="out" filter="fade">
                                      <p:cBhvr>
                                        <p:cTn id="22" dur="500" tmFilter="0, 0; .2, .5; .8, .5; 1, 0"/>
                                        <p:tgtEl>
                                          <p:spTgt spid="11"/>
                                        </p:tgtEl>
                                      </p:cBhvr>
                                    </p:animEffect>
                                    <p:animScale>
                                      <p:cBhvr>
                                        <p:cTn id="23"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Commitment </a:t>
            </a:r>
            <a:r>
              <a:rPr lang="en-GB" dirty="0" smtClean="0"/>
              <a:t>6</a:t>
            </a:r>
            <a:endParaRPr lang="en-GB" dirty="0"/>
          </a:p>
        </p:txBody>
      </p:sp>
      <p:sp>
        <p:nvSpPr>
          <p:cNvPr id="3" name="Content Placeholder 2"/>
          <p:cNvSpPr>
            <a:spLocks noGrp="1"/>
          </p:cNvSpPr>
          <p:nvPr>
            <p:ph idx="1"/>
          </p:nvPr>
        </p:nvSpPr>
        <p:spPr>
          <a:xfrm>
            <a:off x="457200" y="1340442"/>
            <a:ext cx="8229600" cy="4785722"/>
          </a:xfrm>
        </p:spPr>
        <p:txBody>
          <a:bodyPr/>
          <a:lstStyle/>
          <a:p>
            <a:pPr>
              <a:spcBef>
                <a:spcPts val="2400"/>
              </a:spcBef>
            </a:pPr>
            <a:r>
              <a:rPr lang="en-GB" b="1" dirty="0"/>
              <a:t>Communities and people affected by crisis receive coordinated, complementary assistance</a:t>
            </a:r>
            <a:r>
              <a:rPr lang="en-GB" b="1" dirty="0" smtClean="0"/>
              <a:t>.</a:t>
            </a:r>
            <a:endParaRPr lang="en-GB" b="1" dirty="0"/>
          </a:p>
          <a:p>
            <a:pPr>
              <a:spcBef>
                <a:spcPts val="2400"/>
              </a:spcBef>
            </a:pPr>
            <a:r>
              <a:rPr lang="en-GB" dirty="0"/>
              <a:t>Find: “Policies and strategies include a clear commitment to coordination and collaboration with others, including national and local authorities, without compromising humanitarian principles.” </a:t>
            </a:r>
            <a:endParaRPr lang="en-GB" dirty="0" smtClean="0"/>
          </a:p>
          <a:p>
            <a:pPr>
              <a:spcBef>
                <a:spcPts val="2400"/>
              </a:spcBef>
            </a:pPr>
            <a:r>
              <a:rPr lang="en-GB" i="1" dirty="0" smtClean="0"/>
              <a:t>Organisational </a:t>
            </a:r>
            <a:r>
              <a:rPr lang="en-GB" i="1" dirty="0"/>
              <a:t>responsibility </a:t>
            </a:r>
            <a:r>
              <a:rPr lang="en-GB" i="1" dirty="0" smtClean="0"/>
              <a:t>6.5 (p.25)</a:t>
            </a:r>
            <a:endParaRPr lang="en-GB" i="1"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pic>
        <p:nvPicPr>
          <p:cNvPr id="7" name="Picture 6" descr="Jalozai-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638799" y="3877249"/>
            <a:ext cx="3015823" cy="201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559764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Commitment 8</a:t>
            </a:r>
          </a:p>
        </p:txBody>
      </p:sp>
      <p:sp>
        <p:nvSpPr>
          <p:cNvPr id="3" name="Content Placeholder 2"/>
          <p:cNvSpPr>
            <a:spLocks noGrp="1"/>
          </p:cNvSpPr>
          <p:nvPr>
            <p:ph idx="1"/>
          </p:nvPr>
        </p:nvSpPr>
        <p:spPr>
          <a:xfrm>
            <a:off x="457200" y="1340442"/>
            <a:ext cx="8229600" cy="4785722"/>
          </a:xfrm>
        </p:spPr>
        <p:txBody>
          <a:bodyPr/>
          <a:lstStyle/>
          <a:p>
            <a:pPr>
              <a:spcBef>
                <a:spcPts val="2400"/>
              </a:spcBef>
            </a:pPr>
            <a:r>
              <a:rPr lang="en-GB" b="1" dirty="0"/>
              <a:t>Communities and people affected by crisis receive the assistance they require from competent and well-managed staff and volunteers</a:t>
            </a:r>
            <a:r>
              <a:rPr lang="en-GB" b="1" dirty="0" smtClean="0"/>
              <a:t>.</a:t>
            </a:r>
            <a:endParaRPr lang="en-GB" b="1" dirty="0"/>
          </a:p>
          <a:p>
            <a:pPr>
              <a:spcBef>
                <a:spcPts val="2400"/>
              </a:spcBef>
            </a:pPr>
            <a:r>
              <a:rPr lang="en-GB" dirty="0"/>
              <a:t>Find: “Are staff aware of support available for developing the competences required by their role and are they making use of it?”</a:t>
            </a:r>
          </a:p>
          <a:p>
            <a:pPr>
              <a:spcBef>
                <a:spcPts val="2400"/>
              </a:spcBef>
            </a:pPr>
            <a:r>
              <a:rPr lang="en-GB" i="1" dirty="0" smtClean="0"/>
              <a:t>Guiding </a:t>
            </a:r>
            <a:r>
              <a:rPr lang="en-GB" i="1" dirty="0"/>
              <a:t>questions for monitoring </a:t>
            </a:r>
            <a:r>
              <a:rPr lang="en-GB" i="1" dirty="0" smtClean="0"/>
              <a:t/>
            </a:r>
            <a:br>
              <a:rPr lang="en-GB" i="1" dirty="0" smtClean="0"/>
            </a:br>
            <a:r>
              <a:rPr lang="en-GB" i="1" dirty="0" smtClean="0"/>
              <a:t>key </a:t>
            </a:r>
            <a:r>
              <a:rPr lang="en-GB" i="1" dirty="0"/>
              <a:t>actions </a:t>
            </a:r>
            <a:r>
              <a:rPr lang="en-GB" i="1" dirty="0" smtClean="0"/>
              <a:t>(</a:t>
            </a:r>
            <a:r>
              <a:rPr lang="en-GB" i="1" dirty="0"/>
              <a:t>p. 29)</a:t>
            </a:r>
          </a:p>
          <a:p>
            <a:pPr>
              <a:spcBef>
                <a:spcPts val="2400"/>
              </a:spcBef>
            </a:pPr>
            <a:endParaRPr lang="en-GB"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38799" y="3866324"/>
            <a:ext cx="3009456" cy="2006304"/>
          </a:xfrm>
          <a:prstGeom prst="rect">
            <a:avLst/>
          </a:prstGeom>
        </p:spPr>
      </p:pic>
    </p:spTree>
    <p:extLst>
      <p:ext uri="{BB962C8B-B14F-4D97-AF65-F5344CB8AC3E}">
        <p14:creationId xmlns:p14="http://schemas.microsoft.com/office/powerpoint/2010/main" val="2209492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Hurricane Esther</a:t>
            </a:r>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pic>
        <p:nvPicPr>
          <p:cNvPr id="5" name="Picture 2" descr="http://i.telegraph.co.uk/multimedia/archive/03232/Cyclone_Pam_3232407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3211" y="1338261"/>
            <a:ext cx="7337579" cy="45800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00256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Hurricane Esther – the aftermath</a:t>
            </a:r>
          </a:p>
        </p:txBody>
      </p:sp>
      <p:sp>
        <p:nvSpPr>
          <p:cNvPr id="3" name="Content Placeholder 2"/>
          <p:cNvSpPr>
            <a:spLocks noGrp="1"/>
          </p:cNvSpPr>
          <p:nvPr>
            <p:ph idx="1"/>
          </p:nvPr>
        </p:nvSpPr>
        <p:spPr>
          <a:xfrm>
            <a:off x="457200" y="1340442"/>
            <a:ext cx="4498171" cy="4785722"/>
          </a:xfrm>
        </p:spPr>
        <p:txBody>
          <a:bodyPr/>
          <a:lstStyle/>
          <a:p>
            <a:pPr marL="252000" lvl="1" indent="-252000">
              <a:spcBef>
                <a:spcPts val="1200"/>
              </a:spcBef>
            </a:pPr>
            <a:r>
              <a:rPr lang="en-GB" sz="1800" dirty="0"/>
              <a:t>Hurricane Esther made landfall in the Caribbean island of Sarandeh on 21 August.</a:t>
            </a:r>
          </a:p>
          <a:p>
            <a:pPr marL="252000" lvl="1" indent="-252000">
              <a:spcBef>
                <a:spcPts val="1200"/>
              </a:spcBef>
            </a:pPr>
            <a:r>
              <a:rPr lang="en-GB" sz="1800" dirty="0"/>
              <a:t>45% of residents displaced (21,500 people).</a:t>
            </a:r>
          </a:p>
          <a:p>
            <a:pPr marL="252000" lvl="1" indent="-252000">
              <a:spcBef>
                <a:spcPts val="1200"/>
              </a:spcBef>
            </a:pPr>
            <a:r>
              <a:rPr lang="en-GB" sz="1800" dirty="0"/>
              <a:t>State of Emergency declared, request for assistance made.</a:t>
            </a:r>
          </a:p>
          <a:p>
            <a:pPr marL="252000" lvl="1" indent="-252000">
              <a:spcBef>
                <a:spcPts val="1200"/>
              </a:spcBef>
            </a:pPr>
            <a:r>
              <a:rPr lang="en-GB" sz="1800" dirty="0"/>
              <a:t>Severe disruption to island life.</a:t>
            </a:r>
          </a:p>
          <a:p>
            <a:pPr marL="252000" lvl="1" indent="-252000">
              <a:spcBef>
                <a:spcPts val="1200"/>
              </a:spcBef>
            </a:pPr>
            <a:r>
              <a:rPr lang="en-GB" sz="1800" dirty="0"/>
              <a:t>Port Jackson sustained major damage.</a:t>
            </a:r>
          </a:p>
          <a:p>
            <a:pPr marL="252000" lvl="1" indent="-252000">
              <a:spcBef>
                <a:spcPts val="1200"/>
              </a:spcBef>
            </a:pPr>
            <a:r>
              <a:rPr lang="en-GB" sz="1800" dirty="0"/>
              <a:t>Initial reports suggest 50% of buildings in the capital destroyed.</a:t>
            </a:r>
          </a:p>
          <a:p>
            <a:pPr marL="252000" lvl="1" indent="-252000">
              <a:spcBef>
                <a:spcPts val="1200"/>
              </a:spcBef>
            </a:pPr>
            <a:r>
              <a:rPr lang="en-GB" sz="1800" dirty="0"/>
              <a:t>Large-scale physical trauma, hospitals </a:t>
            </a:r>
            <a:r>
              <a:rPr lang="en-GB" sz="1800" dirty="0" smtClean="0"/>
              <a:t>overwhelmed.</a:t>
            </a:r>
            <a:endParaRPr lang="en-GB" sz="1800"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pic>
        <p:nvPicPr>
          <p:cNvPr id="5" name="Picture 8" descr="http://www.skynews.com.au/content/dam/skynews/news/national/2015/01/19/skynews_539115351.jpg/jcr:content/renditions/skynews.img.1200.745.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5371" y="1213155"/>
            <a:ext cx="3665736" cy="227581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relief.medair.org/assets/uploads/images/adobe_pic_vanuatu.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5371" y="3668632"/>
            <a:ext cx="3665736" cy="2441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7980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Sarandeh background information </a:t>
            </a:r>
          </a:p>
        </p:txBody>
      </p:sp>
      <p:sp>
        <p:nvSpPr>
          <p:cNvPr id="3" name="Content Placeholder 2"/>
          <p:cNvSpPr>
            <a:spLocks noGrp="1"/>
          </p:cNvSpPr>
          <p:nvPr>
            <p:ph idx="1"/>
          </p:nvPr>
        </p:nvSpPr>
        <p:spPr>
          <a:xfrm>
            <a:off x="457200" y="1340442"/>
            <a:ext cx="4498171" cy="4785722"/>
          </a:xfrm>
        </p:spPr>
        <p:txBody>
          <a:bodyPr/>
          <a:lstStyle/>
          <a:p>
            <a:pPr marL="252000" lvl="1" indent="-252000">
              <a:spcBef>
                <a:spcPts val="1200"/>
              </a:spcBef>
            </a:pPr>
            <a:r>
              <a:rPr lang="en-GB" sz="1800" dirty="0"/>
              <a:t>Post-conflict country emerging from violent 15-year civil war between historically powerful ethnic minority and poorer majority, made up of three distinct groups nationally. </a:t>
            </a:r>
          </a:p>
          <a:p>
            <a:pPr marL="252000" lvl="1" indent="-252000">
              <a:spcBef>
                <a:spcPts val="1200"/>
              </a:spcBef>
            </a:pPr>
            <a:r>
              <a:rPr lang="en-GB" sz="1800" dirty="0"/>
              <a:t>Fragile power-sharing arrangement.</a:t>
            </a:r>
          </a:p>
          <a:p>
            <a:pPr marL="252000" lvl="1" indent="-252000">
              <a:spcBef>
                <a:spcPts val="1200"/>
              </a:spcBef>
            </a:pPr>
            <a:r>
              <a:rPr lang="en-GB" sz="1800" dirty="0"/>
              <a:t>High HIV prevalence nationwide in both urban and rural areas.</a:t>
            </a:r>
          </a:p>
          <a:p>
            <a:pPr marL="252000" lvl="1" indent="-252000">
              <a:spcBef>
                <a:spcPts val="1200"/>
              </a:spcBef>
            </a:pPr>
            <a:r>
              <a:rPr lang="en-GB" sz="1800" dirty="0"/>
              <a:t>Low level literacy, low secondary school retention and high urban migration.</a:t>
            </a:r>
          </a:p>
          <a:p>
            <a:pPr marL="252000" lvl="1" indent="-252000">
              <a:spcBef>
                <a:spcPts val="1200"/>
              </a:spcBef>
            </a:pPr>
            <a:r>
              <a:rPr lang="en-GB" sz="1800" dirty="0"/>
              <a:t>Sarandeh’s economy stagnant through the war but showing minor signs of improvement as investors return</a:t>
            </a:r>
            <a:r>
              <a:rPr lang="en-GB" sz="1800" dirty="0" smtClean="0"/>
              <a:t>.</a:t>
            </a:r>
            <a:endParaRPr lang="en-GB" sz="1800"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pic>
        <p:nvPicPr>
          <p:cNvPr id="5" name="Picture 8" descr="http://www.skynews.com.au/content/dam/skynews/news/national/2015/01/19/skynews_539115351.jpg/jcr:content/renditions/skynews.img.1200.745.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5371" y="1213155"/>
            <a:ext cx="3665736" cy="227581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relief.medair.org/assets/uploads/images/adobe_pic_vanuatu.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5371" y="3668632"/>
            <a:ext cx="3665736" cy="2441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8200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Instructions</a:t>
            </a:r>
            <a:endParaRPr lang="en-GB" dirty="0"/>
          </a:p>
        </p:txBody>
      </p:sp>
      <p:sp>
        <p:nvSpPr>
          <p:cNvPr id="3" name="Content Placeholder 2"/>
          <p:cNvSpPr>
            <a:spLocks noGrp="1"/>
          </p:cNvSpPr>
          <p:nvPr>
            <p:ph idx="1"/>
          </p:nvPr>
        </p:nvSpPr>
        <p:spPr/>
        <p:txBody>
          <a:bodyPr/>
          <a:lstStyle/>
          <a:p>
            <a:pPr>
              <a:spcBef>
                <a:spcPts val="1800"/>
              </a:spcBef>
            </a:pPr>
            <a:r>
              <a:rPr lang="en-GB" dirty="0"/>
              <a:t>In your group discuss how you can bring a higher </a:t>
            </a:r>
            <a:r>
              <a:rPr lang="en-GB" dirty="0" smtClean="0"/>
              <a:t/>
            </a:r>
            <a:br>
              <a:rPr lang="en-GB" dirty="0" smtClean="0"/>
            </a:br>
            <a:r>
              <a:rPr lang="en-GB" dirty="0" smtClean="0"/>
              <a:t>level </a:t>
            </a:r>
            <a:r>
              <a:rPr lang="en-GB" dirty="0"/>
              <a:t>of quality and accountability to the situation. </a:t>
            </a:r>
          </a:p>
          <a:p>
            <a:pPr>
              <a:spcBef>
                <a:spcPts val="1800"/>
              </a:spcBef>
            </a:pPr>
            <a:r>
              <a:rPr lang="en-GB" b="1" dirty="0"/>
              <a:t>Please list at least three ways you could </a:t>
            </a:r>
            <a:r>
              <a:rPr lang="en-GB" b="1" dirty="0" smtClean="0"/>
              <a:t/>
            </a:r>
            <a:br>
              <a:rPr lang="en-GB" b="1" dirty="0" smtClean="0"/>
            </a:br>
            <a:r>
              <a:rPr lang="en-GB" b="1" dirty="0" smtClean="0"/>
              <a:t>improve </a:t>
            </a:r>
            <a:r>
              <a:rPr lang="en-GB" b="1" dirty="0"/>
              <a:t>the response jointly using the CHS commitments, Sphere technical minimum standards and the Sphere Protection Principles. </a:t>
            </a:r>
          </a:p>
          <a:p>
            <a:pPr marL="180975" lvl="1" indent="-180975">
              <a:spcBef>
                <a:spcPts val="1800"/>
              </a:spcBef>
            </a:pPr>
            <a:r>
              <a:rPr lang="en-GB" dirty="0"/>
              <a:t>Be ready to present your group’s </a:t>
            </a:r>
            <a:r>
              <a:rPr lang="en-GB" dirty="0" smtClean="0"/>
              <a:t>findings </a:t>
            </a:r>
            <a:endParaRPr lang="en-GB" dirty="0"/>
          </a:p>
          <a:p>
            <a:pPr marL="180975" lvl="1" indent="-180975">
              <a:spcBef>
                <a:spcPts val="1800"/>
              </a:spcBef>
            </a:pPr>
            <a:r>
              <a:rPr lang="en-GB" dirty="0"/>
              <a:t>Present on flip chart (5 minutes per </a:t>
            </a:r>
            <a:r>
              <a:rPr lang="en-GB" dirty="0" smtClean="0"/>
              <a:t/>
            </a:r>
            <a:br>
              <a:rPr lang="en-GB" dirty="0" smtClean="0"/>
            </a:br>
            <a:r>
              <a:rPr lang="en-GB" dirty="0" smtClean="0"/>
              <a:t>group)</a:t>
            </a:r>
            <a:endParaRPr lang="en-GB" dirty="0"/>
          </a:p>
          <a:p>
            <a:pPr marL="180975" lvl="1" indent="-180975">
              <a:spcBef>
                <a:spcPts val="1800"/>
              </a:spcBef>
            </a:pPr>
            <a:r>
              <a:rPr lang="en-GB" b="1" dirty="0">
                <a:solidFill>
                  <a:schemeClr val="accent1"/>
                </a:solidFill>
              </a:rPr>
              <a:t>You have 25 minutes to prepare</a:t>
            </a:r>
            <a:r>
              <a:rPr lang="en-GB" b="1" dirty="0" smtClean="0">
                <a:solidFill>
                  <a:schemeClr val="accent1"/>
                </a:solidFill>
              </a:rPr>
              <a:t>.</a:t>
            </a:r>
            <a:endParaRPr lang="en-GB" b="1" dirty="0">
              <a:solidFill>
                <a:schemeClr val="accent1"/>
              </a:solidFill>
            </a:endParaRPr>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pic>
        <p:nvPicPr>
          <p:cNvPr id="5" name="Picture 2" descr="https://upload.wikimedia.org/wikipedia/commons/thumb/a/a9/Boat_Graveyard_14_March_2015.jpg/220px-Boat_Graveyard_14_March_20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3743" y="1340442"/>
            <a:ext cx="2095500" cy="1400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04784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Key messages</a:t>
            </a:r>
          </a:p>
        </p:txBody>
      </p:sp>
      <p:sp>
        <p:nvSpPr>
          <p:cNvPr id="3" name="Content Placeholder 2"/>
          <p:cNvSpPr>
            <a:spLocks noGrp="1"/>
          </p:cNvSpPr>
          <p:nvPr>
            <p:ph idx="1"/>
          </p:nvPr>
        </p:nvSpPr>
        <p:spPr/>
        <p:txBody>
          <a:bodyPr/>
          <a:lstStyle/>
          <a:p>
            <a:pPr marL="361950" lvl="1" indent="-361950">
              <a:spcBef>
                <a:spcPts val="1800"/>
              </a:spcBef>
            </a:pPr>
            <a:r>
              <a:rPr lang="en-GB" sz="2000" dirty="0"/>
              <a:t>The CHS is a voluntary set of commitments and achievable, actions and policies, processes and systems. </a:t>
            </a:r>
          </a:p>
          <a:p>
            <a:pPr marL="361950" lvl="1" indent="-361950">
              <a:spcBef>
                <a:spcPts val="1800"/>
              </a:spcBef>
            </a:pPr>
            <a:r>
              <a:rPr lang="en-GB" sz="2000" dirty="0"/>
              <a:t>It is a measurable and verifiable standard.</a:t>
            </a:r>
          </a:p>
          <a:p>
            <a:pPr marL="361950" lvl="1" indent="-361950">
              <a:spcBef>
                <a:spcPts val="1800"/>
              </a:spcBef>
            </a:pPr>
            <a:r>
              <a:rPr lang="en-GB" sz="2000" dirty="0"/>
              <a:t>When indicators show shortcomings, this provides an excellent opportunity to reflect and advocate for the required changes, rather than pointing out poor performance or organisational </a:t>
            </a:r>
            <a:r>
              <a:rPr lang="en-GB" sz="2000" dirty="0" smtClean="0"/>
              <a:t>weaknesses.</a:t>
            </a:r>
            <a:endParaRPr lang="en-GB" sz="2000" dirty="0"/>
          </a:p>
          <a:p>
            <a:pPr marL="361950" lvl="1" indent="-361950">
              <a:spcBef>
                <a:spcPts val="1800"/>
              </a:spcBef>
            </a:pPr>
            <a:r>
              <a:rPr lang="en-GB" sz="2000" dirty="0"/>
              <a:t>The CHS should be used jointly with the Humanitarian Charter, the Protection Principles, Sphere technical minimum standards and Sphere companion standards. Together, they provide a complete framework of quality, effectiveness of humanitarian response and accountability towards disaster-affected population</a:t>
            </a:r>
            <a:r>
              <a:rPr lang="en-GB" sz="2000" dirty="0" smtClean="0"/>
              <a:t>.</a:t>
            </a:r>
            <a:endParaRPr lang="en-GB" sz="2000"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Tree>
    <p:extLst>
      <p:ext uri="{BB962C8B-B14F-4D97-AF65-F5344CB8AC3E}">
        <p14:creationId xmlns:p14="http://schemas.microsoft.com/office/powerpoint/2010/main" val="22414933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Further reading</a:t>
            </a:r>
          </a:p>
        </p:txBody>
      </p:sp>
      <p:sp>
        <p:nvSpPr>
          <p:cNvPr id="3" name="Content Placeholder 2"/>
          <p:cNvSpPr>
            <a:spLocks noGrp="1"/>
          </p:cNvSpPr>
          <p:nvPr>
            <p:ph idx="1"/>
          </p:nvPr>
        </p:nvSpPr>
        <p:spPr/>
        <p:txBody>
          <a:bodyPr/>
          <a:lstStyle/>
          <a:p>
            <a:pPr marL="360000" lvl="0" indent="-360000">
              <a:spcBef>
                <a:spcPts val="1800"/>
              </a:spcBef>
              <a:buClr>
                <a:srgbClr val="004386"/>
              </a:buClr>
              <a:buFont typeface="+mj-lt"/>
              <a:buAutoNum type="arabicPeriod"/>
            </a:pPr>
            <a:r>
              <a:rPr lang="en-GB" dirty="0"/>
              <a:t>The </a:t>
            </a:r>
            <a:r>
              <a:rPr lang="en-GB" u="sng" dirty="0">
                <a:hlinkClick r:id="rId2"/>
              </a:rPr>
              <a:t>Core Humanitarian Standard</a:t>
            </a:r>
            <a:r>
              <a:rPr lang="en-GB" dirty="0"/>
              <a:t> website for additional information on the background and development of the </a:t>
            </a:r>
            <a:r>
              <a:rPr lang="en-GB" dirty="0" smtClean="0"/>
              <a:t>CHS</a:t>
            </a:r>
            <a:endParaRPr lang="en-GB" dirty="0"/>
          </a:p>
          <a:p>
            <a:pPr marL="360000" lvl="0" indent="-360000">
              <a:spcBef>
                <a:spcPts val="1800"/>
              </a:spcBef>
              <a:buClr>
                <a:srgbClr val="004386"/>
              </a:buClr>
              <a:buFont typeface="+mj-lt"/>
              <a:buAutoNum type="arabicPeriod"/>
            </a:pPr>
            <a:r>
              <a:rPr lang="fr-CH" dirty="0"/>
              <a:t>The </a:t>
            </a:r>
            <a:r>
              <a:rPr lang="fr-CH" dirty="0">
                <a:hlinkClick r:id="rId3"/>
              </a:rPr>
              <a:t>Sphere website</a:t>
            </a:r>
            <a:endParaRPr lang="en-AU" dirty="0"/>
          </a:p>
          <a:p>
            <a:pPr marL="360000" lvl="0" indent="-360000">
              <a:spcBef>
                <a:spcPts val="1800"/>
              </a:spcBef>
              <a:buClr>
                <a:srgbClr val="004386"/>
              </a:buClr>
              <a:buFont typeface="+mj-lt"/>
              <a:buAutoNum type="arabicPeriod"/>
            </a:pPr>
            <a:r>
              <a:rPr lang="en-GB" dirty="0"/>
              <a:t>The </a:t>
            </a:r>
            <a:r>
              <a:rPr lang="en-GB" u="sng" dirty="0">
                <a:hlinkClick r:id="rId4"/>
              </a:rPr>
              <a:t>CHS Alliance</a:t>
            </a:r>
            <a:r>
              <a:rPr lang="en-GB" dirty="0"/>
              <a:t> website, particularly for additional information on </a:t>
            </a:r>
            <a:r>
              <a:rPr lang="en-GB" u="sng" dirty="0">
                <a:hlinkClick r:id="rId5"/>
              </a:rPr>
              <a:t>verification</a:t>
            </a:r>
            <a:r>
              <a:rPr lang="en-GB" dirty="0"/>
              <a:t> and </a:t>
            </a:r>
            <a:r>
              <a:rPr lang="en-GB" dirty="0">
                <a:hlinkClick r:id="rId6"/>
              </a:rPr>
              <a:t>additional training </a:t>
            </a:r>
            <a:r>
              <a:rPr lang="en-GB" dirty="0" smtClean="0">
                <a:hlinkClick r:id="rId6"/>
              </a:rPr>
              <a:t>support</a:t>
            </a:r>
            <a:endParaRPr lang="en-AU"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Tree>
    <p:extLst>
      <p:ext uri="{BB962C8B-B14F-4D97-AF65-F5344CB8AC3E}">
        <p14:creationId xmlns:p14="http://schemas.microsoft.com/office/powerpoint/2010/main" val="4176331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Sphere Handbook</a:t>
            </a:r>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pic>
        <p:nvPicPr>
          <p:cNvPr id="8" name="Picture 4" descr="http://www.spherehandbook.org/content/images/handbook.gif"/>
          <p:cNvPicPr>
            <a:picLocks noChangeAspect="1" noChangeArrowheads="1"/>
          </p:cNvPicPr>
          <p:nvPr/>
        </p:nvPicPr>
        <p:blipFill rotWithShape="1">
          <a:blip r:embed="rId3">
            <a:extLst>
              <a:ext uri="{28A0092B-C50C-407E-A947-70E740481C1C}">
                <a14:useLocalDpi xmlns:a14="http://schemas.microsoft.com/office/drawing/2010/main" val="0"/>
              </a:ext>
            </a:extLst>
          </a:blip>
          <a:srcRect l="24645" t="10783" b="20665"/>
          <a:stretch/>
        </p:blipFill>
        <p:spPr bwMode="auto">
          <a:xfrm>
            <a:off x="3060192" y="1146527"/>
            <a:ext cx="4220572" cy="4685699"/>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23"/>
          <p:cNvSpPr txBox="1"/>
          <p:nvPr/>
        </p:nvSpPr>
        <p:spPr>
          <a:xfrm>
            <a:off x="1707887" y="2560320"/>
            <a:ext cx="1324086" cy="3238556"/>
          </a:xfrm>
          <a:prstGeom prst="rect">
            <a:avLst/>
          </a:prstGeom>
          <a:solidFill>
            <a:schemeClr val="bg1"/>
          </a:solidFill>
          <a:ln>
            <a:solidFill>
              <a:schemeClr val="tx2"/>
            </a:solidFill>
          </a:ln>
          <a:effectLst/>
          <a:extLst>
            <a:ext uri="{C572A759-6A51-4108-AA02-DFA0A04FC94B}">
              <ma14:wrappingTextBoxFlag xmlns:lc="http://schemas.openxmlformats.org/drawingml/2006/lockedCanvas" xmlns=""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1400" b="1" kern="0" dirty="0">
                <a:solidFill>
                  <a:srgbClr val="004386"/>
                </a:solidFill>
                <a:effectLst/>
                <a:latin typeface="Tahoma" panose="020B0604030504040204" pitchFamily="34" charset="0"/>
                <a:cs typeface="Times New Roman" panose="02020603050405020304" pitchFamily="18" charset="0"/>
              </a:rPr>
              <a:t>The Core and minimum standards: Principles put into practice</a:t>
            </a:r>
            <a:endParaRPr lang="en-AU" sz="1400" b="1" kern="0" dirty="0">
              <a:solidFill>
                <a:srgbClr val="FFFFFF"/>
              </a:solidFill>
              <a:effectLst/>
              <a:latin typeface="Tahoma" panose="020B0604030504040204" pitchFamily="34" charset="0"/>
              <a:cs typeface="Times New Roman" panose="02020603050405020304" pitchFamily="18" charset="0"/>
            </a:endParaRPr>
          </a:p>
        </p:txBody>
      </p:sp>
      <p:sp>
        <p:nvSpPr>
          <p:cNvPr id="10" name="Text Box 18"/>
          <p:cNvSpPr txBox="1"/>
          <p:nvPr/>
        </p:nvSpPr>
        <p:spPr>
          <a:xfrm>
            <a:off x="3303434" y="2542867"/>
            <a:ext cx="2342059" cy="541020"/>
          </a:xfrm>
          <a:prstGeom prst="rect">
            <a:avLst/>
          </a:prstGeom>
          <a:gradFill flip="none" rotWithShape="1">
            <a:gsLst>
              <a:gs pos="0">
                <a:schemeClr val="accent5">
                  <a:lumMod val="20000"/>
                  <a:lumOff val="80000"/>
                </a:schemeClr>
              </a:gs>
              <a:gs pos="100000">
                <a:schemeClr val="tx2"/>
              </a:gs>
            </a:gsLst>
            <a:lin ang="5400000" scaled="0"/>
            <a:tileRect/>
          </a:gradFill>
          <a:ln>
            <a:noFill/>
          </a:ln>
          <a:effectLst/>
          <a:extLst>
            <a:ext uri="{C572A759-6A51-4108-AA02-DFA0A04FC94B}">
              <ma14:wrappingTextBoxFlag xmlns:lc="http://schemas.openxmlformats.org/drawingml/2006/lockedCanvas" xmlns=""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GB" sz="1100" b="1" kern="0" dirty="0">
                <a:solidFill>
                  <a:srgbClr val="FFFFFF"/>
                </a:solidFill>
                <a:effectLst/>
                <a:latin typeface="Arial" panose="020B0604020202020204" pitchFamily="34" charset="0"/>
                <a:cs typeface="Arial" panose="020B0604020202020204" pitchFamily="34" charset="0"/>
              </a:rPr>
              <a:t>The Core Humanitarian </a:t>
            </a:r>
            <a:r>
              <a:rPr lang="en-GB" sz="1100" b="1" kern="0" dirty="0" smtClean="0">
                <a:solidFill>
                  <a:srgbClr val="FFFFFF"/>
                </a:solidFill>
                <a:effectLst/>
                <a:latin typeface="Arial" panose="020B0604020202020204" pitchFamily="34" charset="0"/>
                <a:cs typeface="Arial" panose="020B0604020202020204" pitchFamily="34" charset="0"/>
              </a:rPr>
              <a:t>Standard replacing </a:t>
            </a:r>
          </a:p>
          <a:p>
            <a:pPr algn="ctr">
              <a:spcAft>
                <a:spcPts val="0"/>
              </a:spcAft>
            </a:pPr>
            <a:r>
              <a:rPr lang="en-GB" sz="1100" b="1" kern="0" dirty="0" smtClean="0">
                <a:solidFill>
                  <a:srgbClr val="FFFFFF"/>
                </a:solidFill>
                <a:effectLst/>
                <a:latin typeface="Arial" panose="020B0604020202020204" pitchFamily="34" charset="0"/>
                <a:cs typeface="Arial" panose="020B0604020202020204" pitchFamily="34" charset="0"/>
              </a:rPr>
              <a:t>Sphere Core Standards Chapter</a:t>
            </a:r>
            <a:endParaRPr lang="en-AU" sz="1100" b="1" kern="0" dirty="0">
              <a:solidFill>
                <a:srgbClr val="FFFFFF"/>
              </a:solidFill>
              <a:effectLst/>
              <a:latin typeface="Arial" panose="020B0604020202020204" pitchFamily="34" charset="0"/>
              <a:cs typeface="Arial" panose="020B0604020202020204" pitchFamily="34" charset="0"/>
            </a:endParaRPr>
          </a:p>
        </p:txBody>
      </p:sp>
      <p:sp>
        <p:nvSpPr>
          <p:cNvPr id="11" name="Rectangle 10"/>
          <p:cNvSpPr/>
          <p:nvPr/>
        </p:nvSpPr>
        <p:spPr>
          <a:xfrm>
            <a:off x="5888736" y="3101340"/>
            <a:ext cx="1392028" cy="273088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12" name="Rectangle 11"/>
          <p:cNvSpPr/>
          <p:nvPr/>
        </p:nvSpPr>
        <p:spPr>
          <a:xfrm>
            <a:off x="1707887" y="2560320"/>
            <a:ext cx="1352305" cy="3271906"/>
          </a:xfrm>
          <a:prstGeom prst="rect">
            <a:avLst/>
          </a:prstGeom>
          <a:noFill/>
          <a:ln w="57150"/>
        </p:spPr>
        <p:style>
          <a:lnRef idx="2">
            <a:schemeClr val="accent1"/>
          </a:lnRef>
          <a:fillRef idx="1">
            <a:schemeClr val="lt1"/>
          </a:fillRef>
          <a:effectRef idx="0">
            <a:schemeClr val="accent1"/>
          </a:effectRef>
          <a:fontRef idx="minor">
            <a:schemeClr val="dk1"/>
          </a:fontRef>
        </p:style>
        <p:txBody>
          <a:bodyPr rtlCol="0" anchor="ctr"/>
          <a:lstStyle/>
          <a:p>
            <a:pPr algn="ctr"/>
            <a:endParaRPr lang="en-AU" dirty="0"/>
          </a:p>
        </p:txBody>
      </p:sp>
      <p:sp>
        <p:nvSpPr>
          <p:cNvPr id="13" name="Rectangle 12"/>
          <p:cNvSpPr/>
          <p:nvPr/>
        </p:nvSpPr>
        <p:spPr>
          <a:xfrm>
            <a:off x="3319156" y="1129397"/>
            <a:ext cx="2345926" cy="1971943"/>
          </a:xfrm>
          <a:prstGeom prst="rect">
            <a:avLst/>
          </a:prstGeom>
          <a:noFill/>
          <a:ln w="57150"/>
        </p:spPr>
        <p:style>
          <a:lnRef idx="2">
            <a:schemeClr val="accent1"/>
          </a:lnRef>
          <a:fillRef idx="1">
            <a:schemeClr val="lt1"/>
          </a:fillRef>
          <a:effectRef idx="0">
            <a:schemeClr val="accent1"/>
          </a:effectRef>
          <a:fontRef idx="minor">
            <a:schemeClr val="dk1"/>
          </a:fontRef>
        </p:style>
        <p:txBody>
          <a:bodyPr rtlCol="0" anchor="ctr"/>
          <a:lstStyle/>
          <a:p>
            <a:pPr algn="ctr"/>
            <a:endParaRPr lang="en-AU" dirty="0"/>
          </a:p>
        </p:txBody>
      </p:sp>
    </p:spTree>
    <p:extLst>
      <p:ext uri="{BB962C8B-B14F-4D97-AF65-F5344CB8AC3E}">
        <p14:creationId xmlns:p14="http://schemas.microsoft.com/office/powerpoint/2010/main" val="61752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Core Humanitarian Standard: origins</a:t>
            </a:r>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pic>
        <p:nvPicPr>
          <p:cNvPr id="8" name="Picture 2" descr="http://www.sphereproject.org/silo/images/chs-nine-commitments_800x800.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06754" y="1222889"/>
            <a:ext cx="4730493" cy="4730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49030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Core Humanitarian Standard: origins</a:t>
            </a:r>
          </a:p>
        </p:txBody>
      </p:sp>
      <p:sp>
        <p:nvSpPr>
          <p:cNvPr id="3" name="Content Placeholder 2"/>
          <p:cNvSpPr>
            <a:spLocks noGrp="1"/>
          </p:cNvSpPr>
          <p:nvPr>
            <p:ph idx="1"/>
          </p:nvPr>
        </p:nvSpPr>
        <p:spPr/>
        <p:txBody>
          <a:bodyPr/>
          <a:lstStyle/>
          <a:p>
            <a:r>
              <a:rPr lang="en-GB" dirty="0"/>
              <a:t>1. Communities and people affected by crisis receive assistance appropriate and relevant to their needs</a:t>
            </a:r>
            <a:r>
              <a:rPr lang="en-GB" dirty="0" smtClean="0"/>
              <a:t>.</a:t>
            </a:r>
            <a:endParaRPr lang="en-GB" dirty="0"/>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Tree>
    <p:extLst>
      <p:ext uri="{BB962C8B-B14F-4D97-AF65-F5344CB8AC3E}">
        <p14:creationId xmlns:p14="http://schemas.microsoft.com/office/powerpoint/2010/main" val="23438697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Core Humanitarian Standard: origins</a:t>
            </a:r>
          </a:p>
        </p:txBody>
      </p:sp>
      <p:sp>
        <p:nvSpPr>
          <p:cNvPr id="3" name="Content Placeholder 2"/>
          <p:cNvSpPr>
            <a:spLocks noGrp="1"/>
          </p:cNvSpPr>
          <p:nvPr>
            <p:ph idx="1"/>
          </p:nvPr>
        </p:nvSpPr>
        <p:spPr/>
        <p:txBody>
          <a:bodyPr/>
          <a:lstStyle/>
          <a:p>
            <a:r>
              <a:rPr lang="en-GB" dirty="0"/>
              <a:t>2. Communities and people affected by crisis have access to the humanitarian assistance they need at the right time.</a:t>
            </a:r>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Tree>
    <p:extLst>
      <p:ext uri="{BB962C8B-B14F-4D97-AF65-F5344CB8AC3E}">
        <p14:creationId xmlns:p14="http://schemas.microsoft.com/office/powerpoint/2010/main" val="22409191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Core Humanitarian Standard: origins</a:t>
            </a:r>
          </a:p>
        </p:txBody>
      </p:sp>
      <p:sp>
        <p:nvSpPr>
          <p:cNvPr id="3" name="Content Placeholder 2"/>
          <p:cNvSpPr>
            <a:spLocks noGrp="1"/>
          </p:cNvSpPr>
          <p:nvPr>
            <p:ph idx="1"/>
          </p:nvPr>
        </p:nvSpPr>
        <p:spPr/>
        <p:txBody>
          <a:bodyPr/>
          <a:lstStyle/>
          <a:p>
            <a:r>
              <a:rPr lang="en-GB" dirty="0"/>
              <a:t>3. Communities and people affected by crisis are not negatively affected and are more prepared, resilient and less at-risk as a result of humanitarian action.</a:t>
            </a:r>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Tree>
    <p:extLst>
      <p:ext uri="{BB962C8B-B14F-4D97-AF65-F5344CB8AC3E}">
        <p14:creationId xmlns:p14="http://schemas.microsoft.com/office/powerpoint/2010/main" val="6746139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Core Humanitarian Standard: origins</a:t>
            </a:r>
          </a:p>
        </p:txBody>
      </p:sp>
      <p:sp>
        <p:nvSpPr>
          <p:cNvPr id="3" name="Content Placeholder 2"/>
          <p:cNvSpPr>
            <a:spLocks noGrp="1"/>
          </p:cNvSpPr>
          <p:nvPr>
            <p:ph idx="1"/>
          </p:nvPr>
        </p:nvSpPr>
        <p:spPr/>
        <p:txBody>
          <a:bodyPr/>
          <a:lstStyle/>
          <a:p>
            <a:r>
              <a:rPr lang="en-GB" dirty="0"/>
              <a:t>4. Communities and people affected by crisis know their rights and entitlements, have access to information and participate in decisions that affect them.</a:t>
            </a:r>
          </a:p>
        </p:txBody>
      </p:sp>
      <p:sp>
        <p:nvSpPr>
          <p:cNvPr id="4" name="Footer Placeholder 3"/>
          <p:cNvSpPr>
            <a:spLocks noGrp="1"/>
          </p:cNvSpPr>
          <p:nvPr>
            <p:ph type="ftr" sz="quarter" idx="3"/>
          </p:nvPr>
        </p:nvSpPr>
        <p:spPr/>
        <p:txBody>
          <a:bodyPr/>
          <a:lstStyle/>
          <a:p>
            <a:r>
              <a:rPr lang="en-GB" dirty="0" smtClean="0"/>
              <a:t>Module A8 – The Core Humanitarian Standard in the Sphere Handbook</a:t>
            </a:r>
          </a:p>
          <a:p>
            <a:r>
              <a:rPr lang="en-GB" dirty="0" smtClean="0"/>
              <a:t>Sphere Training Package 2015</a:t>
            </a:r>
          </a:p>
        </p:txBody>
      </p:sp>
    </p:spTree>
    <p:extLst>
      <p:ext uri="{BB962C8B-B14F-4D97-AF65-F5344CB8AC3E}">
        <p14:creationId xmlns:p14="http://schemas.microsoft.com/office/powerpoint/2010/main" val="3224145190"/>
      </p:ext>
    </p:extLst>
  </p:cSld>
  <p:clrMapOvr>
    <a:masterClrMapping/>
  </p:clrMapOvr>
  <p:timing>
    <p:tnLst>
      <p:par>
        <p:cTn id="1" dur="indefinite" restart="never" nodeType="tmRoot"/>
      </p:par>
    </p:tnLst>
  </p:timing>
</p:sld>
</file>

<file path=ppt/theme/theme1.xml><?xml version="1.0" encoding="utf-8"?>
<a:theme xmlns:a="http://schemas.openxmlformats.org/drawingml/2006/main" name="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Sphere.thmx</Template>
  <TotalTime>4537</TotalTime>
  <Words>3759</Words>
  <Application>Microsoft Office PowerPoint</Application>
  <PresentationFormat>On-screen Show (4:3)</PresentationFormat>
  <Paragraphs>372</Paragraphs>
  <Slides>37</Slides>
  <Notes>32</Notes>
  <HiddenSlides>1</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45" baseType="lpstr">
      <vt:lpstr>Arial</vt:lpstr>
      <vt:lpstr>Calibri</vt:lpstr>
      <vt:lpstr>Lucida Grande</vt:lpstr>
      <vt:lpstr>Lucida Sans Regular</vt:lpstr>
      <vt:lpstr>Tahoma</vt:lpstr>
      <vt:lpstr>Times New Roman</vt:lpstr>
      <vt:lpstr>Sphere</vt:lpstr>
      <vt:lpstr>Document</vt:lpstr>
      <vt:lpstr>PowerPoint Presentation</vt:lpstr>
      <vt:lpstr>Learning Outcomes</vt:lpstr>
      <vt:lpstr>The Sphere Handbook</vt:lpstr>
      <vt:lpstr>The Sphere Handbook</vt:lpstr>
      <vt:lpstr>The Core Humanitarian Standard: origins</vt:lpstr>
      <vt:lpstr>The Core Humanitarian Standard: origins</vt:lpstr>
      <vt:lpstr>The Core Humanitarian Standard: origins</vt:lpstr>
      <vt:lpstr>The Core Humanitarian Standard: origins</vt:lpstr>
      <vt:lpstr>The Core Humanitarian Standard: origins</vt:lpstr>
      <vt:lpstr>The Core Humanitarian Standard: origins</vt:lpstr>
      <vt:lpstr>The Core Humanitarian Standard: origins</vt:lpstr>
      <vt:lpstr>The Core Humanitarian Standard: origins</vt:lpstr>
      <vt:lpstr>The Core Humanitarian Standard: origins</vt:lpstr>
      <vt:lpstr>The Core Humanitarian Standard: origins</vt:lpstr>
      <vt:lpstr>The Sphere Core Standards: a comparison</vt:lpstr>
      <vt:lpstr>CHS Elements</vt:lpstr>
      <vt:lpstr>CHS Elements</vt:lpstr>
      <vt:lpstr>CHS Elements</vt:lpstr>
      <vt:lpstr>CHS Elements</vt:lpstr>
      <vt:lpstr>CHS Elements</vt:lpstr>
      <vt:lpstr>CHS Elements</vt:lpstr>
      <vt:lpstr>CHS Elements</vt:lpstr>
      <vt:lpstr>CHS Elements</vt:lpstr>
      <vt:lpstr>CHS Elements</vt:lpstr>
      <vt:lpstr>CHS Elements</vt:lpstr>
      <vt:lpstr>PowerPoint Presentation</vt:lpstr>
      <vt:lpstr>PowerPoint Presentation</vt:lpstr>
      <vt:lpstr>Commitment 3</vt:lpstr>
      <vt:lpstr>Commitment 5</vt:lpstr>
      <vt:lpstr>Commitment 6</vt:lpstr>
      <vt:lpstr>Commitment 8</vt:lpstr>
      <vt:lpstr>Hurricane Esther</vt:lpstr>
      <vt:lpstr>Hurricane Esther – the aftermath</vt:lpstr>
      <vt:lpstr>Sarandeh background information </vt:lpstr>
      <vt:lpstr>Instructions</vt:lpstr>
      <vt:lpstr>Key messages</vt:lpstr>
      <vt:lpstr>Further reading</vt:lpstr>
    </vt:vector>
  </TitlesOfParts>
  <Company>Word Smiths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Smith</dc:creator>
  <cp:lastModifiedBy>CeciliaFurtade</cp:lastModifiedBy>
  <cp:revision>290</cp:revision>
  <dcterms:created xsi:type="dcterms:W3CDTF">2014-12-22T15:37:12Z</dcterms:created>
  <dcterms:modified xsi:type="dcterms:W3CDTF">2016-02-22T17:06:50Z</dcterms:modified>
</cp:coreProperties>
</file>