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notesSlides/notesSlide5.xml" ContentType="application/vnd.openxmlformats-officedocument.presentationml.notesSlide+xml"/>
  <Override PartName="/ppt/slideLayouts/slideLayout23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  <p:sldMasterId id="2147483673" r:id="rId3"/>
    <p:sldMasterId id="2147483681" r:id="rId4"/>
  </p:sldMasterIdLst>
  <p:notesMasterIdLst>
    <p:notesMasterId r:id="rId20"/>
  </p:notesMasterIdLst>
  <p:sldIdLst>
    <p:sldId id="271" r:id="rId5"/>
    <p:sldId id="272" r:id="rId6"/>
    <p:sldId id="301" r:id="rId7"/>
    <p:sldId id="283" r:id="rId8"/>
    <p:sldId id="302" r:id="rId9"/>
    <p:sldId id="303" r:id="rId10"/>
    <p:sldId id="256" r:id="rId11"/>
    <p:sldId id="257" r:id="rId12"/>
    <p:sldId id="258" r:id="rId13"/>
    <p:sldId id="259" r:id="rId14"/>
    <p:sldId id="265" r:id="rId15"/>
    <p:sldId id="305" r:id="rId16"/>
    <p:sldId id="306" r:id="rId17"/>
    <p:sldId id="307" r:id="rId18"/>
    <p:sldId id="294" r:id="rId19"/>
  </p:sldIdLst>
  <p:sldSz cx="12192000" cy="6858000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79"/>
    <a:srgbClr val="5E169A"/>
    <a:srgbClr val="461072"/>
    <a:srgbClr val="3C1C8C"/>
    <a:srgbClr val="5A1593"/>
    <a:srgbClr val="2F0F49"/>
    <a:srgbClr val="4A1F83"/>
    <a:srgbClr val="C44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1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23803-34E4-4A4A-808A-0691C146AB5D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B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5C0BD-3366-4418-B772-87342EA40757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77919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564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sz="1400" noProof="0" dirty="0"/>
              <a:t>Esta es una diapositiva</a:t>
            </a:r>
            <a:r>
              <a:rPr lang="es-EC" sz="1400" baseline="0" noProof="0" dirty="0"/>
              <a:t> animada. A medida que aparezca cada fotografía, pregunte qué tipo de necesidades de protección tiene cada grupo de personas. Las respuestas serán variadas, y cada imagen y grupo descrito debería dar lugar a nuevas ideas de necesidades de protección.</a:t>
            </a:r>
          </a:p>
          <a:p>
            <a:r>
              <a:rPr lang="es-EC" sz="1400" baseline="0" noProof="0" dirty="0"/>
              <a:t>Es decir, la primera imagen puede ser al norte de Kenia. Además de problemas de agua potable, podría ser que las personas (incluyendo mujeres y niños) pasan demasiado tiempo filtrando el arena del agua y el viaje de regreso a sus hogares es largo.</a:t>
            </a:r>
          </a:p>
          <a:p>
            <a:endParaRPr lang="es-EC" sz="1400" noProof="0" dirty="0"/>
          </a:p>
          <a:p>
            <a:r>
              <a:rPr lang="es-EC" sz="1400" noProof="0" dirty="0"/>
              <a:t>Una vez que termine con los 4 grupos, resuma los puntos principales:</a:t>
            </a:r>
          </a:p>
          <a:p>
            <a:r>
              <a:rPr lang="es-EC" sz="1400" b="1" noProof="0" dirty="0"/>
              <a:t>Es necesario que la</a:t>
            </a:r>
            <a:r>
              <a:rPr lang="es-EC" sz="1400" b="1" baseline="0" noProof="0" dirty="0"/>
              <a:t> protección aumente en situaciones de respuesta humanitaria</a:t>
            </a:r>
            <a:r>
              <a:rPr lang="es-EC" sz="1400" b="1" noProof="0" dirty="0"/>
              <a:t> , y pueden variar</a:t>
            </a:r>
            <a:r>
              <a:rPr lang="es-EC" sz="1400" b="1" baseline="0" noProof="0" dirty="0"/>
              <a:t> dependiendo del contexto</a:t>
            </a:r>
            <a:r>
              <a:rPr lang="es-EC" sz="1400" b="1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421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/>
              <a:t>This is a review of the key points of the Humanitarian Charter and highlights the relationship between it and the Protection Principles. If you have covered the Humanitarian Charter as a session previously, this should be a quick review – with the participants providing the answer before you show it using the slide animation. If this is a standalone session, this will take a few minutes and you should invite the participants to review the key text in the handbook quickly – see page 21.</a:t>
            </a:r>
          </a:p>
        </p:txBody>
      </p:sp>
    </p:spTree>
    <p:extLst>
      <p:ext uri="{BB962C8B-B14F-4D97-AF65-F5344CB8AC3E}">
        <p14:creationId xmlns:p14="http://schemas.microsoft.com/office/powerpoint/2010/main" val="485050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sz="1400" noProof="0" dirty="0"/>
              <a:t>Esta diapositiva muestra brevemente</a:t>
            </a:r>
            <a:r>
              <a:rPr lang="es-EC" sz="1400" baseline="0" noProof="0" dirty="0"/>
              <a:t> un resumen de actividades específicas que los especialistas de protección suelen diseñar e implementar como parte de programas de protección. Pregunte brevemente al grupo si hay algún oficial o especialista de protección en su grupo. Tómese un momento y pregúnteles que describan brevemente los tipos de actividades en las que participan generalmente a diario.</a:t>
            </a:r>
            <a:endParaRPr lang="es-EC" sz="1400" noProof="0" dirty="0"/>
          </a:p>
          <a:p>
            <a:endParaRPr lang="es-EC" sz="1400" noProof="0" dirty="0"/>
          </a:p>
          <a:p>
            <a:r>
              <a:rPr lang="es-EC" sz="1400" noProof="0" dirty="0"/>
              <a:t>Resalte</a:t>
            </a:r>
            <a:r>
              <a:rPr lang="es-EC" sz="1400" baseline="0" noProof="0" dirty="0"/>
              <a:t> el hecho de que si bien es cierto que todos involucrados en la respuesta deben conocer e incorporar las inquietudes sobre protección en su labor, existen especialistas de protección que van más allá y sirven como recursos valiosos en la respuesta humanitaria general. Tómese un momento para entender de mejor manera sus actividades y las normas que han diseñado, para tener una perspectiva útil de todo el personal de auxilio sin importar su experiencia o deberes oficiales.</a:t>
            </a:r>
            <a:endParaRPr lang="es-EC" sz="1400" noProof="0" dirty="0"/>
          </a:p>
        </p:txBody>
      </p:sp>
    </p:spTree>
    <p:extLst>
      <p:ext uri="{BB962C8B-B14F-4D97-AF65-F5344CB8AC3E}">
        <p14:creationId xmlns:p14="http://schemas.microsoft.com/office/powerpoint/2010/main" val="1432913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sz="1400" noProof="0" dirty="0"/>
          </a:p>
        </p:txBody>
      </p:sp>
    </p:spTree>
    <p:extLst>
      <p:ext uri="{BB962C8B-B14F-4D97-AF65-F5344CB8AC3E}">
        <p14:creationId xmlns:p14="http://schemas.microsoft.com/office/powerpoint/2010/main" val="103136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634086-EC2F-4420-B215-AC1E21A75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489937C-205B-4494-9033-8FA426CB3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B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988988-FAD0-474D-BBBA-C2A2EC761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162ED0-B329-4C63-8439-7C67CB59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BD7EBF-15C9-4E26-8C4F-2DCFAB94F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1086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02E7ED-F7C1-49C0-B261-2131F42BD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614456-00A9-49BA-82C9-B7F2F5405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E91B8A-D4FA-4751-AEBC-6E53520D5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DAAF5B-770D-4DDE-AF01-DC376AC53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1CD72D-9A06-4886-B9D6-4F4226DAE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06091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D153C1C-FB01-468D-9E0B-0BB71DCEB7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2B42E4F-0943-4BA6-875F-07F9568FF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A5E74E5-0074-4469-A73E-845A1A3E4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AE9B87-ED53-4345-A466-0E327B5FE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D514EA-1938-4055-B890-B88E7AA0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4333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>
            <a:spLocks noGrp="1"/>
          </p:cNvSpPr>
          <p:nvPr>
            <p:ph type="title"/>
          </p:nvPr>
        </p:nvSpPr>
        <p:spPr>
          <a:xfrm>
            <a:off x="276112" y="49516"/>
            <a:ext cx="9810750" cy="794742"/>
          </a:xfrm>
          <a:prstGeom prst="rect">
            <a:avLst/>
          </a:prstGeom>
        </p:spPr>
        <p:txBody>
          <a:bodyPr anchor="t"/>
          <a:lstStyle/>
          <a:p>
            <a:r>
              <a:rPr dirty="0"/>
              <a:t>Title Text</a:t>
            </a:r>
          </a:p>
        </p:txBody>
      </p:sp>
      <p:sp>
        <p:nvSpPr>
          <p:cNvPr id="2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66218" y="844258"/>
            <a:ext cx="9810750" cy="3397050"/>
          </a:xfrm>
          <a:prstGeom prst="rect">
            <a:avLst/>
          </a:prstGeom>
        </p:spPr>
        <p:txBody>
          <a:bodyPr anchor="t"/>
          <a:lstStyle>
            <a:lvl1pPr marL="0" indent="0" algn="l">
              <a:buSzTx/>
              <a:buNone/>
              <a:defRPr/>
            </a:lvl1pPr>
            <a:lvl2pPr marL="0" indent="0" algn="l">
              <a:buSzTx/>
              <a:buNone/>
              <a:defRPr/>
            </a:lvl2pPr>
            <a:lvl3pPr marL="0" indent="0" algn="l">
              <a:buSzTx/>
              <a:buNone/>
              <a:defRPr/>
            </a:lvl3pPr>
            <a:lvl4pPr marL="0" indent="0" algn="l">
              <a:buSzTx/>
              <a:buNone/>
              <a:defRPr/>
            </a:lvl4pPr>
            <a:lvl5pPr marL="0" indent="0" algn="l">
              <a:buSzTx/>
              <a:buNone/>
              <a:defRPr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13E6B821-4E42-45F5-9032-616836A70D4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220076" y="6334869"/>
            <a:ext cx="713237" cy="473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262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31CD7-EB86-294D-A124-762B203A6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lIns="91407" tIns="45704" rIns="91407" bIns="45704"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ADBDCA8-BF4F-BC43-BE58-B960D610E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lIns="91407" tIns="45704" rIns="91407" bIns="45704"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25" indent="0" algn="ctr">
              <a:buNone/>
              <a:defRPr sz="1800"/>
            </a:lvl3pPr>
            <a:lvl4pPr marL="1371036" indent="0" algn="ctr">
              <a:buNone/>
              <a:defRPr sz="1600"/>
            </a:lvl4pPr>
            <a:lvl5pPr marL="1828049" indent="0" algn="ctr">
              <a:buNone/>
              <a:defRPr sz="1600"/>
            </a:lvl5pPr>
            <a:lvl6pPr marL="2285061" indent="0" algn="ctr">
              <a:buNone/>
              <a:defRPr sz="1600"/>
            </a:lvl6pPr>
            <a:lvl7pPr marL="2742075" indent="0" algn="ctr">
              <a:buNone/>
              <a:defRPr sz="1600"/>
            </a:lvl7pPr>
            <a:lvl8pPr marL="3199086" indent="0" algn="ctr">
              <a:buNone/>
              <a:defRPr sz="1600"/>
            </a:lvl8pPr>
            <a:lvl9pPr marL="3656099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13D6CB-240C-674F-86FC-9FC0FB4B29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lIns="91407" tIns="45704" rIns="91407" bIns="45704"/>
          <a:lstStyle/>
          <a:p>
            <a:fld id="{767B9B0C-18AF-EC4C-AC72-CCDA69C87C91}" type="datetimeFigureOut">
              <a:rPr lang="es-ES_tradnl" smtClean="0"/>
              <a:t>20/01/2022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BEC845-C6A5-9B48-AD5B-7BD366D47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lIns="91407" tIns="45704" rIns="91407" bIns="45704"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9BFD2B-35D1-DA41-BDD1-401B6EE3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lIns="91407" tIns="45704" rIns="91407" bIns="45704"/>
          <a:lstStyle/>
          <a:p>
            <a:fld id="{3E60CD5D-6B32-6D47-8E1A-24A211A8FE6A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38963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570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897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68C4B1E-B92B-4E54-AA79-B79919C153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86718" y="2848584"/>
            <a:ext cx="3630039" cy="1278597"/>
          </a:xfrm>
          <a:prstGeom prst="rect">
            <a:avLst/>
          </a:prstGeom>
        </p:spPr>
      </p:pic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xfrm>
            <a:off x="5524501" y="2573408"/>
            <a:ext cx="5238240" cy="837192"/>
          </a:xfrm>
          <a:prstGeom prst="rect">
            <a:avLst/>
          </a:prstGeom>
        </p:spPr>
        <p:txBody>
          <a:bodyPr anchor="t"/>
          <a:lstStyle>
            <a:lvl1pPr algn="l">
              <a:defRPr sz="5000" cap="all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t>Title Text</a:t>
            </a:r>
          </a:p>
        </p:txBody>
      </p:sp>
      <p:pic>
        <p:nvPicPr>
          <p:cNvPr id="16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3535" y="2796092"/>
            <a:ext cx="82808" cy="837192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January 2018"/>
          <p:cNvSpPr txBox="1"/>
          <p:nvPr/>
        </p:nvSpPr>
        <p:spPr>
          <a:xfrm>
            <a:off x="5484849" y="3052462"/>
            <a:ext cx="5164629" cy="824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>
            <a:lvl1pPr algn="l">
              <a:defRPr sz="4800" cap="all">
                <a:solidFill>
                  <a:srgbClr val="00A585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 hangingPunct="0"/>
            <a:r>
              <a:rPr lang="es-ES" sz="4800" kern="0"/>
              <a:t>NovIembRE 2018</a:t>
            </a:r>
          </a:p>
        </p:txBody>
      </p:sp>
      <p:sp>
        <p:nvSpPr>
          <p:cNvPr id="18" name="Slide Number" hidden="1"/>
          <p:cNvSpPr txBox="1">
            <a:spLocks noGrp="1"/>
          </p:cNvSpPr>
          <p:nvPr>
            <p:ph type="sldNum" sz="quarter" idx="2"/>
          </p:nvPr>
        </p:nvSpPr>
        <p:spPr>
          <a:xfrm>
            <a:off x="6090054" y="6505277"/>
            <a:ext cx="363170" cy="27051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327905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90630" y="2321927"/>
            <a:ext cx="9810751" cy="3397050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  <a:lvl2pPr marL="0" indent="0">
              <a:buSzTx/>
              <a:buNone/>
            </a:lvl2pPr>
            <a:lvl3pPr marL="0" indent="0">
              <a:buSzTx/>
              <a:buNone/>
            </a:lvl3pPr>
            <a:lvl4pPr marL="0" indent="0">
              <a:buSzTx/>
              <a:buNone/>
            </a:lvl4pPr>
            <a:lvl5pPr marL="0" indent="0"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78311" y="6194227"/>
            <a:ext cx="363170" cy="27051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71E0C2-DAD4-4CB0-B041-54911B8BD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285576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34" y="6005200"/>
            <a:ext cx="1718027" cy="598339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 : +41 22 552 3659…"/>
          <p:cNvSpPr txBox="1"/>
          <p:nvPr/>
        </p:nvSpPr>
        <p:spPr>
          <a:xfrm>
            <a:off x="8998777" y="5974563"/>
            <a:ext cx="1908409" cy="516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/>
          <a:p>
            <a:pPr algn="r" defTabSz="488833" hangingPunct="0">
              <a:defRPr sz="1400">
                <a:solidFill>
                  <a:srgbClr val="676767"/>
                </a:solidFill>
              </a:defRPr>
            </a:pPr>
            <a:r>
              <a:rPr sz="1400" kern="0">
                <a:solidFill>
                  <a:srgbClr val="676767"/>
                </a:solidFill>
                <a:latin typeface="Open Sans Regular"/>
                <a:sym typeface="Open Sans Regular"/>
              </a:rPr>
              <a:t>T : +41 22 552 3659</a:t>
            </a:r>
          </a:p>
          <a:p>
            <a:pPr algn="r" defTabSz="488833" hangingPunct="0">
              <a:defRPr sz="1400" cap="all">
                <a:solidFill>
                  <a:srgbClr val="676767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pPr>
            <a:r>
              <a:rPr sz="1400" kern="0" cap="all">
                <a:solidFill>
                  <a:srgbClr val="67676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sphereproject.org</a:t>
            </a:r>
          </a:p>
        </p:txBody>
      </p:sp>
      <p:pic>
        <p:nvPicPr>
          <p:cNvPr id="49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1613" y="6096862"/>
            <a:ext cx="46701" cy="285751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Page"/>
          <p:cNvSpPr txBox="1"/>
          <p:nvPr/>
        </p:nvSpPr>
        <p:spPr>
          <a:xfrm>
            <a:off x="11070542" y="5998939"/>
            <a:ext cx="563251" cy="301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>
            <a:lvl1pPr algn="l">
              <a:defRPr sz="1400" cap="all">
                <a:solidFill>
                  <a:srgbClr val="676767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 hangingPunct="0"/>
            <a:r>
              <a:rPr sz="1400" kern="0"/>
              <a:t>Page</a:t>
            </a:r>
          </a:p>
        </p:txBody>
      </p:sp>
      <p:sp>
        <p:nvSpPr>
          <p:cNvPr id="51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76516" tIns="38258" rIns="76516" bIns="38258" anchor="t">
            <a:noAutofit/>
          </a:bodyPr>
          <a:lstStyle/>
          <a:p>
            <a:endParaRPr/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90054" y="6505277"/>
            <a:ext cx="363170" cy="27051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437381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Image"/>
          <p:cNvSpPr>
            <a:spLocks noGrp="1"/>
          </p:cNvSpPr>
          <p:nvPr>
            <p:ph type="pic" sz="half" idx="13"/>
          </p:nvPr>
        </p:nvSpPr>
        <p:spPr>
          <a:xfrm>
            <a:off x="6585985" y="-19499"/>
            <a:ext cx="4901723" cy="5671992"/>
          </a:xfrm>
          <a:prstGeom prst="rect">
            <a:avLst/>
          </a:prstGeom>
        </p:spPr>
        <p:txBody>
          <a:bodyPr lIns="76516" tIns="38258" rIns="76516" bIns="38258" anchor="t">
            <a:noAutofit/>
          </a:bodyPr>
          <a:lstStyle/>
          <a:p>
            <a:endParaRPr/>
          </a:p>
        </p:txBody>
      </p:sp>
      <p:sp>
        <p:nvSpPr>
          <p:cNvPr id="60" name="Title Text"/>
          <p:cNvSpPr txBox="1">
            <a:spLocks noGrp="1"/>
          </p:cNvSpPr>
          <p:nvPr>
            <p:ph type="title"/>
          </p:nvPr>
        </p:nvSpPr>
        <p:spPr>
          <a:xfrm>
            <a:off x="892977" y="446491"/>
            <a:ext cx="5000625" cy="1398299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77" y="1839523"/>
            <a:ext cx="5000625" cy="3000375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  <a:lvl2pPr marL="0" indent="0">
              <a:buSzTx/>
              <a:buNone/>
            </a:lvl2pPr>
            <a:lvl3pPr marL="0" indent="0">
              <a:buSzTx/>
              <a:buNone/>
            </a:lvl3pPr>
            <a:lvl4pPr marL="0" indent="0">
              <a:buSzTx/>
              <a:buNone/>
            </a:lvl4pPr>
            <a:lvl5pPr marL="0" indent="0"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" name="Pull out quote"/>
          <p:cNvSpPr>
            <a:spLocks noGrp="1"/>
          </p:cNvSpPr>
          <p:nvPr>
            <p:ph type="body" sz="quarter" idx="14"/>
          </p:nvPr>
        </p:nvSpPr>
        <p:spPr>
          <a:xfrm>
            <a:off x="1174785" y="4795251"/>
            <a:ext cx="4604943" cy="28575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>
                <a:solidFill>
                  <a:srgbClr val="00A585"/>
                </a:solidFill>
                <a:latin typeface="Open Sans Bold"/>
                <a:sym typeface="Open Sans Bold"/>
              </a:defRPr>
            </a:lvl1pPr>
          </a:lstStyle>
          <a:p>
            <a:pPr marL="0" indent="0">
              <a:spcBef>
                <a:spcPts val="0"/>
              </a:spcBef>
              <a:buSzTx/>
              <a:buNone/>
              <a:defRPr>
                <a:solidFill>
                  <a:srgbClr val="00A585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pPr>
            <a:endParaRPr/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82741" y="6189771"/>
            <a:ext cx="388818" cy="285905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513434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2BB0E1-EF40-4CBF-A0EA-2ED32F855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850FE9-E2E4-4433-ADCF-9AFCC9941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F1F288-81AA-479E-8C01-DC7D77729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BB1419-A9C3-4DA0-B39E-6BBCE620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2C220D-569C-4599-BCA3-A388832C4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59498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0630" y="4473774"/>
            <a:ext cx="9810751" cy="330398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lvl1pPr>
            <a:lvl2pPr marL="619897" indent="-247958">
              <a:spcBef>
                <a:spcPts val="0"/>
              </a:spcBef>
              <a:defRPr sz="2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lvl2pPr>
            <a:lvl3pPr marL="991835" indent="-247958">
              <a:spcBef>
                <a:spcPts val="0"/>
              </a:spcBef>
              <a:defRPr sz="2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lvl3pPr>
            <a:lvl4pPr marL="1363774" indent="-247958">
              <a:spcBef>
                <a:spcPts val="0"/>
              </a:spcBef>
              <a:defRPr sz="2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lvl4pPr>
            <a:lvl5pPr marL="1735712" indent="-247958">
              <a:spcBef>
                <a:spcPts val="0"/>
              </a:spcBef>
              <a:defRPr sz="2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“Type a quote here.”"/>
          <p:cNvSpPr>
            <a:spLocks noGrp="1"/>
          </p:cNvSpPr>
          <p:nvPr>
            <p:ph type="body" sz="quarter" idx="13"/>
          </p:nvPr>
        </p:nvSpPr>
        <p:spPr>
          <a:xfrm>
            <a:off x="1190630" y="2915543"/>
            <a:ext cx="9810751" cy="65186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4800">
                <a:solidFill>
                  <a:srgbClr val="00B297"/>
                </a:solidFill>
                <a:latin typeface="Open Sans Regular"/>
                <a:sym typeface="Open Sans Regular"/>
              </a:defRPr>
            </a:lvl1pPr>
          </a:lstStyle>
          <a:p>
            <a:pPr marL="0" indent="0">
              <a:spcBef>
                <a:spcPts val="0"/>
              </a:spcBef>
              <a:buSzTx/>
              <a:buNone/>
              <a:defRPr sz="4800">
                <a:solidFill>
                  <a:srgbClr val="00B297"/>
                </a:solidFill>
                <a:latin typeface="Open Sans Regular"/>
                <a:ea typeface="Open Sans Regular"/>
                <a:cs typeface="Open Sans Regular"/>
                <a:sym typeface="Open Sans Regular"/>
              </a:defRPr>
            </a:pPr>
            <a:endParaRPr/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82748" y="6194227"/>
            <a:ext cx="363170" cy="27051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649921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47CF5A58-253B-49E4-82A6-24470C7E7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66429" y="2835459"/>
            <a:ext cx="3630039" cy="1278597"/>
          </a:xfrm>
          <a:prstGeom prst="rect">
            <a:avLst/>
          </a:prstGeom>
        </p:spPr>
      </p:pic>
      <p:pic>
        <p:nvPicPr>
          <p:cNvPr id="107" name="pasted-image.pdf" descr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165" y="2796092"/>
            <a:ext cx="82809" cy="837192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You"/>
          <p:cNvSpPr txBox="1"/>
          <p:nvPr/>
        </p:nvSpPr>
        <p:spPr>
          <a:xfrm>
            <a:off x="6794531" y="3052463"/>
            <a:ext cx="4979432" cy="824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>
            <a:lvl1pPr algn="l">
              <a:defRPr sz="4800" cap="all">
                <a:solidFill>
                  <a:srgbClr val="00A585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 hangingPunct="0"/>
            <a:r>
              <a:rPr lang="es-ES" sz="4800" kern="0" dirty="0"/>
              <a:t>gracias</a:t>
            </a:r>
            <a:endParaRPr sz="4800" kern="0" dirty="0"/>
          </a:p>
        </p:txBody>
      </p:sp>
      <p:sp>
        <p:nvSpPr>
          <p:cNvPr id="109" name="Thank"/>
          <p:cNvSpPr txBox="1"/>
          <p:nvPr/>
        </p:nvSpPr>
        <p:spPr>
          <a:xfrm>
            <a:off x="6746909" y="2477929"/>
            <a:ext cx="5164629" cy="10091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>
            <a:lvl1pPr algn="l">
              <a:defRPr sz="6000" cap="all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 defTabSz="488833" hangingPunct="0"/>
            <a:r>
              <a:rPr lang="es-ES" sz="6000" kern="0" dirty="0"/>
              <a:t>muchas</a:t>
            </a:r>
            <a:endParaRPr sz="6000" kern="0" dirty="0"/>
          </a:p>
        </p:txBody>
      </p:sp>
    </p:spTree>
    <p:extLst>
      <p:ext uri="{BB962C8B-B14F-4D97-AF65-F5344CB8AC3E}">
        <p14:creationId xmlns:p14="http://schemas.microsoft.com/office/powerpoint/2010/main" val="1643294419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"/>
          <p:cNvSpPr/>
          <p:nvPr/>
        </p:nvSpPr>
        <p:spPr>
          <a:xfrm>
            <a:off x="-3257" y="-50091"/>
            <a:ext cx="12198515" cy="6958181"/>
          </a:xfrm>
          <a:prstGeom prst="rect">
            <a:avLst/>
          </a:prstGeom>
          <a:solidFill>
            <a:srgbClr val="00A585"/>
          </a:solidFill>
          <a:ln w="12700">
            <a:miter lim="400000"/>
          </a:ln>
        </p:spPr>
        <p:txBody>
          <a:bodyPr lIns="42505" tIns="42505" rIns="42505" bIns="42505" anchor="ctr"/>
          <a:lstStyle/>
          <a:p>
            <a:pPr algn="ctr" defTabSz="488833" hangingPunct="0"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 kern="0" dirty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5" name="Title Text"/>
          <p:cNvSpPr txBox="1">
            <a:spLocks noGrp="1"/>
          </p:cNvSpPr>
          <p:nvPr>
            <p:ph type="title"/>
          </p:nvPr>
        </p:nvSpPr>
        <p:spPr>
          <a:xfrm>
            <a:off x="1190633" y="1151930"/>
            <a:ext cx="9810751" cy="794742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90633" y="2321927"/>
            <a:ext cx="9810751" cy="3397050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  <a:defRPr>
                <a:solidFill>
                  <a:srgbClr val="FFFFFF"/>
                </a:solidFill>
              </a:defRPr>
            </a:lvl1pPr>
            <a:lvl2pPr marL="0" indent="0">
              <a:buSzTx/>
              <a:buNone/>
              <a:defRPr>
                <a:solidFill>
                  <a:srgbClr val="FFFFFF"/>
                </a:solidFill>
              </a:defRPr>
            </a:lvl2pPr>
            <a:lvl3pPr marL="0" indent="0">
              <a:buSzTx/>
              <a:buNone/>
              <a:defRPr>
                <a:solidFill>
                  <a:srgbClr val="FFFFFF"/>
                </a:solidFill>
              </a:defRPr>
            </a:lvl3pPr>
            <a:lvl4pPr marL="0" indent="0">
              <a:buSzTx/>
              <a:buNone/>
              <a:defRPr>
                <a:solidFill>
                  <a:srgbClr val="FFFFFF"/>
                </a:solidFill>
              </a:defRPr>
            </a:lvl4pPr>
            <a:lvl5pPr marL="0" indent="0"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37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1615" y="6096863"/>
            <a:ext cx="46700" cy="285751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Page"/>
          <p:cNvSpPr txBox="1"/>
          <p:nvPr/>
        </p:nvSpPr>
        <p:spPr>
          <a:xfrm>
            <a:off x="11070546" y="5998944"/>
            <a:ext cx="563251" cy="301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2505" tIns="42505" rIns="42505" bIns="42505" anchor="ctr">
            <a:spAutoFit/>
          </a:bodyPr>
          <a:lstStyle>
            <a:lvl1pPr algn="l">
              <a:defRPr sz="1400" cap="all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 hangingPunct="0"/>
            <a:r>
              <a:rPr sz="1400" kern="0" dirty="0"/>
              <a:t>Page</a:t>
            </a:r>
          </a:p>
        </p:txBody>
      </p:sp>
      <p:pic>
        <p:nvPicPr>
          <p:cNvPr id="39" name="pasted-image.pdf" descr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37" y="5969482"/>
            <a:ext cx="1718025" cy="598339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78310" y="6194235"/>
            <a:ext cx="431840" cy="261929"/>
          </a:xfrm>
          <a:prstGeom prst="rect">
            <a:avLst/>
          </a:prstGeom>
        </p:spPr>
        <p:txBody>
          <a:bodyPr lIns="76513" tIns="38258" rIns="76513" bIns="38258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673289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>
            <a:spLocks noGrp="1"/>
          </p:cNvSpPr>
          <p:nvPr>
            <p:ph type="title"/>
          </p:nvPr>
        </p:nvSpPr>
        <p:spPr>
          <a:xfrm>
            <a:off x="276112" y="49516"/>
            <a:ext cx="9810750" cy="794742"/>
          </a:xfrm>
          <a:prstGeom prst="rect">
            <a:avLst/>
          </a:prstGeom>
        </p:spPr>
        <p:txBody>
          <a:bodyPr anchor="t"/>
          <a:lstStyle/>
          <a:p>
            <a:r>
              <a:rPr dirty="0"/>
              <a:t>Title Text</a:t>
            </a:r>
          </a:p>
        </p:txBody>
      </p:sp>
      <p:sp>
        <p:nvSpPr>
          <p:cNvPr id="2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66218" y="844258"/>
            <a:ext cx="9810750" cy="3397050"/>
          </a:xfrm>
          <a:prstGeom prst="rect">
            <a:avLst/>
          </a:prstGeom>
        </p:spPr>
        <p:txBody>
          <a:bodyPr anchor="t"/>
          <a:lstStyle>
            <a:lvl1pPr marL="0" indent="0" algn="l">
              <a:buSzTx/>
              <a:buNone/>
              <a:defRPr/>
            </a:lvl1pPr>
            <a:lvl2pPr marL="0" indent="0" algn="l">
              <a:buSzTx/>
              <a:buNone/>
              <a:defRPr/>
            </a:lvl2pPr>
            <a:lvl3pPr marL="0" indent="0" algn="l">
              <a:buSzTx/>
              <a:buNone/>
              <a:defRPr/>
            </a:lvl3pPr>
            <a:lvl4pPr marL="0" indent="0" algn="l">
              <a:buSzTx/>
              <a:buNone/>
              <a:defRPr/>
            </a:lvl4pPr>
            <a:lvl5pPr marL="0" indent="0" algn="l">
              <a:buSzTx/>
              <a:buNone/>
              <a:defRPr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13E6B821-4E42-45F5-9032-616836A70D4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220076" y="6334869"/>
            <a:ext cx="713237" cy="473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10877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Text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1398299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69" y="1839516"/>
            <a:ext cx="5000625" cy="3000375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  <a:lvl2pPr marL="0" indent="0">
              <a:buSzTx/>
              <a:buNone/>
            </a:lvl2pPr>
            <a:lvl3pPr marL="0" indent="0">
              <a:buSzTx/>
              <a:buNone/>
            </a:lvl3pPr>
            <a:lvl4pPr marL="0" indent="0">
              <a:buSzTx/>
              <a:buNone/>
            </a:lvl4pPr>
            <a:lvl5pPr marL="0" indent="0"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" name="Pull out quote"/>
          <p:cNvSpPr>
            <a:spLocks noGrp="1"/>
          </p:cNvSpPr>
          <p:nvPr>
            <p:ph type="body" sz="quarter" idx="14"/>
          </p:nvPr>
        </p:nvSpPr>
        <p:spPr>
          <a:xfrm>
            <a:off x="1174782" y="4795245"/>
            <a:ext cx="4604942" cy="28575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>
                <a:solidFill>
                  <a:srgbClr val="00A585"/>
                </a:solidFill>
                <a:latin typeface="Open Sans Bold"/>
                <a:sym typeface="Open Sans Bold"/>
              </a:defRPr>
            </a:lvl1pPr>
          </a:lstStyle>
          <a:p>
            <a:pPr marL="0" indent="0">
              <a:spcBef>
                <a:spcPts val="0"/>
              </a:spcBef>
              <a:buSzTx/>
              <a:buNone/>
              <a:defRPr>
                <a:solidFill>
                  <a:srgbClr val="00A585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pPr>
            <a:endParaRPr/>
          </a:p>
        </p:txBody>
      </p:sp>
      <p:sp>
        <p:nvSpPr>
          <p:cNvPr id="9" name="Image">
            <a:extLst>
              <a:ext uri="{FF2B5EF4-FFF2-40B4-BE49-F238E27FC236}">
                <a16:creationId xmlns:a16="http://schemas.microsoft.com/office/drawing/2014/main" id="{0ED3D70E-6B47-4A57-B780-3B838209AEE6}"/>
              </a:ext>
            </a:extLst>
          </p:cNvPr>
          <p:cNvSpPr>
            <a:spLocks noGrp="1"/>
          </p:cNvSpPr>
          <p:nvPr>
            <p:ph type="pic" sz="half" idx="15"/>
          </p:nvPr>
        </p:nvSpPr>
        <p:spPr>
          <a:xfrm>
            <a:off x="5893594" y="0"/>
            <a:ext cx="6310209" cy="6867856"/>
          </a:xfrm>
          <a:custGeom>
            <a:avLst/>
            <a:gdLst>
              <a:gd name="connsiteX0" fmla="*/ 0 w 6971552"/>
              <a:gd name="connsiteY0" fmla="*/ 0 h 8066833"/>
              <a:gd name="connsiteX1" fmla="*/ 6971552 w 6971552"/>
              <a:gd name="connsiteY1" fmla="*/ 0 h 8066833"/>
              <a:gd name="connsiteX2" fmla="*/ 6971552 w 6971552"/>
              <a:gd name="connsiteY2" fmla="*/ 8066833 h 8066833"/>
              <a:gd name="connsiteX3" fmla="*/ 0 w 6971552"/>
              <a:gd name="connsiteY3" fmla="*/ 8066833 h 8066833"/>
              <a:gd name="connsiteX4" fmla="*/ 0 w 6971552"/>
              <a:gd name="connsiteY4" fmla="*/ 0 h 8066833"/>
              <a:gd name="connsiteX0" fmla="*/ 0 w 6971552"/>
              <a:gd name="connsiteY0" fmla="*/ 0 h 9776761"/>
              <a:gd name="connsiteX1" fmla="*/ 6971552 w 6971552"/>
              <a:gd name="connsiteY1" fmla="*/ 0 h 9776761"/>
              <a:gd name="connsiteX2" fmla="*/ 6971552 w 6971552"/>
              <a:gd name="connsiteY2" fmla="*/ 8066833 h 9776761"/>
              <a:gd name="connsiteX3" fmla="*/ 3438144 w 6971552"/>
              <a:gd name="connsiteY3" fmla="*/ 9776761 h 9776761"/>
              <a:gd name="connsiteX4" fmla="*/ 0 w 6971552"/>
              <a:gd name="connsiteY4" fmla="*/ 0 h 9776761"/>
              <a:gd name="connsiteX0" fmla="*/ 0 w 7008128"/>
              <a:gd name="connsiteY0" fmla="*/ 0 h 9776761"/>
              <a:gd name="connsiteX1" fmla="*/ 6971552 w 7008128"/>
              <a:gd name="connsiteY1" fmla="*/ 0 h 9776761"/>
              <a:gd name="connsiteX2" fmla="*/ 7008128 w 7008128"/>
              <a:gd name="connsiteY2" fmla="*/ 9767617 h 9776761"/>
              <a:gd name="connsiteX3" fmla="*/ 3438144 w 7008128"/>
              <a:gd name="connsiteY3" fmla="*/ 9776761 h 9776761"/>
              <a:gd name="connsiteX4" fmla="*/ 0 w 7008128"/>
              <a:gd name="connsiteY4" fmla="*/ 0 h 9776761"/>
              <a:gd name="connsiteX0" fmla="*/ 0 w 7008128"/>
              <a:gd name="connsiteY0" fmla="*/ 0 h 9776761"/>
              <a:gd name="connsiteX1" fmla="*/ 6971552 w 7008128"/>
              <a:gd name="connsiteY1" fmla="*/ 0 h 9776761"/>
              <a:gd name="connsiteX2" fmla="*/ 7008128 w 7008128"/>
              <a:gd name="connsiteY2" fmla="*/ 9767617 h 9776761"/>
              <a:gd name="connsiteX3" fmla="*/ 3438144 w 7008128"/>
              <a:gd name="connsiteY3" fmla="*/ 9776761 h 9776761"/>
              <a:gd name="connsiteX4" fmla="*/ 999042 w 7008128"/>
              <a:gd name="connsiteY4" fmla="*/ 5742432 h 9776761"/>
              <a:gd name="connsiteX5" fmla="*/ 0 w 7008128"/>
              <a:gd name="connsiteY5" fmla="*/ 0 h 9776761"/>
              <a:gd name="connsiteX0" fmla="*/ 646878 w 6009086"/>
              <a:gd name="connsiteY0" fmla="*/ 0 h 9776761"/>
              <a:gd name="connsiteX1" fmla="*/ 5972510 w 6009086"/>
              <a:gd name="connsiteY1" fmla="*/ 0 h 9776761"/>
              <a:gd name="connsiteX2" fmla="*/ 6009086 w 6009086"/>
              <a:gd name="connsiteY2" fmla="*/ 9767617 h 9776761"/>
              <a:gd name="connsiteX3" fmla="*/ 2439102 w 6009086"/>
              <a:gd name="connsiteY3" fmla="*/ 9776761 h 9776761"/>
              <a:gd name="connsiteX4" fmla="*/ 0 w 6009086"/>
              <a:gd name="connsiteY4" fmla="*/ 5742432 h 9776761"/>
              <a:gd name="connsiteX5" fmla="*/ 646878 w 6009086"/>
              <a:gd name="connsiteY5" fmla="*/ 0 h 9776761"/>
              <a:gd name="connsiteX0" fmla="*/ 646878 w 6009086"/>
              <a:gd name="connsiteY0" fmla="*/ 0 h 9776761"/>
              <a:gd name="connsiteX1" fmla="*/ 5972510 w 6009086"/>
              <a:gd name="connsiteY1" fmla="*/ 0 h 9776761"/>
              <a:gd name="connsiteX2" fmla="*/ 6009086 w 6009086"/>
              <a:gd name="connsiteY2" fmla="*/ 9767617 h 9776761"/>
              <a:gd name="connsiteX3" fmla="*/ 2439102 w 6009086"/>
              <a:gd name="connsiteY3" fmla="*/ 9776761 h 9776761"/>
              <a:gd name="connsiteX4" fmla="*/ 0 w 6009086"/>
              <a:gd name="connsiteY4" fmla="*/ 5742432 h 9776761"/>
              <a:gd name="connsiteX5" fmla="*/ 646878 w 6009086"/>
              <a:gd name="connsiteY5" fmla="*/ 0 h 9776761"/>
              <a:gd name="connsiteX0" fmla="*/ 1236165 w 6598373"/>
              <a:gd name="connsiteY0" fmla="*/ 0 h 9776761"/>
              <a:gd name="connsiteX1" fmla="*/ 6561797 w 6598373"/>
              <a:gd name="connsiteY1" fmla="*/ 0 h 9776761"/>
              <a:gd name="connsiteX2" fmla="*/ 6598373 w 6598373"/>
              <a:gd name="connsiteY2" fmla="*/ 9767617 h 9776761"/>
              <a:gd name="connsiteX3" fmla="*/ 3028389 w 6598373"/>
              <a:gd name="connsiteY3" fmla="*/ 9776761 h 9776761"/>
              <a:gd name="connsiteX4" fmla="*/ 589287 w 6598373"/>
              <a:gd name="connsiteY4" fmla="*/ 5742432 h 9776761"/>
              <a:gd name="connsiteX5" fmla="*/ 22359 w 6598373"/>
              <a:gd name="connsiteY5" fmla="*/ 3072384 h 9776761"/>
              <a:gd name="connsiteX6" fmla="*/ 1236165 w 6598373"/>
              <a:gd name="connsiteY6" fmla="*/ 0 h 9776761"/>
              <a:gd name="connsiteX0" fmla="*/ 1236165 w 6598373"/>
              <a:gd name="connsiteY0" fmla="*/ 0 h 9776761"/>
              <a:gd name="connsiteX1" fmla="*/ 6561797 w 6598373"/>
              <a:gd name="connsiteY1" fmla="*/ 0 h 9776761"/>
              <a:gd name="connsiteX2" fmla="*/ 6598373 w 6598373"/>
              <a:gd name="connsiteY2" fmla="*/ 9767617 h 9776761"/>
              <a:gd name="connsiteX3" fmla="*/ 3028389 w 6598373"/>
              <a:gd name="connsiteY3" fmla="*/ 9776761 h 9776761"/>
              <a:gd name="connsiteX4" fmla="*/ 1183648 w 6598373"/>
              <a:gd name="connsiteY4" fmla="*/ 7827264 h 9776761"/>
              <a:gd name="connsiteX5" fmla="*/ 589287 w 6598373"/>
              <a:gd name="connsiteY5" fmla="*/ 5742432 h 9776761"/>
              <a:gd name="connsiteX6" fmla="*/ 22359 w 6598373"/>
              <a:gd name="connsiteY6" fmla="*/ 3072384 h 9776761"/>
              <a:gd name="connsiteX7" fmla="*/ 1236165 w 6598373"/>
              <a:gd name="connsiteY7" fmla="*/ 0 h 9776761"/>
              <a:gd name="connsiteX0" fmla="*/ 1269828 w 6632036"/>
              <a:gd name="connsiteY0" fmla="*/ 0 h 9776761"/>
              <a:gd name="connsiteX1" fmla="*/ 6595460 w 6632036"/>
              <a:gd name="connsiteY1" fmla="*/ 0 h 9776761"/>
              <a:gd name="connsiteX2" fmla="*/ 6632036 w 6632036"/>
              <a:gd name="connsiteY2" fmla="*/ 9767617 h 9776761"/>
              <a:gd name="connsiteX3" fmla="*/ 3062052 w 6632036"/>
              <a:gd name="connsiteY3" fmla="*/ 9776761 h 9776761"/>
              <a:gd name="connsiteX4" fmla="*/ 1217311 w 6632036"/>
              <a:gd name="connsiteY4" fmla="*/ 7827264 h 9776761"/>
              <a:gd name="connsiteX5" fmla="*/ 348630 w 6632036"/>
              <a:gd name="connsiteY5" fmla="*/ 5897880 h 9776761"/>
              <a:gd name="connsiteX6" fmla="*/ 56022 w 6632036"/>
              <a:gd name="connsiteY6" fmla="*/ 3072384 h 9776761"/>
              <a:gd name="connsiteX7" fmla="*/ 1269828 w 6632036"/>
              <a:gd name="connsiteY7" fmla="*/ 0 h 9776761"/>
              <a:gd name="connsiteX0" fmla="*/ 988726 w 6350934"/>
              <a:gd name="connsiteY0" fmla="*/ 0 h 9776761"/>
              <a:gd name="connsiteX1" fmla="*/ 6314358 w 6350934"/>
              <a:gd name="connsiteY1" fmla="*/ 0 h 9776761"/>
              <a:gd name="connsiteX2" fmla="*/ 6350934 w 6350934"/>
              <a:gd name="connsiteY2" fmla="*/ 9767617 h 9776761"/>
              <a:gd name="connsiteX3" fmla="*/ 2780950 w 6350934"/>
              <a:gd name="connsiteY3" fmla="*/ 9776761 h 9776761"/>
              <a:gd name="connsiteX4" fmla="*/ 936209 w 6350934"/>
              <a:gd name="connsiteY4" fmla="*/ 7827264 h 9776761"/>
              <a:gd name="connsiteX5" fmla="*/ 67528 w 6350934"/>
              <a:gd name="connsiteY5" fmla="*/ 5897880 h 9776761"/>
              <a:gd name="connsiteX6" fmla="*/ 1121756 w 6350934"/>
              <a:gd name="connsiteY6" fmla="*/ 3941064 h 9776761"/>
              <a:gd name="connsiteX7" fmla="*/ 988726 w 6350934"/>
              <a:gd name="connsiteY7" fmla="*/ 0 h 9776761"/>
              <a:gd name="connsiteX0" fmla="*/ 377472 w 5739680"/>
              <a:gd name="connsiteY0" fmla="*/ 0 h 9776761"/>
              <a:gd name="connsiteX1" fmla="*/ 5703104 w 5739680"/>
              <a:gd name="connsiteY1" fmla="*/ 0 h 9776761"/>
              <a:gd name="connsiteX2" fmla="*/ 5739680 w 5739680"/>
              <a:gd name="connsiteY2" fmla="*/ 9767617 h 9776761"/>
              <a:gd name="connsiteX3" fmla="*/ 2169696 w 5739680"/>
              <a:gd name="connsiteY3" fmla="*/ 9776761 h 9776761"/>
              <a:gd name="connsiteX4" fmla="*/ 324955 w 5739680"/>
              <a:gd name="connsiteY4" fmla="*/ 7827264 h 9776761"/>
              <a:gd name="connsiteX5" fmla="*/ 891427 w 5739680"/>
              <a:gd name="connsiteY5" fmla="*/ 5550408 h 9776761"/>
              <a:gd name="connsiteX6" fmla="*/ 510502 w 5739680"/>
              <a:gd name="connsiteY6" fmla="*/ 3941064 h 9776761"/>
              <a:gd name="connsiteX7" fmla="*/ 377472 w 5739680"/>
              <a:gd name="connsiteY7" fmla="*/ 0 h 9776761"/>
              <a:gd name="connsiteX0" fmla="*/ 377472 w 5739680"/>
              <a:gd name="connsiteY0" fmla="*/ 0 h 9776761"/>
              <a:gd name="connsiteX1" fmla="*/ 5703104 w 5739680"/>
              <a:gd name="connsiteY1" fmla="*/ 0 h 9776761"/>
              <a:gd name="connsiteX2" fmla="*/ 5739680 w 5739680"/>
              <a:gd name="connsiteY2" fmla="*/ 9767617 h 9776761"/>
              <a:gd name="connsiteX3" fmla="*/ 2169696 w 5739680"/>
              <a:gd name="connsiteY3" fmla="*/ 9776761 h 9776761"/>
              <a:gd name="connsiteX4" fmla="*/ 324955 w 5739680"/>
              <a:gd name="connsiteY4" fmla="*/ 7827264 h 9776761"/>
              <a:gd name="connsiteX5" fmla="*/ 891427 w 5739680"/>
              <a:gd name="connsiteY5" fmla="*/ 5550408 h 9776761"/>
              <a:gd name="connsiteX6" fmla="*/ 510502 w 5739680"/>
              <a:gd name="connsiteY6" fmla="*/ 3941064 h 9776761"/>
              <a:gd name="connsiteX7" fmla="*/ 377472 w 5739680"/>
              <a:gd name="connsiteY7" fmla="*/ 0 h 9776761"/>
              <a:gd name="connsiteX0" fmla="*/ 442055 w 5804263"/>
              <a:gd name="connsiteY0" fmla="*/ 0 h 9776761"/>
              <a:gd name="connsiteX1" fmla="*/ 5767687 w 5804263"/>
              <a:gd name="connsiteY1" fmla="*/ 0 h 9776761"/>
              <a:gd name="connsiteX2" fmla="*/ 5804263 w 5804263"/>
              <a:gd name="connsiteY2" fmla="*/ 9767617 h 9776761"/>
              <a:gd name="connsiteX3" fmla="*/ 2234279 w 5804263"/>
              <a:gd name="connsiteY3" fmla="*/ 9776761 h 9776761"/>
              <a:gd name="connsiteX4" fmla="*/ 389538 w 5804263"/>
              <a:gd name="connsiteY4" fmla="*/ 7827264 h 9776761"/>
              <a:gd name="connsiteX5" fmla="*/ 956010 w 5804263"/>
              <a:gd name="connsiteY5" fmla="*/ 5550408 h 9776761"/>
              <a:gd name="connsiteX6" fmla="*/ 575085 w 5804263"/>
              <a:gd name="connsiteY6" fmla="*/ 3941064 h 9776761"/>
              <a:gd name="connsiteX7" fmla="*/ 386586 w 5804263"/>
              <a:gd name="connsiteY7" fmla="*/ 896112 h 9776761"/>
              <a:gd name="connsiteX8" fmla="*/ 442055 w 5804263"/>
              <a:gd name="connsiteY8" fmla="*/ 0 h 9776761"/>
              <a:gd name="connsiteX0" fmla="*/ 427834 w 5790042"/>
              <a:gd name="connsiteY0" fmla="*/ 0 h 9776761"/>
              <a:gd name="connsiteX1" fmla="*/ 5753466 w 5790042"/>
              <a:gd name="connsiteY1" fmla="*/ 0 h 9776761"/>
              <a:gd name="connsiteX2" fmla="*/ 5790042 w 5790042"/>
              <a:gd name="connsiteY2" fmla="*/ 9767617 h 9776761"/>
              <a:gd name="connsiteX3" fmla="*/ 2220058 w 5790042"/>
              <a:gd name="connsiteY3" fmla="*/ 9776761 h 9776761"/>
              <a:gd name="connsiteX4" fmla="*/ 375317 w 5790042"/>
              <a:gd name="connsiteY4" fmla="*/ 7827264 h 9776761"/>
              <a:gd name="connsiteX5" fmla="*/ 941789 w 5790042"/>
              <a:gd name="connsiteY5" fmla="*/ 5550408 h 9776761"/>
              <a:gd name="connsiteX6" fmla="*/ 560864 w 5790042"/>
              <a:gd name="connsiteY6" fmla="*/ 3941064 h 9776761"/>
              <a:gd name="connsiteX7" fmla="*/ 372365 w 5790042"/>
              <a:gd name="connsiteY7" fmla="*/ 896112 h 9776761"/>
              <a:gd name="connsiteX8" fmla="*/ 427834 w 5790042"/>
              <a:gd name="connsiteY8" fmla="*/ 0 h 9776761"/>
              <a:gd name="connsiteX0" fmla="*/ 432051 w 5794259"/>
              <a:gd name="connsiteY0" fmla="*/ 0 h 9776761"/>
              <a:gd name="connsiteX1" fmla="*/ 5757683 w 5794259"/>
              <a:gd name="connsiteY1" fmla="*/ 0 h 9776761"/>
              <a:gd name="connsiteX2" fmla="*/ 5794259 w 5794259"/>
              <a:gd name="connsiteY2" fmla="*/ 9767617 h 9776761"/>
              <a:gd name="connsiteX3" fmla="*/ 2224275 w 5794259"/>
              <a:gd name="connsiteY3" fmla="*/ 9776761 h 9776761"/>
              <a:gd name="connsiteX4" fmla="*/ 379534 w 5794259"/>
              <a:gd name="connsiteY4" fmla="*/ 7827264 h 9776761"/>
              <a:gd name="connsiteX5" fmla="*/ 946006 w 5794259"/>
              <a:gd name="connsiteY5" fmla="*/ 5550408 h 9776761"/>
              <a:gd name="connsiteX6" fmla="*/ 565081 w 5794259"/>
              <a:gd name="connsiteY6" fmla="*/ 3941064 h 9776761"/>
              <a:gd name="connsiteX7" fmla="*/ 376582 w 5794259"/>
              <a:gd name="connsiteY7" fmla="*/ 896112 h 9776761"/>
              <a:gd name="connsiteX8" fmla="*/ 404182 w 5794259"/>
              <a:gd name="connsiteY8" fmla="*/ 173736 h 9776761"/>
              <a:gd name="connsiteX9" fmla="*/ 432051 w 5794259"/>
              <a:gd name="connsiteY9" fmla="*/ 0 h 9776761"/>
              <a:gd name="connsiteX0" fmla="*/ 432051 w 5794259"/>
              <a:gd name="connsiteY0" fmla="*/ 0 h 9776761"/>
              <a:gd name="connsiteX1" fmla="*/ 5757683 w 5794259"/>
              <a:gd name="connsiteY1" fmla="*/ 0 h 9776761"/>
              <a:gd name="connsiteX2" fmla="*/ 5794259 w 5794259"/>
              <a:gd name="connsiteY2" fmla="*/ 9767617 h 9776761"/>
              <a:gd name="connsiteX3" fmla="*/ 2224275 w 5794259"/>
              <a:gd name="connsiteY3" fmla="*/ 9776761 h 9776761"/>
              <a:gd name="connsiteX4" fmla="*/ 1676692 w 5794259"/>
              <a:gd name="connsiteY4" fmla="*/ 7479792 h 9776761"/>
              <a:gd name="connsiteX5" fmla="*/ 946006 w 5794259"/>
              <a:gd name="connsiteY5" fmla="*/ 5550408 h 9776761"/>
              <a:gd name="connsiteX6" fmla="*/ 565081 w 5794259"/>
              <a:gd name="connsiteY6" fmla="*/ 3941064 h 9776761"/>
              <a:gd name="connsiteX7" fmla="*/ 376582 w 5794259"/>
              <a:gd name="connsiteY7" fmla="*/ 896112 h 9776761"/>
              <a:gd name="connsiteX8" fmla="*/ 404182 w 5794259"/>
              <a:gd name="connsiteY8" fmla="*/ 173736 h 9776761"/>
              <a:gd name="connsiteX9" fmla="*/ 432051 w 5794259"/>
              <a:gd name="connsiteY9" fmla="*/ 0 h 9776761"/>
              <a:gd name="connsiteX0" fmla="*/ 432051 w 5794259"/>
              <a:gd name="connsiteY0" fmla="*/ 0 h 9767617"/>
              <a:gd name="connsiteX1" fmla="*/ 5757683 w 5794259"/>
              <a:gd name="connsiteY1" fmla="*/ 0 h 9767617"/>
              <a:gd name="connsiteX2" fmla="*/ 5794259 w 5794259"/>
              <a:gd name="connsiteY2" fmla="*/ 9767617 h 9767617"/>
              <a:gd name="connsiteX3" fmla="*/ 3206803 w 5794259"/>
              <a:gd name="connsiteY3" fmla="*/ 9758473 h 9767617"/>
              <a:gd name="connsiteX4" fmla="*/ 1676692 w 5794259"/>
              <a:gd name="connsiteY4" fmla="*/ 7479792 h 9767617"/>
              <a:gd name="connsiteX5" fmla="*/ 946006 w 5794259"/>
              <a:gd name="connsiteY5" fmla="*/ 5550408 h 9767617"/>
              <a:gd name="connsiteX6" fmla="*/ 565081 w 5794259"/>
              <a:gd name="connsiteY6" fmla="*/ 3941064 h 9767617"/>
              <a:gd name="connsiteX7" fmla="*/ 376582 w 5794259"/>
              <a:gd name="connsiteY7" fmla="*/ 896112 h 9767617"/>
              <a:gd name="connsiteX8" fmla="*/ 404182 w 5794259"/>
              <a:gd name="connsiteY8" fmla="*/ 173736 h 9767617"/>
              <a:gd name="connsiteX9" fmla="*/ 432051 w 5794259"/>
              <a:gd name="connsiteY9" fmla="*/ 0 h 9767617"/>
              <a:gd name="connsiteX0" fmla="*/ 432051 w 5794259"/>
              <a:gd name="connsiteY0" fmla="*/ 0 h 9767617"/>
              <a:gd name="connsiteX1" fmla="*/ 5757683 w 5794259"/>
              <a:gd name="connsiteY1" fmla="*/ 0 h 9767617"/>
              <a:gd name="connsiteX2" fmla="*/ 5794259 w 5794259"/>
              <a:gd name="connsiteY2" fmla="*/ 9767617 h 9767617"/>
              <a:gd name="connsiteX3" fmla="*/ 3206803 w 5794259"/>
              <a:gd name="connsiteY3" fmla="*/ 9758473 h 9767617"/>
              <a:gd name="connsiteX4" fmla="*/ 1676692 w 5794259"/>
              <a:gd name="connsiteY4" fmla="*/ 7479792 h 9767617"/>
              <a:gd name="connsiteX5" fmla="*/ 946006 w 5794259"/>
              <a:gd name="connsiteY5" fmla="*/ 5550408 h 9767617"/>
              <a:gd name="connsiteX6" fmla="*/ 565081 w 5794259"/>
              <a:gd name="connsiteY6" fmla="*/ 3941064 h 9767617"/>
              <a:gd name="connsiteX7" fmla="*/ 376582 w 5794259"/>
              <a:gd name="connsiteY7" fmla="*/ 896112 h 9767617"/>
              <a:gd name="connsiteX8" fmla="*/ 404182 w 5794259"/>
              <a:gd name="connsiteY8" fmla="*/ 173736 h 9767617"/>
              <a:gd name="connsiteX9" fmla="*/ 432051 w 5794259"/>
              <a:gd name="connsiteY9" fmla="*/ 0 h 9767617"/>
              <a:gd name="connsiteX0" fmla="*/ 432051 w 5794259"/>
              <a:gd name="connsiteY0" fmla="*/ 0 h 9767617"/>
              <a:gd name="connsiteX1" fmla="*/ 5757683 w 5794259"/>
              <a:gd name="connsiteY1" fmla="*/ 0 h 9767617"/>
              <a:gd name="connsiteX2" fmla="*/ 5794259 w 5794259"/>
              <a:gd name="connsiteY2" fmla="*/ 9767617 h 9767617"/>
              <a:gd name="connsiteX3" fmla="*/ 3206803 w 5794259"/>
              <a:gd name="connsiteY3" fmla="*/ 9758473 h 9767617"/>
              <a:gd name="connsiteX4" fmla="*/ 1676692 w 5794259"/>
              <a:gd name="connsiteY4" fmla="*/ 7479792 h 9767617"/>
              <a:gd name="connsiteX5" fmla="*/ 946006 w 5794259"/>
              <a:gd name="connsiteY5" fmla="*/ 5550408 h 9767617"/>
              <a:gd name="connsiteX6" fmla="*/ 565081 w 5794259"/>
              <a:gd name="connsiteY6" fmla="*/ 3941064 h 9767617"/>
              <a:gd name="connsiteX7" fmla="*/ 376582 w 5794259"/>
              <a:gd name="connsiteY7" fmla="*/ 896112 h 9767617"/>
              <a:gd name="connsiteX8" fmla="*/ 404182 w 5794259"/>
              <a:gd name="connsiteY8" fmla="*/ 173736 h 9767617"/>
              <a:gd name="connsiteX9" fmla="*/ 432051 w 5794259"/>
              <a:gd name="connsiteY9" fmla="*/ 0 h 9767617"/>
              <a:gd name="connsiteX0" fmla="*/ 432051 w 5794259"/>
              <a:gd name="connsiteY0" fmla="*/ 0 h 9767617"/>
              <a:gd name="connsiteX1" fmla="*/ 5757683 w 5794259"/>
              <a:gd name="connsiteY1" fmla="*/ 0 h 9767617"/>
              <a:gd name="connsiteX2" fmla="*/ 5794259 w 5794259"/>
              <a:gd name="connsiteY2" fmla="*/ 9767617 h 9767617"/>
              <a:gd name="connsiteX3" fmla="*/ 3206803 w 5794259"/>
              <a:gd name="connsiteY3" fmla="*/ 9758473 h 9767617"/>
              <a:gd name="connsiteX4" fmla="*/ 1676692 w 5794259"/>
              <a:gd name="connsiteY4" fmla="*/ 7479792 h 9767617"/>
              <a:gd name="connsiteX5" fmla="*/ 946006 w 5794259"/>
              <a:gd name="connsiteY5" fmla="*/ 5550408 h 9767617"/>
              <a:gd name="connsiteX6" fmla="*/ 565081 w 5794259"/>
              <a:gd name="connsiteY6" fmla="*/ 3941064 h 9767617"/>
              <a:gd name="connsiteX7" fmla="*/ 376582 w 5794259"/>
              <a:gd name="connsiteY7" fmla="*/ 896112 h 9767617"/>
              <a:gd name="connsiteX8" fmla="*/ 404182 w 5794259"/>
              <a:gd name="connsiteY8" fmla="*/ 173736 h 9767617"/>
              <a:gd name="connsiteX9" fmla="*/ 432051 w 5794259"/>
              <a:gd name="connsiteY9" fmla="*/ 0 h 9767617"/>
              <a:gd name="connsiteX0" fmla="*/ 93127 w 5455335"/>
              <a:gd name="connsiteY0" fmla="*/ 0 h 9767617"/>
              <a:gd name="connsiteX1" fmla="*/ 5418759 w 5455335"/>
              <a:gd name="connsiteY1" fmla="*/ 0 h 9767617"/>
              <a:gd name="connsiteX2" fmla="*/ 5455335 w 5455335"/>
              <a:gd name="connsiteY2" fmla="*/ 9767617 h 9767617"/>
              <a:gd name="connsiteX3" fmla="*/ 2867879 w 5455335"/>
              <a:gd name="connsiteY3" fmla="*/ 9758473 h 9767617"/>
              <a:gd name="connsiteX4" fmla="*/ 1337768 w 5455335"/>
              <a:gd name="connsiteY4" fmla="*/ 7479792 h 9767617"/>
              <a:gd name="connsiteX5" fmla="*/ 607082 w 5455335"/>
              <a:gd name="connsiteY5" fmla="*/ 5550408 h 9767617"/>
              <a:gd name="connsiteX6" fmla="*/ 226157 w 5455335"/>
              <a:gd name="connsiteY6" fmla="*/ 3941064 h 9767617"/>
              <a:gd name="connsiteX7" fmla="*/ 37658 w 5455335"/>
              <a:gd name="connsiteY7" fmla="*/ 896112 h 9767617"/>
              <a:gd name="connsiteX8" fmla="*/ 65258 w 5455335"/>
              <a:gd name="connsiteY8" fmla="*/ 173736 h 9767617"/>
              <a:gd name="connsiteX9" fmla="*/ 93127 w 5455335"/>
              <a:gd name="connsiteY9" fmla="*/ 0 h 9767617"/>
              <a:gd name="connsiteX0" fmla="*/ 55469 w 5417677"/>
              <a:gd name="connsiteY0" fmla="*/ 0 h 9767617"/>
              <a:gd name="connsiteX1" fmla="*/ 5381101 w 5417677"/>
              <a:gd name="connsiteY1" fmla="*/ 0 h 9767617"/>
              <a:gd name="connsiteX2" fmla="*/ 5417677 w 5417677"/>
              <a:gd name="connsiteY2" fmla="*/ 9767617 h 9767617"/>
              <a:gd name="connsiteX3" fmla="*/ 2830221 w 5417677"/>
              <a:gd name="connsiteY3" fmla="*/ 9758473 h 9767617"/>
              <a:gd name="connsiteX4" fmla="*/ 1300110 w 5417677"/>
              <a:gd name="connsiteY4" fmla="*/ 7479792 h 9767617"/>
              <a:gd name="connsiteX5" fmla="*/ 569424 w 5417677"/>
              <a:gd name="connsiteY5" fmla="*/ 5550408 h 9767617"/>
              <a:gd name="connsiteX6" fmla="*/ 188499 w 5417677"/>
              <a:gd name="connsiteY6" fmla="*/ 3941064 h 9767617"/>
              <a:gd name="connsiteX7" fmla="*/ 0 w 5417677"/>
              <a:gd name="connsiteY7" fmla="*/ 896112 h 9767617"/>
              <a:gd name="connsiteX8" fmla="*/ 27600 w 5417677"/>
              <a:gd name="connsiteY8" fmla="*/ 173736 h 9767617"/>
              <a:gd name="connsiteX9" fmla="*/ 55469 w 5417677"/>
              <a:gd name="connsiteY9" fmla="*/ 0 h 97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7677" h="9767617">
                <a:moveTo>
                  <a:pt x="55469" y="0"/>
                </a:moveTo>
                <a:lnTo>
                  <a:pt x="5381101" y="0"/>
                </a:lnTo>
                <a:lnTo>
                  <a:pt x="5417677" y="9767617"/>
                </a:lnTo>
                <a:lnTo>
                  <a:pt x="2830221" y="9758473"/>
                </a:lnTo>
                <a:cubicBezTo>
                  <a:pt x="2103453" y="9092181"/>
                  <a:pt x="1706627" y="8152180"/>
                  <a:pt x="1300110" y="7479792"/>
                </a:cubicBezTo>
                <a:cubicBezTo>
                  <a:pt x="893593" y="6807404"/>
                  <a:pt x="767544" y="6201156"/>
                  <a:pt x="569424" y="5550408"/>
                </a:cubicBezTo>
                <a:cubicBezTo>
                  <a:pt x="169784" y="3927044"/>
                  <a:pt x="400835" y="5007864"/>
                  <a:pt x="188499" y="3941064"/>
                </a:cubicBezTo>
                <a:cubicBezTo>
                  <a:pt x="63236" y="3104388"/>
                  <a:pt x="22172" y="1552956"/>
                  <a:pt x="0" y="896112"/>
                </a:cubicBezTo>
                <a:cubicBezTo>
                  <a:pt x="54141" y="219456"/>
                  <a:pt x="18355" y="323088"/>
                  <a:pt x="27600" y="173736"/>
                </a:cubicBezTo>
                <a:cubicBezTo>
                  <a:pt x="36845" y="24384"/>
                  <a:pt x="5911" y="940308"/>
                  <a:pt x="55469" y="0"/>
                </a:cubicBez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" name="Slide Number">
            <a:extLst>
              <a:ext uri="{FF2B5EF4-FFF2-40B4-BE49-F238E27FC236}">
                <a16:creationId xmlns:a16="http://schemas.microsoft.com/office/drawing/2014/main" id="{068E524B-F3E9-4494-84F2-B0F39807517D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199985" y="6353473"/>
            <a:ext cx="693145" cy="39737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1524613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65E41751-C45C-4474-B0E4-399185B7900D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2343640" y="6270248"/>
            <a:ext cx="277261" cy="2741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60328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A35F9-3EE9-448F-AB75-84602A7A0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3AB2A2-34C7-4833-9054-E0CFF4066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4633CC-148C-4904-9105-736B0CF9F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0F49B3-C928-4EC7-8AAE-A1C2A3EF4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1212061-CCD8-4B04-A7B3-18DAA17D1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6952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80F28-819E-4330-BF08-BAA82C1D4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404ABA-F547-4534-9ED5-A62E1D7E39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AF3FA4-8D2A-4E91-A249-60736F042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73BEB33-FF92-40D5-A272-DD99F9455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4E761C-4658-4A43-84EB-13E1966F3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A88E386-FE19-4D0F-AF07-B48B9D750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84545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7404D8-3A76-41EF-91B0-A6458DAB4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CE09E1-E62E-49EF-91E3-2D459CC42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D3D2FEC-637F-48E9-841E-079C2E9AE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C49ADE7-5D2F-4518-9F0F-B04C00AB31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49127C4-D8C2-413E-80D9-4E2E447A9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E2391A5-0E6C-4858-BC36-1D38706AD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9E988C-4A39-4DEA-93A8-73D2CBE7F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766D03A-19D9-4A53-9A0A-F968D46E1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6657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B6776-568E-4EE7-816E-326A84BD8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2301233-04C1-47B2-812F-A868273DC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37B8647-7FAC-4534-A02E-F59323BD0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12DDA2-915A-4C96-9187-70FA45431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57411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A341719-D35E-42BE-BD2D-B96370654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D444529-C6D3-48AF-8BAF-C6AF9041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70A012-0192-4F80-B4C1-ABBD10820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656050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333438-5DC4-4C6E-B049-7C7EAC84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1CA76E8-7AF9-4E90-88C5-BA9836A5A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88E297-496B-4293-82DC-C68F2A80E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2AE426-CE03-48BF-9C1D-BEFF9B784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33DA2E0-8676-4366-B7BE-AD00DE5B3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A274BD-729A-4428-94D5-DC1D1176A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0628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3DEB9-6D3D-4336-A423-6A77DAA6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D0C95E5-268C-40F2-B93C-0542D1F6B6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71E6AA6-F273-4B8E-B067-C331F25AD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D53BD3-E257-48D1-9BA4-8857C2B46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A2EAFB-316A-46C0-A625-DF170845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91A071B-D418-4DD2-A2EB-BC345C76B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50921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EE0DCC-8B5F-486D-A7CB-5301F6EE0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E8E48E-5EF7-4AB1-82C5-F51DB3943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B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5ABEA7-DF1B-40F8-B37B-CCF2690AF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C8C4C-3EC9-4329-98B8-4BB050DC17F8}" type="datetimeFigureOut">
              <a:rPr lang="es-BO" smtClean="0"/>
              <a:t>20/1/2022</a:t>
            </a:fld>
            <a:endParaRPr lang="es-B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77C98A-051C-48B7-8512-6D50D7061A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FDBC57-9B6F-4AA6-88B3-F37BED288D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B5E21-38F3-43AB-9FBF-854FE6FBA8D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75623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CD83EA6-AA5B-144B-8978-CE5C75F4AEC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9382"/>
            <a:ext cx="12192000" cy="683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7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xStyles>
    <p:titleStyle>
      <a:lvl1pPr algn="l" defTabSz="91402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06" indent="-228506" algn="l" defTabSz="91402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19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30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43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55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68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80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91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04" indent="-228506" algn="l" defTabSz="91402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5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36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49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1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5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6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99" algn="l" defTabSz="9140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rgbClr val="EEEBF9"/>
            </a:gs>
            <a:gs pos="0">
              <a:schemeClr val="bg1"/>
            </a:gs>
            <a:gs pos="100000">
              <a:srgbClr val="A296DE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92975" y="312547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10" tIns="42510" rIns="42510" bIns="4251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-5335211" y="257577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10" tIns="42510" rIns="42510" bIns="4251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" name="pasted-image.pdf" descr="pasted-image.pd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334" y="5969481"/>
            <a:ext cx="1718027" cy="598339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asted-image.pdf" descr="pasted-image.pd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71613" y="6096862"/>
            <a:ext cx="46701" cy="28575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age"/>
          <p:cNvSpPr txBox="1"/>
          <p:nvPr/>
        </p:nvSpPr>
        <p:spPr>
          <a:xfrm>
            <a:off x="11070542" y="5998939"/>
            <a:ext cx="563251" cy="301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9" tIns="42509" rIns="42509" bIns="42509" anchor="ctr">
            <a:spAutoFit/>
          </a:bodyPr>
          <a:lstStyle>
            <a:lvl1pPr algn="l">
              <a:defRPr sz="1400" cap="all">
                <a:solidFill>
                  <a:srgbClr val="676767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 hangingPunct="0"/>
            <a:r>
              <a:rPr sz="1400" kern="0"/>
              <a:t>Page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82747" y="6203156"/>
            <a:ext cx="363170" cy="270516"/>
          </a:xfrm>
          <a:prstGeom prst="rect">
            <a:avLst/>
          </a:prstGeom>
          <a:ln w="12700">
            <a:miter lim="400000"/>
          </a:ln>
        </p:spPr>
        <p:txBody>
          <a:bodyPr wrap="none" lIns="42510" tIns="42510" rIns="42510" bIns="42510">
            <a:spAutoFit/>
          </a:bodyPr>
          <a:lstStyle>
            <a:lvl1pPr algn="l">
              <a:defRPr sz="1200">
                <a:solidFill>
                  <a:srgbClr val="00A585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defTabSz="488833"/>
            <a:fld id="{86CB4B4D-7CA3-9044-876B-883B54F8677D}" type="slidenum">
              <a:rPr lang="es-BO" smtClean="0"/>
              <a:pPr defTabSz="488833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761898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ransition spd="med"/>
  <p:txStyles>
    <p:titleStyle>
      <a:lvl1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1pPr>
      <a:lvl2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2pPr>
      <a:lvl3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3pPr>
      <a:lvl4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4pPr>
      <a:lvl5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5pPr>
      <a:lvl6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6pPr>
      <a:lvl7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7pPr>
      <a:lvl8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8pPr>
      <a:lvl9pPr marL="0" marR="0" indent="0" algn="ctr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9pPr>
    </p:titleStyle>
    <p:bodyStyle>
      <a:lvl1pPr marL="185969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1pPr>
      <a:lvl2pPr marL="557908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2pPr>
      <a:lvl3pPr marL="929846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3pPr>
      <a:lvl4pPr marL="1301784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4pPr>
      <a:lvl5pPr marL="1673721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5pPr>
      <a:lvl6pPr marL="2045661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6pPr>
      <a:lvl7pPr marL="2417600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7pPr>
      <a:lvl8pPr marL="2789538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8pPr>
      <a:lvl9pPr marL="3161475" marR="0" indent="-185969" algn="ctr" defTabSz="488833" rtl="0" latinLnBrk="0">
        <a:lnSpc>
          <a:spcPct val="100000"/>
        </a:lnSpc>
        <a:spcBef>
          <a:spcPts val="1674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9pPr>
    </p:bodyStyle>
    <p:otherStyle>
      <a:lvl1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1pPr>
      <a:lvl2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2pPr>
      <a:lvl3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3pPr>
      <a:lvl4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4pPr>
      <a:lvl5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5pPr>
      <a:lvl6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6pPr>
      <a:lvl7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7pPr>
      <a:lvl8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8pPr>
      <a:lvl9pPr marL="0" marR="0" indent="0" algn="l" defTabSz="4888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278789" y="18914"/>
            <a:ext cx="10406062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92969" y="1830586"/>
            <a:ext cx="10406062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pic>
        <p:nvPicPr>
          <p:cNvPr id="4" name="pasted-image.pdf" descr="pasted-image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333" y="5977310"/>
            <a:ext cx="1718026" cy="7333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asted-image.pdf" descr="pasted-image.p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6921" y="6210492"/>
            <a:ext cx="46701" cy="28575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Page"/>
          <p:cNvSpPr txBox="1"/>
          <p:nvPr/>
        </p:nvSpPr>
        <p:spPr>
          <a:xfrm>
            <a:off x="2269723" y="6085306"/>
            <a:ext cx="563250" cy="298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7625" tIns="47625" rIns="47625" bIns="47625" anchor="ctr">
            <a:spAutoFit/>
          </a:bodyPr>
          <a:lstStyle>
            <a:lvl1pPr algn="l">
              <a:defRPr sz="1400" cap="all">
                <a:solidFill>
                  <a:srgbClr val="676767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en-US" sz="1313" dirty="0"/>
              <a:t>Slide</a:t>
            </a:r>
            <a:endParaRPr sz="1313" dirty="0"/>
          </a:p>
        </p:txBody>
      </p:sp>
    </p:spTree>
    <p:extLst>
      <p:ext uri="{BB962C8B-B14F-4D97-AF65-F5344CB8AC3E}">
        <p14:creationId xmlns:p14="http://schemas.microsoft.com/office/powerpoint/2010/main" val="23584292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ransition spd="med"/>
  <p:hf hdr="0" ftr="0" dt="0"/>
  <p:txStyles>
    <p:titleStyle>
      <a:lvl1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1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1pPr>
      <a:lvl2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2pPr>
      <a:lvl3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3pPr>
      <a:lvl4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4pPr>
      <a:lvl5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5pPr>
      <a:lvl6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6pPr>
      <a:lvl7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7pPr>
      <a:lvl8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8pPr>
      <a:lvl9pPr marL="0" marR="0" indent="0" algn="ctr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0B297"/>
          </a:solidFill>
          <a:uFillTx/>
          <a:latin typeface="Open Sans Regular"/>
          <a:ea typeface="Open Sans Regular"/>
          <a:cs typeface="Open Sans Regular"/>
          <a:sym typeface="Open Sans Regular"/>
        </a:defRPr>
      </a:lvl9pPr>
    </p:titleStyle>
    <p:bodyStyle>
      <a:lvl1pPr marL="208362" marR="0" indent="-208362" algn="l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1pPr>
      <a:lvl2pPr marL="625087" marR="0" indent="-208362" algn="l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2pPr>
      <a:lvl3pPr marL="1041812" marR="0" indent="-208362" algn="l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3pPr>
      <a:lvl4pPr marL="1458537" marR="0" indent="-208362" algn="l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4pPr>
      <a:lvl5pPr marL="1875261" marR="0" indent="-208362" algn="l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5pPr>
      <a:lvl6pPr marL="2291986" marR="0" indent="-208362" algn="ctr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6pPr>
      <a:lvl7pPr marL="2708711" marR="0" indent="-208362" algn="ctr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7pPr>
      <a:lvl8pPr marL="3125436" marR="0" indent="-208362" algn="ctr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8pPr>
      <a:lvl9pPr marL="3542161" marR="0" indent="-208362" algn="ctr" defTabSz="547695" rtl="0" latinLnBrk="0">
        <a:lnSpc>
          <a:spcPct val="100000"/>
        </a:lnSpc>
        <a:spcBef>
          <a:spcPts val="1875"/>
        </a:spcBef>
        <a:spcAft>
          <a:spcPts val="0"/>
        </a:spcAft>
        <a:buClrTx/>
        <a:buSzPct val="75000"/>
        <a:buFontTx/>
        <a:buChar char="•"/>
        <a:tabLst/>
        <a:defRPr sz="1687" b="0" i="0" u="none" strike="noStrike" cap="none" spc="0" baseline="0">
          <a:ln>
            <a:noFill/>
          </a:ln>
          <a:solidFill>
            <a:srgbClr val="676767"/>
          </a:solidFill>
          <a:uFillTx/>
          <a:latin typeface="Open Sans"/>
          <a:ea typeface="Open Sans"/>
          <a:cs typeface="Open Sans"/>
          <a:sym typeface="Open Sans"/>
        </a:defRPr>
      </a:lvl9pPr>
    </p:bodyStyle>
    <p:otherStyle>
      <a:lvl1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1pPr>
      <a:lvl2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2pPr>
      <a:lvl3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3pPr>
      <a:lvl4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4pPr>
      <a:lvl5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5pPr>
      <a:lvl6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6pPr>
      <a:lvl7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7pPr>
      <a:lvl8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8pPr>
      <a:lvl9pPr marL="0" marR="0" indent="0" algn="l" defTabSz="54769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1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3.svg"/><Relationship Id="rId5" Type="http://schemas.openxmlformats.org/officeDocument/2006/relationships/image" Target="../media/image36.sv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40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rinnews.org/photo/200908051046310092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11" Type="http://schemas.openxmlformats.org/officeDocument/2006/relationships/image" Target="../media/image18.png"/><Relationship Id="rId5" Type="http://schemas.openxmlformats.org/officeDocument/2006/relationships/hyperlink" Target="http://www.irinnews.org/photo/201508241724140596" TargetMode="External"/><Relationship Id="rId10" Type="http://schemas.microsoft.com/office/2007/relationships/hdphoto" Target="../media/hdphoto1.wdp"/><Relationship Id="rId4" Type="http://schemas.openxmlformats.org/officeDocument/2006/relationships/hyperlink" Target="http://www.irinnews.org/photo/201109011211370022" TargetMode="Externa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svg"/><Relationship Id="rId7" Type="http://schemas.openxmlformats.org/officeDocument/2006/relationships/image" Target="../media/image27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3.svg"/><Relationship Id="rId5" Type="http://schemas.openxmlformats.org/officeDocument/2006/relationships/image" Target="../media/image36.sv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38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33.svg"/><Relationship Id="rId5" Type="http://schemas.openxmlformats.org/officeDocument/2006/relationships/image" Target="../media/image36.sv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2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193" y="-184543"/>
            <a:ext cx="184658" cy="36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defTabSz="914025" eaLnBrk="1" hangingPunct="1">
              <a:spcBef>
                <a:spcPct val="0"/>
              </a:spcBef>
              <a:buClrTx/>
              <a:buSzTx/>
              <a:buNone/>
            </a:pPr>
            <a:endParaRPr lang="es-BO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193" y="355079"/>
            <a:ext cx="2454445" cy="26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defTabSz="914025">
              <a:spcBef>
                <a:spcPct val="0"/>
              </a:spcBef>
              <a:buClrTx/>
              <a:buSzTx/>
              <a:buNone/>
            </a:pPr>
            <a:r>
              <a:rPr lang="es-BO" altLang="es-BO" sz="1100">
                <a:solidFill>
                  <a:prstClr val="black"/>
                </a:solidFill>
                <a:latin typeface="Arial" pitchFamily="34" charset="0"/>
                <a:cs typeface="Times New Roman" pitchFamily="18" charset="0"/>
                <a:sym typeface="Open Sans Regular"/>
              </a:rPr>
              <a:t>                                                           </a:t>
            </a:r>
            <a:endParaRPr lang="es-BO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22540" name="Rectangle 17"/>
          <p:cNvSpPr>
            <a:spLocks noChangeArrowheads="1"/>
          </p:cNvSpPr>
          <p:nvPr/>
        </p:nvSpPr>
        <p:spPr bwMode="auto">
          <a:xfrm>
            <a:off x="193" y="44053"/>
            <a:ext cx="184658" cy="36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defTabSz="914025" eaLnBrk="1" hangingPunct="1">
              <a:spcBef>
                <a:spcPct val="0"/>
              </a:spcBef>
              <a:buClrTx/>
              <a:buSzTx/>
              <a:buNone/>
            </a:pPr>
            <a:endParaRPr lang="es-BO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22541" name="Rectangle 19"/>
          <p:cNvSpPr>
            <a:spLocks noChangeArrowheads="1"/>
          </p:cNvSpPr>
          <p:nvPr/>
        </p:nvSpPr>
        <p:spPr bwMode="auto">
          <a:xfrm>
            <a:off x="5811349" y="1802834"/>
            <a:ext cx="569314" cy="26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algn="ctr" defTabSz="914025">
              <a:spcBef>
                <a:spcPct val="0"/>
              </a:spcBef>
              <a:buClrTx/>
              <a:buSzTx/>
              <a:buNone/>
            </a:pPr>
            <a:r>
              <a:rPr lang="es-ES" altLang="es-BO" sz="1100">
                <a:solidFill>
                  <a:prstClr val="black"/>
                </a:solidFill>
                <a:latin typeface="Arial" pitchFamily="34" charset="0"/>
                <a:cs typeface="Times New Roman" pitchFamily="18" charset="0"/>
                <a:sym typeface="Open Sans Regular"/>
              </a:rPr>
              <a:t>          </a:t>
            </a:r>
            <a:endParaRPr lang="es-ES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22542" name="Rectangle 20"/>
          <p:cNvSpPr>
            <a:spLocks noChangeArrowheads="1"/>
          </p:cNvSpPr>
          <p:nvPr/>
        </p:nvSpPr>
        <p:spPr bwMode="auto">
          <a:xfrm>
            <a:off x="5695932" y="2544174"/>
            <a:ext cx="800147" cy="26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algn="ctr" defTabSz="914025">
              <a:spcBef>
                <a:spcPct val="0"/>
              </a:spcBef>
              <a:buClrTx/>
              <a:buSzTx/>
              <a:buNone/>
            </a:pPr>
            <a:r>
              <a:rPr lang="es-ES" altLang="es-BO" sz="1100" b="1">
                <a:solidFill>
                  <a:srgbClr val="254061"/>
                </a:solidFill>
                <a:latin typeface="Arial" pitchFamily="34" charset="0"/>
                <a:cs typeface="Calibri" pitchFamily="34" charset="0"/>
                <a:sym typeface="Open Sans Regular"/>
              </a:rPr>
              <a:t>                </a:t>
            </a:r>
            <a:endParaRPr lang="es-ES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22543" name="Rectangle 21"/>
          <p:cNvSpPr>
            <a:spLocks noChangeArrowheads="1"/>
          </p:cNvSpPr>
          <p:nvPr/>
        </p:nvSpPr>
        <p:spPr bwMode="auto">
          <a:xfrm>
            <a:off x="193" y="3414213"/>
            <a:ext cx="184658" cy="36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4" tIns="45702" rIns="91404" bIns="45702" anchor="ctr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8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1pPr>
            <a:lvl2pPr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4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2pPr>
            <a:lvl3pPr marL="6858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3pPr>
            <a:lvl4pPr marL="914400" indent="-228600" eaLnBrk="0" hangingPunct="0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4pPr>
            <a:lvl5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5pPr>
            <a:lvl6pPr marL="1600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6pPr>
            <a:lvl7pPr marL="20574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7pPr>
            <a:lvl8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8pPr>
            <a:lvl9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30000"/>
              <a:buFont typeface="Wingdings" pitchFamily="2" charset="2"/>
              <a:buChar char="§"/>
              <a:tabLst>
                <a:tab pos="2700338" algn="ctr"/>
                <a:tab pos="5400675" algn="r"/>
                <a:tab pos="6391275" algn="r"/>
              </a:tabLst>
              <a:defRPr sz="2000">
                <a:solidFill>
                  <a:srgbClr val="404040"/>
                </a:solidFill>
                <a:latin typeface="News Gothic MT" charset="0"/>
                <a:ea typeface="MS PGothic" pitchFamily="34" charset="-128"/>
              </a:defRPr>
            </a:lvl9pPr>
          </a:lstStyle>
          <a:p>
            <a:pPr defTabSz="914025">
              <a:spcBef>
                <a:spcPct val="0"/>
              </a:spcBef>
              <a:buClrTx/>
              <a:buSzTx/>
              <a:buNone/>
              <a:tabLst>
                <a:tab pos="2700200" algn="ctr"/>
                <a:tab pos="5400399" algn="r"/>
                <a:tab pos="6390948" algn="r"/>
              </a:tabLst>
            </a:pPr>
            <a:endParaRPr lang="es-BO" altLang="es-BO" sz="1800">
              <a:solidFill>
                <a:prstClr val="black"/>
              </a:solidFill>
              <a:latin typeface="Arial" pitchFamily="34" charset="0"/>
              <a:sym typeface="Open Sans Regular"/>
            </a:endParaRPr>
          </a:p>
        </p:txBody>
      </p:sp>
      <p:sp>
        <p:nvSpPr>
          <p:cNvPr id="3" name="AutoShape 2" descr="blob:https://web.whatsapp.com/bc565ba3-5248-4209-a39d-7427e615efb5"/>
          <p:cNvSpPr>
            <a:spLocks noChangeAspect="1" noChangeArrowheads="1"/>
          </p:cNvSpPr>
          <p:nvPr/>
        </p:nvSpPr>
        <p:spPr bwMode="auto">
          <a:xfrm>
            <a:off x="155757" y="-144351"/>
            <a:ext cx="304790" cy="30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25"/>
            <a:endParaRPr lang="es-BO">
              <a:solidFill>
                <a:prstClr val="black"/>
              </a:solidFill>
              <a:latin typeface="Calibri" panose="020F0502020204030204"/>
              <a:sym typeface="Open Sans Regular"/>
            </a:endParaRPr>
          </a:p>
        </p:txBody>
      </p:sp>
      <p:sp>
        <p:nvSpPr>
          <p:cNvPr id="4" name="AutoShape 4" descr="blob:https://web.whatsapp.com/bc565ba3-5248-4209-a39d-7427e615efb5"/>
          <p:cNvSpPr>
            <a:spLocks noChangeAspect="1" noChangeArrowheads="1"/>
          </p:cNvSpPr>
          <p:nvPr/>
        </p:nvSpPr>
        <p:spPr bwMode="auto">
          <a:xfrm>
            <a:off x="308152" y="8057"/>
            <a:ext cx="304790" cy="30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25"/>
            <a:endParaRPr lang="es-BO">
              <a:solidFill>
                <a:prstClr val="black"/>
              </a:solidFill>
              <a:latin typeface="Calibri" panose="020F0502020204030204"/>
              <a:sym typeface="Open Sans Regular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EECEF1E-ADE8-49FF-ACE4-944EF7D122AF}"/>
              </a:ext>
            </a:extLst>
          </p:cNvPr>
          <p:cNvSpPr txBox="1"/>
          <p:nvPr/>
        </p:nvSpPr>
        <p:spPr>
          <a:xfrm>
            <a:off x="3870502" y="313253"/>
            <a:ext cx="57463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00393"/>
            <a:r>
              <a:rPr lang="es-BO" b="1" i="1" dirty="0">
                <a:solidFill>
                  <a:srgbClr val="008080"/>
                </a:solidFill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  <a:sym typeface="Open Sans Regular"/>
              </a:rPr>
              <a:t>MÓDULO DE CAPACITACION SOBRE ESFERA, </a:t>
            </a:r>
            <a:endParaRPr lang="es-BO" i="1" dirty="0">
              <a:solidFill>
                <a:srgbClr val="008080"/>
              </a:solidFill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  <a:sym typeface="Open Sans Regular"/>
            </a:endParaRPr>
          </a:p>
          <a:p>
            <a:pPr algn="ctr" defTabSz="1300393"/>
            <a:r>
              <a:rPr lang="es-BO" b="1" i="1" dirty="0">
                <a:solidFill>
                  <a:srgbClr val="008080"/>
                </a:solidFill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  <a:sym typeface="Open Sans Regular"/>
              </a:rPr>
              <a:t>PARA AUTORIDADES NACIONALES DE GESTIÓN DE DESASTRES (NDMA)</a:t>
            </a:r>
          </a:p>
          <a:p>
            <a:pPr algn="ctr" defTabSz="1300393"/>
            <a:endParaRPr lang="es-BO" b="1" dirty="0">
              <a:solidFill>
                <a:srgbClr val="008080"/>
              </a:solidFill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  <a:sym typeface="Open Sans Regular"/>
            </a:endParaRPr>
          </a:p>
          <a:p>
            <a:pPr algn="ctr" defTabSz="1300393"/>
            <a:r>
              <a:rPr lang="es-BO" b="1" dirty="0">
                <a:solidFill>
                  <a:srgbClr val="008080"/>
                </a:solidFill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  <a:sym typeface="Open Sans Regular"/>
              </a:rPr>
              <a:t>PAQUETE DE CAPACITACON ALTERNATIVA “A”</a:t>
            </a:r>
            <a:endParaRPr lang="es-BO" dirty="0">
              <a:solidFill>
                <a:srgbClr val="008080"/>
              </a:solidFill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  <a:sym typeface="Open Sans Regular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DAFF2FA-7443-4D2B-A735-C7A7EA7D0700}"/>
              </a:ext>
            </a:extLst>
          </p:cNvPr>
          <p:cNvSpPr/>
          <p:nvPr/>
        </p:nvSpPr>
        <p:spPr>
          <a:xfrm>
            <a:off x="4223998" y="2674962"/>
            <a:ext cx="7337216" cy="2176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00393">
              <a:lnSpc>
                <a:spcPct val="107000"/>
              </a:lnSpc>
              <a:spcAft>
                <a:spcPts val="1138"/>
              </a:spcAft>
            </a:pPr>
            <a:r>
              <a:rPr lang="es-BO" sz="4000" b="1" dirty="0">
                <a:ln w="3175">
                  <a:solidFill>
                    <a:sysClr val="windowText" lastClr="000000"/>
                  </a:solidFill>
                  <a:prstDash val="solid"/>
                </a:ln>
                <a:solidFill>
                  <a:srgbClr val="4472C4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Open Sans Regular"/>
              </a:rPr>
              <a:t>SESIÓN 03: </a:t>
            </a:r>
          </a:p>
          <a:p>
            <a:pPr algn="ctr" defTabSz="1300393">
              <a:lnSpc>
                <a:spcPct val="107000"/>
              </a:lnSpc>
              <a:spcAft>
                <a:spcPts val="1138"/>
              </a:spcAft>
            </a:pPr>
            <a:r>
              <a:rPr lang="es-BO" sz="4000" b="1" dirty="0">
                <a:ln w="3175">
                  <a:solidFill>
                    <a:sysClr val="windowText" lastClr="000000"/>
                  </a:solidFill>
                  <a:prstDash val="solid"/>
                </a:ln>
                <a:solidFill>
                  <a:srgbClr val="4472C4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Open Sans Regular"/>
              </a:rPr>
              <a:t>LOS PRINCÍPIOS DE PROTECCIÓN</a:t>
            </a:r>
            <a:endParaRPr lang="es-EC" b="1" i="1" dirty="0">
              <a:solidFill>
                <a:srgbClr val="4472C4">
                  <a:lumMod val="60000"/>
                  <a:lumOff val="40000"/>
                </a:srgbClr>
              </a:solidFill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  <a:sym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055933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CF7AE551-0BFC-4A22-84A0-0ABEE3235BBE}"/>
              </a:ext>
            </a:extLst>
          </p:cNvPr>
          <p:cNvSpPr/>
          <p:nvPr/>
        </p:nvSpPr>
        <p:spPr>
          <a:xfrm>
            <a:off x="-1228489" y="771631"/>
            <a:ext cx="22162160" cy="6038190"/>
          </a:xfrm>
          <a:custGeom>
            <a:avLst/>
            <a:gdLst>
              <a:gd name="connsiteX0" fmla="*/ 9865883 w 22162160"/>
              <a:gd name="connsiteY0" fmla="*/ 0 h 6038190"/>
              <a:gd name="connsiteX1" fmla="*/ 13395147 w 22162160"/>
              <a:gd name="connsiteY1" fmla="*/ 0 h 6038190"/>
              <a:gd name="connsiteX2" fmla="*/ 13395147 w 22162160"/>
              <a:gd name="connsiteY2" fmla="*/ 1379809 h 6038190"/>
              <a:gd name="connsiteX3" fmla="*/ 22162160 w 22162160"/>
              <a:gd name="connsiteY3" fmla="*/ 1379809 h 6038190"/>
              <a:gd name="connsiteX4" fmla="*/ 22162160 w 22162160"/>
              <a:gd name="connsiteY4" fmla="*/ 6038190 h 6038190"/>
              <a:gd name="connsiteX5" fmla="*/ 0 w 22162160"/>
              <a:gd name="connsiteY5" fmla="*/ 6038190 h 6038190"/>
              <a:gd name="connsiteX6" fmla="*/ 0 w 22162160"/>
              <a:gd name="connsiteY6" fmla="*/ 1379809 h 6038190"/>
              <a:gd name="connsiteX7" fmla="*/ 9865883 w 22162160"/>
              <a:gd name="connsiteY7" fmla="*/ 1379809 h 603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62160" h="6038190">
                <a:moveTo>
                  <a:pt x="9865883" y="0"/>
                </a:moveTo>
                <a:lnTo>
                  <a:pt x="13395147" y="0"/>
                </a:lnTo>
                <a:lnTo>
                  <a:pt x="13395147" y="1379809"/>
                </a:lnTo>
                <a:lnTo>
                  <a:pt x="22162160" y="1379809"/>
                </a:lnTo>
                <a:lnTo>
                  <a:pt x="22162160" y="6038190"/>
                </a:lnTo>
                <a:lnTo>
                  <a:pt x="0" y="6038190"/>
                </a:lnTo>
                <a:lnTo>
                  <a:pt x="0" y="1379809"/>
                </a:lnTo>
                <a:lnTo>
                  <a:pt x="9865883" y="1379809"/>
                </a:lnTo>
                <a:close/>
              </a:path>
            </a:pathLst>
          </a:custGeom>
          <a:solidFill>
            <a:srgbClr val="0096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B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53273EC-574F-4AC9-9AAB-8D82CF5F06A8}"/>
              </a:ext>
            </a:extLst>
          </p:cNvPr>
          <p:cNvSpPr txBox="1"/>
          <p:nvPr/>
        </p:nvSpPr>
        <p:spPr>
          <a:xfrm>
            <a:off x="1196933" y="1670830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1</a:t>
            </a:r>
            <a:endParaRPr lang="es-BO" sz="2800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671E22-DEEE-49F9-B3A7-FCFB55F22EDE}"/>
              </a:ext>
            </a:extLst>
          </p:cNvPr>
          <p:cNvSpPr txBox="1"/>
          <p:nvPr/>
        </p:nvSpPr>
        <p:spPr>
          <a:xfrm>
            <a:off x="3761868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2</a:t>
            </a:r>
            <a:endParaRPr lang="es-BO" sz="2800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6032D3A-B533-439B-B9AA-924BB17F3861}"/>
              </a:ext>
            </a:extLst>
          </p:cNvPr>
          <p:cNvSpPr txBox="1"/>
          <p:nvPr/>
        </p:nvSpPr>
        <p:spPr>
          <a:xfrm>
            <a:off x="6352669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3</a:t>
            </a:r>
            <a:endParaRPr lang="es-BO" sz="28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4A77ED0-9169-4292-9981-77C905BBD68E}"/>
              </a:ext>
            </a:extLst>
          </p:cNvPr>
          <p:cNvSpPr txBox="1"/>
          <p:nvPr/>
        </p:nvSpPr>
        <p:spPr>
          <a:xfrm>
            <a:off x="8975558" y="1676398"/>
            <a:ext cx="2181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</a:rPr>
              <a:t>Principio 4</a:t>
            </a:r>
            <a:endParaRPr lang="es-BO" sz="2800" b="1" dirty="0">
              <a:solidFill>
                <a:schemeClr val="bg1"/>
              </a:solidFill>
            </a:endParaRPr>
          </a:p>
        </p:txBody>
      </p:sp>
      <p:pic>
        <p:nvPicPr>
          <p:cNvPr id="11" name="Gráfico 10" descr="Acceso universal">
            <a:extLst>
              <a:ext uri="{FF2B5EF4-FFF2-40B4-BE49-F238E27FC236}">
                <a16:creationId xmlns:a16="http://schemas.microsoft.com/office/drawing/2014/main" id="{13050FB3-DB55-4DAB-A7CD-44329435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8774" y="771631"/>
            <a:ext cx="918000" cy="918000"/>
          </a:xfrm>
          <a:prstGeom prst="rect">
            <a:avLst/>
          </a:prstGeom>
        </p:spPr>
      </p:pic>
      <p:pic>
        <p:nvPicPr>
          <p:cNvPr id="13" name="Gráfico 12" descr="Familia con dos niños">
            <a:extLst>
              <a:ext uri="{FF2B5EF4-FFF2-40B4-BE49-F238E27FC236}">
                <a16:creationId xmlns:a16="http://schemas.microsoft.com/office/drawing/2014/main" id="{4FC6A5C6-5E60-4A17-9C4B-9C8156593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2625" y="819810"/>
            <a:ext cx="918000" cy="918000"/>
          </a:xfrm>
          <a:prstGeom prst="rect">
            <a:avLst/>
          </a:prstGeom>
        </p:spPr>
      </p:pic>
      <p:pic>
        <p:nvPicPr>
          <p:cNvPr id="15" name="Gráfico 14" descr="Sala de juntas">
            <a:extLst>
              <a:ext uri="{FF2B5EF4-FFF2-40B4-BE49-F238E27FC236}">
                <a16:creationId xmlns:a16="http://schemas.microsoft.com/office/drawing/2014/main" id="{1A4A97C5-B94B-4FFD-A76A-53A13012D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65527" y="771631"/>
            <a:ext cx="918000" cy="918000"/>
          </a:xfrm>
          <a:prstGeom prst="rect">
            <a:avLst/>
          </a:prstGeom>
        </p:spPr>
      </p:pic>
      <p:pic>
        <p:nvPicPr>
          <p:cNvPr id="17" name="Gráfico 16" descr="Balanza de la justicia">
            <a:extLst>
              <a:ext uri="{FF2B5EF4-FFF2-40B4-BE49-F238E27FC236}">
                <a16:creationId xmlns:a16="http://schemas.microsoft.com/office/drawing/2014/main" id="{6B2CC24F-2964-4649-8785-26084805E6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91375" y="771631"/>
            <a:ext cx="918000" cy="91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0D16147-AB1A-4301-B9DF-B3B1B5ABDC66}"/>
              </a:ext>
            </a:extLst>
          </p:cNvPr>
          <p:cNvSpPr txBox="1"/>
          <p:nvPr/>
        </p:nvSpPr>
        <p:spPr>
          <a:xfrm>
            <a:off x="3529264" y="176464"/>
            <a:ext cx="530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009679"/>
                </a:solidFill>
              </a:rPr>
              <a:t>Enfoques de protección</a:t>
            </a:r>
            <a:endParaRPr lang="es-BO" sz="3200" b="1" dirty="0">
              <a:solidFill>
                <a:srgbClr val="009679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90766D9-0D38-4C77-BA85-F1FEE0E93838}"/>
              </a:ext>
            </a:extLst>
          </p:cNvPr>
          <p:cNvSpPr txBox="1"/>
          <p:nvPr/>
        </p:nvSpPr>
        <p:spPr>
          <a:xfrm>
            <a:off x="3979023" y="2484918"/>
            <a:ext cx="4233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</a:rPr>
              <a:t>Principio 4</a:t>
            </a:r>
            <a:endParaRPr lang="es-BO" sz="4000" b="1" dirty="0">
              <a:solidFill>
                <a:schemeClr val="bg1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2E7F071-9A6C-4EE8-8D15-820EF9B2B46A}"/>
              </a:ext>
            </a:extLst>
          </p:cNvPr>
          <p:cNvSpPr txBox="1"/>
          <p:nvPr/>
        </p:nvSpPr>
        <p:spPr>
          <a:xfrm>
            <a:off x="2053390" y="3080084"/>
            <a:ext cx="1925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“Ayudar a las personas a reivindicar sus derechos”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03742B-4934-4901-810E-97F568D7F47F}"/>
              </a:ext>
            </a:extLst>
          </p:cNvPr>
          <p:cNvSpPr txBox="1"/>
          <p:nvPr/>
        </p:nvSpPr>
        <p:spPr>
          <a:xfrm>
            <a:off x="2053390" y="4948984"/>
            <a:ext cx="1949698" cy="1233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s-ES_tradnl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btener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reparación y recuperarse de los abusos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8A56CEB-543B-4400-8339-7265490A39FC}"/>
              </a:ext>
            </a:extLst>
          </p:cNvPr>
          <p:cNvSpPr txBox="1"/>
          <p:nvPr/>
        </p:nvSpPr>
        <p:spPr>
          <a:xfrm>
            <a:off x="9432759" y="2967334"/>
            <a:ext cx="19496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b="1" dirty="0">
                <a:solidFill>
                  <a:schemeClr val="bg1"/>
                </a:solidFill>
                <a:cs typeface="Arial" panose="020B0604020202020204" pitchFamily="34" charset="0"/>
              </a:rPr>
              <a:t>Reparación jurídica y fortalecimiento del entorno de protección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55463F0C-5094-4F47-9D52-A754D19577AD}"/>
              </a:ext>
            </a:extLst>
          </p:cNvPr>
          <p:cNvSpPr txBox="1"/>
          <p:nvPr/>
        </p:nvSpPr>
        <p:spPr>
          <a:xfrm>
            <a:off x="9501741" y="4836235"/>
            <a:ext cx="1949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Acciones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legales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específicas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en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contextos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humanitarios</a:t>
            </a:r>
            <a:endParaRPr lang="en-US" altLang="es-BO" sz="18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33" name="Gráfico 32" descr="Flecha curva en el sentido de las agujas del reloj">
            <a:extLst>
              <a:ext uri="{FF2B5EF4-FFF2-40B4-BE49-F238E27FC236}">
                <a16:creationId xmlns:a16="http://schemas.microsoft.com/office/drawing/2014/main" id="{3C239DEF-E10E-4A90-9084-C8484F26D3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7437364" flipV="1">
            <a:off x="4066664" y="3252538"/>
            <a:ext cx="914400" cy="914400"/>
          </a:xfrm>
          <a:prstGeom prst="rect">
            <a:avLst/>
          </a:prstGeom>
        </p:spPr>
      </p:pic>
      <p:pic>
        <p:nvPicPr>
          <p:cNvPr id="34" name="Gráfico 33" descr="Flecha curva en el sentido de las agujas del reloj">
            <a:extLst>
              <a:ext uri="{FF2B5EF4-FFF2-40B4-BE49-F238E27FC236}">
                <a16:creationId xmlns:a16="http://schemas.microsoft.com/office/drawing/2014/main" id="{9FD680D0-57A8-4E58-9FB7-ECB185F6C1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4964261">
            <a:off x="4010520" y="4383504"/>
            <a:ext cx="914400" cy="914400"/>
          </a:xfrm>
          <a:prstGeom prst="rect">
            <a:avLst/>
          </a:prstGeom>
        </p:spPr>
      </p:pic>
      <p:pic>
        <p:nvPicPr>
          <p:cNvPr id="35" name="Gráfico 34" descr="Flecha curva en el sentido de las agujas del reloj">
            <a:extLst>
              <a:ext uri="{FF2B5EF4-FFF2-40B4-BE49-F238E27FC236}">
                <a16:creationId xmlns:a16="http://schemas.microsoft.com/office/drawing/2014/main" id="{9AA50A25-6942-4DB4-9CBC-DB5D51CAB5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791477">
            <a:off x="6956810" y="3316707"/>
            <a:ext cx="914400" cy="914400"/>
          </a:xfrm>
          <a:prstGeom prst="rect">
            <a:avLst/>
          </a:prstGeom>
        </p:spPr>
      </p:pic>
      <p:pic>
        <p:nvPicPr>
          <p:cNvPr id="36" name="Gráfico 35" descr="Flecha curva en el sentido de las agujas del reloj">
            <a:extLst>
              <a:ext uri="{FF2B5EF4-FFF2-40B4-BE49-F238E27FC236}">
                <a16:creationId xmlns:a16="http://schemas.microsoft.com/office/drawing/2014/main" id="{8B0BC876-23B7-4730-BEA0-D996B872AF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572036" flipV="1">
            <a:off x="7137091" y="4357155"/>
            <a:ext cx="914400" cy="914400"/>
          </a:xfrm>
          <a:prstGeom prst="rect">
            <a:avLst/>
          </a:prstGeom>
        </p:spPr>
      </p:pic>
      <p:pic>
        <p:nvPicPr>
          <p:cNvPr id="32" name="Gráfico 31" descr="Balanza de la justicia">
            <a:extLst>
              <a:ext uri="{FF2B5EF4-FFF2-40B4-BE49-F238E27FC236}">
                <a16:creationId xmlns:a16="http://schemas.microsoft.com/office/drawing/2014/main" id="{EC3EEC97-5AFA-4A76-BE5B-D582B50505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48527" y="3164365"/>
            <a:ext cx="2376000" cy="2376000"/>
          </a:xfrm>
          <a:prstGeom prst="rect">
            <a:avLst/>
          </a:prstGeom>
        </p:spPr>
      </p:pic>
      <p:pic>
        <p:nvPicPr>
          <p:cNvPr id="37" name="Gráfico 36" descr="Balanza de la justicia">
            <a:extLst>
              <a:ext uri="{FF2B5EF4-FFF2-40B4-BE49-F238E27FC236}">
                <a16:creationId xmlns:a16="http://schemas.microsoft.com/office/drawing/2014/main" id="{9186C5D6-A0CD-4DBE-9BCD-FE5BEEDF4A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6271" y="3050591"/>
            <a:ext cx="756815" cy="756815"/>
          </a:xfrm>
          <a:prstGeom prst="rect">
            <a:avLst/>
          </a:prstGeom>
        </p:spPr>
      </p:pic>
      <p:pic>
        <p:nvPicPr>
          <p:cNvPr id="38" name="Gráfico 37" descr="Balanza de la justicia">
            <a:extLst>
              <a:ext uri="{FF2B5EF4-FFF2-40B4-BE49-F238E27FC236}">
                <a16:creationId xmlns:a16="http://schemas.microsoft.com/office/drawing/2014/main" id="{AD909D7F-8ACF-4938-A62C-E2D0035E79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1247" y="4908956"/>
            <a:ext cx="756815" cy="756815"/>
          </a:xfrm>
          <a:prstGeom prst="rect">
            <a:avLst/>
          </a:prstGeom>
        </p:spPr>
      </p:pic>
      <p:pic>
        <p:nvPicPr>
          <p:cNvPr id="40" name="Gráfico 39" descr="Balanza de la justicia">
            <a:extLst>
              <a:ext uri="{FF2B5EF4-FFF2-40B4-BE49-F238E27FC236}">
                <a16:creationId xmlns:a16="http://schemas.microsoft.com/office/drawing/2014/main" id="{0DA09743-0DD8-4FF1-9E91-377E6E85B2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2977" y="2967334"/>
            <a:ext cx="756815" cy="756815"/>
          </a:xfrm>
          <a:prstGeom prst="rect">
            <a:avLst/>
          </a:prstGeom>
        </p:spPr>
      </p:pic>
      <p:pic>
        <p:nvPicPr>
          <p:cNvPr id="41" name="Gráfico 40" descr="Balanza de la justicia">
            <a:extLst>
              <a:ext uri="{FF2B5EF4-FFF2-40B4-BE49-F238E27FC236}">
                <a16:creationId xmlns:a16="http://schemas.microsoft.com/office/drawing/2014/main" id="{73E31C17-73A9-4808-A536-8B279DD8AB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87953" y="4825699"/>
            <a:ext cx="756815" cy="756815"/>
          </a:xfrm>
          <a:prstGeom prst="rect">
            <a:avLst/>
          </a:prstGeom>
        </p:spPr>
      </p:pic>
      <p:sp>
        <p:nvSpPr>
          <p:cNvPr id="42" name="TextBox 9">
            <a:extLst>
              <a:ext uri="{FF2B5EF4-FFF2-40B4-BE49-F238E27FC236}">
                <a16:creationId xmlns:a16="http://schemas.microsoft.com/office/drawing/2014/main" id="{EE300504-355C-40E9-9937-328761EDFCD3}"/>
              </a:ext>
            </a:extLst>
          </p:cNvPr>
          <p:cNvSpPr txBox="1"/>
          <p:nvPr/>
        </p:nvSpPr>
        <p:spPr>
          <a:xfrm>
            <a:off x="4495859" y="5298083"/>
            <a:ext cx="3347668" cy="1168539"/>
          </a:xfrm>
          <a:prstGeom prst="ellipse">
            <a:avLst/>
          </a:prstGeom>
          <a:noFill/>
          <a:ln>
            <a:solidFill>
              <a:srgbClr val="01918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chemeClr val="bg1"/>
                </a:solidFill>
              </a:rPr>
              <a:t>Promover participación  </a:t>
            </a:r>
          </a:p>
        </p:txBody>
      </p:sp>
    </p:spTree>
    <p:extLst>
      <p:ext uri="{BB962C8B-B14F-4D97-AF65-F5344CB8AC3E}">
        <p14:creationId xmlns:p14="http://schemas.microsoft.com/office/powerpoint/2010/main" val="167245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2CCFF-184F-4976-B161-862655CA2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6939"/>
            <a:ext cx="12192000" cy="627171"/>
          </a:xfrm>
          <a:solidFill>
            <a:srgbClr val="009679"/>
          </a:solidFill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Especialistas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pt-B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protección</a:t>
            </a:r>
            <a:endParaRPr lang="pt-BR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9DC27-1BD3-4578-9BA9-F3B384F3CB4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07182" y="1383947"/>
            <a:ext cx="11155449" cy="5306348"/>
          </a:xfrm>
        </p:spPr>
        <p:txBody>
          <a:bodyPr>
            <a:noAutofit/>
          </a:bodyPr>
          <a:lstStyle/>
          <a:p>
            <a:r>
              <a:rPr lang="pt-BR" sz="2812" b="1" dirty="0">
                <a:solidFill>
                  <a:srgbClr val="000000"/>
                </a:solidFill>
              </a:rPr>
              <a:t>Agentes especializados </a:t>
            </a:r>
            <a:r>
              <a:rPr lang="pt-BR" sz="2812" b="1" dirty="0" err="1">
                <a:solidFill>
                  <a:srgbClr val="000000"/>
                </a:solidFill>
              </a:rPr>
              <a:t>en</a:t>
            </a:r>
            <a:r>
              <a:rPr lang="pt-BR" sz="2812" b="1" dirty="0">
                <a:solidFill>
                  <a:srgbClr val="000000"/>
                </a:solidFill>
              </a:rPr>
              <a:t> </a:t>
            </a:r>
            <a:r>
              <a:rPr lang="pt-BR" sz="2812" b="1" dirty="0" err="1">
                <a:solidFill>
                  <a:srgbClr val="000000"/>
                </a:solidFill>
              </a:rPr>
              <a:t>protección</a:t>
            </a:r>
            <a:r>
              <a:rPr lang="pt-BR" sz="2812" b="1" dirty="0">
                <a:solidFill>
                  <a:srgbClr val="000000"/>
                </a:solidFill>
              </a:rPr>
              <a:t>, </a:t>
            </a:r>
            <a:r>
              <a:rPr lang="pt-BR" sz="2812" b="1" dirty="0" err="1">
                <a:solidFill>
                  <a:srgbClr val="000000"/>
                </a:solidFill>
              </a:rPr>
              <a:t>independiente</a:t>
            </a:r>
            <a:r>
              <a:rPr lang="pt-BR" sz="2812" b="1" dirty="0">
                <a:solidFill>
                  <a:srgbClr val="000000"/>
                </a:solidFill>
              </a:rPr>
              <a:t> centrados </a:t>
            </a:r>
            <a:r>
              <a:rPr lang="pt-BR" sz="2812" b="1" dirty="0" err="1">
                <a:solidFill>
                  <a:srgbClr val="000000"/>
                </a:solidFill>
              </a:rPr>
              <a:t>en</a:t>
            </a:r>
            <a:r>
              <a:rPr lang="pt-BR" sz="2812" b="1" dirty="0">
                <a:solidFill>
                  <a:srgbClr val="000000"/>
                </a:solidFill>
              </a:rPr>
              <a:t> </a:t>
            </a:r>
            <a:r>
              <a:rPr lang="pt-BR" sz="2812" b="1" dirty="0" err="1">
                <a:solidFill>
                  <a:srgbClr val="000000"/>
                </a:solidFill>
              </a:rPr>
              <a:t>actividades</a:t>
            </a:r>
            <a:r>
              <a:rPr lang="pt-BR" sz="2812" b="1" dirty="0">
                <a:solidFill>
                  <a:srgbClr val="000000"/>
                </a:solidFill>
              </a:rPr>
              <a:t> específicas como:</a:t>
            </a:r>
          </a:p>
          <a:p>
            <a:pPr>
              <a:spcBef>
                <a:spcPts val="0"/>
              </a:spcBef>
            </a:pPr>
            <a:r>
              <a:rPr lang="pt-BR" sz="2812" dirty="0">
                <a:solidFill>
                  <a:srgbClr val="000000"/>
                </a:solidFill>
              </a:rPr>
              <a:t> </a:t>
            </a:r>
            <a:r>
              <a:rPr lang="pt-BR" sz="2531" dirty="0">
                <a:solidFill>
                  <a:srgbClr val="000000"/>
                </a:solidFill>
              </a:rPr>
              <a:t>• </a:t>
            </a:r>
            <a:r>
              <a:rPr lang="pt-BR" sz="2531" dirty="0" err="1">
                <a:solidFill>
                  <a:srgbClr val="000000"/>
                </a:solidFill>
              </a:rPr>
              <a:t>protección</a:t>
            </a:r>
            <a:r>
              <a:rPr lang="pt-BR" sz="2531" dirty="0">
                <a:solidFill>
                  <a:srgbClr val="000000"/>
                </a:solidFill>
              </a:rPr>
              <a:t> infantil;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violência de gênero;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Los </a:t>
            </a:r>
            <a:r>
              <a:rPr lang="pt-BR" sz="2531" dirty="0" err="1">
                <a:solidFill>
                  <a:srgbClr val="000000"/>
                </a:solidFill>
              </a:rPr>
              <a:t>derechos</a:t>
            </a:r>
            <a:r>
              <a:rPr lang="pt-BR" sz="2531" dirty="0">
                <a:solidFill>
                  <a:srgbClr val="000000"/>
                </a:solidFill>
              </a:rPr>
              <a:t> a </a:t>
            </a:r>
            <a:r>
              <a:rPr lang="pt-BR" sz="2531" dirty="0" err="1">
                <a:solidFill>
                  <a:srgbClr val="000000"/>
                </a:solidFill>
              </a:rPr>
              <a:t>la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vivienda</a:t>
            </a:r>
            <a:r>
              <a:rPr lang="pt-BR" sz="2531" dirty="0">
                <a:solidFill>
                  <a:srgbClr val="000000"/>
                </a:solidFill>
              </a:rPr>
              <a:t> y </a:t>
            </a:r>
            <a:r>
              <a:rPr lang="pt-BR" sz="2531" dirty="0" err="1">
                <a:solidFill>
                  <a:srgbClr val="000000"/>
                </a:solidFill>
              </a:rPr>
              <a:t>propiedad</a:t>
            </a:r>
            <a:r>
              <a:rPr lang="pt-BR" sz="2531" dirty="0">
                <a:solidFill>
                  <a:srgbClr val="000000"/>
                </a:solidFill>
              </a:rPr>
              <a:t> de </a:t>
            </a:r>
            <a:r>
              <a:rPr lang="pt-BR" sz="2531" dirty="0" err="1">
                <a:solidFill>
                  <a:srgbClr val="000000"/>
                </a:solidFill>
              </a:rPr>
              <a:t>la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tierra</a:t>
            </a:r>
            <a:r>
              <a:rPr lang="pt-BR" sz="2531" dirty="0">
                <a:solidFill>
                  <a:srgbClr val="000000"/>
                </a:solidFill>
              </a:rPr>
              <a:t>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La </a:t>
            </a:r>
            <a:r>
              <a:rPr lang="pt-BR" sz="2531" dirty="0" err="1">
                <a:solidFill>
                  <a:srgbClr val="000000"/>
                </a:solidFill>
              </a:rPr>
              <a:t>acción</a:t>
            </a:r>
            <a:r>
              <a:rPr lang="pt-BR" sz="2531" dirty="0">
                <a:solidFill>
                  <a:srgbClr val="000000"/>
                </a:solidFill>
              </a:rPr>
              <a:t> contra </a:t>
            </a:r>
            <a:r>
              <a:rPr lang="pt-BR" sz="2531" dirty="0" err="1">
                <a:solidFill>
                  <a:srgbClr val="000000"/>
                </a:solidFill>
              </a:rPr>
              <a:t>las</a:t>
            </a:r>
            <a:r>
              <a:rPr lang="pt-BR" sz="2531" dirty="0">
                <a:solidFill>
                  <a:srgbClr val="000000"/>
                </a:solidFill>
              </a:rPr>
              <a:t> minas;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El estado de </a:t>
            </a:r>
            <a:r>
              <a:rPr lang="pt-BR" sz="2531" dirty="0" err="1">
                <a:solidFill>
                  <a:srgbClr val="000000"/>
                </a:solidFill>
              </a:rPr>
              <a:t>derechos</a:t>
            </a:r>
            <a:r>
              <a:rPr lang="pt-BR" sz="2531" dirty="0">
                <a:solidFill>
                  <a:srgbClr val="000000"/>
                </a:solidFill>
              </a:rPr>
              <a:t> y </a:t>
            </a:r>
            <a:r>
              <a:rPr lang="pt-BR" sz="2531" dirty="0" err="1">
                <a:solidFill>
                  <a:srgbClr val="000000"/>
                </a:solidFill>
              </a:rPr>
              <a:t>la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justicia</a:t>
            </a:r>
            <a:r>
              <a:rPr lang="pt-BR" sz="2531" dirty="0">
                <a:solidFill>
                  <a:srgbClr val="000000"/>
                </a:solidFill>
              </a:rPr>
              <a:t>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El </a:t>
            </a:r>
            <a:r>
              <a:rPr lang="pt-BR" sz="2531" dirty="0" err="1">
                <a:solidFill>
                  <a:srgbClr val="000000"/>
                </a:solidFill>
              </a:rPr>
              <a:t>asesoramiento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Juridico</a:t>
            </a:r>
            <a:r>
              <a:rPr lang="pt-BR" sz="2531" dirty="0">
                <a:solidFill>
                  <a:srgbClr val="000000"/>
                </a:solidFill>
              </a:rPr>
              <a:t>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Promotores y defensores de </a:t>
            </a:r>
            <a:r>
              <a:rPr lang="pt-BR" sz="2531" dirty="0" err="1">
                <a:solidFill>
                  <a:srgbClr val="000000"/>
                </a:solidFill>
              </a:rPr>
              <a:t>los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derechos</a:t>
            </a:r>
            <a:r>
              <a:rPr lang="pt-BR" sz="2531" dirty="0">
                <a:solidFill>
                  <a:srgbClr val="000000"/>
                </a:solidFill>
              </a:rPr>
              <a:t> humanos;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</a:t>
            </a:r>
            <a:r>
              <a:rPr lang="pt-BR" sz="2531" dirty="0" err="1">
                <a:solidFill>
                  <a:srgbClr val="000000"/>
                </a:solidFill>
              </a:rPr>
              <a:t>Las</a:t>
            </a:r>
            <a:r>
              <a:rPr lang="pt-BR" sz="2531" dirty="0">
                <a:solidFill>
                  <a:srgbClr val="000000"/>
                </a:solidFill>
              </a:rPr>
              <a:t> </a:t>
            </a:r>
            <a:r>
              <a:rPr lang="pt-BR" sz="2531" dirty="0" err="1">
                <a:solidFill>
                  <a:srgbClr val="000000"/>
                </a:solidFill>
              </a:rPr>
              <a:t>poblaciones</a:t>
            </a:r>
            <a:r>
              <a:rPr lang="pt-BR" sz="2531" dirty="0">
                <a:solidFill>
                  <a:srgbClr val="000000"/>
                </a:solidFill>
              </a:rPr>
              <a:t>  </a:t>
            </a:r>
            <a:r>
              <a:rPr lang="pt-BR" sz="2531" dirty="0" err="1">
                <a:solidFill>
                  <a:srgbClr val="000000"/>
                </a:solidFill>
              </a:rPr>
              <a:t>desplazadas</a:t>
            </a:r>
            <a:r>
              <a:rPr lang="pt-BR" sz="2531" dirty="0">
                <a:solidFill>
                  <a:srgbClr val="000000"/>
                </a:solidFill>
              </a:rPr>
              <a:t> internamente; y</a:t>
            </a:r>
          </a:p>
          <a:p>
            <a:pPr>
              <a:spcBef>
                <a:spcPts val="0"/>
              </a:spcBef>
            </a:pPr>
            <a:r>
              <a:rPr lang="pt-BR" sz="2531" dirty="0">
                <a:solidFill>
                  <a:srgbClr val="000000"/>
                </a:solidFill>
              </a:rPr>
              <a:t> • Los </a:t>
            </a:r>
            <a:r>
              <a:rPr lang="pt-BR" sz="2531" dirty="0" err="1">
                <a:solidFill>
                  <a:srgbClr val="000000"/>
                </a:solidFill>
              </a:rPr>
              <a:t>derechos</a:t>
            </a:r>
            <a:r>
              <a:rPr lang="pt-BR" sz="2531" dirty="0">
                <a:solidFill>
                  <a:srgbClr val="000000"/>
                </a:solidFill>
              </a:rPr>
              <a:t> de </a:t>
            </a:r>
            <a:r>
              <a:rPr lang="pt-BR" sz="2531" dirty="0" err="1">
                <a:solidFill>
                  <a:srgbClr val="000000"/>
                </a:solidFill>
              </a:rPr>
              <a:t>las</a:t>
            </a:r>
            <a:r>
              <a:rPr lang="pt-BR" sz="2531" dirty="0">
                <a:solidFill>
                  <a:srgbClr val="000000"/>
                </a:solidFill>
              </a:rPr>
              <a:t> personas refugiadas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212D9-DC88-4C9B-A822-FE1AFF6D88A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220076" y="6216695"/>
            <a:ext cx="713237" cy="473600"/>
          </a:xfrm>
        </p:spPr>
        <p:txBody>
          <a:bodyPr/>
          <a:lstStyle/>
          <a:p>
            <a:fld id="{86CB4B4D-7CA3-9044-876B-883B54F8677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99480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half" idx="1"/>
          </p:nvPr>
        </p:nvSpPr>
        <p:spPr>
          <a:xfrm>
            <a:off x="807122" y="1133673"/>
            <a:ext cx="11005261" cy="1488861"/>
          </a:xfrm>
        </p:spPr>
        <p:txBody>
          <a:bodyPr>
            <a:normAutofit/>
          </a:bodyPr>
          <a:lstStyle/>
          <a:p>
            <a:pPr marL="401822" indent="-401822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s-BO" sz="22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Actividades de prevención: </a:t>
            </a:r>
            <a:r>
              <a:rPr lang="es-BO" sz="225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evitan que se materialicen las amenazas para la seguridad, la dignidad o los derechos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83563"/>
            <a:ext cx="12192000" cy="981303"/>
          </a:xfrm>
          <a:solidFill>
            <a:srgbClr val="009679"/>
          </a:solidFill>
        </p:spPr>
        <p:txBody>
          <a:bodyPr>
            <a:normAutofit/>
          </a:bodyPr>
          <a:lstStyle/>
          <a:p>
            <a:pPr algn="ctr"/>
            <a:r>
              <a:rPr lang="en-US" altLang="es-B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s-BO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</a:t>
            </a:r>
            <a:r>
              <a:rPr lang="en-US" altLang="es-B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s-BO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protección</a:t>
            </a:r>
            <a:endParaRPr lang="es-BO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494" y="5072511"/>
            <a:ext cx="2481514" cy="144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184" y="5077661"/>
            <a:ext cx="2526631" cy="142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005" y="5077661"/>
            <a:ext cx="2942500" cy="134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4 Marcador de texto"/>
          <p:cNvSpPr txBox="1">
            <a:spLocks/>
          </p:cNvSpPr>
          <p:nvPr/>
        </p:nvSpPr>
        <p:spPr>
          <a:xfrm>
            <a:off x="992601" y="5160352"/>
            <a:ext cx="2494263" cy="5075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>
              <a:spcBef>
                <a:spcPts val="422"/>
              </a:spcBef>
            </a:pPr>
            <a:r>
              <a:rPr lang="es-BO" sz="1687" b="1" dirty="0">
                <a:latin typeface="Arial" panose="020B0604020202020204" pitchFamily="34" charset="0"/>
                <a:cs typeface="Arial" panose="020B0604020202020204" pitchFamily="34" charset="0"/>
              </a:rPr>
              <a:t>Paginas</a:t>
            </a:r>
          </a:p>
          <a:p>
            <a:pPr>
              <a:spcBef>
                <a:spcPts val="422"/>
              </a:spcBef>
            </a:pPr>
            <a:r>
              <a:rPr lang="es-BO" sz="1687" b="1" dirty="0">
                <a:latin typeface="Arial" panose="020B0604020202020204" pitchFamily="34" charset="0"/>
                <a:cs typeface="Arial" panose="020B0604020202020204" pitchFamily="34" charset="0"/>
              </a:rPr>
              <a:t> 41-42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FF6AE1E7-5DF2-42C3-A64B-FB124BCC2604}"/>
              </a:ext>
            </a:extLst>
          </p:cNvPr>
          <p:cNvSpPr txBox="1">
            <a:spLocks/>
          </p:cNvSpPr>
          <p:nvPr/>
        </p:nvSpPr>
        <p:spPr>
          <a:xfrm>
            <a:off x="11258777" y="5906523"/>
            <a:ext cx="144269" cy="223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8" tIns="35718" rIns="35718" bIns="3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A585"/>
                </a:solidFill>
                <a:effectLst/>
                <a:uFillTx/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fld id="{86CB4B4D-7CA3-9044-876B-883B54F8677D}" type="slidenum">
              <a:rPr lang="en-US" sz="984"/>
              <a:pPr/>
              <a:t>12</a:t>
            </a:fld>
            <a:endParaRPr lang="en-US" sz="984" dirty="0"/>
          </a:p>
        </p:txBody>
      </p:sp>
      <p:sp>
        <p:nvSpPr>
          <p:cNvPr id="9" name="1 Marcador de texto"/>
          <p:cNvSpPr txBox="1">
            <a:spLocks/>
          </p:cNvSpPr>
          <p:nvPr/>
        </p:nvSpPr>
        <p:spPr>
          <a:xfrm>
            <a:off x="807122" y="2081125"/>
            <a:ext cx="11005261" cy="9813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401822" indent="-401822" algn="l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s-BO" sz="22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Actividades de respuesta:</a:t>
            </a:r>
            <a:r>
              <a:rPr lang="es-BO" sz="225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detienen las violaciones o los abusos que se producen</a:t>
            </a:r>
          </a:p>
          <a:p>
            <a:pPr marL="401822" indent="-401822" algn="l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es-BO" sz="225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0" name="1 Marcador de texto"/>
          <p:cNvSpPr txBox="1">
            <a:spLocks/>
          </p:cNvSpPr>
          <p:nvPr/>
        </p:nvSpPr>
        <p:spPr>
          <a:xfrm>
            <a:off x="807122" y="2960902"/>
            <a:ext cx="11005261" cy="998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401822" indent="-401822" algn="l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s-BO" sz="22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Actividades correctivas:</a:t>
            </a:r>
            <a:r>
              <a:rPr lang="es-BO" sz="225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remedian los abusos actuales o pasados</a:t>
            </a:r>
          </a:p>
        </p:txBody>
      </p:sp>
      <p:sp>
        <p:nvSpPr>
          <p:cNvPr id="11" name="1 Marcador de texto"/>
          <p:cNvSpPr txBox="1">
            <a:spLocks/>
          </p:cNvSpPr>
          <p:nvPr/>
        </p:nvSpPr>
        <p:spPr>
          <a:xfrm>
            <a:off x="807122" y="3739165"/>
            <a:ext cx="11005261" cy="2267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401822" indent="-401822" algn="l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s-BO" sz="22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Actividades de construcción del entorno: </a:t>
            </a:r>
            <a:r>
              <a:rPr lang="es-BO" sz="225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contribuyen a un entorno político, social, cultural, institucional y jurídico que fomenta el pleno respeto de los derechos de la población afectada.</a:t>
            </a:r>
          </a:p>
          <a:p>
            <a:pPr marL="401822" indent="-401822" algn="l" defTabSz="321457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es-BO" sz="225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7978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8240" y="92691"/>
            <a:ext cx="12069178" cy="903596"/>
          </a:xfrm>
          <a:solidFill>
            <a:srgbClr val="009679"/>
          </a:solidFill>
        </p:spPr>
        <p:txBody>
          <a:bodyPr>
            <a:normAutofit/>
          </a:bodyPr>
          <a:lstStyle/>
          <a:p>
            <a:pPr algn="ctr"/>
            <a:r>
              <a:rPr lang="es-BO" sz="379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El Marco Legal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098698" y="1539722"/>
            <a:ext cx="2985270" cy="1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32145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Derecho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Internacional</a:t>
            </a: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Humanitario</a:t>
            </a:r>
            <a:endParaRPr lang="en-US" altLang="es-BO" sz="253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143816" y="3363604"/>
            <a:ext cx="3549251" cy="1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32145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Legislación</a:t>
            </a: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internacional</a:t>
            </a: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sobre</a:t>
            </a: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refugiados</a:t>
            </a:r>
            <a:endParaRPr lang="en-US" altLang="es-BO" sz="253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 rot="10800000">
            <a:off x="6574116" y="1478561"/>
            <a:ext cx="785812" cy="3299991"/>
          </a:xfrm>
          <a:prstGeom prst="rightBrace">
            <a:avLst>
              <a:gd name="adj1" fmla="val 50000"/>
              <a:gd name="adj2" fmla="val 50000"/>
            </a:avLst>
          </a:prstGeom>
          <a:noFill/>
          <a:ln w="57150">
            <a:solidFill>
              <a:srgbClr val="83B829"/>
            </a:solidFill>
            <a:round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defTabSz="321457">
              <a:defRPr/>
            </a:pPr>
            <a:endParaRPr lang="en-US" sz="2250" b="1" dirty="0">
              <a:solidFill>
                <a:prstClr val="white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Times New Roman" charset="0"/>
              <a:cs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161958" y="4377489"/>
            <a:ext cx="6429375" cy="52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32145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s-BO" sz="2812" b="1" u="sng" dirty="0" err="1">
                <a:solidFill>
                  <a:srgbClr val="00206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Legislación</a:t>
            </a:r>
            <a:r>
              <a:rPr lang="en-US" altLang="es-BO" sz="2812" b="1" u="sng" dirty="0">
                <a:solidFill>
                  <a:srgbClr val="00206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es-BO" sz="2812" b="1" u="sng" dirty="0" err="1">
                <a:solidFill>
                  <a:srgbClr val="00206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nacional</a:t>
            </a:r>
            <a:endParaRPr lang="en-US" altLang="es-BO" sz="2812" b="1" u="sng" dirty="0">
              <a:solidFill>
                <a:srgbClr val="002060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" name="Cruz 10"/>
          <p:cNvSpPr/>
          <p:nvPr/>
        </p:nvSpPr>
        <p:spPr>
          <a:xfrm>
            <a:off x="3827256" y="3784832"/>
            <a:ext cx="635000" cy="486157"/>
          </a:xfrm>
          <a:prstGeom prst="plus">
            <a:avLst/>
          </a:prstGeom>
          <a:solidFill>
            <a:srgbClr val="00A585"/>
          </a:solidFill>
          <a:ln w="12700" cap="flat" cmpd="sng" algn="ctr">
            <a:solidFill>
              <a:srgbClr val="749805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defTabSz="321457">
              <a:defRPr/>
            </a:pPr>
            <a:endParaRPr lang="es-ES_tradnl" sz="1266" dirty="0">
              <a:solidFill>
                <a:prstClr val="white"/>
              </a:solidFill>
              <a:latin typeface="News Gothic MT"/>
            </a:endParaRPr>
          </a:p>
        </p:txBody>
      </p:sp>
      <p:sp>
        <p:nvSpPr>
          <p:cNvPr id="10" name="Anillo 11"/>
          <p:cNvSpPr/>
          <p:nvPr/>
        </p:nvSpPr>
        <p:spPr>
          <a:xfrm>
            <a:off x="2098008" y="1478561"/>
            <a:ext cx="4125237" cy="1997676"/>
          </a:xfrm>
          <a:prstGeom prst="donut">
            <a:avLst>
              <a:gd name="adj" fmla="val 5504"/>
            </a:avLst>
          </a:prstGeom>
          <a:solidFill>
            <a:srgbClr val="00A585"/>
          </a:solidFill>
          <a:ln w="12700" cap="flat" cmpd="sng" algn="ctr">
            <a:solidFill>
              <a:srgbClr val="749805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defTabSz="321457">
              <a:defRPr/>
            </a:pPr>
            <a:endParaRPr lang="es-ES_tradnl" sz="1266" dirty="0">
              <a:solidFill>
                <a:prstClr val="black"/>
              </a:solidFill>
              <a:latin typeface="News Gothic M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823731" y="1825050"/>
            <a:ext cx="2857500" cy="1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32145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Disposiciones</a:t>
            </a:r>
            <a:r>
              <a:rPr lang="en-US" altLang="es-BO" sz="253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del derecho </a:t>
            </a:r>
            <a:r>
              <a:rPr lang="en-US" altLang="es-BO" sz="2531" dirty="0" err="1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internacional</a:t>
            </a:r>
            <a:endParaRPr lang="en-US" altLang="es-BO" sz="253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FF6AE1E7-5DF2-42C3-A64B-FB124BCC2604}"/>
              </a:ext>
            </a:extLst>
          </p:cNvPr>
          <p:cNvSpPr txBox="1">
            <a:spLocks/>
          </p:cNvSpPr>
          <p:nvPr/>
        </p:nvSpPr>
        <p:spPr>
          <a:xfrm>
            <a:off x="11078305" y="6194143"/>
            <a:ext cx="216404" cy="223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8" tIns="35718" rIns="35718" bIns="3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A585"/>
                </a:solidFill>
                <a:effectLst/>
                <a:uFillTx/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fld id="{86CB4B4D-7CA3-9044-876B-883B54F8677D}" type="slidenum">
              <a:rPr lang="en-US" sz="984"/>
              <a:pPr/>
              <a:t>13</a:t>
            </a:fld>
            <a:endParaRPr lang="en-US" sz="984" dirty="0"/>
          </a:p>
        </p:txBody>
      </p:sp>
      <p:sp>
        <p:nvSpPr>
          <p:cNvPr id="13" name="2 Título"/>
          <p:cNvSpPr txBox="1">
            <a:spLocks/>
          </p:cNvSpPr>
          <p:nvPr/>
        </p:nvSpPr>
        <p:spPr>
          <a:xfrm>
            <a:off x="391886" y="5024177"/>
            <a:ext cx="11324492" cy="1015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ctr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pPr algn="l" hangingPunct="1"/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Incluye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“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Normativa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profesional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relativa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 labor de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protección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Comite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Internacional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Cruz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Roja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(CICR)” (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Apendice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s-BO" sz="2250" b="1" dirty="0" err="1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  <a:r>
              <a:rPr lang="en-US" altLang="es-BO" sz="225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51)</a:t>
            </a:r>
            <a:endParaRPr lang="es-BO" sz="2250" b="1" dirty="0">
              <a:solidFill>
                <a:srgbClr val="0096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8747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3D5C8-E857-4CD5-B6B2-C0980AF0B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2" y="341854"/>
            <a:ext cx="9810750" cy="794718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3A8F7E"/>
                </a:solidFill>
              </a:rPr>
              <a:t>12. </a:t>
            </a:r>
            <a:r>
              <a:rPr lang="en-US" sz="3600" dirty="0">
                <a:solidFill>
                  <a:srgbClr val="3A8F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EJERCÍCIO</a:t>
            </a:r>
            <a:r>
              <a:rPr lang="en-US" sz="3600" dirty="0">
                <a:solidFill>
                  <a:srgbClr val="3A8F7E"/>
                </a:solidFill>
              </a:rPr>
              <a:t> PRACTICO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0A5D4C39-A0B8-4D43-AEF6-C61C2D3FC793}"/>
              </a:ext>
            </a:extLst>
          </p:cNvPr>
          <p:cNvSpPr txBox="1">
            <a:spLocks/>
          </p:cNvSpPr>
          <p:nvPr/>
        </p:nvSpPr>
        <p:spPr>
          <a:xfrm>
            <a:off x="789632" y="1112985"/>
            <a:ext cx="7990550" cy="32552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l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l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l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l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3259830" marR="0" indent="-296348" algn="ctr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3852526" marR="0" indent="-296348" algn="ctr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4445222" marR="0" indent="-296348" algn="ctr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5037919" marR="0" indent="-296348" algn="ctr" defTabSz="778972" rtl="0" latinLnBrk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defTabSz="547695">
              <a:spcBef>
                <a:spcPts val="1875"/>
              </a:spcBef>
            </a:pPr>
            <a:r>
              <a:rPr lang="pt-BR" sz="2250" b="1" kern="0" dirty="0">
                <a:solidFill>
                  <a:srgbClr val="3A8F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 4 grupos (1 para cada princípio)</a:t>
            </a:r>
          </a:p>
          <a:p>
            <a:pPr marL="407403" lvl="1" indent="-407403" defTabSz="547695">
              <a:spcBef>
                <a:spcPts val="1875"/>
              </a:spcBef>
              <a:buFont typeface="+mj-lt"/>
              <a:buAutoNum type="arabicPeriod"/>
            </a:pP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Ingresse a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Pizarra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Jamboard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4A. </a:t>
            </a:r>
          </a:p>
          <a:p>
            <a:pPr marL="407403" lvl="1" indent="-407403" defTabSz="547695">
              <a:spcBef>
                <a:spcPts val="1875"/>
              </a:spcBef>
              <a:buFont typeface="+mj-lt"/>
              <a:buAutoNum type="arabicPeriod"/>
            </a:pP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Princípio de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proteccion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assignado a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Grupo y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notas de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orientación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(5 minutos).</a:t>
            </a:r>
          </a:p>
          <a:p>
            <a:pPr marL="407403" lvl="1" indent="-407403" defTabSz="547695">
              <a:spcBef>
                <a:spcPts val="1875"/>
              </a:spcBef>
              <a:buFont typeface="+mj-lt"/>
              <a:buAutoNum type="arabicPeriod"/>
            </a:pP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Dibuje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afiche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postal representando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Princípio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asignado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(5 minutos). </a:t>
            </a:r>
          </a:p>
          <a:p>
            <a:pPr marL="407403" lvl="1" indent="-407403" defTabSz="547695">
              <a:spcBef>
                <a:spcPts val="1875"/>
              </a:spcBef>
              <a:buFont typeface="+mj-lt"/>
              <a:buAutoNum type="arabicPeriod"/>
            </a:pP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própio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entendimiento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escriba que significa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Princípio de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Proteción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Grupo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analizo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07403" lvl="1" indent="-407403" defTabSz="547695">
              <a:spcBef>
                <a:spcPts val="1875"/>
              </a:spcBef>
              <a:buFont typeface="+mj-lt"/>
              <a:buAutoNum type="arabicPeriod"/>
            </a:pP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minuto 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explicar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mensaje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clave </a:t>
            </a:r>
            <a:r>
              <a:rPr lang="pt-BR" sz="225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pt-BR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BO" sz="225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principio que ilustró y lo esta mostrando a los participantes </a:t>
            </a:r>
            <a:endParaRPr lang="pt-BR" sz="225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Image result for flipchart">
            <a:extLst>
              <a:ext uri="{FF2B5EF4-FFF2-40B4-BE49-F238E27FC236}">
                <a16:creationId xmlns:a16="http://schemas.microsoft.com/office/drawing/2014/main" id="{8A3D1B48-082D-4B2A-84BD-C373EAB0B0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7" t="7053" r="23857" b="10239"/>
          <a:stretch/>
        </p:blipFill>
        <p:spPr bwMode="auto">
          <a:xfrm>
            <a:off x="8780181" y="474513"/>
            <a:ext cx="3357406" cy="59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BC189F3-E403-4B06-83EB-8E38CF0373AC}"/>
              </a:ext>
            </a:extLst>
          </p:cNvPr>
          <p:cNvSpPr/>
          <p:nvPr/>
        </p:nvSpPr>
        <p:spPr>
          <a:xfrm>
            <a:off x="9246017" y="1185120"/>
            <a:ext cx="1612197" cy="583009"/>
          </a:xfrm>
          <a:custGeom>
            <a:avLst/>
            <a:gdLst>
              <a:gd name="connsiteX0" fmla="*/ 17068 w 2292972"/>
              <a:gd name="connsiteY0" fmla="*/ 829193 h 829193"/>
              <a:gd name="connsiteX1" fmla="*/ 17068 w 2292972"/>
              <a:gd name="connsiteY1" fmla="*/ 829193 h 829193"/>
              <a:gd name="connsiteX2" fmla="*/ 93268 w 2292972"/>
              <a:gd name="connsiteY2" fmla="*/ 722513 h 829193"/>
              <a:gd name="connsiteX3" fmla="*/ 108508 w 2292972"/>
              <a:gd name="connsiteY3" fmla="*/ 676793 h 829193"/>
              <a:gd name="connsiteX4" fmla="*/ 154228 w 2292972"/>
              <a:gd name="connsiteY4" fmla="*/ 615833 h 829193"/>
              <a:gd name="connsiteX5" fmla="*/ 184708 w 2292972"/>
              <a:gd name="connsiteY5" fmla="*/ 539633 h 829193"/>
              <a:gd name="connsiteX6" fmla="*/ 291388 w 2292972"/>
              <a:gd name="connsiteY6" fmla="*/ 417713 h 829193"/>
              <a:gd name="connsiteX7" fmla="*/ 398068 w 2292972"/>
              <a:gd name="connsiteY7" fmla="*/ 295793 h 829193"/>
              <a:gd name="connsiteX8" fmla="*/ 489508 w 2292972"/>
              <a:gd name="connsiteY8" fmla="*/ 280553 h 829193"/>
              <a:gd name="connsiteX9" fmla="*/ 565708 w 2292972"/>
              <a:gd name="connsiteY9" fmla="*/ 265313 h 829193"/>
              <a:gd name="connsiteX10" fmla="*/ 611428 w 2292972"/>
              <a:gd name="connsiteY10" fmla="*/ 234833 h 829193"/>
              <a:gd name="connsiteX11" fmla="*/ 657148 w 2292972"/>
              <a:gd name="connsiteY11" fmla="*/ 189113 h 829193"/>
              <a:gd name="connsiteX12" fmla="*/ 763828 w 2292972"/>
              <a:gd name="connsiteY12" fmla="*/ 158633 h 829193"/>
              <a:gd name="connsiteX13" fmla="*/ 900988 w 2292972"/>
              <a:gd name="connsiteY13" fmla="*/ 112913 h 829193"/>
              <a:gd name="connsiteX14" fmla="*/ 946708 w 2292972"/>
              <a:gd name="connsiteY14" fmla="*/ 97673 h 829193"/>
              <a:gd name="connsiteX15" fmla="*/ 992428 w 2292972"/>
              <a:gd name="connsiteY15" fmla="*/ 67193 h 829193"/>
              <a:gd name="connsiteX16" fmla="*/ 1114348 w 2292972"/>
              <a:gd name="connsiteY16" fmla="*/ 36713 h 829193"/>
              <a:gd name="connsiteX17" fmla="*/ 1175308 w 2292972"/>
              <a:gd name="connsiteY17" fmla="*/ 6233 h 829193"/>
              <a:gd name="connsiteX18" fmla="*/ 1525828 w 2292972"/>
              <a:gd name="connsiteY18" fmla="*/ 36713 h 829193"/>
              <a:gd name="connsiteX19" fmla="*/ 1541068 w 2292972"/>
              <a:gd name="connsiteY19" fmla="*/ 82433 h 829193"/>
              <a:gd name="connsiteX20" fmla="*/ 1586788 w 2292972"/>
              <a:gd name="connsiteY20" fmla="*/ 97673 h 829193"/>
              <a:gd name="connsiteX21" fmla="*/ 1784908 w 2292972"/>
              <a:gd name="connsiteY21" fmla="*/ 128153 h 829193"/>
              <a:gd name="connsiteX22" fmla="*/ 1830628 w 2292972"/>
              <a:gd name="connsiteY22" fmla="*/ 158633 h 829193"/>
              <a:gd name="connsiteX23" fmla="*/ 1922068 w 2292972"/>
              <a:gd name="connsiteY23" fmla="*/ 173873 h 829193"/>
              <a:gd name="connsiteX24" fmla="*/ 1937308 w 2292972"/>
              <a:gd name="connsiteY24" fmla="*/ 234833 h 829193"/>
              <a:gd name="connsiteX25" fmla="*/ 1983028 w 2292972"/>
              <a:gd name="connsiteY25" fmla="*/ 265313 h 829193"/>
              <a:gd name="connsiteX26" fmla="*/ 2074468 w 2292972"/>
              <a:gd name="connsiteY26" fmla="*/ 295793 h 829193"/>
              <a:gd name="connsiteX27" fmla="*/ 2089708 w 2292972"/>
              <a:gd name="connsiteY27" fmla="*/ 356753 h 829193"/>
              <a:gd name="connsiteX28" fmla="*/ 2104948 w 2292972"/>
              <a:gd name="connsiteY28" fmla="*/ 448193 h 829193"/>
              <a:gd name="connsiteX29" fmla="*/ 2181148 w 2292972"/>
              <a:gd name="connsiteY29" fmla="*/ 539633 h 829193"/>
              <a:gd name="connsiteX30" fmla="*/ 2211628 w 2292972"/>
              <a:gd name="connsiteY30" fmla="*/ 646313 h 829193"/>
              <a:gd name="connsiteX31" fmla="*/ 2272588 w 2292972"/>
              <a:gd name="connsiteY31" fmla="*/ 737753 h 829193"/>
              <a:gd name="connsiteX32" fmla="*/ 2287828 w 2292972"/>
              <a:gd name="connsiteY32" fmla="*/ 783473 h 829193"/>
              <a:gd name="connsiteX33" fmla="*/ 2257348 w 2292972"/>
              <a:gd name="connsiteY33" fmla="*/ 737753 h 829193"/>
              <a:gd name="connsiteX34" fmla="*/ 2211628 w 2292972"/>
              <a:gd name="connsiteY34" fmla="*/ 676793 h 829193"/>
              <a:gd name="connsiteX35" fmla="*/ 2181148 w 2292972"/>
              <a:gd name="connsiteY35" fmla="*/ 600593 h 829193"/>
              <a:gd name="connsiteX36" fmla="*/ 2135428 w 2292972"/>
              <a:gd name="connsiteY36" fmla="*/ 539633 h 829193"/>
              <a:gd name="connsiteX37" fmla="*/ 2043988 w 2292972"/>
              <a:gd name="connsiteY37" fmla="*/ 432953 h 829193"/>
              <a:gd name="connsiteX38" fmla="*/ 2013508 w 2292972"/>
              <a:gd name="connsiteY38" fmla="*/ 387233 h 829193"/>
              <a:gd name="connsiteX39" fmla="*/ 1830628 w 2292972"/>
              <a:gd name="connsiteY39" fmla="*/ 387233 h 829193"/>
              <a:gd name="connsiteX40" fmla="*/ 1784908 w 2292972"/>
              <a:gd name="connsiteY40" fmla="*/ 432953 h 829193"/>
              <a:gd name="connsiteX41" fmla="*/ 1769668 w 2292972"/>
              <a:gd name="connsiteY41" fmla="*/ 509153 h 829193"/>
              <a:gd name="connsiteX42" fmla="*/ 1739188 w 2292972"/>
              <a:gd name="connsiteY42" fmla="*/ 631073 h 829193"/>
              <a:gd name="connsiteX43" fmla="*/ 1693468 w 2292972"/>
              <a:gd name="connsiteY43" fmla="*/ 768233 h 829193"/>
              <a:gd name="connsiteX44" fmla="*/ 1662988 w 2292972"/>
              <a:gd name="connsiteY44" fmla="*/ 661553 h 829193"/>
              <a:gd name="connsiteX45" fmla="*/ 1647748 w 2292972"/>
              <a:gd name="connsiteY45" fmla="*/ 600593 h 829193"/>
              <a:gd name="connsiteX46" fmla="*/ 1586788 w 2292972"/>
              <a:gd name="connsiteY46" fmla="*/ 509153 h 829193"/>
              <a:gd name="connsiteX47" fmla="*/ 1480108 w 2292972"/>
              <a:gd name="connsiteY47" fmla="*/ 478673 h 829193"/>
              <a:gd name="connsiteX48" fmla="*/ 1419148 w 2292972"/>
              <a:gd name="connsiteY48" fmla="*/ 463433 h 829193"/>
              <a:gd name="connsiteX49" fmla="*/ 1266748 w 2292972"/>
              <a:gd name="connsiteY49" fmla="*/ 478673 h 829193"/>
              <a:gd name="connsiteX50" fmla="*/ 1251508 w 2292972"/>
              <a:gd name="connsiteY50" fmla="*/ 539633 h 829193"/>
              <a:gd name="connsiteX51" fmla="*/ 1236268 w 2292972"/>
              <a:gd name="connsiteY51" fmla="*/ 692033 h 829193"/>
              <a:gd name="connsiteX52" fmla="*/ 1190548 w 2292972"/>
              <a:gd name="connsiteY52" fmla="*/ 615833 h 829193"/>
              <a:gd name="connsiteX53" fmla="*/ 1175308 w 2292972"/>
              <a:gd name="connsiteY53" fmla="*/ 570113 h 829193"/>
              <a:gd name="connsiteX54" fmla="*/ 1083868 w 2292972"/>
              <a:gd name="connsiteY54" fmla="*/ 524393 h 829193"/>
              <a:gd name="connsiteX55" fmla="*/ 794308 w 2292972"/>
              <a:gd name="connsiteY55" fmla="*/ 539633 h 829193"/>
              <a:gd name="connsiteX56" fmla="*/ 748588 w 2292972"/>
              <a:gd name="connsiteY56" fmla="*/ 585353 h 829193"/>
              <a:gd name="connsiteX57" fmla="*/ 702868 w 2292972"/>
              <a:gd name="connsiteY57" fmla="*/ 615833 h 829193"/>
              <a:gd name="connsiteX58" fmla="*/ 611428 w 2292972"/>
              <a:gd name="connsiteY58" fmla="*/ 631073 h 829193"/>
              <a:gd name="connsiteX59" fmla="*/ 596188 w 2292972"/>
              <a:gd name="connsiteY59" fmla="*/ 737753 h 829193"/>
              <a:gd name="connsiteX60" fmla="*/ 580948 w 2292972"/>
              <a:gd name="connsiteY60" fmla="*/ 692033 h 829193"/>
              <a:gd name="connsiteX61" fmla="*/ 504748 w 2292972"/>
              <a:gd name="connsiteY61" fmla="*/ 615833 h 829193"/>
              <a:gd name="connsiteX62" fmla="*/ 474268 w 2292972"/>
              <a:gd name="connsiteY62" fmla="*/ 570113 h 829193"/>
              <a:gd name="connsiteX63" fmla="*/ 215188 w 2292972"/>
              <a:gd name="connsiteY63" fmla="*/ 554873 h 829193"/>
              <a:gd name="connsiteX64" fmla="*/ 123748 w 2292972"/>
              <a:gd name="connsiteY64" fmla="*/ 615833 h 829193"/>
              <a:gd name="connsiteX65" fmla="*/ 78028 w 2292972"/>
              <a:gd name="connsiteY65" fmla="*/ 631073 h 829193"/>
              <a:gd name="connsiteX66" fmla="*/ 1828 w 2292972"/>
              <a:gd name="connsiteY66" fmla="*/ 646313 h 829193"/>
              <a:gd name="connsiteX67" fmla="*/ 32308 w 2292972"/>
              <a:gd name="connsiteY67" fmla="*/ 661553 h 829193"/>
              <a:gd name="connsiteX68" fmla="*/ 32308 w 2292972"/>
              <a:gd name="connsiteY68" fmla="*/ 661553 h 82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92972" h="829193">
                <a:moveTo>
                  <a:pt x="17068" y="829193"/>
                </a:moveTo>
                <a:lnTo>
                  <a:pt x="17068" y="829193"/>
                </a:lnTo>
                <a:cubicBezTo>
                  <a:pt x="42468" y="793633"/>
                  <a:pt x="70785" y="759985"/>
                  <a:pt x="93268" y="722513"/>
                </a:cubicBezTo>
                <a:cubicBezTo>
                  <a:pt x="101533" y="708738"/>
                  <a:pt x="100538" y="690741"/>
                  <a:pt x="108508" y="676793"/>
                </a:cubicBezTo>
                <a:cubicBezTo>
                  <a:pt x="121110" y="654740"/>
                  <a:pt x="141893" y="638037"/>
                  <a:pt x="154228" y="615833"/>
                </a:cubicBezTo>
                <a:cubicBezTo>
                  <a:pt x="167514" y="591919"/>
                  <a:pt x="171608" y="563649"/>
                  <a:pt x="184708" y="539633"/>
                </a:cubicBezTo>
                <a:cubicBezTo>
                  <a:pt x="235508" y="446500"/>
                  <a:pt x="225348" y="461740"/>
                  <a:pt x="291388" y="417713"/>
                </a:cubicBezTo>
                <a:cubicBezTo>
                  <a:pt x="318965" y="376347"/>
                  <a:pt x="343639" y="313936"/>
                  <a:pt x="398068" y="295793"/>
                </a:cubicBezTo>
                <a:cubicBezTo>
                  <a:pt x="427383" y="286021"/>
                  <a:pt x="459106" y="286081"/>
                  <a:pt x="489508" y="280553"/>
                </a:cubicBezTo>
                <a:cubicBezTo>
                  <a:pt x="514993" y="275919"/>
                  <a:pt x="540308" y="270393"/>
                  <a:pt x="565708" y="265313"/>
                </a:cubicBezTo>
                <a:cubicBezTo>
                  <a:pt x="580948" y="255153"/>
                  <a:pt x="597357" y="246559"/>
                  <a:pt x="611428" y="234833"/>
                </a:cubicBezTo>
                <a:cubicBezTo>
                  <a:pt x="627985" y="221035"/>
                  <a:pt x="639215" y="201068"/>
                  <a:pt x="657148" y="189113"/>
                </a:cubicBezTo>
                <a:cubicBezTo>
                  <a:pt x="671116" y="179801"/>
                  <a:pt x="754590" y="161404"/>
                  <a:pt x="763828" y="158633"/>
                </a:cubicBezTo>
                <a:lnTo>
                  <a:pt x="900988" y="112913"/>
                </a:lnTo>
                <a:cubicBezTo>
                  <a:pt x="916228" y="107833"/>
                  <a:pt x="933342" y="106584"/>
                  <a:pt x="946708" y="97673"/>
                </a:cubicBezTo>
                <a:cubicBezTo>
                  <a:pt x="961948" y="87513"/>
                  <a:pt x="976045" y="75384"/>
                  <a:pt x="992428" y="67193"/>
                </a:cubicBezTo>
                <a:cubicBezTo>
                  <a:pt x="1023670" y="51572"/>
                  <a:pt x="1085365" y="42510"/>
                  <a:pt x="1114348" y="36713"/>
                </a:cubicBezTo>
                <a:cubicBezTo>
                  <a:pt x="1134668" y="26553"/>
                  <a:pt x="1152609" y="7179"/>
                  <a:pt x="1175308" y="6233"/>
                </a:cubicBezTo>
                <a:cubicBezTo>
                  <a:pt x="1417724" y="-3868"/>
                  <a:pt x="1395987" y="-6567"/>
                  <a:pt x="1525828" y="36713"/>
                </a:cubicBezTo>
                <a:cubicBezTo>
                  <a:pt x="1530908" y="51953"/>
                  <a:pt x="1529709" y="71074"/>
                  <a:pt x="1541068" y="82433"/>
                </a:cubicBezTo>
                <a:cubicBezTo>
                  <a:pt x="1552427" y="93792"/>
                  <a:pt x="1571106" y="94188"/>
                  <a:pt x="1586788" y="97673"/>
                </a:cubicBezTo>
                <a:cubicBezTo>
                  <a:pt x="1624850" y="106131"/>
                  <a:pt x="1750878" y="123292"/>
                  <a:pt x="1784908" y="128153"/>
                </a:cubicBezTo>
                <a:cubicBezTo>
                  <a:pt x="1800148" y="138313"/>
                  <a:pt x="1813252" y="152841"/>
                  <a:pt x="1830628" y="158633"/>
                </a:cubicBezTo>
                <a:cubicBezTo>
                  <a:pt x="1859943" y="168405"/>
                  <a:pt x="1896923" y="155912"/>
                  <a:pt x="1922068" y="173873"/>
                </a:cubicBezTo>
                <a:cubicBezTo>
                  <a:pt x="1939112" y="186047"/>
                  <a:pt x="1925690" y="217405"/>
                  <a:pt x="1937308" y="234833"/>
                </a:cubicBezTo>
                <a:cubicBezTo>
                  <a:pt x="1947468" y="250073"/>
                  <a:pt x="1966290" y="257874"/>
                  <a:pt x="1983028" y="265313"/>
                </a:cubicBezTo>
                <a:cubicBezTo>
                  <a:pt x="2012388" y="278362"/>
                  <a:pt x="2074468" y="295793"/>
                  <a:pt x="2074468" y="295793"/>
                </a:cubicBezTo>
                <a:cubicBezTo>
                  <a:pt x="2079548" y="316113"/>
                  <a:pt x="2085600" y="336214"/>
                  <a:pt x="2089708" y="356753"/>
                </a:cubicBezTo>
                <a:cubicBezTo>
                  <a:pt x="2095768" y="387053"/>
                  <a:pt x="2095176" y="418878"/>
                  <a:pt x="2104948" y="448193"/>
                </a:cubicBezTo>
                <a:cubicBezTo>
                  <a:pt x="2115557" y="480019"/>
                  <a:pt x="2159927" y="518412"/>
                  <a:pt x="2181148" y="539633"/>
                </a:cubicBezTo>
                <a:cubicBezTo>
                  <a:pt x="2184735" y="553982"/>
                  <a:pt x="2201690" y="628425"/>
                  <a:pt x="2211628" y="646313"/>
                </a:cubicBezTo>
                <a:cubicBezTo>
                  <a:pt x="2229418" y="678335"/>
                  <a:pt x="2261004" y="703000"/>
                  <a:pt x="2272588" y="737753"/>
                </a:cubicBezTo>
                <a:cubicBezTo>
                  <a:pt x="2277668" y="752993"/>
                  <a:pt x="2303892" y="783473"/>
                  <a:pt x="2287828" y="783473"/>
                </a:cubicBezTo>
                <a:cubicBezTo>
                  <a:pt x="2269512" y="783473"/>
                  <a:pt x="2267994" y="752658"/>
                  <a:pt x="2257348" y="737753"/>
                </a:cubicBezTo>
                <a:cubicBezTo>
                  <a:pt x="2242585" y="717084"/>
                  <a:pt x="2223963" y="698997"/>
                  <a:pt x="2211628" y="676793"/>
                </a:cubicBezTo>
                <a:cubicBezTo>
                  <a:pt x="2198342" y="652879"/>
                  <a:pt x="2194434" y="624507"/>
                  <a:pt x="2181148" y="600593"/>
                </a:cubicBezTo>
                <a:cubicBezTo>
                  <a:pt x="2168813" y="578389"/>
                  <a:pt x="2149517" y="560767"/>
                  <a:pt x="2135428" y="539633"/>
                </a:cubicBezTo>
                <a:cubicBezTo>
                  <a:pt x="2069256" y="440375"/>
                  <a:pt x="2121174" y="484410"/>
                  <a:pt x="2043988" y="432953"/>
                </a:cubicBezTo>
                <a:cubicBezTo>
                  <a:pt x="2033828" y="417713"/>
                  <a:pt x="2027811" y="398675"/>
                  <a:pt x="2013508" y="387233"/>
                </a:cubicBezTo>
                <a:cubicBezTo>
                  <a:pt x="1969917" y="352361"/>
                  <a:pt x="1852688" y="384782"/>
                  <a:pt x="1830628" y="387233"/>
                </a:cubicBezTo>
                <a:cubicBezTo>
                  <a:pt x="1815388" y="402473"/>
                  <a:pt x="1794547" y="413676"/>
                  <a:pt x="1784908" y="432953"/>
                </a:cubicBezTo>
                <a:cubicBezTo>
                  <a:pt x="1773324" y="456121"/>
                  <a:pt x="1775493" y="483913"/>
                  <a:pt x="1769668" y="509153"/>
                </a:cubicBezTo>
                <a:cubicBezTo>
                  <a:pt x="1760248" y="549971"/>
                  <a:pt x="1752435" y="591332"/>
                  <a:pt x="1739188" y="631073"/>
                </a:cubicBezTo>
                <a:lnTo>
                  <a:pt x="1693468" y="768233"/>
                </a:lnTo>
                <a:cubicBezTo>
                  <a:pt x="1645825" y="577662"/>
                  <a:pt x="1706715" y="814598"/>
                  <a:pt x="1662988" y="661553"/>
                </a:cubicBezTo>
                <a:cubicBezTo>
                  <a:pt x="1657234" y="641414"/>
                  <a:pt x="1657115" y="619327"/>
                  <a:pt x="1647748" y="600593"/>
                </a:cubicBezTo>
                <a:cubicBezTo>
                  <a:pt x="1631365" y="567828"/>
                  <a:pt x="1622327" y="518038"/>
                  <a:pt x="1586788" y="509153"/>
                </a:cubicBezTo>
                <a:cubicBezTo>
                  <a:pt x="1396217" y="461510"/>
                  <a:pt x="1633153" y="522400"/>
                  <a:pt x="1480108" y="478673"/>
                </a:cubicBezTo>
                <a:cubicBezTo>
                  <a:pt x="1459969" y="472919"/>
                  <a:pt x="1439468" y="468513"/>
                  <a:pt x="1419148" y="463433"/>
                </a:cubicBezTo>
                <a:cubicBezTo>
                  <a:pt x="1368348" y="468513"/>
                  <a:pt x="1313225" y="457547"/>
                  <a:pt x="1266748" y="478673"/>
                </a:cubicBezTo>
                <a:cubicBezTo>
                  <a:pt x="1247680" y="487340"/>
                  <a:pt x="1254470" y="518898"/>
                  <a:pt x="1251508" y="539633"/>
                </a:cubicBezTo>
                <a:cubicBezTo>
                  <a:pt x="1244288" y="590173"/>
                  <a:pt x="1241348" y="641233"/>
                  <a:pt x="1236268" y="692033"/>
                </a:cubicBezTo>
                <a:cubicBezTo>
                  <a:pt x="1221028" y="666633"/>
                  <a:pt x="1203795" y="642327"/>
                  <a:pt x="1190548" y="615833"/>
                </a:cubicBezTo>
                <a:cubicBezTo>
                  <a:pt x="1183364" y="601465"/>
                  <a:pt x="1185343" y="582657"/>
                  <a:pt x="1175308" y="570113"/>
                </a:cubicBezTo>
                <a:cubicBezTo>
                  <a:pt x="1153822" y="543256"/>
                  <a:pt x="1113987" y="534433"/>
                  <a:pt x="1083868" y="524393"/>
                </a:cubicBezTo>
                <a:cubicBezTo>
                  <a:pt x="987348" y="529473"/>
                  <a:pt x="889403" y="522343"/>
                  <a:pt x="794308" y="539633"/>
                </a:cubicBezTo>
                <a:cubicBezTo>
                  <a:pt x="773103" y="543488"/>
                  <a:pt x="765145" y="571555"/>
                  <a:pt x="748588" y="585353"/>
                </a:cubicBezTo>
                <a:cubicBezTo>
                  <a:pt x="734517" y="597079"/>
                  <a:pt x="720244" y="610041"/>
                  <a:pt x="702868" y="615833"/>
                </a:cubicBezTo>
                <a:cubicBezTo>
                  <a:pt x="673553" y="625605"/>
                  <a:pt x="641908" y="625993"/>
                  <a:pt x="611428" y="631073"/>
                </a:cubicBezTo>
                <a:cubicBezTo>
                  <a:pt x="606348" y="666633"/>
                  <a:pt x="612252" y="705624"/>
                  <a:pt x="596188" y="737753"/>
                </a:cubicBezTo>
                <a:cubicBezTo>
                  <a:pt x="589004" y="752121"/>
                  <a:pt x="588132" y="706401"/>
                  <a:pt x="580948" y="692033"/>
                </a:cubicBezTo>
                <a:cubicBezTo>
                  <a:pt x="555548" y="641233"/>
                  <a:pt x="550468" y="646313"/>
                  <a:pt x="504748" y="615833"/>
                </a:cubicBezTo>
                <a:cubicBezTo>
                  <a:pt x="494588" y="600593"/>
                  <a:pt x="487220" y="583065"/>
                  <a:pt x="474268" y="570113"/>
                </a:cubicBezTo>
                <a:cubicBezTo>
                  <a:pt x="401903" y="497748"/>
                  <a:pt x="319597" y="547415"/>
                  <a:pt x="215188" y="554873"/>
                </a:cubicBezTo>
                <a:cubicBezTo>
                  <a:pt x="184708" y="575193"/>
                  <a:pt x="158501" y="604249"/>
                  <a:pt x="123748" y="615833"/>
                </a:cubicBezTo>
                <a:cubicBezTo>
                  <a:pt x="108508" y="620913"/>
                  <a:pt x="93613" y="627177"/>
                  <a:pt x="78028" y="631073"/>
                </a:cubicBezTo>
                <a:cubicBezTo>
                  <a:pt x="52898" y="637355"/>
                  <a:pt x="23381" y="631945"/>
                  <a:pt x="1828" y="646313"/>
                </a:cubicBezTo>
                <a:cubicBezTo>
                  <a:pt x="-7623" y="652614"/>
                  <a:pt x="22148" y="656473"/>
                  <a:pt x="32308" y="661553"/>
                </a:cubicBezTo>
                <a:lnTo>
                  <a:pt x="32308" y="661553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9347CC6-22C6-40D3-8A3E-AC11DC130C42}"/>
              </a:ext>
            </a:extLst>
          </p:cNvPr>
          <p:cNvSpPr/>
          <p:nvPr/>
        </p:nvSpPr>
        <p:spPr>
          <a:xfrm>
            <a:off x="10018804" y="1553823"/>
            <a:ext cx="439327" cy="1127782"/>
          </a:xfrm>
          <a:custGeom>
            <a:avLst/>
            <a:gdLst>
              <a:gd name="connsiteX0" fmla="*/ 0 w 624840"/>
              <a:gd name="connsiteY0" fmla="*/ 60960 h 1604006"/>
              <a:gd name="connsiteX1" fmla="*/ 0 w 624840"/>
              <a:gd name="connsiteY1" fmla="*/ 60960 h 1604006"/>
              <a:gd name="connsiteX2" fmla="*/ 15240 w 624840"/>
              <a:gd name="connsiteY2" fmla="*/ 198120 h 1604006"/>
              <a:gd name="connsiteX3" fmla="*/ 45720 w 624840"/>
              <a:gd name="connsiteY3" fmla="*/ 838200 h 1604006"/>
              <a:gd name="connsiteX4" fmla="*/ 60960 w 624840"/>
              <a:gd name="connsiteY4" fmla="*/ 1280160 h 1604006"/>
              <a:gd name="connsiteX5" fmla="*/ 76200 w 624840"/>
              <a:gd name="connsiteY5" fmla="*/ 1447800 h 1604006"/>
              <a:gd name="connsiteX6" fmla="*/ 167640 w 624840"/>
              <a:gd name="connsiteY6" fmla="*/ 1508760 h 1604006"/>
              <a:gd name="connsiteX7" fmla="*/ 182880 w 624840"/>
              <a:gd name="connsiteY7" fmla="*/ 1554480 h 1604006"/>
              <a:gd name="connsiteX8" fmla="*/ 289560 w 624840"/>
              <a:gd name="connsiteY8" fmla="*/ 1569720 h 1604006"/>
              <a:gd name="connsiteX9" fmla="*/ 426720 w 624840"/>
              <a:gd name="connsiteY9" fmla="*/ 1584960 h 1604006"/>
              <a:gd name="connsiteX10" fmla="*/ 563880 w 624840"/>
              <a:gd name="connsiteY10" fmla="*/ 1584960 h 1604006"/>
              <a:gd name="connsiteX11" fmla="*/ 594360 w 624840"/>
              <a:gd name="connsiteY11" fmla="*/ 1539240 h 1604006"/>
              <a:gd name="connsiteX12" fmla="*/ 609600 w 624840"/>
              <a:gd name="connsiteY12" fmla="*/ 1463040 h 1604006"/>
              <a:gd name="connsiteX13" fmla="*/ 624840 w 624840"/>
              <a:gd name="connsiteY13" fmla="*/ 1417320 h 1604006"/>
              <a:gd name="connsiteX14" fmla="*/ 609600 w 624840"/>
              <a:gd name="connsiteY14" fmla="*/ 1310640 h 1604006"/>
              <a:gd name="connsiteX15" fmla="*/ 457200 w 624840"/>
              <a:gd name="connsiteY15" fmla="*/ 1371600 h 1604006"/>
              <a:gd name="connsiteX16" fmla="*/ 426720 w 624840"/>
              <a:gd name="connsiteY16" fmla="*/ 1463040 h 1604006"/>
              <a:gd name="connsiteX17" fmla="*/ 167640 w 624840"/>
              <a:gd name="connsiteY17" fmla="*/ 1402080 h 1604006"/>
              <a:gd name="connsiteX18" fmla="*/ 152400 w 624840"/>
              <a:gd name="connsiteY18" fmla="*/ 1295400 h 1604006"/>
              <a:gd name="connsiteX19" fmla="*/ 137160 w 624840"/>
              <a:gd name="connsiteY19" fmla="*/ 1234440 h 1604006"/>
              <a:gd name="connsiteX20" fmla="*/ 106680 w 624840"/>
              <a:gd name="connsiteY20" fmla="*/ 441960 h 1604006"/>
              <a:gd name="connsiteX21" fmla="*/ 91440 w 624840"/>
              <a:gd name="connsiteY21" fmla="*/ 0 h 1604006"/>
              <a:gd name="connsiteX22" fmla="*/ 91440 w 624840"/>
              <a:gd name="connsiteY22" fmla="*/ 0 h 160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24840" h="1604006">
                <a:moveTo>
                  <a:pt x="0" y="60960"/>
                </a:moveTo>
                <a:lnTo>
                  <a:pt x="0" y="60960"/>
                </a:lnTo>
                <a:cubicBezTo>
                  <a:pt x="5080" y="106680"/>
                  <a:pt x="13198" y="152164"/>
                  <a:pt x="15240" y="198120"/>
                </a:cubicBezTo>
                <a:cubicBezTo>
                  <a:pt x="44509" y="856675"/>
                  <a:pt x="-1821" y="552951"/>
                  <a:pt x="45720" y="838200"/>
                </a:cubicBezTo>
                <a:cubicBezTo>
                  <a:pt x="50800" y="985520"/>
                  <a:pt x="53599" y="1132936"/>
                  <a:pt x="60960" y="1280160"/>
                </a:cubicBezTo>
                <a:cubicBezTo>
                  <a:pt x="63762" y="1336200"/>
                  <a:pt x="52472" y="1396954"/>
                  <a:pt x="76200" y="1447800"/>
                </a:cubicBezTo>
                <a:cubicBezTo>
                  <a:pt x="91691" y="1480996"/>
                  <a:pt x="167640" y="1508760"/>
                  <a:pt x="167640" y="1508760"/>
                </a:cubicBezTo>
                <a:cubicBezTo>
                  <a:pt x="172720" y="1524000"/>
                  <a:pt x="168512" y="1547296"/>
                  <a:pt x="182880" y="1554480"/>
                </a:cubicBezTo>
                <a:cubicBezTo>
                  <a:pt x="215009" y="1570544"/>
                  <a:pt x="253916" y="1565265"/>
                  <a:pt x="289560" y="1569720"/>
                </a:cubicBezTo>
                <a:cubicBezTo>
                  <a:pt x="335206" y="1575426"/>
                  <a:pt x="381000" y="1579880"/>
                  <a:pt x="426720" y="1584960"/>
                </a:cubicBezTo>
                <a:cubicBezTo>
                  <a:pt x="479445" y="1602535"/>
                  <a:pt x="499509" y="1617146"/>
                  <a:pt x="563880" y="1584960"/>
                </a:cubicBezTo>
                <a:cubicBezTo>
                  <a:pt x="580263" y="1576769"/>
                  <a:pt x="584200" y="1554480"/>
                  <a:pt x="594360" y="1539240"/>
                </a:cubicBezTo>
                <a:cubicBezTo>
                  <a:pt x="599440" y="1513840"/>
                  <a:pt x="603318" y="1488170"/>
                  <a:pt x="609600" y="1463040"/>
                </a:cubicBezTo>
                <a:cubicBezTo>
                  <a:pt x="613496" y="1447455"/>
                  <a:pt x="624840" y="1433384"/>
                  <a:pt x="624840" y="1417320"/>
                </a:cubicBezTo>
                <a:cubicBezTo>
                  <a:pt x="624840" y="1381399"/>
                  <a:pt x="614680" y="1346200"/>
                  <a:pt x="609600" y="1310640"/>
                </a:cubicBezTo>
                <a:cubicBezTo>
                  <a:pt x="538807" y="1320753"/>
                  <a:pt x="493986" y="1305385"/>
                  <a:pt x="457200" y="1371600"/>
                </a:cubicBezTo>
                <a:cubicBezTo>
                  <a:pt x="441597" y="1399686"/>
                  <a:pt x="426720" y="1463040"/>
                  <a:pt x="426720" y="1463040"/>
                </a:cubicBezTo>
                <a:cubicBezTo>
                  <a:pt x="251025" y="1452059"/>
                  <a:pt x="192028" y="1524022"/>
                  <a:pt x="167640" y="1402080"/>
                </a:cubicBezTo>
                <a:cubicBezTo>
                  <a:pt x="160595" y="1366857"/>
                  <a:pt x="158826" y="1330742"/>
                  <a:pt x="152400" y="1295400"/>
                </a:cubicBezTo>
                <a:cubicBezTo>
                  <a:pt x="148653" y="1274792"/>
                  <a:pt x="142240" y="1254760"/>
                  <a:pt x="137160" y="1234440"/>
                </a:cubicBezTo>
                <a:cubicBezTo>
                  <a:pt x="106283" y="802160"/>
                  <a:pt x="128884" y="1163595"/>
                  <a:pt x="106680" y="441960"/>
                </a:cubicBezTo>
                <a:cubicBezTo>
                  <a:pt x="91064" y="-65561"/>
                  <a:pt x="91440" y="174092"/>
                  <a:pt x="91440" y="0"/>
                </a:cubicBezTo>
                <a:lnTo>
                  <a:pt x="91440" y="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CD6728B-9F28-47FD-BFA4-12C882139C7A}"/>
              </a:ext>
            </a:extLst>
          </p:cNvPr>
          <p:cNvSpPr/>
          <p:nvPr/>
        </p:nvSpPr>
        <p:spPr>
          <a:xfrm>
            <a:off x="9415025" y="1693122"/>
            <a:ext cx="604122" cy="1575149"/>
          </a:xfrm>
          <a:custGeom>
            <a:avLst/>
            <a:gdLst>
              <a:gd name="connsiteX0" fmla="*/ 340574 w 859222"/>
              <a:gd name="connsiteY0" fmla="*/ 2240280 h 2240280"/>
              <a:gd name="connsiteX1" fmla="*/ 340574 w 859222"/>
              <a:gd name="connsiteY1" fmla="*/ 2240280 h 2240280"/>
              <a:gd name="connsiteX2" fmla="*/ 340574 w 859222"/>
              <a:gd name="connsiteY2" fmla="*/ 1569720 h 2240280"/>
              <a:gd name="connsiteX3" fmla="*/ 188174 w 859222"/>
              <a:gd name="connsiteY3" fmla="*/ 1554480 h 2240280"/>
              <a:gd name="connsiteX4" fmla="*/ 127214 w 859222"/>
              <a:gd name="connsiteY4" fmla="*/ 1508760 h 2240280"/>
              <a:gd name="connsiteX5" fmla="*/ 66254 w 859222"/>
              <a:gd name="connsiteY5" fmla="*/ 1493520 h 2240280"/>
              <a:gd name="connsiteX6" fmla="*/ 35774 w 859222"/>
              <a:gd name="connsiteY6" fmla="*/ 1447800 h 2240280"/>
              <a:gd name="connsiteX7" fmla="*/ 20534 w 859222"/>
              <a:gd name="connsiteY7" fmla="*/ 1021080 h 2240280"/>
              <a:gd name="connsiteX8" fmla="*/ 20534 w 859222"/>
              <a:gd name="connsiteY8" fmla="*/ 563880 h 2240280"/>
              <a:gd name="connsiteX9" fmla="*/ 66254 w 859222"/>
              <a:gd name="connsiteY9" fmla="*/ 457200 h 2240280"/>
              <a:gd name="connsiteX10" fmla="*/ 111974 w 859222"/>
              <a:gd name="connsiteY10" fmla="*/ 426720 h 2240280"/>
              <a:gd name="connsiteX11" fmla="*/ 203414 w 859222"/>
              <a:gd name="connsiteY11" fmla="*/ 335280 h 2240280"/>
              <a:gd name="connsiteX12" fmla="*/ 325334 w 859222"/>
              <a:gd name="connsiteY12" fmla="*/ 304800 h 2240280"/>
              <a:gd name="connsiteX13" fmla="*/ 355814 w 859222"/>
              <a:gd name="connsiteY13" fmla="*/ 60960 h 2240280"/>
              <a:gd name="connsiteX14" fmla="*/ 371054 w 859222"/>
              <a:gd name="connsiteY14" fmla="*/ 15240 h 2240280"/>
              <a:gd name="connsiteX15" fmla="*/ 416774 w 859222"/>
              <a:gd name="connsiteY15" fmla="*/ 0 h 2240280"/>
              <a:gd name="connsiteX16" fmla="*/ 569174 w 859222"/>
              <a:gd name="connsiteY16" fmla="*/ 15240 h 2240280"/>
              <a:gd name="connsiteX17" fmla="*/ 599654 w 859222"/>
              <a:gd name="connsiteY17" fmla="*/ 60960 h 2240280"/>
              <a:gd name="connsiteX18" fmla="*/ 614894 w 859222"/>
              <a:gd name="connsiteY18" fmla="*/ 289560 h 2240280"/>
              <a:gd name="connsiteX19" fmla="*/ 660614 w 859222"/>
              <a:gd name="connsiteY19" fmla="*/ 320040 h 2240280"/>
              <a:gd name="connsiteX20" fmla="*/ 706334 w 859222"/>
              <a:gd name="connsiteY20" fmla="*/ 365760 h 2240280"/>
              <a:gd name="connsiteX21" fmla="*/ 767294 w 859222"/>
              <a:gd name="connsiteY21" fmla="*/ 472440 h 2240280"/>
              <a:gd name="connsiteX22" fmla="*/ 782534 w 859222"/>
              <a:gd name="connsiteY22" fmla="*/ 518160 h 2240280"/>
              <a:gd name="connsiteX23" fmla="*/ 828254 w 859222"/>
              <a:gd name="connsiteY23" fmla="*/ 533400 h 2240280"/>
              <a:gd name="connsiteX24" fmla="*/ 858734 w 859222"/>
              <a:gd name="connsiteY24" fmla="*/ 640080 h 2240280"/>
              <a:gd name="connsiteX25" fmla="*/ 858734 w 859222"/>
              <a:gd name="connsiteY25" fmla="*/ 640080 h 22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59222" h="2240280">
                <a:moveTo>
                  <a:pt x="340574" y="2240280"/>
                </a:moveTo>
                <a:lnTo>
                  <a:pt x="340574" y="2240280"/>
                </a:lnTo>
                <a:cubicBezTo>
                  <a:pt x="356849" y="2044977"/>
                  <a:pt x="390883" y="1720646"/>
                  <a:pt x="340574" y="1569720"/>
                </a:cubicBezTo>
                <a:cubicBezTo>
                  <a:pt x="324430" y="1521287"/>
                  <a:pt x="238974" y="1559560"/>
                  <a:pt x="188174" y="1554480"/>
                </a:cubicBezTo>
                <a:cubicBezTo>
                  <a:pt x="167854" y="1539240"/>
                  <a:pt x="149932" y="1520119"/>
                  <a:pt x="127214" y="1508760"/>
                </a:cubicBezTo>
                <a:cubicBezTo>
                  <a:pt x="108480" y="1499393"/>
                  <a:pt x="83682" y="1505138"/>
                  <a:pt x="66254" y="1493520"/>
                </a:cubicBezTo>
                <a:cubicBezTo>
                  <a:pt x="51014" y="1483360"/>
                  <a:pt x="45934" y="1463040"/>
                  <a:pt x="35774" y="1447800"/>
                </a:cubicBezTo>
                <a:cubicBezTo>
                  <a:pt x="30694" y="1305560"/>
                  <a:pt x="28015" y="1163214"/>
                  <a:pt x="20534" y="1021080"/>
                </a:cubicBezTo>
                <a:cubicBezTo>
                  <a:pt x="4839" y="722875"/>
                  <a:pt x="-16518" y="1008504"/>
                  <a:pt x="20534" y="563880"/>
                </a:cubicBezTo>
                <a:cubicBezTo>
                  <a:pt x="23714" y="525724"/>
                  <a:pt x="38587" y="484867"/>
                  <a:pt x="66254" y="457200"/>
                </a:cubicBezTo>
                <a:cubicBezTo>
                  <a:pt x="79206" y="444248"/>
                  <a:pt x="98284" y="438889"/>
                  <a:pt x="111974" y="426720"/>
                </a:cubicBezTo>
                <a:cubicBezTo>
                  <a:pt x="144191" y="398082"/>
                  <a:pt x="161596" y="345735"/>
                  <a:pt x="203414" y="335280"/>
                </a:cubicBezTo>
                <a:lnTo>
                  <a:pt x="325334" y="304800"/>
                </a:lnTo>
                <a:cubicBezTo>
                  <a:pt x="337146" y="163050"/>
                  <a:pt x="327507" y="160035"/>
                  <a:pt x="355814" y="60960"/>
                </a:cubicBezTo>
                <a:cubicBezTo>
                  <a:pt x="360227" y="45514"/>
                  <a:pt x="359695" y="26599"/>
                  <a:pt x="371054" y="15240"/>
                </a:cubicBezTo>
                <a:cubicBezTo>
                  <a:pt x="382413" y="3881"/>
                  <a:pt x="401534" y="5080"/>
                  <a:pt x="416774" y="0"/>
                </a:cubicBezTo>
                <a:cubicBezTo>
                  <a:pt x="467574" y="5080"/>
                  <a:pt x="520741" y="-904"/>
                  <a:pt x="569174" y="15240"/>
                </a:cubicBezTo>
                <a:cubicBezTo>
                  <a:pt x="586550" y="21032"/>
                  <a:pt x="596643" y="42893"/>
                  <a:pt x="599654" y="60960"/>
                </a:cubicBezTo>
                <a:cubicBezTo>
                  <a:pt x="612209" y="136290"/>
                  <a:pt x="597402" y="215221"/>
                  <a:pt x="614894" y="289560"/>
                </a:cubicBezTo>
                <a:cubicBezTo>
                  <a:pt x="619089" y="307389"/>
                  <a:pt x="646543" y="308314"/>
                  <a:pt x="660614" y="320040"/>
                </a:cubicBezTo>
                <a:cubicBezTo>
                  <a:pt x="677171" y="333838"/>
                  <a:pt x="692536" y="349203"/>
                  <a:pt x="706334" y="365760"/>
                </a:cubicBezTo>
                <a:cubicBezTo>
                  <a:pt x="728842" y="392770"/>
                  <a:pt x="754142" y="441751"/>
                  <a:pt x="767294" y="472440"/>
                </a:cubicBezTo>
                <a:cubicBezTo>
                  <a:pt x="773622" y="487205"/>
                  <a:pt x="771175" y="506801"/>
                  <a:pt x="782534" y="518160"/>
                </a:cubicBezTo>
                <a:cubicBezTo>
                  <a:pt x="793893" y="529519"/>
                  <a:pt x="813014" y="528320"/>
                  <a:pt x="828254" y="533400"/>
                </a:cubicBezTo>
                <a:cubicBezTo>
                  <a:pt x="865550" y="607991"/>
                  <a:pt x="858734" y="571642"/>
                  <a:pt x="858734" y="640080"/>
                </a:cubicBezTo>
                <a:lnTo>
                  <a:pt x="858734" y="64008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65E23F9-9F2E-4B85-8C78-99C40A7925BC}"/>
              </a:ext>
            </a:extLst>
          </p:cNvPr>
          <p:cNvSpPr/>
          <p:nvPr/>
        </p:nvSpPr>
        <p:spPr>
          <a:xfrm>
            <a:off x="10136672" y="1768129"/>
            <a:ext cx="697625" cy="1446565"/>
          </a:xfrm>
          <a:custGeom>
            <a:avLst/>
            <a:gdLst>
              <a:gd name="connsiteX0" fmla="*/ 0 w 992208"/>
              <a:gd name="connsiteY0" fmla="*/ 457200 h 2057400"/>
              <a:gd name="connsiteX1" fmla="*/ 0 w 992208"/>
              <a:gd name="connsiteY1" fmla="*/ 457200 h 2057400"/>
              <a:gd name="connsiteX2" fmla="*/ 167640 w 992208"/>
              <a:gd name="connsiteY2" fmla="*/ 365760 h 2057400"/>
              <a:gd name="connsiteX3" fmla="*/ 182880 w 992208"/>
              <a:gd name="connsiteY3" fmla="*/ 320040 h 2057400"/>
              <a:gd name="connsiteX4" fmla="*/ 167640 w 992208"/>
              <a:gd name="connsiteY4" fmla="*/ 198120 h 2057400"/>
              <a:gd name="connsiteX5" fmla="*/ 167640 w 992208"/>
              <a:gd name="connsiteY5" fmla="*/ 15240 h 2057400"/>
              <a:gd name="connsiteX6" fmla="*/ 259080 w 992208"/>
              <a:gd name="connsiteY6" fmla="*/ 0 h 2057400"/>
              <a:gd name="connsiteX7" fmla="*/ 335280 w 992208"/>
              <a:gd name="connsiteY7" fmla="*/ 30480 h 2057400"/>
              <a:gd name="connsiteX8" fmla="*/ 396240 w 992208"/>
              <a:gd name="connsiteY8" fmla="*/ 350520 h 2057400"/>
              <a:gd name="connsiteX9" fmla="*/ 487680 w 992208"/>
              <a:gd name="connsiteY9" fmla="*/ 381000 h 2057400"/>
              <a:gd name="connsiteX10" fmla="*/ 533400 w 992208"/>
              <a:gd name="connsiteY10" fmla="*/ 396240 h 2057400"/>
              <a:gd name="connsiteX11" fmla="*/ 685800 w 992208"/>
              <a:gd name="connsiteY11" fmla="*/ 502920 h 2057400"/>
              <a:gd name="connsiteX12" fmla="*/ 701040 w 992208"/>
              <a:gd name="connsiteY12" fmla="*/ 548640 h 2057400"/>
              <a:gd name="connsiteX13" fmla="*/ 731520 w 992208"/>
              <a:gd name="connsiteY13" fmla="*/ 594360 h 2057400"/>
              <a:gd name="connsiteX14" fmla="*/ 746760 w 992208"/>
              <a:gd name="connsiteY14" fmla="*/ 670560 h 2057400"/>
              <a:gd name="connsiteX15" fmla="*/ 777240 w 992208"/>
              <a:gd name="connsiteY15" fmla="*/ 1402080 h 2057400"/>
              <a:gd name="connsiteX16" fmla="*/ 853440 w 992208"/>
              <a:gd name="connsiteY16" fmla="*/ 1600200 h 2057400"/>
              <a:gd name="connsiteX17" fmla="*/ 899160 w 992208"/>
              <a:gd name="connsiteY17" fmla="*/ 1661160 h 2057400"/>
              <a:gd name="connsiteX18" fmla="*/ 929640 w 992208"/>
              <a:gd name="connsiteY18" fmla="*/ 1737360 h 2057400"/>
              <a:gd name="connsiteX19" fmla="*/ 975360 w 992208"/>
              <a:gd name="connsiteY19" fmla="*/ 1844040 h 2057400"/>
              <a:gd name="connsiteX20" fmla="*/ 990600 w 992208"/>
              <a:gd name="connsiteY20" fmla="*/ 1905000 h 2057400"/>
              <a:gd name="connsiteX21" fmla="*/ 990600 w 992208"/>
              <a:gd name="connsiteY21" fmla="*/ 2057400 h 2057400"/>
              <a:gd name="connsiteX22" fmla="*/ 990600 w 992208"/>
              <a:gd name="connsiteY2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92208" h="2057400">
                <a:moveTo>
                  <a:pt x="0" y="457200"/>
                </a:moveTo>
                <a:lnTo>
                  <a:pt x="0" y="457200"/>
                </a:lnTo>
                <a:cubicBezTo>
                  <a:pt x="109375" y="420742"/>
                  <a:pt x="127591" y="445858"/>
                  <a:pt x="167640" y="365760"/>
                </a:cubicBezTo>
                <a:cubicBezTo>
                  <a:pt x="174824" y="351392"/>
                  <a:pt x="177800" y="335280"/>
                  <a:pt x="182880" y="320040"/>
                </a:cubicBezTo>
                <a:cubicBezTo>
                  <a:pt x="177800" y="279400"/>
                  <a:pt x="174966" y="238416"/>
                  <a:pt x="167640" y="198120"/>
                </a:cubicBezTo>
                <a:cubicBezTo>
                  <a:pt x="155094" y="129116"/>
                  <a:pt x="101256" y="110074"/>
                  <a:pt x="167640" y="15240"/>
                </a:cubicBezTo>
                <a:cubicBezTo>
                  <a:pt x="185360" y="-10075"/>
                  <a:pt x="228600" y="5080"/>
                  <a:pt x="259080" y="0"/>
                </a:cubicBezTo>
                <a:cubicBezTo>
                  <a:pt x="284480" y="10160"/>
                  <a:pt x="309665" y="20874"/>
                  <a:pt x="335280" y="30480"/>
                </a:cubicBezTo>
                <a:cubicBezTo>
                  <a:pt x="495076" y="90404"/>
                  <a:pt x="268937" y="-49574"/>
                  <a:pt x="396240" y="350520"/>
                </a:cubicBezTo>
                <a:cubicBezTo>
                  <a:pt x="405982" y="381136"/>
                  <a:pt x="457200" y="370840"/>
                  <a:pt x="487680" y="381000"/>
                </a:cubicBezTo>
                <a:cubicBezTo>
                  <a:pt x="502920" y="386080"/>
                  <a:pt x="520034" y="387329"/>
                  <a:pt x="533400" y="396240"/>
                </a:cubicBezTo>
                <a:cubicBezTo>
                  <a:pt x="645974" y="471289"/>
                  <a:pt x="595534" y="435221"/>
                  <a:pt x="685800" y="502920"/>
                </a:cubicBezTo>
                <a:cubicBezTo>
                  <a:pt x="690880" y="518160"/>
                  <a:pt x="693856" y="534272"/>
                  <a:pt x="701040" y="548640"/>
                </a:cubicBezTo>
                <a:cubicBezTo>
                  <a:pt x="709231" y="565023"/>
                  <a:pt x="725089" y="577210"/>
                  <a:pt x="731520" y="594360"/>
                </a:cubicBezTo>
                <a:cubicBezTo>
                  <a:pt x="740615" y="618614"/>
                  <a:pt x="741680" y="645160"/>
                  <a:pt x="746760" y="670560"/>
                </a:cubicBezTo>
                <a:cubicBezTo>
                  <a:pt x="756920" y="914400"/>
                  <a:pt x="759852" y="1158649"/>
                  <a:pt x="777240" y="1402080"/>
                </a:cubicBezTo>
                <a:cubicBezTo>
                  <a:pt x="783504" y="1489781"/>
                  <a:pt x="808370" y="1532596"/>
                  <a:pt x="853440" y="1600200"/>
                </a:cubicBezTo>
                <a:cubicBezTo>
                  <a:pt x="867529" y="1621334"/>
                  <a:pt x="886825" y="1638956"/>
                  <a:pt x="899160" y="1661160"/>
                </a:cubicBezTo>
                <a:cubicBezTo>
                  <a:pt x="912446" y="1685074"/>
                  <a:pt x="918529" y="1712361"/>
                  <a:pt x="929640" y="1737360"/>
                </a:cubicBezTo>
                <a:cubicBezTo>
                  <a:pt x="962152" y="1810512"/>
                  <a:pt x="956579" y="1778306"/>
                  <a:pt x="975360" y="1844040"/>
                </a:cubicBezTo>
                <a:cubicBezTo>
                  <a:pt x="981114" y="1864179"/>
                  <a:pt x="989108" y="1884108"/>
                  <a:pt x="990600" y="1905000"/>
                </a:cubicBezTo>
                <a:cubicBezTo>
                  <a:pt x="994219" y="1955671"/>
                  <a:pt x="990600" y="2006600"/>
                  <a:pt x="990600" y="2057400"/>
                </a:cubicBezTo>
                <a:lnTo>
                  <a:pt x="990600" y="205740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54A8FE7-7F54-4C89-B0D2-ED5B3EFC8878}"/>
              </a:ext>
            </a:extLst>
          </p:cNvPr>
          <p:cNvSpPr/>
          <p:nvPr/>
        </p:nvSpPr>
        <p:spPr>
          <a:xfrm>
            <a:off x="10327758" y="2069995"/>
            <a:ext cx="205380" cy="266931"/>
          </a:xfrm>
          <a:custGeom>
            <a:avLst/>
            <a:gdLst>
              <a:gd name="connsiteX0" fmla="*/ 33025 w 292105"/>
              <a:gd name="connsiteY0" fmla="*/ 0 h 323914"/>
              <a:gd name="connsiteX1" fmla="*/ 33025 w 292105"/>
              <a:gd name="connsiteY1" fmla="*/ 0 h 323914"/>
              <a:gd name="connsiteX2" fmla="*/ 17785 w 292105"/>
              <a:gd name="connsiteY2" fmla="*/ 243840 h 323914"/>
              <a:gd name="connsiteX3" fmla="*/ 170185 w 292105"/>
              <a:gd name="connsiteY3" fmla="*/ 289560 h 323914"/>
              <a:gd name="connsiteX4" fmla="*/ 276865 w 292105"/>
              <a:gd name="connsiteY4" fmla="*/ 304800 h 323914"/>
              <a:gd name="connsiteX5" fmla="*/ 292105 w 292105"/>
              <a:gd name="connsiteY5" fmla="*/ 259080 h 323914"/>
              <a:gd name="connsiteX6" fmla="*/ 276865 w 292105"/>
              <a:gd name="connsiteY6" fmla="*/ 91440 h 323914"/>
              <a:gd name="connsiteX7" fmla="*/ 231145 w 292105"/>
              <a:gd name="connsiteY7" fmla="*/ 45720 h 323914"/>
              <a:gd name="connsiteX8" fmla="*/ 109225 w 292105"/>
              <a:gd name="connsiteY8" fmla="*/ 15240 h 323914"/>
              <a:gd name="connsiteX9" fmla="*/ 33025 w 292105"/>
              <a:gd name="connsiteY9" fmla="*/ 0 h 32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2105" h="323914">
                <a:moveTo>
                  <a:pt x="33025" y="0"/>
                </a:moveTo>
                <a:lnTo>
                  <a:pt x="33025" y="0"/>
                </a:lnTo>
                <a:cubicBezTo>
                  <a:pt x="22907" y="45530"/>
                  <a:pt x="-25672" y="187967"/>
                  <a:pt x="17785" y="243840"/>
                </a:cubicBezTo>
                <a:cubicBezTo>
                  <a:pt x="26741" y="255355"/>
                  <a:pt x="144783" y="283209"/>
                  <a:pt x="170185" y="289560"/>
                </a:cubicBezTo>
                <a:cubicBezTo>
                  <a:pt x="207515" y="314447"/>
                  <a:pt x="227659" y="344165"/>
                  <a:pt x="276865" y="304800"/>
                </a:cubicBezTo>
                <a:cubicBezTo>
                  <a:pt x="289409" y="294765"/>
                  <a:pt x="287025" y="274320"/>
                  <a:pt x="292105" y="259080"/>
                </a:cubicBezTo>
                <a:cubicBezTo>
                  <a:pt x="287025" y="203200"/>
                  <a:pt x="292280" y="145392"/>
                  <a:pt x="276865" y="91440"/>
                </a:cubicBezTo>
                <a:cubicBezTo>
                  <a:pt x="270944" y="70717"/>
                  <a:pt x="249078" y="57675"/>
                  <a:pt x="231145" y="45720"/>
                </a:cubicBezTo>
                <a:cubicBezTo>
                  <a:pt x="210243" y="31785"/>
                  <a:pt x="121535" y="18318"/>
                  <a:pt x="109225" y="15240"/>
                </a:cubicBezTo>
                <a:cubicBezTo>
                  <a:pt x="35414" y="-3213"/>
                  <a:pt x="45725" y="2540"/>
                  <a:pt x="33025" y="0"/>
                </a:cubicBezTo>
                <a:close/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algn="ctr" defTabSz="410751" hangingPunct="0"/>
            <a:endParaRPr lang="en-US" sz="1266" kern="0">
              <a:solidFill>
                <a:srgbClr val="A5A5A5"/>
              </a:solidFill>
              <a:latin typeface="Open Sans Regular"/>
              <a:ea typeface="Open Sans Regular"/>
              <a:cs typeface="Open Sans Regular"/>
              <a:sym typeface="Open Sans Regular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28D5C58-BCD0-4EC2-859A-045AE0736248}"/>
              </a:ext>
            </a:extLst>
          </p:cNvPr>
          <p:cNvSpPr/>
          <p:nvPr/>
        </p:nvSpPr>
        <p:spPr>
          <a:xfrm>
            <a:off x="10104526" y="2228887"/>
            <a:ext cx="293239" cy="225021"/>
          </a:xfrm>
          <a:custGeom>
            <a:avLst/>
            <a:gdLst>
              <a:gd name="connsiteX0" fmla="*/ 335280 w 417064"/>
              <a:gd name="connsiteY0" fmla="*/ 0 h 320040"/>
              <a:gd name="connsiteX1" fmla="*/ 335280 w 417064"/>
              <a:gd name="connsiteY1" fmla="*/ 0 h 320040"/>
              <a:gd name="connsiteX2" fmla="*/ 213360 w 417064"/>
              <a:gd name="connsiteY2" fmla="*/ 60960 h 320040"/>
              <a:gd name="connsiteX3" fmla="*/ 167640 w 417064"/>
              <a:gd name="connsiteY3" fmla="*/ 91440 h 320040"/>
              <a:gd name="connsiteX4" fmla="*/ 106680 w 417064"/>
              <a:gd name="connsiteY4" fmla="*/ 76200 h 320040"/>
              <a:gd name="connsiteX5" fmla="*/ 0 w 417064"/>
              <a:gd name="connsiteY5" fmla="*/ 76200 h 320040"/>
              <a:gd name="connsiteX6" fmla="*/ 15240 w 417064"/>
              <a:gd name="connsiteY6" fmla="*/ 320040 h 320040"/>
              <a:gd name="connsiteX7" fmla="*/ 274320 w 417064"/>
              <a:gd name="connsiteY7" fmla="*/ 289560 h 320040"/>
              <a:gd name="connsiteX8" fmla="*/ 365760 w 417064"/>
              <a:gd name="connsiteY8" fmla="*/ 259080 h 320040"/>
              <a:gd name="connsiteX9" fmla="*/ 411480 w 417064"/>
              <a:gd name="connsiteY9" fmla="*/ 228600 h 320040"/>
              <a:gd name="connsiteX10" fmla="*/ 411480 w 417064"/>
              <a:gd name="connsiteY10" fmla="*/ 60960 h 320040"/>
              <a:gd name="connsiteX11" fmla="*/ 411480 w 417064"/>
              <a:gd name="connsiteY11" fmla="*/ 6096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7064" h="320040">
                <a:moveTo>
                  <a:pt x="335280" y="0"/>
                </a:moveTo>
                <a:lnTo>
                  <a:pt x="335280" y="0"/>
                </a:lnTo>
                <a:cubicBezTo>
                  <a:pt x="294640" y="20320"/>
                  <a:pt x="253249" y="39202"/>
                  <a:pt x="213360" y="60960"/>
                </a:cubicBezTo>
                <a:cubicBezTo>
                  <a:pt x="197280" y="69731"/>
                  <a:pt x="185772" y="88850"/>
                  <a:pt x="167640" y="91440"/>
                </a:cubicBezTo>
                <a:cubicBezTo>
                  <a:pt x="146905" y="94402"/>
                  <a:pt x="127539" y="78096"/>
                  <a:pt x="106680" y="76200"/>
                </a:cubicBezTo>
                <a:cubicBezTo>
                  <a:pt x="71266" y="72981"/>
                  <a:pt x="35560" y="76200"/>
                  <a:pt x="0" y="76200"/>
                </a:cubicBezTo>
                <a:lnTo>
                  <a:pt x="15240" y="320040"/>
                </a:lnTo>
                <a:lnTo>
                  <a:pt x="274320" y="289560"/>
                </a:lnTo>
                <a:cubicBezTo>
                  <a:pt x="305736" y="282828"/>
                  <a:pt x="339027" y="276902"/>
                  <a:pt x="365760" y="259080"/>
                </a:cubicBezTo>
                <a:cubicBezTo>
                  <a:pt x="381000" y="248920"/>
                  <a:pt x="407361" y="246447"/>
                  <a:pt x="411480" y="228600"/>
                </a:cubicBezTo>
                <a:cubicBezTo>
                  <a:pt x="424045" y="174151"/>
                  <a:pt x="411480" y="116840"/>
                  <a:pt x="411480" y="60960"/>
                </a:cubicBezTo>
                <a:lnTo>
                  <a:pt x="411480" y="6096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1A219A5-626E-4A08-AFC6-EDB7B6E55896}"/>
              </a:ext>
            </a:extLst>
          </p:cNvPr>
          <p:cNvSpPr/>
          <p:nvPr/>
        </p:nvSpPr>
        <p:spPr>
          <a:xfrm>
            <a:off x="9861178" y="2228887"/>
            <a:ext cx="200708" cy="246452"/>
          </a:xfrm>
          <a:custGeom>
            <a:avLst/>
            <a:gdLst>
              <a:gd name="connsiteX0" fmla="*/ 269906 w 285460"/>
              <a:gd name="connsiteY0" fmla="*/ 350520 h 350520"/>
              <a:gd name="connsiteX1" fmla="*/ 269906 w 285460"/>
              <a:gd name="connsiteY1" fmla="*/ 350520 h 350520"/>
              <a:gd name="connsiteX2" fmla="*/ 132746 w 285460"/>
              <a:gd name="connsiteY2" fmla="*/ 304800 h 350520"/>
              <a:gd name="connsiteX3" fmla="*/ 102266 w 285460"/>
              <a:gd name="connsiteY3" fmla="*/ 259080 h 350520"/>
              <a:gd name="connsiteX4" fmla="*/ 56546 w 285460"/>
              <a:gd name="connsiteY4" fmla="*/ 243840 h 350520"/>
              <a:gd name="connsiteX5" fmla="*/ 41306 w 285460"/>
              <a:gd name="connsiteY5" fmla="*/ 198120 h 350520"/>
              <a:gd name="connsiteX6" fmla="*/ 26066 w 285460"/>
              <a:gd name="connsiteY6" fmla="*/ 60960 h 350520"/>
              <a:gd name="connsiteX7" fmla="*/ 117506 w 285460"/>
              <a:gd name="connsiteY7" fmla="*/ 0 h 350520"/>
              <a:gd name="connsiteX8" fmla="*/ 269906 w 285460"/>
              <a:gd name="connsiteY8" fmla="*/ 15240 h 350520"/>
              <a:gd name="connsiteX9" fmla="*/ 285146 w 285460"/>
              <a:gd name="connsiteY9" fmla="*/ 76200 h 350520"/>
              <a:gd name="connsiteX10" fmla="*/ 269906 w 285460"/>
              <a:gd name="connsiteY10" fmla="*/ 2895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460" h="350520">
                <a:moveTo>
                  <a:pt x="269906" y="350520"/>
                </a:moveTo>
                <a:lnTo>
                  <a:pt x="269906" y="350520"/>
                </a:lnTo>
                <a:cubicBezTo>
                  <a:pt x="224186" y="335280"/>
                  <a:pt x="175055" y="327877"/>
                  <a:pt x="132746" y="304800"/>
                </a:cubicBezTo>
                <a:cubicBezTo>
                  <a:pt x="116666" y="296029"/>
                  <a:pt x="116569" y="270522"/>
                  <a:pt x="102266" y="259080"/>
                </a:cubicBezTo>
                <a:cubicBezTo>
                  <a:pt x="89722" y="249045"/>
                  <a:pt x="71786" y="248920"/>
                  <a:pt x="56546" y="243840"/>
                </a:cubicBezTo>
                <a:cubicBezTo>
                  <a:pt x="51466" y="228600"/>
                  <a:pt x="48490" y="212488"/>
                  <a:pt x="41306" y="198120"/>
                </a:cubicBezTo>
                <a:cubicBezTo>
                  <a:pt x="15055" y="145617"/>
                  <a:pt x="-28236" y="138534"/>
                  <a:pt x="26066" y="60960"/>
                </a:cubicBezTo>
                <a:cubicBezTo>
                  <a:pt x="47073" y="30950"/>
                  <a:pt x="117506" y="0"/>
                  <a:pt x="117506" y="0"/>
                </a:cubicBezTo>
                <a:cubicBezTo>
                  <a:pt x="168306" y="5080"/>
                  <a:pt x="223429" y="-5886"/>
                  <a:pt x="269906" y="15240"/>
                </a:cubicBezTo>
                <a:cubicBezTo>
                  <a:pt x="288974" y="23907"/>
                  <a:pt x="285146" y="76200"/>
                  <a:pt x="285146" y="76200"/>
                </a:cubicBezTo>
                <a:lnTo>
                  <a:pt x="269906" y="289560"/>
                </a:lnTo>
              </a:path>
            </a:pathLst>
          </a:cu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4291" tIns="32145" rIns="64291" bIns="32145" numCol="1" spcCol="38100" rtlCol="0" anchor="t">
            <a:noAutofit/>
          </a:bodyPr>
          <a:lstStyle/>
          <a:p>
            <a:pPr defTabSz="642915" latinLnBrk="1" hangingPunct="0"/>
            <a:endParaRPr lang="en-US" sz="1266" kern="0">
              <a:solidFill>
                <a:srgbClr val="000000"/>
              </a:solidFill>
              <a:latin typeface="Open Sans Regular"/>
              <a:sym typeface="Open Sans Regular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557A08-6E36-408B-AD10-2FFE172720D3}"/>
              </a:ext>
            </a:extLst>
          </p:cNvPr>
          <p:cNvSpPr txBox="1"/>
          <p:nvPr/>
        </p:nvSpPr>
        <p:spPr>
          <a:xfrm rot="21373924">
            <a:off x="9477508" y="3368491"/>
            <a:ext cx="1407436" cy="375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8" tIns="35718" rIns="35718" bIns="35718" numCol="1" spcCol="38100" rtlCol="0" anchor="ctr">
            <a:spAutoFit/>
          </a:bodyPr>
          <a:lstStyle/>
          <a:p>
            <a:pPr algn="ctr" defTabSz="410751" hangingPunct="0"/>
            <a:r>
              <a:rPr lang="en-US" sz="1969" b="1" kern="0" dirty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  <a:sym typeface="Open Sans Regular"/>
              </a:rPr>
              <a:t>Principle……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1C6AA2-CCD7-416D-8066-FD99CF6DFD3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233197" y="6216695"/>
            <a:ext cx="713237" cy="427304"/>
          </a:xfrm>
        </p:spPr>
        <p:txBody>
          <a:bodyPr/>
          <a:lstStyle/>
          <a:p>
            <a:pPr algn="ctr" defTabSz="410751" hangingPunct="0"/>
            <a:fld id="{86CB4B4D-7CA3-9044-876B-883B54F8677D}" type="slidenum">
              <a:rPr lang="en-US" sz="1266" kern="0">
                <a:solidFill>
                  <a:srgbClr val="535353"/>
                </a:solidFill>
                <a:latin typeface="Open Sans Regular"/>
                <a:sym typeface="Open Sans Regular"/>
              </a:rPr>
              <a:pPr algn="ctr" defTabSz="410751" hangingPunct="0"/>
              <a:t>14</a:t>
            </a:fld>
            <a:endParaRPr lang="en-US" sz="1266" kern="0" dirty="0">
              <a:solidFill>
                <a:srgbClr val="535353"/>
              </a:solidFill>
              <a:latin typeface="Open Sans Regular"/>
              <a:sym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5216665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7353" y="1918814"/>
            <a:ext cx="8217294" cy="267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727189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>
            <a:extLst>
              <a:ext uri="{FF2B5EF4-FFF2-40B4-BE49-F238E27FC236}">
                <a16:creationId xmlns:a16="http://schemas.microsoft.com/office/drawing/2014/main" id="{FF6AE1E7-5DF2-42C3-A64B-FB124BCC2604}"/>
              </a:ext>
            </a:extLst>
          </p:cNvPr>
          <p:cNvSpPr txBox="1">
            <a:spLocks/>
          </p:cNvSpPr>
          <p:nvPr/>
        </p:nvSpPr>
        <p:spPr>
          <a:xfrm>
            <a:off x="11078153" y="6194142"/>
            <a:ext cx="182018" cy="301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2504" tIns="42504" rIns="42504" bIns="42504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A585"/>
                </a:solidFill>
                <a:effectLst/>
                <a:uFillTx/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pPr defTabSz="584170"/>
            <a:fld id="{86CB4B4D-7CA3-9044-876B-883B54F8677D}" type="slidenum">
              <a:rPr lang="en-US" kern="0"/>
              <a:pPr defTabSz="584170"/>
              <a:t>2</a:t>
            </a:fld>
            <a:endParaRPr lang="en-US" kern="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B75550-73C9-492E-8A0F-0234CB2555C8}"/>
              </a:ext>
            </a:extLst>
          </p:cNvPr>
          <p:cNvGrpSpPr/>
          <p:nvPr/>
        </p:nvGrpSpPr>
        <p:grpSpPr>
          <a:xfrm>
            <a:off x="292899" y="5982218"/>
            <a:ext cx="2069884" cy="603874"/>
            <a:chOff x="312234" y="8508157"/>
            <a:chExt cx="2207942" cy="85886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A8AF26-3759-4C91-B041-2EF2EF84E7D9}"/>
                </a:ext>
              </a:extLst>
            </p:cNvPr>
            <p:cNvSpPr/>
            <p:nvPr/>
          </p:nvSpPr>
          <p:spPr>
            <a:xfrm>
              <a:off x="312234" y="8617586"/>
              <a:ext cx="2207942" cy="539876"/>
            </a:xfrm>
            <a:prstGeom prst="rect">
              <a:avLst/>
            </a:prstGeom>
            <a:solidFill>
              <a:schemeClr val="bg1"/>
            </a:solidFill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799" tIns="50799" rIns="50799" bIns="50799" numCol="1" spcCol="38100" rtlCol="0" anchor="ctr">
              <a:spAutoFit/>
            </a:bodyPr>
            <a:lstStyle/>
            <a:p>
              <a:pPr algn="ctr" defTabSz="488775" hangingPunct="0"/>
              <a:endParaRPr lang="en-US" kern="0">
                <a:solidFill>
                  <a:srgbClr val="A5A5A5"/>
                </a:solidFill>
                <a:latin typeface="Open Sans Regular"/>
                <a:sym typeface="Open Sans Regular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1870A222-D068-4CA2-9A83-34DFEB473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6049" y="8508157"/>
              <a:ext cx="1828800" cy="85886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56710A4-9406-4EC0-AE8E-B560ECA0C6CE}"/>
              </a:ext>
            </a:extLst>
          </p:cNvPr>
          <p:cNvGrpSpPr/>
          <p:nvPr/>
        </p:nvGrpSpPr>
        <p:grpSpPr>
          <a:xfrm>
            <a:off x="10985584" y="6006374"/>
            <a:ext cx="551925" cy="363472"/>
            <a:chOff x="11718126" y="8542547"/>
            <a:chExt cx="588736" cy="51695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927BBE4-FEFF-434A-96DF-DA064520B4EF}"/>
                </a:ext>
              </a:extLst>
            </p:cNvPr>
            <p:cNvCxnSpPr>
              <a:cxnSpLocks/>
            </p:cNvCxnSpPr>
            <p:nvPr/>
          </p:nvCxnSpPr>
          <p:spPr>
            <a:xfrm>
              <a:off x="11718126" y="8672680"/>
              <a:ext cx="0" cy="386821"/>
            </a:xfrm>
            <a:prstGeom prst="line">
              <a:avLst/>
            </a:prstGeom>
            <a:noFill/>
            <a:ln w="25400" cap="flat">
              <a:solidFill>
                <a:srgbClr val="DADADA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8DA899-B304-4A77-A8A8-AF9FAFBABF22}"/>
                </a:ext>
              </a:extLst>
            </p:cNvPr>
            <p:cNvSpPr txBox="1"/>
            <p:nvPr/>
          </p:nvSpPr>
          <p:spPr>
            <a:xfrm>
              <a:off x="11819538" y="8542547"/>
              <a:ext cx="487324" cy="408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799" tIns="50799" rIns="50799" bIns="50799" numCol="1" spcCol="38100" rtlCol="0" anchor="ctr">
              <a:spAutoFit/>
            </a:bodyPr>
            <a:lstStyle/>
            <a:p>
              <a:pPr algn="ctr" defTabSz="488775" hangingPunct="0"/>
              <a:r>
                <a:rPr lang="en-US" sz="1200" b="1" kern="0" dirty="0">
                  <a:solidFill>
                    <a:srgbClr val="676767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  <a:sym typeface="Open Sans Regular"/>
                </a:rPr>
                <a:t>PÁG.</a:t>
              </a:r>
            </a:p>
          </p:txBody>
        </p:sp>
      </p:grpSp>
      <p:sp>
        <p:nvSpPr>
          <p:cNvPr id="17" name="2 Marcador de contenido"/>
          <p:cNvSpPr txBox="1">
            <a:spLocks/>
          </p:cNvSpPr>
          <p:nvPr/>
        </p:nvSpPr>
        <p:spPr>
          <a:xfrm>
            <a:off x="462890" y="1128269"/>
            <a:ext cx="9180879" cy="3283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2504" tIns="42504" rIns="42504" bIns="42504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algn="l" defTabSz="584170">
              <a:defRPr/>
            </a:pPr>
            <a:r>
              <a:rPr lang="es-ES" sz="3000" i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final de esta sesión, usted estará en capacidad de</a:t>
            </a:r>
            <a:r>
              <a:rPr lang="es-ES" sz="3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91259" indent="-191259" algn="l" defTabSz="765039" fontAlgn="base">
              <a:spcBef>
                <a:spcPts val="1507"/>
              </a:spcBef>
              <a:spcAft>
                <a:spcPct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</a:pPr>
            <a:r>
              <a:rPr lang="es-BO" altLang="es-BO" sz="3000" b="1" dirty="0">
                <a:solidFill>
                  <a:srgbClr val="00808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Mencionar los cuatro Principios de protección con sus propias palabras</a:t>
            </a:r>
          </a:p>
          <a:p>
            <a:pPr marL="191259" indent="-191259" algn="l" defTabSz="765039" fontAlgn="base">
              <a:spcBef>
                <a:spcPts val="1507"/>
              </a:spcBef>
              <a:spcAft>
                <a:spcPct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</a:pPr>
            <a:r>
              <a:rPr lang="es-BO" altLang="es-BO" sz="3000" b="1" dirty="0">
                <a:solidFill>
                  <a:srgbClr val="00808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Dar ejemplos claros de como estos principios son puestos en la práctica a lo largo del ciclo de un programa humanitario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6B87B56-5F78-4A43-9221-E8A407A1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890" y="199562"/>
            <a:ext cx="9364485" cy="955576"/>
          </a:xfrm>
        </p:spPr>
        <p:txBody>
          <a:bodyPr vert="horz" lIns="76505" tIns="38252" rIns="76505" bIns="38252" rtlCol="0" anchor="ctr">
            <a:normAutofit/>
          </a:bodyPr>
          <a:lstStyle/>
          <a:p>
            <a:pPr defTabSz="765039">
              <a:lnSpc>
                <a:spcPct val="90000"/>
              </a:lnSpc>
              <a:spcBef>
                <a:spcPct val="0"/>
              </a:spcBef>
            </a:pPr>
            <a:r>
              <a:rPr lang="es-ES" sz="4200" b="1" kern="1200" dirty="0">
                <a:solidFill>
                  <a:srgbClr val="3A8F7E"/>
                </a:solidFill>
                <a:latin typeface="Arial" panose="020B0604020202020204" pitchFamily="34" charset="0"/>
                <a:ea typeface="Open Sans Bold" panose="020B0806030504020204" pitchFamily="34" charset="0"/>
                <a:cs typeface="Arial" panose="020B0604020202020204" pitchFamily="34" charset="0"/>
              </a:rPr>
              <a:t>Objetivos de aprendizaje</a:t>
            </a:r>
          </a:p>
        </p:txBody>
      </p:sp>
      <p:pic>
        <p:nvPicPr>
          <p:cNvPr id="20" name="Picture 4" descr="Related image">
            <a:extLst>
              <a:ext uri="{FF2B5EF4-FFF2-40B4-BE49-F238E27FC236}">
                <a16:creationId xmlns:a16="http://schemas.microsoft.com/office/drawing/2014/main" id="{93D8E5B1-A854-4E4E-AF12-58307E157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263" y="1303351"/>
            <a:ext cx="2003974" cy="150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Image result for comprehension icon">
            <a:extLst>
              <a:ext uri="{FF2B5EF4-FFF2-40B4-BE49-F238E27FC236}">
                <a16:creationId xmlns:a16="http://schemas.microsoft.com/office/drawing/2014/main" id="{756B9092-B7B2-49AC-9E6C-D0B71C084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7380" y="3310569"/>
            <a:ext cx="2021013" cy="151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7E4F4C63-A8DF-4341-89B4-7E1150BCC886}"/>
              </a:ext>
            </a:extLst>
          </p:cNvPr>
          <p:cNvSpPr/>
          <p:nvPr/>
        </p:nvSpPr>
        <p:spPr>
          <a:xfrm>
            <a:off x="9081744" y="2959105"/>
            <a:ext cx="3512273" cy="431194"/>
          </a:xfrm>
          <a:prstGeom prst="rect">
            <a:avLst/>
          </a:prstGeom>
          <a:noFill/>
        </p:spPr>
        <p:txBody>
          <a:bodyPr wrap="square" lIns="76505" tIns="38252" rIns="76505" bIns="38252">
            <a:spAutoFit/>
          </a:bodyPr>
          <a:lstStyle/>
          <a:p>
            <a:pPr algn="ctr" defTabSz="488775" hangingPunct="0"/>
            <a:r>
              <a:rPr lang="es-ES" sz="2300" kern="0" dirty="0">
                <a:ln w="0"/>
                <a:solidFill>
                  <a:srgbClr val="0048A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Open Sans Regular"/>
                <a:sym typeface="Open Sans Regular"/>
              </a:rPr>
              <a:t>Conocimiento</a:t>
            </a: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47A7B1E8-7200-4248-BB95-832706B3F656}"/>
              </a:ext>
            </a:extLst>
          </p:cNvPr>
          <p:cNvSpPr/>
          <p:nvPr/>
        </p:nvSpPr>
        <p:spPr>
          <a:xfrm>
            <a:off x="9088112" y="4910924"/>
            <a:ext cx="3512273" cy="431194"/>
          </a:xfrm>
          <a:prstGeom prst="rect">
            <a:avLst/>
          </a:prstGeom>
          <a:noFill/>
        </p:spPr>
        <p:txBody>
          <a:bodyPr wrap="square" lIns="76505" tIns="38252" rIns="76505" bIns="38252">
            <a:spAutoFit/>
          </a:bodyPr>
          <a:lstStyle/>
          <a:p>
            <a:pPr algn="ctr" defTabSz="488775" hangingPunct="0"/>
            <a:r>
              <a:rPr lang="es-ES" sz="2300" kern="0" dirty="0">
                <a:ln w="0"/>
                <a:solidFill>
                  <a:srgbClr val="006E1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Open Sans Regular"/>
                <a:sym typeface="Open Sans Regular"/>
              </a:rPr>
              <a:t>Comprensión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1051A7F7-7570-4F23-83D7-F25B6C6DDB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0652" y="4068448"/>
            <a:ext cx="4331164" cy="242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4973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>
            <a:extLst>
              <a:ext uri="{FF2B5EF4-FFF2-40B4-BE49-F238E27FC236}">
                <a16:creationId xmlns:a16="http://schemas.microsoft.com/office/drawing/2014/main" id="{FF6AE1E7-5DF2-42C3-A64B-FB124BCC2604}"/>
              </a:ext>
            </a:extLst>
          </p:cNvPr>
          <p:cNvSpPr txBox="1">
            <a:spLocks/>
          </p:cNvSpPr>
          <p:nvPr/>
        </p:nvSpPr>
        <p:spPr>
          <a:xfrm>
            <a:off x="11078305" y="6194143"/>
            <a:ext cx="144269" cy="223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8" tIns="35718" rIns="35718" bIns="3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A585"/>
                </a:solidFill>
                <a:effectLst/>
                <a:uFillTx/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fld id="{86CB4B4D-7CA3-9044-876B-883B54F8677D}" type="slidenum">
              <a:rPr lang="en-US" sz="984"/>
              <a:pPr/>
              <a:t>3</a:t>
            </a:fld>
            <a:endParaRPr lang="en-US" sz="984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8D6A395-8D4F-44DF-861C-3CAB2CD719D5}"/>
              </a:ext>
            </a:extLst>
          </p:cNvPr>
          <p:cNvSpPr txBox="1">
            <a:spLocks/>
          </p:cNvSpPr>
          <p:nvPr/>
        </p:nvSpPr>
        <p:spPr>
          <a:xfrm>
            <a:off x="525682" y="1141826"/>
            <a:ext cx="10979517" cy="4813730"/>
          </a:xfrm>
          <a:prstGeom prst="rect">
            <a:avLst/>
          </a:prstGeom>
          <a:solidFill>
            <a:schemeClr val="bg1"/>
          </a:solidFill>
          <a:ln w="12700">
            <a:solidFill>
              <a:srgbClr val="00D28C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hangingPunct="1"/>
            <a:r>
              <a:rPr lang="es-EC" sz="253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El </a:t>
            </a:r>
            <a:r>
              <a:rPr lang="es-EC" sz="2531" b="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Comité Permanente entre Organismos (IASC) </a:t>
            </a:r>
            <a:r>
              <a:rPr lang="es-EC" sz="253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define la protección como:</a:t>
            </a:r>
          </a:p>
          <a:p>
            <a:pPr hangingPunct="1"/>
            <a:r>
              <a:rPr lang="es-EC" sz="253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“… </a:t>
            </a:r>
            <a:r>
              <a:rPr lang="es-EC" sz="2531" b="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todas las actividades tendientes a conseguir el pleno respeto de las personas </a:t>
            </a:r>
            <a:r>
              <a:rPr lang="es-EC" sz="2531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 conformidad con la letra y el espíritu de la normativa pertinente (es decir, leyes internacionales de derechos humanos, derechos humanitarios, derecho internacional de los refugiados).”</a:t>
            </a:r>
          </a:p>
          <a:p>
            <a:pPr hangingPunct="1"/>
            <a:endParaRPr lang="es-EC" sz="703" dirty="0">
              <a:solidFill>
                <a:srgbClr val="00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 defTabSz="642915" fontAlgn="base">
              <a:spcBef>
                <a:spcPts val="1266"/>
              </a:spcBef>
              <a:spcAft>
                <a:spcPct val="0"/>
              </a:spcAft>
              <a:buClr>
                <a:srgbClr val="749805"/>
              </a:buClr>
              <a:buSzPct val="130000"/>
            </a:pPr>
            <a:r>
              <a:rPr lang="es-ES_tradnl" altLang="es-BO" sz="2812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“La protección se refiere a la seguridad, la dignidad y los derechos de las personas afectadas por los desastres, los conflictos armados, o crisis sociales ”</a:t>
            </a:r>
          </a:p>
          <a:p>
            <a:pPr algn="r" defTabSz="642915" fontAlgn="base">
              <a:spcBef>
                <a:spcPts val="1266"/>
              </a:spcBef>
              <a:spcAft>
                <a:spcPct val="0"/>
              </a:spcAft>
              <a:buClr>
                <a:srgbClr val="749805"/>
              </a:buClr>
              <a:buSzPct val="130000"/>
            </a:pPr>
            <a:r>
              <a:rPr lang="es-ES_tradnl" altLang="es-BO" sz="1687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Página 40 del Manual</a:t>
            </a:r>
          </a:p>
          <a:p>
            <a:pPr hangingPunct="1"/>
            <a:endParaRPr lang="es-EC" sz="2531" dirty="0">
              <a:solidFill>
                <a:srgbClr val="00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24049B4-027F-4B55-ABAE-3371E0172F4D}"/>
              </a:ext>
            </a:extLst>
          </p:cNvPr>
          <p:cNvSpPr/>
          <p:nvPr/>
        </p:nvSpPr>
        <p:spPr>
          <a:xfrm>
            <a:off x="0" y="140371"/>
            <a:ext cx="12191999" cy="687687"/>
          </a:xfrm>
          <a:prstGeom prst="rect">
            <a:avLst/>
          </a:prstGeom>
          <a:solidFill>
            <a:srgbClr val="009679"/>
          </a:solidFill>
          <a:ln w="25400" cap="flat">
            <a:solidFill>
              <a:srgbClr val="773F9B">
                <a:lumMod val="75000"/>
              </a:srgbClr>
            </a:solidFill>
            <a:prstDash val="solid"/>
            <a:round/>
          </a:ln>
          <a:effectLst/>
        </p:spPr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lvl="0" indent="0" algn="ctr" defTabSz="410751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Open Sans Regular"/>
                <a:cs typeface="Arial" panose="020B0604020202020204" pitchFamily="34" charset="0"/>
                <a:sym typeface="Open Sans Regular"/>
              </a:rPr>
              <a:t>10. ¿QUE ES PROTECCIÓN?</a:t>
            </a:r>
          </a:p>
        </p:txBody>
      </p:sp>
    </p:spTree>
    <p:extLst>
      <p:ext uri="{BB962C8B-B14F-4D97-AF65-F5344CB8AC3E}">
        <p14:creationId xmlns:p14="http://schemas.microsoft.com/office/powerpoint/2010/main" val="13225586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FFB82-E1B1-4CEC-A2FF-1079371E46A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55853" y="1016265"/>
            <a:ext cx="11154625" cy="666624"/>
          </a:xfrm>
        </p:spPr>
        <p:txBody>
          <a:bodyPr>
            <a:noAutofit/>
          </a:bodyPr>
          <a:lstStyle/>
          <a:p>
            <a:r>
              <a:rPr lang="pt-BR" sz="253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 representa </a:t>
            </a:r>
            <a:r>
              <a:rPr lang="pt-BR" sz="253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</a:t>
            </a:r>
            <a:r>
              <a:rPr lang="pt-BR" sz="253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253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protección</a:t>
            </a:r>
            <a:r>
              <a:rPr lang="pt-BR" sz="253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para </a:t>
            </a:r>
            <a:r>
              <a:rPr lang="pt-BR" sz="253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</a:t>
            </a:r>
            <a:r>
              <a:rPr lang="pt-BR" sz="253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personas?....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929DBE3-3DB0-4CB1-8D7C-4F177F5394D3}"/>
              </a:ext>
            </a:extLst>
          </p:cNvPr>
          <p:cNvGrpSpPr/>
          <p:nvPr/>
        </p:nvGrpSpPr>
        <p:grpSpPr>
          <a:xfrm>
            <a:off x="227849" y="1872509"/>
            <a:ext cx="2256707" cy="3688644"/>
            <a:chOff x="288672" y="1789533"/>
            <a:chExt cx="4531570" cy="6877671"/>
          </a:xfrm>
        </p:grpSpPr>
        <p:pic>
          <p:nvPicPr>
            <p:cNvPr id="1026" name="Picture 2" descr="A man scoops water in a dry river bed in Mwingi, lower eastern Kenya">
              <a:extLst>
                <a:ext uri="{FF2B5EF4-FFF2-40B4-BE49-F238E27FC236}">
                  <a16:creationId xmlns:a16="http://schemas.microsoft.com/office/drawing/2014/main" id="{7BED4C81-3A2C-45C3-8653-8DE39731492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98" r="25975"/>
            <a:stretch/>
          </p:blipFill>
          <p:spPr bwMode="auto">
            <a:xfrm>
              <a:off x="363891" y="3066142"/>
              <a:ext cx="3886200" cy="4979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D77E13C-C6B8-40B1-B06C-F114BAE87B45}"/>
                </a:ext>
              </a:extLst>
            </p:cNvPr>
            <p:cNvSpPr/>
            <p:nvPr/>
          </p:nvSpPr>
          <p:spPr>
            <a:xfrm>
              <a:off x="1083755" y="8091665"/>
              <a:ext cx="2988391" cy="575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endParaRPr lang="en-US" sz="1406" dirty="0">
                <a:solidFill>
                  <a:srgbClr val="00B2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8D9FC1-801A-413B-90F0-C8716AFCA388}"/>
                </a:ext>
              </a:extLst>
            </p:cNvPr>
            <p:cNvSpPr txBox="1"/>
            <p:nvPr/>
          </p:nvSpPr>
          <p:spPr>
            <a:xfrm>
              <a:off x="288672" y="1789533"/>
              <a:ext cx="4531570" cy="1425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35718" tIns="35718" rIns="35718" bIns="35718" numCol="1" spcCol="38100" rtlCol="0" anchor="ctr">
              <a:spAutoFit/>
            </a:bodyPr>
            <a:lstStyle/>
            <a:p>
              <a:pPr algn="ctr" defTabSz="410751" hangingPunct="0"/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Sobrevivientes</a:t>
              </a:r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 </a:t>
              </a:r>
            </a:p>
            <a:p>
              <a:pPr algn="ctr" defTabSz="410751" hangingPunct="0"/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 la</a:t>
              </a:r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 </a:t>
              </a:r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sequia</a:t>
              </a:r>
              <a:endPara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Regular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E4BEA80-76CC-4094-B768-D760B881CE5E}"/>
              </a:ext>
            </a:extLst>
          </p:cNvPr>
          <p:cNvGrpSpPr/>
          <p:nvPr/>
        </p:nvGrpSpPr>
        <p:grpSpPr>
          <a:xfrm>
            <a:off x="2589032" y="1872509"/>
            <a:ext cx="1963876" cy="3626079"/>
            <a:chOff x="4603483" y="2137483"/>
            <a:chExt cx="3886198" cy="635685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23D3C0-4D27-4A5A-9BBC-36F6F5C12A35}"/>
                </a:ext>
              </a:extLst>
            </p:cNvPr>
            <p:cNvSpPr txBox="1"/>
            <p:nvPr/>
          </p:nvSpPr>
          <p:spPr>
            <a:xfrm>
              <a:off x="6529182" y="8064374"/>
              <a:ext cx="142868" cy="4299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35718" tIns="35718" rIns="35718" bIns="35718" numCol="1" spcCol="38100" rtlCol="0" anchor="ctr">
              <a:spAutoFit/>
            </a:bodyPr>
            <a:lstStyle/>
            <a:p>
              <a:pPr fontAlgn="base"/>
              <a:endParaRPr lang="en-US" sz="1125" dirty="0">
                <a:solidFill>
                  <a:srgbClr val="00B2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81CCC3F-CA14-4D6C-A3CE-0C14A3163667}"/>
                </a:ext>
              </a:extLst>
            </p:cNvPr>
            <p:cNvSpPr txBox="1"/>
            <p:nvPr/>
          </p:nvSpPr>
          <p:spPr>
            <a:xfrm>
              <a:off x="5313287" y="2137483"/>
              <a:ext cx="2727994" cy="7334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35718" tIns="35718" rIns="35718" bIns="35718" numCol="1" spcCol="38100" rtlCol="0" anchor="ctr">
              <a:spAutoFit/>
            </a:bodyPr>
            <a:lstStyle/>
            <a:p>
              <a:pPr algn="ctr" defTabSz="410751" hangingPunct="0"/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sin </a:t>
              </a:r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 Regular"/>
                </a:rPr>
                <a:t>techo</a:t>
              </a:r>
              <a:endPara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Regular"/>
              </a:endParaRPr>
            </a:p>
          </p:txBody>
        </p:sp>
        <p:pic>
          <p:nvPicPr>
            <p:cNvPr id="1030" name="Picture 6" descr="On the streets of Yaounde, it's common to see refugees selling their wares as they struggle to survive. ">
              <a:extLst>
                <a:ext uri="{FF2B5EF4-FFF2-40B4-BE49-F238E27FC236}">
                  <a16:creationId xmlns:a16="http://schemas.microsoft.com/office/drawing/2014/main" id="{BF8073CB-EFFC-4736-B2A7-31CF84B5C8C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40" r="28566"/>
            <a:stretch/>
          </p:blipFill>
          <p:spPr bwMode="auto">
            <a:xfrm>
              <a:off x="4603483" y="3064033"/>
              <a:ext cx="3886198" cy="4979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730F15F-D722-479E-B43D-5D48E6C9EBE4}"/>
              </a:ext>
            </a:extLst>
          </p:cNvPr>
          <p:cNvGrpSpPr/>
          <p:nvPr/>
        </p:nvGrpSpPr>
        <p:grpSpPr>
          <a:xfrm>
            <a:off x="4732030" y="1790363"/>
            <a:ext cx="2009511" cy="3781225"/>
            <a:chOff x="8814997" y="1823890"/>
            <a:chExt cx="3944755" cy="6824917"/>
          </a:xfrm>
        </p:grpSpPr>
        <p:pic>
          <p:nvPicPr>
            <p:cNvPr id="1028" name="Picture 4" descr="Shayef Taher's children with guns">
              <a:extLst>
                <a:ext uri="{FF2B5EF4-FFF2-40B4-BE49-F238E27FC236}">
                  <a16:creationId xmlns:a16="http://schemas.microsoft.com/office/drawing/2014/main" id="{D4EB6380-39B1-4081-9482-86C9929C45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94" t="2693" r="27380" b="2850"/>
            <a:stretch/>
          </p:blipFill>
          <p:spPr bwMode="auto">
            <a:xfrm>
              <a:off x="8873553" y="3066142"/>
              <a:ext cx="3886199" cy="497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2EAD2C-48BF-4837-98D7-6F57DFB0977C}"/>
                </a:ext>
              </a:extLst>
            </p:cNvPr>
            <p:cNvSpPr/>
            <p:nvPr/>
          </p:nvSpPr>
          <p:spPr>
            <a:xfrm>
              <a:off x="11864169" y="8091666"/>
              <a:ext cx="362635" cy="5571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endParaRPr lang="en-US" sz="1406" dirty="0">
                <a:solidFill>
                  <a:srgbClr val="00B2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5AB3FB-0BC3-480A-BCB0-0481A7BD12EA}"/>
                </a:ext>
              </a:extLst>
            </p:cNvPr>
            <p:cNvSpPr txBox="1"/>
            <p:nvPr/>
          </p:nvSpPr>
          <p:spPr>
            <a:xfrm>
              <a:off x="8814997" y="1823890"/>
              <a:ext cx="3789959" cy="13801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35718" tIns="35718" rIns="35718" bIns="35718" numCol="1" spcCol="38100" rtlCol="0" anchor="ctr">
              <a:spAutoFit/>
            </a:bodyPr>
            <a:lstStyle/>
            <a:p>
              <a:pPr algn="ctr" defTabSz="410751" hangingPunct="0"/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Afectados</a:t>
              </a:r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 algn="ctr" defTabSz="410751" hangingPunct="0"/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Por</a:t>
              </a:r>
              <a:r>
                <a:rPr lang="en-US" sz="225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la </a:t>
              </a:r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guerra</a:t>
              </a:r>
              <a:endPara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Regular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6E3E4AD-66CA-4CE4-95B9-78505D37C9F9}"/>
              </a:ext>
            </a:extLst>
          </p:cNvPr>
          <p:cNvGrpSpPr/>
          <p:nvPr/>
        </p:nvGrpSpPr>
        <p:grpSpPr>
          <a:xfrm>
            <a:off x="6998514" y="1665856"/>
            <a:ext cx="2112445" cy="3816328"/>
            <a:chOff x="13153919" y="2165126"/>
            <a:chExt cx="4037243" cy="646408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80FA129-C88C-421D-9163-8E8CBFE21C94}"/>
                </a:ext>
              </a:extLst>
            </p:cNvPr>
            <p:cNvSpPr txBox="1"/>
            <p:nvPr/>
          </p:nvSpPr>
          <p:spPr>
            <a:xfrm>
              <a:off x="13495256" y="2165126"/>
              <a:ext cx="3180028" cy="7086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35718" tIns="35718" rIns="35718" bIns="35718" numCol="1" spcCol="38100" rtlCol="0" anchor="ctr">
              <a:spAutoFit/>
            </a:bodyPr>
            <a:lstStyle/>
            <a:p>
              <a:pPr algn="ctr" defTabSz="410751" hangingPunct="0"/>
              <a:r>
                <a:rPr lang="en-US" sz="2250" b="1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Refugiados</a:t>
              </a:r>
              <a:endPara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Regular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3392811-9BDB-4FBE-9487-F6214ADE10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 l="14131" t="31029" r="63285" b="15669"/>
            <a:stretch/>
          </p:blipFill>
          <p:spPr>
            <a:xfrm>
              <a:off x="13153919" y="3062778"/>
              <a:ext cx="3886199" cy="497769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79A0D8-4337-4B70-9708-76C685B8057A}"/>
                </a:ext>
              </a:extLst>
            </p:cNvPr>
            <p:cNvSpPr/>
            <p:nvPr/>
          </p:nvSpPr>
          <p:spPr>
            <a:xfrm>
              <a:off x="13865700" y="8106380"/>
              <a:ext cx="3325462" cy="522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endParaRPr lang="en-US" sz="1406" dirty="0">
                <a:solidFill>
                  <a:srgbClr val="00B2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4FF589-255A-4143-A499-3842092EC7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246317" y="6190454"/>
            <a:ext cx="713237" cy="473600"/>
          </a:xfrm>
        </p:spPr>
        <p:txBody>
          <a:bodyPr/>
          <a:lstStyle/>
          <a:p>
            <a:fld id="{86CB4B4D-7CA3-9044-876B-883B54F8677D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71E28A6-7B2B-424C-812D-3FA84E70063F}"/>
              </a:ext>
            </a:extLst>
          </p:cNvPr>
          <p:cNvSpPr/>
          <p:nvPr/>
        </p:nvSpPr>
        <p:spPr>
          <a:xfrm>
            <a:off x="-13647" y="61555"/>
            <a:ext cx="12205647" cy="721414"/>
          </a:xfrm>
          <a:prstGeom prst="rect">
            <a:avLst/>
          </a:prstGeom>
          <a:solidFill>
            <a:srgbClr val="009679"/>
          </a:solidFill>
          <a:ln w="25400" cap="flat">
            <a:solidFill>
              <a:srgbClr val="773F9B">
                <a:lumMod val="75000"/>
              </a:srgbClr>
            </a:solidFill>
            <a:prstDash val="solid"/>
            <a:round/>
          </a:ln>
          <a:effectLst/>
        </p:spPr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lvl="0" indent="0" algn="ctr" defTabSz="410751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Regular"/>
                <a:ea typeface="Open Sans Regular"/>
                <a:cs typeface="Open Sans Regular"/>
                <a:sym typeface="Open Sans Regular"/>
              </a:rPr>
              <a:t>¿Diferentes </a:t>
            </a:r>
            <a:r>
              <a:rPr kumimoji="0" lang="es-ES" sz="4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Open Sans Regular"/>
                <a:cs typeface="Arial" panose="020B0604020202020204" pitchFamily="34" charset="0"/>
                <a:sym typeface="Open Sans Regular"/>
              </a:rPr>
              <a:t>necesidades</a:t>
            </a:r>
            <a:r>
              <a:rPr kumimoji="0" lang="es-ES" sz="4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Regular"/>
                <a:ea typeface="Open Sans Regular"/>
                <a:cs typeface="Open Sans Regular"/>
                <a:sym typeface="Open Sans Regular"/>
              </a:rPr>
              <a:t> de protección?</a:t>
            </a: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268CB04-4774-498B-B313-02370A47A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020" y="2936749"/>
            <a:ext cx="2571672" cy="223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7">
            <a:extLst>
              <a:ext uri="{FF2B5EF4-FFF2-40B4-BE49-F238E27FC236}">
                <a16:creationId xmlns:a16="http://schemas.microsoft.com/office/drawing/2014/main" id="{129D0656-1202-4F2F-BFA8-E37F825C2CB8}"/>
              </a:ext>
            </a:extLst>
          </p:cNvPr>
          <p:cNvSpPr txBox="1"/>
          <p:nvPr/>
        </p:nvSpPr>
        <p:spPr>
          <a:xfrm>
            <a:off x="9617991" y="1733047"/>
            <a:ext cx="2014777" cy="11535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algn="ctr" defTabSz="410751" hangingPunct="0"/>
            <a:r>
              <a: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Personas </a:t>
            </a:r>
            <a:r>
              <a:rPr lang="en-US" sz="2250" b="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vulnerables</a:t>
            </a:r>
            <a:r>
              <a:rPr lang="en-US" sz="225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 COVID 19</a:t>
            </a:r>
            <a:endParaRPr lang="en-US" sz="225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9446637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Body"/>
          <p:cNvSpPr txBox="1">
            <a:spLocks noGrp="1"/>
          </p:cNvSpPr>
          <p:nvPr>
            <p:ph type="body" sz="half" idx="1"/>
          </p:nvPr>
        </p:nvSpPr>
        <p:spPr>
          <a:xfrm>
            <a:off x="687006" y="1981341"/>
            <a:ext cx="7371461" cy="394214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BO" sz="281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cuatro principios de protección respaldan los derechos identificados en la Carta Humanitaria (¿recuerda esos?) </a:t>
            </a:r>
          </a:p>
          <a:p>
            <a:pPr algn="l"/>
            <a:endParaRPr lang="es-BO" sz="2812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BO" sz="2812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1822" indent="-401822">
              <a:buFont typeface="Arial" panose="020B0604020202020204" pitchFamily="34" charset="0"/>
              <a:buChar char="•"/>
            </a:pPr>
            <a:endParaRPr sz="2812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images-na.ssl-images-amazon.com/images/I/41Xhuz7NadL._SX368_BO1,204,203,200_.jpg">
            <a:extLst>
              <a:ext uri="{FF2B5EF4-FFF2-40B4-BE49-F238E27FC236}">
                <a16:creationId xmlns:a16="http://schemas.microsoft.com/office/drawing/2014/main" id="{050F25F5-38D6-4351-A999-48EA4FA93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02053">
            <a:off x="8455593" y="1786946"/>
            <a:ext cx="2513552" cy="3389899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69AC65-A852-4D90-8A78-118A5EF1573F}"/>
              </a:ext>
            </a:extLst>
          </p:cNvPr>
          <p:cNvSpPr txBox="1"/>
          <p:nvPr/>
        </p:nvSpPr>
        <p:spPr>
          <a:xfrm>
            <a:off x="8827756" y="5505105"/>
            <a:ext cx="1567736" cy="4183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8" tIns="35718" rIns="35718" bIns="35718" numCol="1" spcCol="38100" rtlCol="0" anchor="ctr">
            <a:spAutoFit/>
          </a:bodyPr>
          <a:lstStyle/>
          <a:p>
            <a:pPr algn="ctr" defTabSz="410751" hangingPunct="0"/>
            <a:r>
              <a:rPr lang="en-US" sz="2250" dirty="0" err="1">
                <a:solidFill>
                  <a:srgbClr val="000000"/>
                </a:solidFill>
              </a:rPr>
              <a:t>V</a:t>
            </a:r>
            <a:r>
              <a:rPr lang="en-US" sz="2250" dirty="0" err="1">
                <a:solidFill>
                  <a:srgbClr val="000000"/>
                </a:solidFill>
                <a:latin typeface="Open Sans Regular"/>
                <a:ea typeface="Open Sans Regular"/>
                <a:cs typeface="Open Sans Regular"/>
                <a:sym typeface="Open Sans Regular"/>
              </a:rPr>
              <a:t>er</a:t>
            </a:r>
            <a:r>
              <a:rPr lang="en-US" sz="2250" dirty="0">
                <a:solidFill>
                  <a:srgbClr val="000000"/>
                </a:solidFill>
                <a:latin typeface="Open Sans Regular"/>
                <a:ea typeface="Open Sans Regular"/>
                <a:cs typeface="Open Sans Regular"/>
                <a:sym typeface="Open Sans Regular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Open Sans Regular"/>
                <a:ea typeface="Open Sans Regular"/>
                <a:cs typeface="Open Sans Regular"/>
                <a:sym typeface="Open Sans Regular"/>
              </a:rPr>
              <a:t>pag</a:t>
            </a:r>
            <a:r>
              <a:rPr lang="en-US" sz="2250" dirty="0">
                <a:solidFill>
                  <a:srgbClr val="000000"/>
                </a:solidFill>
                <a:latin typeface="Open Sans Regular"/>
                <a:ea typeface="Open Sans Regular"/>
                <a:cs typeface="Open Sans Regular"/>
                <a:sym typeface="Open Sans Regular"/>
              </a:rPr>
              <a:t>. 32</a:t>
            </a:r>
          </a:p>
        </p:txBody>
      </p:sp>
      <p:sp>
        <p:nvSpPr>
          <p:cNvPr id="7" name="Slide Number">
            <a:extLst>
              <a:ext uri="{FF2B5EF4-FFF2-40B4-BE49-F238E27FC236}">
                <a16:creationId xmlns:a16="http://schemas.microsoft.com/office/drawing/2014/main" id="{B9DCCAA3-3409-4504-BA17-EA32C8261D8F}"/>
              </a:ext>
            </a:extLst>
          </p:cNvPr>
          <p:cNvSpPr txBox="1">
            <a:spLocks/>
          </p:cNvSpPr>
          <p:nvPr/>
        </p:nvSpPr>
        <p:spPr>
          <a:xfrm>
            <a:off x="2220076" y="6334782"/>
            <a:ext cx="713237" cy="473600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fld id="{86CB4B4D-7CA3-9044-876B-883B54F8677D}" type="slidenum">
              <a:rPr lang="en-US" sz="1266"/>
              <a:pPr/>
              <a:t>5</a:t>
            </a:fld>
            <a:endParaRPr lang="en-US" sz="1266" dirty="0"/>
          </a:p>
        </p:txBody>
      </p:sp>
      <p:sp>
        <p:nvSpPr>
          <p:cNvPr id="3" name="2 Rectángulo"/>
          <p:cNvSpPr/>
          <p:nvPr/>
        </p:nvSpPr>
        <p:spPr>
          <a:xfrm>
            <a:off x="746976" y="3530139"/>
            <a:ext cx="6096001" cy="5250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es-BO" sz="281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derecho a vivir con dignidad</a:t>
            </a:r>
          </a:p>
        </p:txBody>
      </p:sp>
      <p:sp>
        <p:nvSpPr>
          <p:cNvPr id="9" name="1 Marcador de texto"/>
          <p:cNvSpPr txBox="1">
            <a:spLocks/>
          </p:cNvSpPr>
          <p:nvPr/>
        </p:nvSpPr>
        <p:spPr>
          <a:xfrm>
            <a:off x="785788" y="4057632"/>
            <a:ext cx="6730379" cy="976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401822" indent="-401822" algn="l">
              <a:buFont typeface="Arial" panose="020B0604020202020204" pitchFamily="34" charset="0"/>
              <a:buChar char="•"/>
            </a:pPr>
            <a:r>
              <a:rPr lang="es-BO" sz="281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derecho a la asistencia humanitaria.</a:t>
            </a:r>
            <a:endParaRPr lang="es-BO" sz="281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1 Marcador de texto"/>
          <p:cNvSpPr txBox="1">
            <a:spLocks/>
          </p:cNvSpPr>
          <p:nvPr/>
        </p:nvSpPr>
        <p:spPr>
          <a:xfrm>
            <a:off x="746976" y="4709503"/>
            <a:ext cx="6945083" cy="894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5pPr>
            <a:lvl6pPr marL="2444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6pPr>
            <a:lvl7pPr marL="2889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7pPr>
            <a:lvl8pPr marL="33337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8pPr>
            <a:lvl9pPr marL="3778250" marR="0" indent="-222250" algn="ctr" defTabSz="584200" rtl="0" latinLnBrk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 i="0" u="none" strike="noStrike" cap="none" spc="0" baseline="0">
                <a:ln>
                  <a:noFill/>
                </a:ln>
                <a:solidFill>
                  <a:srgbClr val="676767"/>
                </a:solidFill>
                <a:uFillTx/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401822" indent="-401822" algn="l">
              <a:buFont typeface="Arial" panose="020B0604020202020204" pitchFamily="34" charset="0"/>
              <a:buChar char="•"/>
            </a:pPr>
            <a:r>
              <a:rPr lang="es-BO" sz="281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derecho a la protección y seguridad.</a:t>
            </a:r>
            <a:endParaRPr lang="es-BO" sz="281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8B91F129-262B-4662-9D03-B1E344AE7A39}"/>
              </a:ext>
            </a:extLst>
          </p:cNvPr>
          <p:cNvSpPr/>
          <p:nvPr/>
        </p:nvSpPr>
        <p:spPr>
          <a:xfrm>
            <a:off x="-70338" y="150454"/>
            <a:ext cx="12262338" cy="1303240"/>
          </a:xfrm>
          <a:prstGeom prst="rect">
            <a:avLst/>
          </a:prstGeom>
          <a:solidFill>
            <a:srgbClr val="009679"/>
          </a:solidFill>
          <a:ln w="25400" cap="flat">
            <a:solidFill>
              <a:srgbClr val="773F9B">
                <a:lumMod val="75000"/>
              </a:srgbClr>
            </a:solidFill>
            <a:prstDash val="solid"/>
            <a:round/>
          </a:ln>
          <a:effectLst/>
        </p:spPr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lvl="0" indent="0" algn="ctr" defTabSz="410751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BO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Principios de Protección y la Carta Humanitaria</a:t>
            </a:r>
            <a:r>
              <a:rPr kumimoji="0" lang="es-EC" sz="7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Regular"/>
                <a:ea typeface="Open Sans Regular"/>
                <a:cs typeface="Open Sans Regular"/>
                <a:sym typeface="Open Sans Regular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37203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FA7526-185D-40EB-8596-55FDD66EAD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10000"/>
          </a:blip>
          <a:srcRect l="7522" t="17008" r="7522" b="17008"/>
          <a:stretch/>
        </p:blipFill>
        <p:spPr>
          <a:xfrm>
            <a:off x="1" y="105"/>
            <a:ext cx="12192001" cy="685779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Slide Number">
            <a:extLst>
              <a:ext uri="{FF2B5EF4-FFF2-40B4-BE49-F238E27FC236}">
                <a16:creationId xmlns:a16="http://schemas.microsoft.com/office/drawing/2014/main" id="{9D591955-D3AE-4C5F-A95D-C3C2E3967886}"/>
              </a:ext>
            </a:extLst>
          </p:cNvPr>
          <p:cNvSpPr txBox="1">
            <a:spLocks/>
          </p:cNvSpPr>
          <p:nvPr/>
        </p:nvSpPr>
        <p:spPr>
          <a:xfrm>
            <a:off x="11078305" y="6194143"/>
            <a:ext cx="144269" cy="223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8" tIns="35718" rIns="35718" bIns="3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A585"/>
                </a:solidFill>
                <a:effectLst/>
                <a:uFillTx/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A5A5A5"/>
                </a:solidFill>
                <a:effectLst/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fld id="{86CB4B4D-7CA3-9044-876B-883B54F8677D}" type="slidenum">
              <a:rPr lang="en-US" sz="984"/>
              <a:pPr/>
              <a:t>6</a:t>
            </a:fld>
            <a:endParaRPr lang="en-US" sz="984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414B5C4-E844-49D6-ADA6-CC37DE9CD9DC}"/>
              </a:ext>
            </a:extLst>
          </p:cNvPr>
          <p:cNvCxnSpPr>
            <a:cxnSpLocks/>
          </p:cNvCxnSpPr>
          <p:nvPr/>
        </p:nvCxnSpPr>
        <p:spPr>
          <a:xfrm>
            <a:off x="10985743" y="6097898"/>
            <a:ext cx="0" cy="271975"/>
          </a:xfrm>
          <a:prstGeom prst="line">
            <a:avLst/>
          </a:prstGeom>
          <a:noFill/>
          <a:ln w="25400" cap="flat">
            <a:solidFill>
              <a:srgbClr val="DADADA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4" y="152374"/>
            <a:ext cx="11563362" cy="5823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">
            <a:extLst>
              <a:ext uri="{FF2B5EF4-FFF2-40B4-BE49-F238E27FC236}">
                <a16:creationId xmlns:a16="http://schemas.microsoft.com/office/drawing/2014/main" id="{AE67DD04-EA48-4E63-AABA-53334211AECF}"/>
              </a:ext>
            </a:extLst>
          </p:cNvPr>
          <p:cNvSpPr txBox="1">
            <a:spLocks/>
          </p:cNvSpPr>
          <p:nvPr/>
        </p:nvSpPr>
        <p:spPr>
          <a:xfrm>
            <a:off x="1283458" y="1236627"/>
            <a:ext cx="11359725" cy="862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8" tIns="35718" rIns="35718" bIns="35718" anchor="t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00B297"/>
                </a:solidFill>
                <a:uFillTx/>
                <a:latin typeface="Open Sans Regular"/>
                <a:ea typeface="Open Sans Regular"/>
                <a:cs typeface="Open Sans Regular"/>
                <a:sym typeface="Open Sans Regular"/>
              </a:defRPr>
            </a:lvl9pPr>
          </a:lstStyle>
          <a:p>
            <a:pPr algn="l" hangingPunct="1"/>
            <a:r>
              <a:rPr lang="es-ES" sz="196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Pagina 37</a:t>
            </a:r>
            <a:br>
              <a:rPr lang="es-ES" sz="196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969" dirty="0">
              <a:solidFill>
                <a:srgbClr val="002060"/>
              </a:solidFill>
              <a:latin typeface="Arial" panose="020B0604020202020204" pitchFamily="34" charset="0"/>
              <a:ea typeface="Open Sans Bold" panose="020B08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59969" y="6016095"/>
            <a:ext cx="8323334" cy="331756"/>
          </a:xfrm>
          <a:prstGeom prst="rect">
            <a:avLst/>
          </a:prstGeom>
          <a:solidFill>
            <a:srgbClr val="009679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algn="ctr" defTabSz="410751" hangingPunct="0"/>
            <a:r>
              <a:rPr lang="es-BO" sz="168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Open Sans Regular"/>
              </a:rPr>
              <a:t>APENDICE: Normativa profesional relativa a la protección</a:t>
            </a:r>
          </a:p>
        </p:txBody>
      </p:sp>
    </p:spTree>
    <p:extLst>
      <p:ext uri="{BB962C8B-B14F-4D97-AF65-F5344CB8AC3E}">
        <p14:creationId xmlns:p14="http://schemas.microsoft.com/office/powerpoint/2010/main" val="57073473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CF7AE551-0BFC-4A22-84A0-0ABEE3235BBE}"/>
              </a:ext>
            </a:extLst>
          </p:cNvPr>
          <p:cNvSpPr/>
          <p:nvPr/>
        </p:nvSpPr>
        <p:spPr>
          <a:xfrm>
            <a:off x="-9970160" y="871569"/>
            <a:ext cx="22162160" cy="6038190"/>
          </a:xfrm>
          <a:custGeom>
            <a:avLst/>
            <a:gdLst>
              <a:gd name="connsiteX0" fmla="*/ 9865883 w 22162160"/>
              <a:gd name="connsiteY0" fmla="*/ 0 h 6038190"/>
              <a:gd name="connsiteX1" fmla="*/ 13395147 w 22162160"/>
              <a:gd name="connsiteY1" fmla="*/ 0 h 6038190"/>
              <a:gd name="connsiteX2" fmla="*/ 13395147 w 22162160"/>
              <a:gd name="connsiteY2" fmla="*/ 1379809 h 6038190"/>
              <a:gd name="connsiteX3" fmla="*/ 22162160 w 22162160"/>
              <a:gd name="connsiteY3" fmla="*/ 1379809 h 6038190"/>
              <a:gd name="connsiteX4" fmla="*/ 22162160 w 22162160"/>
              <a:gd name="connsiteY4" fmla="*/ 6038190 h 6038190"/>
              <a:gd name="connsiteX5" fmla="*/ 0 w 22162160"/>
              <a:gd name="connsiteY5" fmla="*/ 6038190 h 6038190"/>
              <a:gd name="connsiteX6" fmla="*/ 0 w 22162160"/>
              <a:gd name="connsiteY6" fmla="*/ 1379809 h 6038190"/>
              <a:gd name="connsiteX7" fmla="*/ 9865883 w 22162160"/>
              <a:gd name="connsiteY7" fmla="*/ 1379809 h 603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62160" h="6038190">
                <a:moveTo>
                  <a:pt x="9865883" y="0"/>
                </a:moveTo>
                <a:lnTo>
                  <a:pt x="13395147" y="0"/>
                </a:lnTo>
                <a:lnTo>
                  <a:pt x="13395147" y="1379809"/>
                </a:lnTo>
                <a:lnTo>
                  <a:pt x="22162160" y="1379809"/>
                </a:lnTo>
                <a:lnTo>
                  <a:pt x="22162160" y="6038190"/>
                </a:lnTo>
                <a:lnTo>
                  <a:pt x="0" y="6038190"/>
                </a:lnTo>
                <a:lnTo>
                  <a:pt x="0" y="1379809"/>
                </a:lnTo>
                <a:lnTo>
                  <a:pt x="9865883" y="1379809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B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53273EC-574F-4AC9-9AAB-8D82CF5F06A8}"/>
              </a:ext>
            </a:extLst>
          </p:cNvPr>
          <p:cNvSpPr txBox="1"/>
          <p:nvPr/>
        </p:nvSpPr>
        <p:spPr>
          <a:xfrm>
            <a:off x="1171067" y="1668377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</a:rPr>
              <a:t>Principio 1</a:t>
            </a:r>
            <a:endParaRPr lang="es-BO" sz="2800" b="1" dirty="0">
              <a:solidFill>
                <a:schemeClr val="bg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671E22-DEEE-49F9-B3A7-FCFB55F22EDE}"/>
              </a:ext>
            </a:extLst>
          </p:cNvPr>
          <p:cNvSpPr txBox="1"/>
          <p:nvPr/>
        </p:nvSpPr>
        <p:spPr>
          <a:xfrm>
            <a:off x="3761868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2</a:t>
            </a:r>
            <a:endParaRPr lang="es-BO" sz="2800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6032D3A-B533-439B-B9AA-924BB17F3861}"/>
              </a:ext>
            </a:extLst>
          </p:cNvPr>
          <p:cNvSpPr txBox="1"/>
          <p:nvPr/>
        </p:nvSpPr>
        <p:spPr>
          <a:xfrm>
            <a:off x="6352669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3</a:t>
            </a:r>
            <a:endParaRPr lang="es-BO" sz="28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4A77ED0-9169-4292-9981-77C905BBD68E}"/>
              </a:ext>
            </a:extLst>
          </p:cNvPr>
          <p:cNvSpPr txBox="1"/>
          <p:nvPr/>
        </p:nvSpPr>
        <p:spPr>
          <a:xfrm>
            <a:off x="8943470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4</a:t>
            </a:r>
            <a:endParaRPr lang="es-BO" sz="2800" b="1" dirty="0"/>
          </a:p>
        </p:txBody>
      </p:sp>
      <p:pic>
        <p:nvPicPr>
          <p:cNvPr id="11" name="Gráfico 10" descr="Acceso universal">
            <a:extLst>
              <a:ext uri="{FF2B5EF4-FFF2-40B4-BE49-F238E27FC236}">
                <a16:creationId xmlns:a16="http://schemas.microsoft.com/office/drawing/2014/main" id="{13050FB3-DB55-4DAB-A7CD-44329435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8774" y="771631"/>
            <a:ext cx="918000" cy="918000"/>
          </a:xfrm>
          <a:prstGeom prst="rect">
            <a:avLst/>
          </a:prstGeom>
        </p:spPr>
      </p:pic>
      <p:pic>
        <p:nvPicPr>
          <p:cNvPr id="13" name="Gráfico 12" descr="Familia con dos niños">
            <a:extLst>
              <a:ext uri="{FF2B5EF4-FFF2-40B4-BE49-F238E27FC236}">
                <a16:creationId xmlns:a16="http://schemas.microsoft.com/office/drawing/2014/main" id="{4FC6A5C6-5E60-4A17-9C4B-9C8156593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2625" y="819810"/>
            <a:ext cx="918000" cy="918000"/>
          </a:xfrm>
          <a:prstGeom prst="rect">
            <a:avLst/>
          </a:prstGeom>
        </p:spPr>
      </p:pic>
      <p:pic>
        <p:nvPicPr>
          <p:cNvPr id="15" name="Gráfico 14" descr="Sala de juntas">
            <a:extLst>
              <a:ext uri="{FF2B5EF4-FFF2-40B4-BE49-F238E27FC236}">
                <a16:creationId xmlns:a16="http://schemas.microsoft.com/office/drawing/2014/main" id="{1A4A97C5-B94B-4FFD-A76A-53A13012D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65527" y="771631"/>
            <a:ext cx="918000" cy="918000"/>
          </a:xfrm>
          <a:prstGeom prst="rect">
            <a:avLst/>
          </a:prstGeom>
        </p:spPr>
      </p:pic>
      <p:pic>
        <p:nvPicPr>
          <p:cNvPr id="17" name="Gráfico 16" descr="Balanza de la justicia">
            <a:extLst>
              <a:ext uri="{FF2B5EF4-FFF2-40B4-BE49-F238E27FC236}">
                <a16:creationId xmlns:a16="http://schemas.microsoft.com/office/drawing/2014/main" id="{6B2CC24F-2964-4649-8785-26084805E6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91375" y="771631"/>
            <a:ext cx="918000" cy="91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0D16147-AB1A-4301-B9DF-B3B1B5ABDC66}"/>
              </a:ext>
            </a:extLst>
          </p:cNvPr>
          <p:cNvSpPr txBox="1"/>
          <p:nvPr/>
        </p:nvSpPr>
        <p:spPr>
          <a:xfrm>
            <a:off x="575353" y="176464"/>
            <a:ext cx="10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0096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 ENFOQUES DE PROTECCION Y MARCO LEGAL</a:t>
            </a:r>
            <a:endParaRPr lang="es-BO" sz="3200" b="1" dirty="0">
              <a:solidFill>
                <a:srgbClr val="0096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ráfico 18" descr="Familia con dos niños">
            <a:extLst>
              <a:ext uri="{FF2B5EF4-FFF2-40B4-BE49-F238E27FC236}">
                <a16:creationId xmlns:a16="http://schemas.microsoft.com/office/drawing/2014/main" id="{981A68EA-66B3-4261-930C-9ECD1EA388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907735" y="3114779"/>
            <a:ext cx="2376531" cy="2376531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D90766D9-0D38-4C77-BA85-F1FEE0E93838}"/>
              </a:ext>
            </a:extLst>
          </p:cNvPr>
          <p:cNvSpPr txBox="1"/>
          <p:nvPr/>
        </p:nvSpPr>
        <p:spPr>
          <a:xfrm>
            <a:off x="3979023" y="2484918"/>
            <a:ext cx="4233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</a:rPr>
              <a:t>Principio 1</a:t>
            </a:r>
            <a:endParaRPr lang="es-BO" sz="4000" b="1" dirty="0">
              <a:solidFill>
                <a:schemeClr val="bg1"/>
              </a:solidFill>
            </a:endParaRPr>
          </a:p>
        </p:txBody>
      </p:sp>
      <p:pic>
        <p:nvPicPr>
          <p:cNvPr id="21" name="Gráfico 20" descr="Familia con dos niños">
            <a:extLst>
              <a:ext uri="{FF2B5EF4-FFF2-40B4-BE49-F238E27FC236}">
                <a16:creationId xmlns:a16="http://schemas.microsoft.com/office/drawing/2014/main" id="{F3ADEDCA-B6AD-4068-B269-180CE9643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2067" y="2849570"/>
            <a:ext cx="918000" cy="918000"/>
          </a:xfrm>
          <a:prstGeom prst="rect">
            <a:avLst/>
          </a:prstGeom>
        </p:spPr>
      </p:pic>
      <p:pic>
        <p:nvPicPr>
          <p:cNvPr id="22" name="Gráfico 21" descr="Familia con dos niños">
            <a:extLst>
              <a:ext uri="{FF2B5EF4-FFF2-40B4-BE49-F238E27FC236}">
                <a16:creationId xmlns:a16="http://schemas.microsoft.com/office/drawing/2014/main" id="{1BCFE902-EA8C-4BE4-83EB-7C72415CA4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625" y="4850701"/>
            <a:ext cx="918000" cy="9180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E7F071-9A6C-4EE8-8D15-820EF9B2B46A}"/>
              </a:ext>
            </a:extLst>
          </p:cNvPr>
          <p:cNvSpPr txBox="1"/>
          <p:nvPr/>
        </p:nvSpPr>
        <p:spPr>
          <a:xfrm>
            <a:off x="1763461" y="3080084"/>
            <a:ext cx="2417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b="1" dirty="0">
                <a:solidFill>
                  <a:schemeClr val="bg1"/>
                </a:solidFill>
              </a:rPr>
              <a:t>“Fortalecer la seguridad, la dignidad y los derechos de las personas”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03742B-4934-4901-810E-97F568D7F47F}"/>
              </a:ext>
            </a:extLst>
          </p:cNvPr>
          <p:cNvSpPr txBox="1"/>
          <p:nvPr/>
        </p:nvSpPr>
        <p:spPr>
          <a:xfrm>
            <a:off x="1903262" y="4948984"/>
            <a:ext cx="1949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b="1" dirty="0">
                <a:solidFill>
                  <a:schemeClr val="bg1"/>
                </a:solidFill>
              </a:rPr>
              <a:t>evitar exponerlas a mas daños</a:t>
            </a:r>
            <a:endParaRPr lang="es-BO" b="1" dirty="0">
              <a:solidFill>
                <a:schemeClr val="bg1"/>
              </a:solidFill>
            </a:endParaRPr>
          </a:p>
        </p:txBody>
      </p:sp>
      <p:pic>
        <p:nvPicPr>
          <p:cNvPr id="25" name="Gráfico 24" descr="Familia con dos niños">
            <a:extLst>
              <a:ext uri="{FF2B5EF4-FFF2-40B4-BE49-F238E27FC236}">
                <a16:creationId xmlns:a16="http://schemas.microsoft.com/office/drawing/2014/main" id="{ED115837-FD7C-4C5B-9BBB-E24D5F36FC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60418" y="2736821"/>
            <a:ext cx="918000" cy="918000"/>
          </a:xfrm>
          <a:prstGeom prst="rect">
            <a:avLst/>
          </a:prstGeom>
        </p:spPr>
      </p:pic>
      <p:pic>
        <p:nvPicPr>
          <p:cNvPr id="26" name="Gráfico 25" descr="Familia con dos niños">
            <a:extLst>
              <a:ext uri="{FF2B5EF4-FFF2-40B4-BE49-F238E27FC236}">
                <a16:creationId xmlns:a16="http://schemas.microsoft.com/office/drawing/2014/main" id="{12320C76-213C-4C14-951D-D60D83195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12976" y="4737952"/>
            <a:ext cx="918000" cy="918000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C8A56CEB-543B-4400-8339-7265490A39FC}"/>
              </a:ext>
            </a:extLst>
          </p:cNvPr>
          <p:cNvSpPr txBox="1"/>
          <p:nvPr/>
        </p:nvSpPr>
        <p:spPr>
          <a:xfrm>
            <a:off x="9430603" y="2967334"/>
            <a:ext cx="1951854" cy="1222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La protección es intrínseca a toda acción humanitaria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55463F0C-5094-4F47-9D52-A754D19577AD}"/>
              </a:ext>
            </a:extLst>
          </p:cNvPr>
          <p:cNvSpPr txBox="1"/>
          <p:nvPr/>
        </p:nvSpPr>
        <p:spPr>
          <a:xfrm>
            <a:off x="9591375" y="4836236"/>
            <a:ext cx="1860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Programas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humanitarios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sensibles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a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protección</a:t>
            </a:r>
            <a:endParaRPr lang="es-BO" dirty="0">
              <a:solidFill>
                <a:schemeClr val="bg1"/>
              </a:solidFill>
            </a:endParaRPr>
          </a:p>
        </p:txBody>
      </p:sp>
      <p:pic>
        <p:nvPicPr>
          <p:cNvPr id="29" name="Gráfico 28" descr="Familia con dos niños">
            <a:extLst>
              <a:ext uri="{FF2B5EF4-FFF2-40B4-BE49-F238E27FC236}">
                <a16:creationId xmlns:a16="http://schemas.microsoft.com/office/drawing/2014/main" id="{E91A7C56-DC35-460D-92E5-D4479C9E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07734" y="3114779"/>
            <a:ext cx="2376531" cy="2376531"/>
          </a:xfrm>
          <a:prstGeom prst="rect">
            <a:avLst/>
          </a:prstGeom>
        </p:spPr>
      </p:pic>
      <p:pic>
        <p:nvPicPr>
          <p:cNvPr id="30" name="Gráfico 29" descr="Familia con dos niños">
            <a:extLst>
              <a:ext uri="{FF2B5EF4-FFF2-40B4-BE49-F238E27FC236}">
                <a16:creationId xmlns:a16="http://schemas.microsoft.com/office/drawing/2014/main" id="{389DCEE1-DF16-4881-8F84-DC33D60C5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60417" y="2736821"/>
            <a:ext cx="918000" cy="918000"/>
          </a:xfrm>
          <a:prstGeom prst="rect">
            <a:avLst/>
          </a:prstGeom>
        </p:spPr>
      </p:pic>
      <p:pic>
        <p:nvPicPr>
          <p:cNvPr id="31" name="Gráfico 30" descr="Familia con dos niños">
            <a:extLst>
              <a:ext uri="{FF2B5EF4-FFF2-40B4-BE49-F238E27FC236}">
                <a16:creationId xmlns:a16="http://schemas.microsoft.com/office/drawing/2014/main" id="{75218914-D6C2-4567-B99E-BEAB601F21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12975" y="4737952"/>
            <a:ext cx="918000" cy="918000"/>
          </a:xfrm>
          <a:prstGeom prst="rect">
            <a:avLst/>
          </a:prstGeom>
        </p:spPr>
      </p:pic>
      <p:pic>
        <p:nvPicPr>
          <p:cNvPr id="33" name="Gráfico 32" descr="Flecha curva en el sentido de las agujas del reloj">
            <a:extLst>
              <a:ext uri="{FF2B5EF4-FFF2-40B4-BE49-F238E27FC236}">
                <a16:creationId xmlns:a16="http://schemas.microsoft.com/office/drawing/2014/main" id="{3C239DEF-E10E-4A90-9084-C8484F26D3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7437364" flipV="1">
            <a:off x="4066664" y="3252538"/>
            <a:ext cx="914400" cy="914400"/>
          </a:xfrm>
          <a:prstGeom prst="rect">
            <a:avLst/>
          </a:prstGeom>
        </p:spPr>
      </p:pic>
      <p:pic>
        <p:nvPicPr>
          <p:cNvPr id="34" name="Gráfico 33" descr="Flecha curva en el sentido de las agujas del reloj">
            <a:extLst>
              <a:ext uri="{FF2B5EF4-FFF2-40B4-BE49-F238E27FC236}">
                <a16:creationId xmlns:a16="http://schemas.microsoft.com/office/drawing/2014/main" id="{9FD680D0-57A8-4E58-9FB7-ECB185F6C1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4964261">
            <a:off x="4010520" y="4383504"/>
            <a:ext cx="914400" cy="914400"/>
          </a:xfrm>
          <a:prstGeom prst="rect">
            <a:avLst/>
          </a:prstGeom>
        </p:spPr>
      </p:pic>
      <p:pic>
        <p:nvPicPr>
          <p:cNvPr id="35" name="Gráfico 34" descr="Flecha curva en el sentido de las agujas del reloj">
            <a:extLst>
              <a:ext uri="{FF2B5EF4-FFF2-40B4-BE49-F238E27FC236}">
                <a16:creationId xmlns:a16="http://schemas.microsoft.com/office/drawing/2014/main" id="{9AA50A25-6942-4DB4-9CBC-DB5D51CAB5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3791477">
            <a:off x="6956810" y="3316707"/>
            <a:ext cx="914400" cy="914400"/>
          </a:xfrm>
          <a:prstGeom prst="rect">
            <a:avLst/>
          </a:prstGeom>
        </p:spPr>
      </p:pic>
      <p:pic>
        <p:nvPicPr>
          <p:cNvPr id="36" name="Gráfico 35" descr="Flecha curva en el sentido de las agujas del reloj">
            <a:extLst>
              <a:ext uri="{FF2B5EF4-FFF2-40B4-BE49-F238E27FC236}">
                <a16:creationId xmlns:a16="http://schemas.microsoft.com/office/drawing/2014/main" id="{8B0BC876-23B7-4730-BEA0-D996B872AF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6572036" flipV="1">
            <a:off x="7137091" y="4357155"/>
            <a:ext cx="914400" cy="914400"/>
          </a:xfrm>
          <a:prstGeom prst="rect">
            <a:avLst/>
          </a:prstGeom>
        </p:spPr>
      </p:pic>
      <p:sp>
        <p:nvSpPr>
          <p:cNvPr id="45" name="TextBox 7">
            <a:extLst>
              <a:ext uri="{FF2B5EF4-FFF2-40B4-BE49-F238E27FC236}">
                <a16:creationId xmlns:a16="http://schemas.microsoft.com/office/drawing/2014/main" id="{653AAD18-1B53-4198-AD2E-CB128BCD93CE}"/>
              </a:ext>
            </a:extLst>
          </p:cNvPr>
          <p:cNvSpPr txBox="1"/>
          <p:nvPr/>
        </p:nvSpPr>
        <p:spPr>
          <a:xfrm>
            <a:off x="4449169" y="5080123"/>
            <a:ext cx="3344321" cy="1168539"/>
          </a:xfrm>
          <a:prstGeom prst="ellipse">
            <a:avLst/>
          </a:prstGeom>
          <a:noFill/>
          <a:ln>
            <a:solidFill>
              <a:srgbClr val="01918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chemeClr val="bg1"/>
                </a:solidFill>
              </a:rPr>
              <a:t>Reducir riesgos y no hacer daño</a:t>
            </a:r>
          </a:p>
        </p:txBody>
      </p:sp>
    </p:spTree>
    <p:extLst>
      <p:ext uri="{BB962C8B-B14F-4D97-AF65-F5344CB8AC3E}">
        <p14:creationId xmlns:p14="http://schemas.microsoft.com/office/powerpoint/2010/main" val="307339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CF7AE551-0BFC-4A22-84A0-0ABEE3235BBE}"/>
              </a:ext>
            </a:extLst>
          </p:cNvPr>
          <p:cNvSpPr/>
          <p:nvPr/>
        </p:nvSpPr>
        <p:spPr>
          <a:xfrm>
            <a:off x="-6753250" y="843523"/>
            <a:ext cx="22162160" cy="6038190"/>
          </a:xfrm>
          <a:custGeom>
            <a:avLst/>
            <a:gdLst>
              <a:gd name="connsiteX0" fmla="*/ 9865883 w 22162160"/>
              <a:gd name="connsiteY0" fmla="*/ 0 h 6038190"/>
              <a:gd name="connsiteX1" fmla="*/ 13395147 w 22162160"/>
              <a:gd name="connsiteY1" fmla="*/ 0 h 6038190"/>
              <a:gd name="connsiteX2" fmla="*/ 13395147 w 22162160"/>
              <a:gd name="connsiteY2" fmla="*/ 1379809 h 6038190"/>
              <a:gd name="connsiteX3" fmla="*/ 22162160 w 22162160"/>
              <a:gd name="connsiteY3" fmla="*/ 1379809 h 6038190"/>
              <a:gd name="connsiteX4" fmla="*/ 22162160 w 22162160"/>
              <a:gd name="connsiteY4" fmla="*/ 6038190 h 6038190"/>
              <a:gd name="connsiteX5" fmla="*/ 0 w 22162160"/>
              <a:gd name="connsiteY5" fmla="*/ 6038190 h 6038190"/>
              <a:gd name="connsiteX6" fmla="*/ 0 w 22162160"/>
              <a:gd name="connsiteY6" fmla="*/ 1379809 h 6038190"/>
              <a:gd name="connsiteX7" fmla="*/ 9865883 w 22162160"/>
              <a:gd name="connsiteY7" fmla="*/ 1379809 h 603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62160" h="6038190">
                <a:moveTo>
                  <a:pt x="9865883" y="0"/>
                </a:moveTo>
                <a:lnTo>
                  <a:pt x="13395147" y="0"/>
                </a:lnTo>
                <a:lnTo>
                  <a:pt x="13395147" y="1379809"/>
                </a:lnTo>
                <a:lnTo>
                  <a:pt x="22162160" y="1379809"/>
                </a:lnTo>
                <a:lnTo>
                  <a:pt x="22162160" y="6038190"/>
                </a:lnTo>
                <a:lnTo>
                  <a:pt x="0" y="6038190"/>
                </a:lnTo>
                <a:lnTo>
                  <a:pt x="0" y="1379809"/>
                </a:lnTo>
                <a:lnTo>
                  <a:pt x="9865883" y="1379809"/>
                </a:lnTo>
                <a:close/>
              </a:path>
            </a:pathLst>
          </a:cu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B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53273EC-574F-4AC9-9AAB-8D82CF5F06A8}"/>
              </a:ext>
            </a:extLst>
          </p:cNvPr>
          <p:cNvSpPr txBox="1"/>
          <p:nvPr/>
        </p:nvSpPr>
        <p:spPr>
          <a:xfrm>
            <a:off x="1171067" y="1668377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1</a:t>
            </a:r>
            <a:endParaRPr lang="es-BO" sz="2800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671E22-DEEE-49F9-B3A7-FCFB55F22EDE}"/>
              </a:ext>
            </a:extLst>
          </p:cNvPr>
          <p:cNvSpPr txBox="1"/>
          <p:nvPr/>
        </p:nvSpPr>
        <p:spPr>
          <a:xfrm>
            <a:off x="3761868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</a:rPr>
              <a:t>Principio 2</a:t>
            </a:r>
            <a:endParaRPr lang="es-BO" sz="2800" b="1" dirty="0">
              <a:solidFill>
                <a:schemeClr val="bg1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6032D3A-B533-439B-B9AA-924BB17F3861}"/>
              </a:ext>
            </a:extLst>
          </p:cNvPr>
          <p:cNvSpPr txBox="1"/>
          <p:nvPr/>
        </p:nvSpPr>
        <p:spPr>
          <a:xfrm>
            <a:off x="6352669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3</a:t>
            </a:r>
            <a:endParaRPr lang="es-BO" sz="28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4A77ED0-9169-4292-9981-77C905BBD68E}"/>
              </a:ext>
            </a:extLst>
          </p:cNvPr>
          <p:cNvSpPr txBox="1"/>
          <p:nvPr/>
        </p:nvSpPr>
        <p:spPr>
          <a:xfrm>
            <a:off x="8943470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4</a:t>
            </a:r>
            <a:endParaRPr lang="es-BO" sz="2800" b="1" dirty="0"/>
          </a:p>
        </p:txBody>
      </p:sp>
      <p:pic>
        <p:nvPicPr>
          <p:cNvPr id="11" name="Gráfico 10" descr="Acceso universal">
            <a:extLst>
              <a:ext uri="{FF2B5EF4-FFF2-40B4-BE49-F238E27FC236}">
                <a16:creationId xmlns:a16="http://schemas.microsoft.com/office/drawing/2014/main" id="{13050FB3-DB55-4DAB-A7CD-44329435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8774" y="771631"/>
            <a:ext cx="918000" cy="918000"/>
          </a:xfrm>
          <a:prstGeom prst="rect">
            <a:avLst/>
          </a:prstGeom>
        </p:spPr>
      </p:pic>
      <p:pic>
        <p:nvPicPr>
          <p:cNvPr id="13" name="Gráfico 12" descr="Familia con dos niños">
            <a:extLst>
              <a:ext uri="{FF2B5EF4-FFF2-40B4-BE49-F238E27FC236}">
                <a16:creationId xmlns:a16="http://schemas.microsoft.com/office/drawing/2014/main" id="{4FC6A5C6-5E60-4A17-9C4B-9C8156593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2625" y="819810"/>
            <a:ext cx="918000" cy="918000"/>
          </a:xfrm>
          <a:prstGeom prst="rect">
            <a:avLst/>
          </a:prstGeom>
        </p:spPr>
      </p:pic>
      <p:pic>
        <p:nvPicPr>
          <p:cNvPr id="15" name="Gráfico 14" descr="Sala de juntas">
            <a:extLst>
              <a:ext uri="{FF2B5EF4-FFF2-40B4-BE49-F238E27FC236}">
                <a16:creationId xmlns:a16="http://schemas.microsoft.com/office/drawing/2014/main" id="{1A4A97C5-B94B-4FFD-A76A-53A13012D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65527" y="771631"/>
            <a:ext cx="918000" cy="918000"/>
          </a:xfrm>
          <a:prstGeom prst="rect">
            <a:avLst/>
          </a:prstGeom>
        </p:spPr>
      </p:pic>
      <p:pic>
        <p:nvPicPr>
          <p:cNvPr id="17" name="Gráfico 16" descr="Balanza de la justicia">
            <a:extLst>
              <a:ext uri="{FF2B5EF4-FFF2-40B4-BE49-F238E27FC236}">
                <a16:creationId xmlns:a16="http://schemas.microsoft.com/office/drawing/2014/main" id="{6B2CC24F-2964-4649-8785-26084805E6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91375" y="771631"/>
            <a:ext cx="918000" cy="91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0D16147-AB1A-4301-B9DF-B3B1B5ABDC66}"/>
              </a:ext>
            </a:extLst>
          </p:cNvPr>
          <p:cNvSpPr txBox="1"/>
          <p:nvPr/>
        </p:nvSpPr>
        <p:spPr>
          <a:xfrm>
            <a:off x="3529264" y="176464"/>
            <a:ext cx="530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009679"/>
                </a:solidFill>
              </a:rPr>
              <a:t>Enfoques de protección</a:t>
            </a:r>
            <a:endParaRPr lang="es-BO" sz="3200" b="1" dirty="0">
              <a:solidFill>
                <a:srgbClr val="009679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90766D9-0D38-4C77-BA85-F1FEE0E93838}"/>
              </a:ext>
            </a:extLst>
          </p:cNvPr>
          <p:cNvSpPr txBox="1"/>
          <p:nvPr/>
        </p:nvSpPr>
        <p:spPr>
          <a:xfrm>
            <a:off x="3979023" y="2484918"/>
            <a:ext cx="4233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</a:rPr>
              <a:t>Principio 2</a:t>
            </a:r>
            <a:endParaRPr lang="es-BO" sz="4000" b="1" dirty="0">
              <a:solidFill>
                <a:schemeClr val="bg1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2E7F071-9A6C-4EE8-8D15-820EF9B2B46A}"/>
              </a:ext>
            </a:extLst>
          </p:cNvPr>
          <p:cNvSpPr txBox="1"/>
          <p:nvPr/>
        </p:nvSpPr>
        <p:spPr>
          <a:xfrm>
            <a:off x="1734040" y="2740871"/>
            <a:ext cx="26347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“Velar por que las personas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tengan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acceso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  a la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asistencia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 de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acuerdo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 a sus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necesidades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 y sin </a:t>
            </a:r>
            <a:r>
              <a:rPr lang="en-US" altLang="es-BO" sz="1800" b="1" dirty="0" err="1">
                <a:solidFill>
                  <a:schemeClr val="bg1"/>
                </a:solidFill>
                <a:cs typeface="Arial" panose="020B0604020202020204" pitchFamily="34" charset="0"/>
              </a:rPr>
              <a:t>discriminacion</a:t>
            </a:r>
            <a:r>
              <a:rPr lang="en-US" altLang="es-BO" sz="1800" b="1" dirty="0">
                <a:solidFill>
                  <a:schemeClr val="bg1"/>
                </a:solidFill>
                <a:cs typeface="Arial" panose="020B0604020202020204" pitchFamily="34" charset="0"/>
              </a:rPr>
              <a:t>”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03742B-4934-4901-810E-97F568D7F47F}"/>
              </a:ext>
            </a:extLst>
          </p:cNvPr>
          <p:cNvSpPr txBox="1"/>
          <p:nvPr/>
        </p:nvSpPr>
        <p:spPr>
          <a:xfrm>
            <a:off x="2077453" y="4948984"/>
            <a:ext cx="21517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2400" b="1" dirty="0" err="1">
                <a:solidFill>
                  <a:schemeClr val="bg1"/>
                </a:solidFill>
                <a:cs typeface="Arial" panose="020B0604020202020204" pitchFamily="34" charset="0"/>
              </a:rPr>
              <a:t>imparcial</a:t>
            </a:r>
            <a:r>
              <a:rPr lang="en-US" altLang="es-BO" sz="2400" b="1" dirty="0">
                <a:solidFill>
                  <a:schemeClr val="bg1"/>
                </a:solidFill>
                <a:cs typeface="Arial" panose="020B0604020202020204" pitchFamily="34" charset="0"/>
              </a:rPr>
              <a:t>. </a:t>
            </a:r>
            <a:r>
              <a:rPr lang="en-US" altLang="es-BO" b="1" dirty="0">
                <a:solidFill>
                  <a:schemeClr val="bg1"/>
                </a:solidFill>
                <a:cs typeface="Arial" panose="020B0604020202020204" pitchFamily="34" charset="0"/>
              </a:rPr>
              <a:t>(I</a:t>
            </a:r>
            <a:r>
              <a:rPr lang="es-ES" sz="1800" b="1" dirty="0" err="1">
                <a:solidFill>
                  <a:schemeClr val="bg1"/>
                </a:solidFill>
              </a:rPr>
              <a:t>ncluye</a:t>
            </a:r>
            <a:r>
              <a:rPr lang="es-ES" sz="1800" b="1" dirty="0">
                <a:solidFill>
                  <a:schemeClr val="bg1"/>
                </a:solidFill>
              </a:rPr>
              <a:t> la negación a toda forma de discriminación)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8A56CEB-543B-4400-8339-7265490A39FC}"/>
              </a:ext>
            </a:extLst>
          </p:cNvPr>
          <p:cNvSpPr txBox="1"/>
          <p:nvPr/>
        </p:nvSpPr>
        <p:spPr>
          <a:xfrm>
            <a:off x="9432759" y="2967334"/>
            <a:ext cx="19496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Garantizar el acceso a todos los sectores de la población afectada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55463F0C-5094-4F47-9D52-A754D19577AD}"/>
              </a:ext>
            </a:extLst>
          </p:cNvPr>
          <p:cNvSpPr txBox="1"/>
          <p:nvPr/>
        </p:nvSpPr>
        <p:spPr>
          <a:xfrm>
            <a:off x="9501741" y="4836235"/>
            <a:ext cx="1949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Programas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humanitarios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sensibles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a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protección</a:t>
            </a:r>
            <a:endParaRPr lang="es-BO" dirty="0">
              <a:solidFill>
                <a:schemeClr val="bg1"/>
              </a:solidFill>
            </a:endParaRPr>
          </a:p>
        </p:txBody>
      </p:sp>
      <p:pic>
        <p:nvPicPr>
          <p:cNvPr id="33" name="Gráfico 32" descr="Flecha curva en el sentido de las agujas del reloj">
            <a:extLst>
              <a:ext uri="{FF2B5EF4-FFF2-40B4-BE49-F238E27FC236}">
                <a16:creationId xmlns:a16="http://schemas.microsoft.com/office/drawing/2014/main" id="{3C239DEF-E10E-4A90-9084-C8484F26D3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7437364" flipV="1">
            <a:off x="4066664" y="3252538"/>
            <a:ext cx="914400" cy="914400"/>
          </a:xfrm>
          <a:prstGeom prst="rect">
            <a:avLst/>
          </a:prstGeom>
        </p:spPr>
      </p:pic>
      <p:pic>
        <p:nvPicPr>
          <p:cNvPr id="34" name="Gráfico 33" descr="Flecha curva en el sentido de las agujas del reloj">
            <a:extLst>
              <a:ext uri="{FF2B5EF4-FFF2-40B4-BE49-F238E27FC236}">
                <a16:creationId xmlns:a16="http://schemas.microsoft.com/office/drawing/2014/main" id="{9FD680D0-57A8-4E58-9FB7-ECB185F6C1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4964261">
            <a:off x="4010520" y="4383504"/>
            <a:ext cx="914400" cy="914400"/>
          </a:xfrm>
          <a:prstGeom prst="rect">
            <a:avLst/>
          </a:prstGeom>
        </p:spPr>
      </p:pic>
      <p:pic>
        <p:nvPicPr>
          <p:cNvPr id="35" name="Gráfico 34" descr="Flecha curva en el sentido de las agujas del reloj">
            <a:extLst>
              <a:ext uri="{FF2B5EF4-FFF2-40B4-BE49-F238E27FC236}">
                <a16:creationId xmlns:a16="http://schemas.microsoft.com/office/drawing/2014/main" id="{9AA50A25-6942-4DB4-9CBC-DB5D51CAB5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791477">
            <a:off x="6956810" y="3316707"/>
            <a:ext cx="914400" cy="914400"/>
          </a:xfrm>
          <a:prstGeom prst="rect">
            <a:avLst/>
          </a:prstGeom>
        </p:spPr>
      </p:pic>
      <p:pic>
        <p:nvPicPr>
          <p:cNvPr id="36" name="Gráfico 35" descr="Flecha curva en el sentido de las agujas del reloj">
            <a:extLst>
              <a:ext uri="{FF2B5EF4-FFF2-40B4-BE49-F238E27FC236}">
                <a16:creationId xmlns:a16="http://schemas.microsoft.com/office/drawing/2014/main" id="{8B0BC876-23B7-4730-BEA0-D996B872AF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572036" flipV="1">
            <a:off x="7137091" y="4357155"/>
            <a:ext cx="914400" cy="914400"/>
          </a:xfrm>
          <a:prstGeom prst="rect">
            <a:avLst/>
          </a:prstGeom>
        </p:spPr>
      </p:pic>
      <p:pic>
        <p:nvPicPr>
          <p:cNvPr id="32" name="Gráfico 31" descr="Acceso universal">
            <a:extLst>
              <a:ext uri="{FF2B5EF4-FFF2-40B4-BE49-F238E27FC236}">
                <a16:creationId xmlns:a16="http://schemas.microsoft.com/office/drawing/2014/main" id="{D0649CDD-F628-45F7-B2C3-D82513AE0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9543" y="2969999"/>
            <a:ext cx="918000" cy="918000"/>
          </a:xfrm>
          <a:prstGeom prst="rect">
            <a:avLst/>
          </a:prstGeom>
        </p:spPr>
      </p:pic>
      <p:pic>
        <p:nvPicPr>
          <p:cNvPr id="37" name="Gráfico 36" descr="Acceso universal">
            <a:extLst>
              <a:ext uri="{FF2B5EF4-FFF2-40B4-BE49-F238E27FC236}">
                <a16:creationId xmlns:a16="http://schemas.microsoft.com/office/drawing/2014/main" id="{8B3941ED-8414-4AF5-B3D0-210E67B14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536" y="4820363"/>
            <a:ext cx="918000" cy="918000"/>
          </a:xfrm>
          <a:prstGeom prst="rect">
            <a:avLst/>
          </a:prstGeom>
        </p:spPr>
      </p:pic>
      <p:pic>
        <p:nvPicPr>
          <p:cNvPr id="38" name="Gráfico 37" descr="Acceso universal">
            <a:extLst>
              <a:ext uri="{FF2B5EF4-FFF2-40B4-BE49-F238E27FC236}">
                <a16:creationId xmlns:a16="http://schemas.microsoft.com/office/drawing/2014/main" id="{FC1D27B4-8B85-446D-AC5F-CE8365A05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9034" y="2968678"/>
            <a:ext cx="918000" cy="918000"/>
          </a:xfrm>
          <a:prstGeom prst="rect">
            <a:avLst/>
          </a:prstGeom>
        </p:spPr>
      </p:pic>
      <p:pic>
        <p:nvPicPr>
          <p:cNvPr id="40" name="Gráfico 39" descr="Acceso universal">
            <a:extLst>
              <a:ext uri="{FF2B5EF4-FFF2-40B4-BE49-F238E27FC236}">
                <a16:creationId xmlns:a16="http://schemas.microsoft.com/office/drawing/2014/main" id="{0A465BB2-751C-4246-8810-93820D74D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027" y="4819042"/>
            <a:ext cx="918000" cy="918000"/>
          </a:xfrm>
          <a:prstGeom prst="rect">
            <a:avLst/>
          </a:prstGeom>
        </p:spPr>
      </p:pic>
      <p:pic>
        <p:nvPicPr>
          <p:cNvPr id="41" name="Gráfico 40" descr="Acceso universal">
            <a:extLst>
              <a:ext uri="{FF2B5EF4-FFF2-40B4-BE49-F238E27FC236}">
                <a16:creationId xmlns:a16="http://schemas.microsoft.com/office/drawing/2014/main" id="{D7C2FB2D-7265-4EBE-8E67-A4214C99C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2176" y="2842944"/>
            <a:ext cx="918000" cy="918000"/>
          </a:xfrm>
          <a:prstGeom prst="rect">
            <a:avLst/>
          </a:prstGeom>
        </p:spPr>
      </p:pic>
      <p:pic>
        <p:nvPicPr>
          <p:cNvPr id="42" name="Gráfico 41" descr="Acceso universal">
            <a:extLst>
              <a:ext uri="{FF2B5EF4-FFF2-40B4-BE49-F238E27FC236}">
                <a16:creationId xmlns:a16="http://schemas.microsoft.com/office/drawing/2014/main" id="{02D575FC-219D-4FB9-B62C-5B240B1C7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55169" y="4693308"/>
            <a:ext cx="918000" cy="918000"/>
          </a:xfrm>
          <a:prstGeom prst="rect">
            <a:avLst/>
          </a:prstGeom>
        </p:spPr>
      </p:pic>
      <p:pic>
        <p:nvPicPr>
          <p:cNvPr id="44" name="Gráfico 43" descr="Acceso universal">
            <a:extLst>
              <a:ext uri="{FF2B5EF4-FFF2-40B4-BE49-F238E27FC236}">
                <a16:creationId xmlns:a16="http://schemas.microsoft.com/office/drawing/2014/main" id="{A28236FB-2C24-44A7-9EA2-D0E395279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0379" y="2893515"/>
            <a:ext cx="2376000" cy="2376000"/>
          </a:xfrm>
          <a:prstGeom prst="rect">
            <a:avLst/>
          </a:prstGeom>
        </p:spPr>
      </p:pic>
      <p:sp>
        <p:nvSpPr>
          <p:cNvPr id="45" name="TextBox 8">
            <a:extLst>
              <a:ext uri="{FF2B5EF4-FFF2-40B4-BE49-F238E27FC236}">
                <a16:creationId xmlns:a16="http://schemas.microsoft.com/office/drawing/2014/main" id="{F88788C6-DF86-4D2F-98DE-D2E9EBC2BCB0}"/>
              </a:ext>
            </a:extLst>
          </p:cNvPr>
          <p:cNvSpPr txBox="1"/>
          <p:nvPr/>
        </p:nvSpPr>
        <p:spPr>
          <a:xfrm>
            <a:off x="4229730" y="4959886"/>
            <a:ext cx="3265137" cy="1168539"/>
          </a:xfrm>
          <a:prstGeom prst="ellipse">
            <a:avLst/>
          </a:prstGeom>
          <a:noFill/>
          <a:ln>
            <a:solidFill>
              <a:srgbClr val="01918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chemeClr val="bg1"/>
                </a:solidFill>
              </a:rPr>
              <a:t>Evitar discriminación</a:t>
            </a:r>
          </a:p>
        </p:txBody>
      </p:sp>
    </p:spTree>
    <p:extLst>
      <p:ext uri="{BB962C8B-B14F-4D97-AF65-F5344CB8AC3E}">
        <p14:creationId xmlns:p14="http://schemas.microsoft.com/office/powerpoint/2010/main" val="334615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CF7AE551-0BFC-4A22-84A0-0ABEE3235BBE}"/>
              </a:ext>
            </a:extLst>
          </p:cNvPr>
          <p:cNvSpPr/>
          <p:nvPr/>
        </p:nvSpPr>
        <p:spPr>
          <a:xfrm>
            <a:off x="-4175852" y="911455"/>
            <a:ext cx="22162160" cy="6038190"/>
          </a:xfrm>
          <a:custGeom>
            <a:avLst/>
            <a:gdLst>
              <a:gd name="connsiteX0" fmla="*/ 9865883 w 22162160"/>
              <a:gd name="connsiteY0" fmla="*/ 0 h 6038190"/>
              <a:gd name="connsiteX1" fmla="*/ 13395147 w 22162160"/>
              <a:gd name="connsiteY1" fmla="*/ 0 h 6038190"/>
              <a:gd name="connsiteX2" fmla="*/ 13395147 w 22162160"/>
              <a:gd name="connsiteY2" fmla="*/ 1379809 h 6038190"/>
              <a:gd name="connsiteX3" fmla="*/ 22162160 w 22162160"/>
              <a:gd name="connsiteY3" fmla="*/ 1379809 h 6038190"/>
              <a:gd name="connsiteX4" fmla="*/ 22162160 w 22162160"/>
              <a:gd name="connsiteY4" fmla="*/ 6038190 h 6038190"/>
              <a:gd name="connsiteX5" fmla="*/ 0 w 22162160"/>
              <a:gd name="connsiteY5" fmla="*/ 6038190 h 6038190"/>
              <a:gd name="connsiteX6" fmla="*/ 0 w 22162160"/>
              <a:gd name="connsiteY6" fmla="*/ 1379809 h 6038190"/>
              <a:gd name="connsiteX7" fmla="*/ 9865883 w 22162160"/>
              <a:gd name="connsiteY7" fmla="*/ 1379809 h 603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62160" h="6038190">
                <a:moveTo>
                  <a:pt x="9865883" y="0"/>
                </a:moveTo>
                <a:lnTo>
                  <a:pt x="13395147" y="0"/>
                </a:lnTo>
                <a:lnTo>
                  <a:pt x="13395147" y="1379809"/>
                </a:lnTo>
                <a:lnTo>
                  <a:pt x="22162160" y="1379809"/>
                </a:lnTo>
                <a:lnTo>
                  <a:pt x="22162160" y="6038190"/>
                </a:lnTo>
                <a:lnTo>
                  <a:pt x="0" y="6038190"/>
                </a:lnTo>
                <a:lnTo>
                  <a:pt x="0" y="1379809"/>
                </a:lnTo>
                <a:lnTo>
                  <a:pt x="9865883" y="1379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B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53273EC-574F-4AC9-9AAB-8D82CF5F06A8}"/>
              </a:ext>
            </a:extLst>
          </p:cNvPr>
          <p:cNvSpPr txBox="1"/>
          <p:nvPr/>
        </p:nvSpPr>
        <p:spPr>
          <a:xfrm>
            <a:off x="1171067" y="1668377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1</a:t>
            </a:r>
            <a:endParaRPr lang="es-BO" sz="2800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5671E22-DEEE-49F9-B3A7-FCFB55F22EDE}"/>
              </a:ext>
            </a:extLst>
          </p:cNvPr>
          <p:cNvSpPr txBox="1"/>
          <p:nvPr/>
        </p:nvSpPr>
        <p:spPr>
          <a:xfrm>
            <a:off x="3761868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2</a:t>
            </a:r>
            <a:endParaRPr lang="es-BO" sz="2800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6032D3A-B533-439B-B9AA-924BB17F3861}"/>
              </a:ext>
            </a:extLst>
          </p:cNvPr>
          <p:cNvSpPr txBox="1"/>
          <p:nvPr/>
        </p:nvSpPr>
        <p:spPr>
          <a:xfrm>
            <a:off x="6352669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</a:rPr>
              <a:t>Principio 3</a:t>
            </a:r>
            <a:endParaRPr lang="es-BO" sz="2800" b="1" dirty="0">
              <a:solidFill>
                <a:schemeClr val="bg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4A77ED0-9169-4292-9981-77C905BBD68E}"/>
              </a:ext>
            </a:extLst>
          </p:cNvPr>
          <p:cNvSpPr txBox="1"/>
          <p:nvPr/>
        </p:nvSpPr>
        <p:spPr>
          <a:xfrm>
            <a:off x="8943470" y="1676399"/>
            <a:ext cx="221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/>
              <a:t>Principio 4</a:t>
            </a:r>
            <a:endParaRPr lang="es-BO" sz="2800" b="1" dirty="0"/>
          </a:p>
        </p:txBody>
      </p:sp>
      <p:pic>
        <p:nvPicPr>
          <p:cNvPr id="11" name="Gráfico 10" descr="Acceso universal">
            <a:extLst>
              <a:ext uri="{FF2B5EF4-FFF2-40B4-BE49-F238E27FC236}">
                <a16:creationId xmlns:a16="http://schemas.microsoft.com/office/drawing/2014/main" id="{13050FB3-DB55-4DAB-A7CD-443294357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8774" y="771631"/>
            <a:ext cx="918000" cy="918000"/>
          </a:xfrm>
          <a:prstGeom prst="rect">
            <a:avLst/>
          </a:prstGeom>
        </p:spPr>
      </p:pic>
      <p:pic>
        <p:nvPicPr>
          <p:cNvPr id="13" name="Gráfico 12" descr="Familia con dos niños">
            <a:extLst>
              <a:ext uri="{FF2B5EF4-FFF2-40B4-BE49-F238E27FC236}">
                <a16:creationId xmlns:a16="http://schemas.microsoft.com/office/drawing/2014/main" id="{4FC6A5C6-5E60-4A17-9C4B-9C8156593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2625" y="819810"/>
            <a:ext cx="918000" cy="918000"/>
          </a:xfrm>
          <a:prstGeom prst="rect">
            <a:avLst/>
          </a:prstGeom>
        </p:spPr>
      </p:pic>
      <p:pic>
        <p:nvPicPr>
          <p:cNvPr id="15" name="Gráfico 14" descr="Sala de juntas">
            <a:extLst>
              <a:ext uri="{FF2B5EF4-FFF2-40B4-BE49-F238E27FC236}">
                <a16:creationId xmlns:a16="http://schemas.microsoft.com/office/drawing/2014/main" id="{1A4A97C5-B94B-4FFD-A76A-53A13012D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74293" y="771631"/>
            <a:ext cx="918000" cy="918000"/>
          </a:xfrm>
          <a:prstGeom prst="rect">
            <a:avLst/>
          </a:prstGeom>
        </p:spPr>
      </p:pic>
      <p:pic>
        <p:nvPicPr>
          <p:cNvPr id="17" name="Gráfico 16" descr="Balanza de la justicia">
            <a:extLst>
              <a:ext uri="{FF2B5EF4-FFF2-40B4-BE49-F238E27FC236}">
                <a16:creationId xmlns:a16="http://schemas.microsoft.com/office/drawing/2014/main" id="{6B2CC24F-2964-4649-8785-26084805E6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91375" y="771631"/>
            <a:ext cx="918000" cy="91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0D16147-AB1A-4301-B9DF-B3B1B5ABDC66}"/>
              </a:ext>
            </a:extLst>
          </p:cNvPr>
          <p:cNvSpPr txBox="1"/>
          <p:nvPr/>
        </p:nvSpPr>
        <p:spPr>
          <a:xfrm>
            <a:off x="3529264" y="176464"/>
            <a:ext cx="530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009679"/>
                </a:solidFill>
              </a:rPr>
              <a:t>Enfoques de protección</a:t>
            </a:r>
            <a:endParaRPr lang="es-BO" sz="3200" b="1" dirty="0">
              <a:solidFill>
                <a:srgbClr val="009679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90766D9-0D38-4C77-BA85-F1FEE0E93838}"/>
              </a:ext>
            </a:extLst>
          </p:cNvPr>
          <p:cNvSpPr txBox="1"/>
          <p:nvPr/>
        </p:nvSpPr>
        <p:spPr>
          <a:xfrm>
            <a:off x="3979023" y="2484918"/>
            <a:ext cx="4233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</a:rPr>
              <a:t>Principio 3</a:t>
            </a:r>
            <a:endParaRPr lang="es-BO" sz="4000" b="1" dirty="0">
              <a:solidFill>
                <a:schemeClr val="bg1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2E7F071-9A6C-4EE8-8D15-820EF9B2B46A}"/>
              </a:ext>
            </a:extLst>
          </p:cNvPr>
          <p:cNvSpPr txBox="1"/>
          <p:nvPr/>
        </p:nvSpPr>
        <p:spPr>
          <a:xfrm>
            <a:off x="1450076" y="2711485"/>
            <a:ext cx="28208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“Ayudar a las personas a recuperarse de los efectos físicos y psicológicos de la violencia real o la amenaza de violencia, la coerción o la privación deliberada”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C03742B-4934-4901-810E-97F568D7F47F}"/>
              </a:ext>
            </a:extLst>
          </p:cNvPr>
          <p:cNvSpPr txBox="1"/>
          <p:nvPr/>
        </p:nvSpPr>
        <p:spPr>
          <a:xfrm>
            <a:off x="1610243" y="4948984"/>
            <a:ext cx="2556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rPr>
              <a:t>Proteger a las personas de la amenaza de violencia o coerción o la privación deliberada.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8A56CEB-543B-4400-8339-7265490A39FC}"/>
              </a:ext>
            </a:extLst>
          </p:cNvPr>
          <p:cNvSpPr txBox="1"/>
          <p:nvPr/>
        </p:nvSpPr>
        <p:spPr>
          <a:xfrm>
            <a:off x="9432759" y="2967334"/>
            <a:ext cx="1949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b="1" dirty="0">
                <a:solidFill>
                  <a:schemeClr val="bg1"/>
                </a:solidFill>
                <a:cs typeface="Arial" panose="020B0604020202020204" pitchFamily="34" charset="0"/>
              </a:rPr>
              <a:t>Apoyo a la recuperación en actos de transgresión</a:t>
            </a:r>
            <a:endParaRPr lang="es-BO" b="1" dirty="0">
              <a:solidFill>
                <a:schemeClr val="bg1"/>
              </a:solidFill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55463F0C-5094-4F47-9D52-A754D19577AD}"/>
              </a:ext>
            </a:extLst>
          </p:cNvPr>
          <p:cNvSpPr txBox="1"/>
          <p:nvPr/>
        </p:nvSpPr>
        <p:spPr>
          <a:xfrm>
            <a:off x="9501741" y="4836235"/>
            <a:ext cx="1949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Acciones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legales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específicas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en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contextos</a:t>
            </a:r>
            <a:r>
              <a:rPr lang="en-US" altLang="es-BO" sz="1800" b="1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s-BO" sz="1800" b="1" dirty="0" err="1">
                <a:solidFill>
                  <a:srgbClr val="FFFFFF"/>
                </a:solidFill>
                <a:cs typeface="Arial" panose="020B0604020202020204" pitchFamily="34" charset="0"/>
              </a:rPr>
              <a:t>humanitarios</a:t>
            </a:r>
            <a:endParaRPr lang="en-US" altLang="es-BO" sz="18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33" name="Gráfico 32" descr="Flecha curva en el sentido de las agujas del reloj">
            <a:extLst>
              <a:ext uri="{FF2B5EF4-FFF2-40B4-BE49-F238E27FC236}">
                <a16:creationId xmlns:a16="http://schemas.microsoft.com/office/drawing/2014/main" id="{3C239DEF-E10E-4A90-9084-C8484F26D3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7437364" flipV="1">
            <a:off x="4066664" y="3252538"/>
            <a:ext cx="914400" cy="914400"/>
          </a:xfrm>
          <a:prstGeom prst="rect">
            <a:avLst/>
          </a:prstGeom>
        </p:spPr>
      </p:pic>
      <p:pic>
        <p:nvPicPr>
          <p:cNvPr id="34" name="Gráfico 33" descr="Flecha curva en el sentido de las agujas del reloj">
            <a:extLst>
              <a:ext uri="{FF2B5EF4-FFF2-40B4-BE49-F238E27FC236}">
                <a16:creationId xmlns:a16="http://schemas.microsoft.com/office/drawing/2014/main" id="{9FD680D0-57A8-4E58-9FB7-ECB185F6C1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4964261">
            <a:off x="4010520" y="4383504"/>
            <a:ext cx="914400" cy="914400"/>
          </a:xfrm>
          <a:prstGeom prst="rect">
            <a:avLst/>
          </a:prstGeom>
        </p:spPr>
      </p:pic>
      <p:pic>
        <p:nvPicPr>
          <p:cNvPr id="35" name="Gráfico 34" descr="Flecha curva en el sentido de las agujas del reloj">
            <a:extLst>
              <a:ext uri="{FF2B5EF4-FFF2-40B4-BE49-F238E27FC236}">
                <a16:creationId xmlns:a16="http://schemas.microsoft.com/office/drawing/2014/main" id="{9AA50A25-6942-4DB4-9CBC-DB5D51CAB5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791477">
            <a:off x="6956810" y="3316707"/>
            <a:ext cx="914400" cy="914400"/>
          </a:xfrm>
          <a:prstGeom prst="rect">
            <a:avLst/>
          </a:prstGeom>
        </p:spPr>
      </p:pic>
      <p:pic>
        <p:nvPicPr>
          <p:cNvPr id="36" name="Gráfico 35" descr="Flecha curva en el sentido de las agujas del reloj">
            <a:extLst>
              <a:ext uri="{FF2B5EF4-FFF2-40B4-BE49-F238E27FC236}">
                <a16:creationId xmlns:a16="http://schemas.microsoft.com/office/drawing/2014/main" id="{8B0BC876-23B7-4730-BEA0-D996B872AF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572036" flipV="1">
            <a:off x="7137091" y="4357155"/>
            <a:ext cx="914400" cy="914400"/>
          </a:xfrm>
          <a:prstGeom prst="rect">
            <a:avLst/>
          </a:prstGeom>
        </p:spPr>
      </p:pic>
      <p:pic>
        <p:nvPicPr>
          <p:cNvPr id="32" name="Gráfico 31" descr="Sala de juntas">
            <a:extLst>
              <a:ext uri="{FF2B5EF4-FFF2-40B4-BE49-F238E27FC236}">
                <a16:creationId xmlns:a16="http://schemas.microsoft.com/office/drawing/2014/main" id="{68CC2599-3128-4A02-BC5B-0776C8FD8B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5499" y="3040164"/>
            <a:ext cx="918000" cy="918000"/>
          </a:xfrm>
          <a:prstGeom prst="rect">
            <a:avLst/>
          </a:prstGeom>
        </p:spPr>
      </p:pic>
      <p:pic>
        <p:nvPicPr>
          <p:cNvPr id="37" name="Gráfico 36" descr="Sala de juntas">
            <a:extLst>
              <a:ext uri="{FF2B5EF4-FFF2-40B4-BE49-F238E27FC236}">
                <a16:creationId xmlns:a16="http://schemas.microsoft.com/office/drawing/2014/main" id="{B4F9E372-AD8D-4E5F-9289-40F7C67C8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1527" y="4814355"/>
            <a:ext cx="918000" cy="918000"/>
          </a:xfrm>
          <a:prstGeom prst="rect">
            <a:avLst/>
          </a:prstGeom>
        </p:spPr>
      </p:pic>
      <p:pic>
        <p:nvPicPr>
          <p:cNvPr id="38" name="Gráfico 37" descr="Sala de juntas">
            <a:extLst>
              <a:ext uri="{FF2B5EF4-FFF2-40B4-BE49-F238E27FC236}">
                <a16:creationId xmlns:a16="http://schemas.microsoft.com/office/drawing/2014/main" id="{09C62A6E-1428-4423-8560-02A70DBAF8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6996" y="2878647"/>
            <a:ext cx="918000" cy="918000"/>
          </a:xfrm>
          <a:prstGeom prst="rect">
            <a:avLst/>
          </a:prstGeom>
        </p:spPr>
      </p:pic>
      <p:pic>
        <p:nvPicPr>
          <p:cNvPr id="40" name="Gráfico 39" descr="Sala de juntas">
            <a:extLst>
              <a:ext uri="{FF2B5EF4-FFF2-40B4-BE49-F238E27FC236}">
                <a16:creationId xmlns:a16="http://schemas.microsoft.com/office/drawing/2014/main" id="{A0DE22CB-983A-4CF7-A23B-A4683DE64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93024" y="4652838"/>
            <a:ext cx="918000" cy="918000"/>
          </a:xfrm>
          <a:prstGeom prst="rect">
            <a:avLst/>
          </a:prstGeom>
        </p:spPr>
      </p:pic>
      <p:pic>
        <p:nvPicPr>
          <p:cNvPr id="41" name="Gráfico 40" descr="Sala de juntas">
            <a:extLst>
              <a:ext uri="{FF2B5EF4-FFF2-40B4-BE49-F238E27FC236}">
                <a16:creationId xmlns:a16="http://schemas.microsoft.com/office/drawing/2014/main" id="{4B1A950D-7FE9-4300-9745-0601A334ED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9504" y="2951441"/>
            <a:ext cx="2376000" cy="2376000"/>
          </a:xfrm>
          <a:prstGeom prst="rect">
            <a:avLst/>
          </a:prstGeom>
        </p:spPr>
      </p:pic>
      <p:sp>
        <p:nvSpPr>
          <p:cNvPr id="42" name="TextBox 10">
            <a:extLst>
              <a:ext uri="{FF2B5EF4-FFF2-40B4-BE49-F238E27FC236}">
                <a16:creationId xmlns:a16="http://schemas.microsoft.com/office/drawing/2014/main" id="{929397DA-45E5-4E5B-9704-88B0341286C7}"/>
              </a:ext>
            </a:extLst>
          </p:cNvPr>
          <p:cNvSpPr txBox="1"/>
          <p:nvPr/>
        </p:nvSpPr>
        <p:spPr>
          <a:xfrm>
            <a:off x="4720037" y="4778006"/>
            <a:ext cx="2987882" cy="1168539"/>
          </a:xfrm>
          <a:prstGeom prst="ellipse">
            <a:avLst/>
          </a:prstGeom>
          <a:noFill/>
          <a:ln>
            <a:solidFill>
              <a:srgbClr val="01918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chemeClr val="bg1"/>
                </a:solidFill>
              </a:rPr>
              <a:t>Prevención y atención</a:t>
            </a:r>
          </a:p>
        </p:txBody>
      </p:sp>
    </p:spTree>
    <p:extLst>
      <p:ext uri="{BB962C8B-B14F-4D97-AF65-F5344CB8AC3E}">
        <p14:creationId xmlns:p14="http://schemas.microsoft.com/office/powerpoint/2010/main" val="387915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4" id="{0BB89D7D-9300-794C-9024-6ACF7DB6BD4E}" vid="{FFC79561-003E-0B40-97DD-960F4FE649B5}"/>
    </a:ext>
  </a:extLst>
</a:theme>
</file>

<file path=ppt/theme/theme3.xml><?xml version="1.0" encoding="utf-8"?>
<a:theme xmlns:a="http://schemas.openxmlformats.org/drawingml/2006/main" name="1_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585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A5A5A5"/>
            </a:solidFill>
            <a:effectLst/>
            <a:uFillTx/>
            <a:latin typeface="Open Sans Regular"/>
            <a:ea typeface="Open Sans Regular"/>
            <a:cs typeface="Open Sans Regular"/>
            <a:sym typeface="Open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A5A5A5"/>
            </a:solidFill>
            <a:effectLst/>
            <a:uFillTx/>
            <a:latin typeface="Open Sans Regular"/>
            <a:ea typeface="Open Sans Regular"/>
            <a:cs typeface="Open Sans Regular"/>
            <a:sym typeface="Open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585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A5A5A5"/>
            </a:solidFill>
            <a:effectLst/>
            <a:uFillTx/>
            <a:latin typeface="Open Sans Regular"/>
            <a:ea typeface="Open Sans Regular"/>
            <a:cs typeface="Open Sans Regular"/>
            <a:sym typeface="Open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A5A5A5"/>
            </a:solidFill>
            <a:effectLst/>
            <a:uFillTx/>
            <a:latin typeface="Open Sans Regular"/>
            <a:ea typeface="Open Sans Regular"/>
            <a:cs typeface="Open Sans Regular"/>
            <a:sym typeface="Open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548E345B6D594AAA06BAD71EA843DF" ma:contentTypeVersion="14" ma:contentTypeDescription="Create a new document." ma:contentTypeScope="" ma:versionID="5c062917d836063c078d70675bbb2748">
  <xsd:schema xmlns:xsd="http://www.w3.org/2001/XMLSchema" xmlns:xs="http://www.w3.org/2001/XMLSchema" xmlns:p="http://schemas.microsoft.com/office/2006/metadata/properties" xmlns:ns2="1355b3f0-e072-4ae3-b261-722c43fa6e26" xmlns:ns3="9051fefc-2ea4-4620-a82b-61f19e316bb6" targetNamespace="http://schemas.microsoft.com/office/2006/metadata/properties" ma:root="true" ma:fieldsID="cb267351adbee37905e8c8ceca07b355" ns2:_="" ns3:_="">
    <xsd:import namespace="1355b3f0-e072-4ae3-b261-722c43fa6e26"/>
    <xsd:import namespace="9051fefc-2ea4-4620-a82b-61f19e316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55b3f0-e072-4ae3-b261-722c43fa6e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1fefc-2ea4-4620-a82b-61f19e316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355b3f0-e072-4ae3-b261-722c43fa6e26" xsi:nil="true"/>
  </documentManagement>
</p:properties>
</file>

<file path=customXml/itemProps1.xml><?xml version="1.0" encoding="utf-8"?>
<ds:datastoreItem xmlns:ds="http://schemas.openxmlformats.org/officeDocument/2006/customXml" ds:itemID="{20280C0E-E239-4D2A-8353-466E9E9068D8}"/>
</file>

<file path=customXml/itemProps2.xml><?xml version="1.0" encoding="utf-8"?>
<ds:datastoreItem xmlns:ds="http://schemas.openxmlformats.org/officeDocument/2006/customXml" ds:itemID="{6FBA98F9-3065-48C6-83C1-15C66177CBF1}"/>
</file>

<file path=customXml/itemProps3.xml><?xml version="1.0" encoding="utf-8"?>
<ds:datastoreItem xmlns:ds="http://schemas.openxmlformats.org/officeDocument/2006/customXml" ds:itemID="{494A159E-C519-4719-B84C-3442D5BE2FCB}"/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1193</Words>
  <Application>Microsoft Office PowerPoint</Application>
  <PresentationFormat>Panorámica</PresentationFormat>
  <Paragraphs>134</Paragraphs>
  <Slides>15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15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15</vt:i4>
      </vt:variant>
    </vt:vector>
  </HeadingPairs>
  <TitlesOfParts>
    <vt:vector size="34" baseType="lpstr">
      <vt:lpstr>Arial</vt:lpstr>
      <vt:lpstr>Calibri</vt:lpstr>
      <vt:lpstr>Calibri Light</vt:lpstr>
      <vt:lpstr>Helvetica</vt:lpstr>
      <vt:lpstr>Helvetica Light</vt:lpstr>
      <vt:lpstr>Helvetica Neue</vt:lpstr>
      <vt:lpstr>MV Boli</vt:lpstr>
      <vt:lpstr>News Gothic MT</vt:lpstr>
      <vt:lpstr>Open Sans</vt:lpstr>
      <vt:lpstr>Open Sans Bold</vt:lpstr>
      <vt:lpstr>Open Sans Light</vt:lpstr>
      <vt:lpstr>Open Sans Regular</vt:lpstr>
      <vt:lpstr>Open Sans Semibold</vt:lpstr>
      <vt:lpstr>Times New Roman</vt:lpstr>
      <vt:lpstr>Wingdings</vt:lpstr>
      <vt:lpstr>Tema de Office</vt:lpstr>
      <vt:lpstr>1_Tema de Office</vt:lpstr>
      <vt:lpstr>1_White</vt:lpstr>
      <vt:lpstr>White</vt:lpstr>
      <vt:lpstr>Presentación de PowerPoint</vt:lpstr>
      <vt:lpstr>Objetivos de aprendizaje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Especialistas en protección</vt:lpstr>
      <vt:lpstr>   Actividades de protección</vt:lpstr>
      <vt:lpstr>      El Marco Legal</vt:lpstr>
      <vt:lpstr>12. EJERCÍCIO PRACTICO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PRINCíPIOS DE PROTECCION</dc:title>
  <dc:creator>Magdalena Medrano</dc:creator>
  <cp:lastModifiedBy>Martin Villarroel</cp:lastModifiedBy>
  <cp:revision>7</cp:revision>
  <dcterms:created xsi:type="dcterms:W3CDTF">2022-01-20T05:05:27Z</dcterms:created>
  <dcterms:modified xsi:type="dcterms:W3CDTF">2022-01-20T20:31:09Z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0x01010040548E345B6D594AAA06BAD71EA843DF</vt:lpwstr>
  </property>
</Properties>
</file>