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31"/>
  </p:notes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29" autoAdjust="0"/>
    <p:restoredTop sz="86104" autoAdjust="0"/>
  </p:normalViewPr>
  <p:slideViewPr>
    <p:cSldViewPr snapToGrid="0">
      <p:cViewPr>
        <p:scale>
          <a:sx n="84" d="100"/>
          <a:sy n="84" d="100"/>
        </p:scale>
        <p:origin x="-1938" y="-66"/>
      </p:cViewPr>
      <p:guideLst>
        <p:guide orient="horz" pos="2160"/>
        <p:guide pos="2880"/>
      </p:guideLst>
    </p:cSldViewPr>
  </p:slideViewPr>
  <p:notesTextViewPr>
    <p:cViewPr>
      <p:scale>
        <a:sx n="1" d="1"/>
        <a:sy n="1" d="1"/>
      </p:scale>
      <p:origin x="0" y="0"/>
    </p:cViewPr>
  </p:notesTextViewPr>
  <p:sorterViewPr>
    <p:cViewPr>
      <p:scale>
        <a:sx n="37" d="100"/>
        <a:sy n="37"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BC4D301-1EA7-4C86-B0F3-751315CB5E79}" type="datetimeFigureOut">
              <a:rPr lang="ar-SA" smtClean="0"/>
              <a:pPr/>
              <a:t>09/08/1436</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3579C48-162C-47C7-9687-2839989AFBEE}" type="slidenum">
              <a:rPr lang="ar-SA" smtClean="0"/>
              <a:pPr/>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smtClean="0"/>
              <a:t>تهدف هذه الدّورة إلى إبراز مشاكل الأمن الغذائي والتّغذية كذلك تهدف الى التّطّرق إلى المشاكل البارزة التّي ظلّت قائمة عند المتضرّرين من الكوارث بصفة خاصّة اللاجئين وأيضا في مخيّمات النّازحين.</a:t>
            </a:r>
          </a:p>
          <a:p>
            <a:r>
              <a:rPr lang="ar-SA" dirty="0" smtClean="0"/>
              <a:t>اشرح للمشاركين أنّ الهدف من جلسة ”المشاكل“ هو الكشف عن طرق معيّنة لمعالجة هذه المشاكل بطرق ملموسة عوضا عن الطّرق النّظريّة وأنه يمكن اعتبار دليل </a:t>
            </a:r>
            <a:r>
              <a:rPr lang="ar-SA" dirty="0" err="1" smtClean="0"/>
              <a:t>اسفير</a:t>
            </a:r>
            <a:r>
              <a:rPr lang="ar-SA" dirty="0" smtClean="0"/>
              <a:t> المتّبع في الجلسة التّالية كحلّ يمكن مناقشته. </a:t>
            </a:r>
            <a:endParaRPr lang="ar-SA"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1</a:t>
            </a:fld>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أثناء توزيع الهلال الأحمر العربي للخبز في مخيّم داور الذّي يبعد حوالي 20 كم عن العاصمة دمشق سنة 2015.</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15</a:t>
            </a:fld>
            <a:endParaRPr lang="ar-SA"/>
          </a:p>
        </p:txBody>
      </p:sp>
    </p:spTree>
    <p:extLst>
      <p:ext uri="{BB962C8B-B14F-4D97-AF65-F5344CB8AC3E}">
        <p14:creationId xmlns:p14="http://schemas.microsoft.com/office/powerpoint/2010/main" val="4134744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في ليسوتو في سنة 2013 تحديدا في قرية موثيبيلي من مقاطعة كينا </a:t>
            </a:r>
          </a:p>
          <a:p>
            <a:r>
              <a:rPr lang="ar-SA" smtClean="0"/>
              <a:t>تعتبر هذه  المنطقة واحدة من أكثر المناطق تضررا في حالة الأمن الغذائي في ليسوتو.</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19</a:t>
            </a:fld>
            <a:endParaRPr lang="ar-SA"/>
          </a:p>
        </p:txBody>
      </p:sp>
    </p:spTree>
    <p:extLst>
      <p:ext uri="{BB962C8B-B14F-4D97-AF65-F5344CB8AC3E}">
        <p14:creationId xmlns:p14="http://schemas.microsoft.com/office/powerpoint/2010/main" val="746553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السّؤال:</a:t>
            </a:r>
          </a:p>
          <a:p>
            <a:r>
              <a:rPr lang="ar-SA" smtClean="0"/>
              <a:t> ماذا نعني بسوء التّغذية وكيف يمكننا قياسها؟</a:t>
            </a:r>
          </a:p>
          <a:p>
            <a:r>
              <a:rPr lang="ar-SA" smtClean="0"/>
              <a:t>الجواب: </a:t>
            </a:r>
          </a:p>
          <a:p>
            <a:r>
              <a:rPr lang="ar-SA" smtClean="0"/>
              <a:t>يمكن تفسير سوء التغذية بطريقتين مختلفين.أوّلا وقبل كلّ شيء يعتبر نقص الطّعام سوءا للتغذية لقلّة السّعرات الحراريّة اللاّزمة للعيش والنّموّ والحفاظ على الجسم،كما يعتبر الفشل في استيعاب الأنواع الصّحيحة من الطّعام رغم توفّر كمّية الطّاقة اللاّزمة من خلال السّعرات الحراريّة الموجودة سوءا للتغذية.</a:t>
            </a:r>
          </a:p>
          <a:p>
            <a:r>
              <a:rPr lang="ar-SA" smtClean="0"/>
              <a:t>يتمّ احتساب السّعرات الحراريّة اللاّزمة من الطّاقة الغذائيّة عن طريق احتساب السّعرات الغذائيّة المستهلكة يوميّا كما يقع تحديد الأنواع الصّحيحة والمغذّيات الدّقيقة عن طريق مقارنة النّسب المئويّة للدّهون والبروتين والكربوهيدرات الموجودة  في الحصّة الغذائيّة الشاملة، كذلك تحديد مختلف الفيتامينات والمعادن التّي نحتاجها.</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22</a:t>
            </a:fld>
            <a:endParaRPr lang="ar-SA"/>
          </a:p>
        </p:txBody>
      </p:sp>
    </p:spTree>
    <p:extLst>
      <p:ext uri="{BB962C8B-B14F-4D97-AF65-F5344CB8AC3E}">
        <p14:creationId xmlns:p14="http://schemas.microsoft.com/office/powerpoint/2010/main" val="2785163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السؤال: </a:t>
            </a:r>
          </a:p>
          <a:p>
            <a:r>
              <a:rPr lang="ar-SA" smtClean="0"/>
              <a:t>كيف يمكننا أن نعرف بين الذّين يعانون من سوء التغذية و الذّين لا يعانون منه في المجتمع؟ </a:t>
            </a:r>
          </a:p>
          <a:p>
            <a:r>
              <a:rPr lang="ar-SA" smtClean="0"/>
              <a:t>الجواب:</a:t>
            </a:r>
          </a:p>
          <a:p>
            <a:r>
              <a:rPr lang="ar-SA" smtClean="0"/>
              <a:t>تعتبر التّقديرات الخاصّة بالحالة الغذائيّة جزءا حسّاسا من برامج التغذية لذلك اطلب من المشاركين الرّجوع إلى المبادئ التّوجيهيّة والمؤشّرات المتعلّقة بالتّقديرات الخاصّة بالحالة الغذائيّة لمزيد من المعلومات.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23</a:t>
            </a:fld>
            <a:endParaRPr lang="ar-SA"/>
          </a:p>
        </p:txBody>
      </p:sp>
    </p:spTree>
    <p:extLst>
      <p:ext uri="{BB962C8B-B14F-4D97-AF65-F5344CB8AC3E}">
        <p14:creationId xmlns:p14="http://schemas.microsoft.com/office/powerpoint/2010/main" val="1862117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السّؤال:</a:t>
            </a:r>
          </a:p>
          <a:p>
            <a:r>
              <a:rPr lang="ar-SA" smtClean="0"/>
              <a:t>هل يمكنك تصوّر هذه المبادئ التّوجيهيّة؟ ماهي كمّيّة الطّعام  اللاّزمة عمليّا؟ كم تحتاج من غرام أو سعرة حرارية للحصول على حصّة متكاملة ومتوازنة من الطّعام الموزّع لشخص في متوسّط العمر باستعمال هذه القائمة؟ </a:t>
            </a:r>
          </a:p>
          <a:p>
            <a:r>
              <a:rPr lang="ar-SA" smtClean="0"/>
              <a:t>القيمة التّقريبيّة:</a:t>
            </a:r>
          </a:p>
          <a:p>
            <a:r>
              <a:rPr lang="ar-SA" smtClean="0"/>
              <a:t>الحبوب (الأرز): 420غ</a:t>
            </a:r>
          </a:p>
          <a:p>
            <a:r>
              <a:rPr lang="ar-SA" smtClean="0"/>
              <a:t>البقول (العدس): 60غ</a:t>
            </a:r>
          </a:p>
          <a:p>
            <a:r>
              <a:rPr lang="ar-SA" smtClean="0"/>
              <a:t>النفط (الخضر): 30غ</a:t>
            </a:r>
          </a:p>
          <a:p>
            <a:r>
              <a:rPr lang="ar-SA" smtClean="0"/>
              <a:t>السّكر: 20غ</a:t>
            </a:r>
          </a:p>
          <a:p>
            <a:r>
              <a:rPr lang="ar-SA" smtClean="0"/>
              <a:t>لأسماك المعلبة: 30غ</a:t>
            </a:r>
          </a:p>
          <a:p>
            <a:r>
              <a:rPr lang="ar-SA" smtClean="0"/>
              <a:t>الملح: 5غ</a:t>
            </a:r>
          </a:p>
          <a:p>
            <a:r>
              <a:rPr lang="ar-SA" smtClean="0"/>
              <a:t>الكّميّة الجمليّة التي يحتاجها الفرد في اليوم: 565غ </a:t>
            </a:r>
          </a:p>
          <a:p>
            <a:endParaRPr lang="ar-SA" smtClean="0"/>
          </a:p>
          <a:p>
            <a:r>
              <a:rPr lang="ar-SA" smtClean="0"/>
              <a:t>لو أخذنا هذه القائمة المكونة للسلة الغذائية والتي منها ما يعتبر طعاما جافا يمكن طهيه ستصل كمية الغذاء  إلى ما بين 500 و600 غراما يوميا لكل  فرد في حين أنّه لا يمكننا استعمال هذه المعلومات في التّوزيع الفردي ولكن يمكن استعمالها عمليا في التخطيط الشامل للعمليّات وفي تحميل الشاحنات المطلوبة وفي أمور أخرى بغاية خدمة جميع السكان </a:t>
            </a:r>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24</a:t>
            </a:fld>
            <a:endParaRPr lang="ar-SA"/>
          </a:p>
        </p:txBody>
      </p:sp>
    </p:spTree>
    <p:extLst>
      <p:ext uri="{BB962C8B-B14F-4D97-AF65-F5344CB8AC3E}">
        <p14:creationId xmlns:p14="http://schemas.microsoft.com/office/powerpoint/2010/main" val="806830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2100 سعرة حرارية  لكل فرد يوميا هي القيمة الغذائية التي ينصح بها اسفير  طبقا لمعدل الحاجة الغذائية للمجتمع هذا يعني أن الحصّة  التّي يحتاجها الفرد قد لا تكون نفسها عند جميع الأشخاص فعلى سبيل المثال يحتاج الأطفال كمّية أقلّ بكثير من 2100 سعرة حراريّة على عكس شخص بالغ يعمل عملا شاقّا وفي ظروف باردة فهو في الواقع يحتاج ضعف هذه الكمّية لذلك من المهمّ أن نأخذ بعين الاعتبار متوسّط حاجيات السّكان وليس الأفراد.</a:t>
            </a:r>
          </a:p>
          <a:p>
            <a:r>
              <a:rPr lang="ar-SA" smtClean="0"/>
              <a:t>يتمّ توزيع الطّعام عادة على مستوى العائلة وبناءا على متوسّط كميّة الطّعام يتمّ إعادة التّوزيع حسب الكمّية التّي يحتاجها الفرد حيث الذّين يحتاجون أكثر يحصلون على أكثر وأمّا الذّين يحتاجون أقلّ يتلقّون أقلّ منهم وخير مثال لإعادة توزيع الطّاقة الغذائيّة هو مثال الحوامل و الأمهات المرضعات. </a:t>
            </a:r>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25</a:t>
            </a:fld>
            <a:endParaRPr lang="ar-SA"/>
          </a:p>
        </p:txBody>
      </p:sp>
    </p:spTree>
    <p:extLst>
      <p:ext uri="{BB962C8B-B14F-4D97-AF65-F5344CB8AC3E}">
        <p14:creationId xmlns:p14="http://schemas.microsoft.com/office/powerpoint/2010/main" val="1189943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تعتبر  الكربوهيدرات الأساسية العنصر الأساسي في الطّعام الذّي يتمّ توزيعه وذلك لاستهلاكه بنسبة عالية في المجتمع بفضل قيمته الغذائيّة العالية وتكلفته المنخفضة مقارنة بغيره من الأطعمة بينما تصنّف الفاصوليا والزيت والمواد المغذية الصغرى بنفس الأهميّة.يعتبر كلّ من الأرز والذرة والقمح والدقيق والمعكرونة وأيّ طعام يحتوي على الكربوهيدرات الأساسية من العناصر الأساسيّة للمتضرّرين في معظم عمليّات توزيع الطّعام في حالات الطّوارئ.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27</a:t>
            </a:fld>
            <a:endParaRPr lang="ar-SA"/>
          </a:p>
        </p:txBody>
      </p:sp>
    </p:spTree>
    <p:extLst>
      <p:ext uri="{BB962C8B-B14F-4D97-AF65-F5344CB8AC3E}">
        <p14:creationId xmlns:p14="http://schemas.microsoft.com/office/powerpoint/2010/main" val="2519628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استنتاجات بشأن التغذية:</a:t>
            </a:r>
          </a:p>
          <a:p>
            <a:r>
              <a:rPr lang="ar-SA" smtClean="0"/>
              <a:t>تعتبر التّغذية و سوء التّغذية من المجالات التّي ترتكز وتتطلّب خبراء تغذية متمرّسين ومع ذلك ولتجنّب سوء التّغذية الخطير نرتكز أيضا على معايير أساسية للخدمة في العديد من القطاعات الاخرى مثل المياه والصرف الصحي والصحة والمأوى. وبالرّغم من أنّ هذه المعلومات لا تجعل منك خبيرا في التّغذية إلاّ أنّها ترفع من قدراتك في فهم العلاقة التي تربط  بين التّغذية وسوء التّغذية وقطاع خدمات الدعم.  </a:t>
            </a:r>
          </a:p>
          <a:p>
            <a:r>
              <a:rPr lang="ar-SA" smtClean="0"/>
              <a:t> </a:t>
            </a:r>
          </a:p>
          <a:p>
            <a:r>
              <a:rPr lang="ar-SA" smtClean="0"/>
              <a:t>استنتاجات بشأن مشاكل نقل المواد الغذائية:</a:t>
            </a:r>
          </a:p>
          <a:p>
            <a:r>
              <a:rPr lang="ar-SA" smtClean="0"/>
              <a:t>*تشكل الخدمات اللّوجستيّة جزءا رئيسيا من برامج المساعدات الغذائية ولكن حتى اللوجستيّات الجيّدة لا يمكن التغلب على ضعف الاستهداف والتوزيع والتي قد نجد صعوبة في حلّها. </a:t>
            </a:r>
          </a:p>
          <a:p>
            <a:r>
              <a:rPr lang="ar-SA" smtClean="0"/>
              <a:t>لذلك يجب التّعامل مع أنظمة التّوزيع بطريقة عادلة على أن يتمّ إعطاء الأولويّة لمن هم في أمسّ الحاجة إليها كما يجب أن يتمّ نقل الطّعام بطرق لا تؤدّي إلى إحداث ضرر بالهياكل المحلّية والاقتصادية.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28</a:t>
            </a:fld>
            <a:endParaRPr lang="ar-SA"/>
          </a:p>
        </p:txBody>
      </p:sp>
    </p:spTree>
    <p:extLst>
      <p:ext uri="{BB962C8B-B14F-4D97-AF65-F5344CB8AC3E}">
        <p14:creationId xmlns:p14="http://schemas.microsoft.com/office/powerpoint/2010/main" val="2541204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53579C48-162C-47C7-9687-2839989AFBEE}" type="slidenum">
              <a:rPr lang="ar-SA" smtClean="0"/>
              <a:pPr/>
              <a:t>29</a:t>
            </a:fld>
            <a:endParaRPr lang="ar-SA"/>
          </a:p>
        </p:txBody>
      </p:sp>
    </p:spTree>
    <p:extLst>
      <p:ext uri="{BB962C8B-B14F-4D97-AF65-F5344CB8AC3E}">
        <p14:creationId xmlns:p14="http://schemas.microsoft.com/office/powerpoint/2010/main" val="3442736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تمّ التقاط هده صورة في سنة 2013 تحديدا في تيمور- ليشتي</a:t>
            </a:r>
          </a:p>
          <a:p>
            <a:endParaRPr lang="ar-SA" smtClean="0"/>
          </a:p>
          <a:p>
            <a:r>
              <a:rPr lang="ar-SA" smtClean="0"/>
              <a:t>خضوع متطوّعين من جمعية الصليب الأحمر في تيمور – ليشتي لفترة تدريبيّة في تقديم الطّعام في إطار دورة الصّحة المبنيّة على المجتمع والإسعاف الأوّلي المجتمعي في تيمور-ليشتي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a:t>
            </a:fld>
            <a:endParaRPr lang="ar-SA"/>
          </a:p>
        </p:txBody>
      </p:sp>
    </p:spTree>
    <p:extLst>
      <p:ext uri="{BB962C8B-B14F-4D97-AF65-F5344CB8AC3E}">
        <p14:creationId xmlns:p14="http://schemas.microsoft.com/office/powerpoint/2010/main" val="3026678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 </a:t>
            </a:r>
          </a:p>
          <a:p>
            <a:r>
              <a:rPr lang="ar-SA" smtClean="0"/>
              <a:t>يتناول طفل صغير الطّعام في مطبخ للحساء "نادي دي مادرس لا كوستانيرا" (توكومان، الأرجنتين، 2003).</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a:t>
            </a:fld>
            <a:endParaRPr lang="ar-SA"/>
          </a:p>
        </p:txBody>
      </p:sp>
    </p:spTree>
    <p:extLst>
      <p:ext uri="{BB962C8B-B14F-4D97-AF65-F5344CB8AC3E}">
        <p14:creationId xmlns:p14="http://schemas.microsoft.com/office/powerpoint/2010/main" val="3938860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المصدر: مقتطف من دليل اسفير الصّفحة 140</a:t>
            </a:r>
          </a:p>
        </p:txBody>
      </p:sp>
      <p:sp>
        <p:nvSpPr>
          <p:cNvPr id="4" name="Slide Number Placeholder 3"/>
          <p:cNvSpPr>
            <a:spLocks noGrp="1"/>
          </p:cNvSpPr>
          <p:nvPr>
            <p:ph type="sldNum" sz="quarter" idx="10"/>
          </p:nvPr>
        </p:nvSpPr>
        <p:spPr/>
        <p:txBody>
          <a:bodyPr/>
          <a:lstStyle/>
          <a:p>
            <a:fld id="{53579C48-162C-47C7-9687-2839989AFBEE}" type="slidenum">
              <a:rPr lang="ar-SA" smtClean="0"/>
              <a:pPr/>
              <a:t>5</a:t>
            </a:fld>
            <a:endParaRPr lang="ar-SA"/>
          </a:p>
        </p:txBody>
      </p:sp>
    </p:spTree>
    <p:extLst>
      <p:ext uri="{BB962C8B-B14F-4D97-AF65-F5344CB8AC3E}">
        <p14:creationId xmlns:p14="http://schemas.microsoft.com/office/powerpoint/2010/main" val="469487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التقطت هذه الصّورة في جمهوريّة الدومينيكان من طرف جمعية الصليب الأحمر والاتحاد الدولي لجمعيات الهلال الأحمر والصليب الأحمر  أثناء توزيع الطّعام و أواني الطّعام للسّكان المتضرّرين من إعصار جورج  الذي حصل في جمهورية الدومينيكان 2003</a:t>
            </a:r>
          </a:p>
        </p:txBody>
      </p:sp>
      <p:sp>
        <p:nvSpPr>
          <p:cNvPr id="4" name="Slide Number Placeholder 3"/>
          <p:cNvSpPr>
            <a:spLocks noGrp="1"/>
          </p:cNvSpPr>
          <p:nvPr>
            <p:ph type="sldNum" sz="quarter" idx="10"/>
          </p:nvPr>
        </p:nvSpPr>
        <p:spPr/>
        <p:txBody>
          <a:bodyPr/>
          <a:lstStyle/>
          <a:p>
            <a:fld id="{53579C48-162C-47C7-9687-2839989AFBEE}" type="slidenum">
              <a:rPr lang="ar-SA" smtClean="0"/>
              <a:pPr/>
              <a:t>6</a:t>
            </a:fld>
            <a:endParaRPr lang="ar-SA"/>
          </a:p>
        </p:txBody>
      </p:sp>
    </p:spTree>
    <p:extLst>
      <p:ext uri="{BB962C8B-B14F-4D97-AF65-F5344CB8AC3E}">
        <p14:creationId xmlns:p14="http://schemas.microsoft.com/office/powerpoint/2010/main" val="248965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التعليق على الصورة:</a:t>
            </a:r>
          </a:p>
          <a:p>
            <a:r>
              <a:rPr lang="ar-SA" smtClean="0"/>
              <a:t>تمّ التقاط هذه الصّورة في مركز التّمرّد الإسلامي بالفلبين الّذي تأسّس في سنة 1986 ولا يزال موجودا إلى اليوم، تاجوم، دافاو ديل نورتي، 1986. مركز سينانقوت لتغذية  النّازحين.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8</a:t>
            </a:fld>
            <a:endParaRPr lang="ar-SA"/>
          </a:p>
        </p:txBody>
      </p:sp>
    </p:spTree>
    <p:extLst>
      <p:ext uri="{BB962C8B-B14F-4D97-AF65-F5344CB8AC3E}">
        <p14:creationId xmlns:p14="http://schemas.microsoft.com/office/powerpoint/2010/main" val="821025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التّعليق على الصّورة:</a:t>
            </a:r>
          </a:p>
          <a:p>
            <a:r>
              <a:rPr lang="ar-SA" smtClean="0"/>
              <a:t>وقع التقاط هذه الصّورة في الفلبين تحديدا في مناليا سنة 2013</a:t>
            </a:r>
          </a:p>
          <a:p>
            <a:r>
              <a:rPr lang="ar-SA" smtClean="0"/>
              <a:t>تبيّن تعامل المتطوّعبن و الموظّفين في الصليب الأحمر الفلبيني مع المواد الغذائيّة بعد الإعصار الذي ضرب الفلبين في الثّامن من نوفمبر من سنة 2013.</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10</a:t>
            </a:fld>
            <a:endParaRPr lang="ar-SA"/>
          </a:p>
        </p:txBody>
      </p:sp>
    </p:spTree>
    <p:extLst>
      <p:ext uri="{BB962C8B-B14F-4D97-AF65-F5344CB8AC3E}">
        <p14:creationId xmlns:p14="http://schemas.microsoft.com/office/powerpoint/2010/main" val="2230836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dirty="0" smtClean="0"/>
              <a:t>تعليق على </a:t>
            </a:r>
            <a:r>
              <a:rPr lang="ar-SA" dirty="0" err="1" smtClean="0"/>
              <a:t>الصّورة:</a:t>
            </a:r>
            <a:endParaRPr lang="ar-SA" dirty="0" smtClean="0"/>
          </a:p>
          <a:p>
            <a:r>
              <a:rPr lang="ar-SA" dirty="0" smtClean="0"/>
              <a:t>وقع التقاط هذه الصّورة في تونس سنة 2011 حيث تمّ استيعاب الحشد المنتظر بتأنّ.</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11</a:t>
            </a:fld>
            <a:endParaRPr lang="ar-SA"/>
          </a:p>
        </p:txBody>
      </p:sp>
    </p:spTree>
    <p:extLst>
      <p:ext uri="{BB962C8B-B14F-4D97-AF65-F5344CB8AC3E}">
        <p14:creationId xmlns:p14="http://schemas.microsoft.com/office/powerpoint/2010/main" val="2802006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وقع التقاط هذه الصّورة في بانجاب بالباكستان سنة 2014.</a:t>
            </a:r>
          </a:p>
          <a:p>
            <a:r>
              <a:rPr lang="ar-SA" smtClean="0"/>
              <a:t>يتلقّى كوثر بيبي المساعدات فى نقطة توزيع المواد الغذائيّة التّي وقع انشائها في مدرسة بقرية وناكا تارا بمقاطعة حافظ اباد حيث أنّ هذه المساعدات كانت جزءا من المبادرة التّي اطلقتها جمعية الهلال الأحمر الباكستاني في  أعقاب الفيضانات الموسمية الأخيرة التي تضررت منها محافظات البنجاب وجيلجيت بالتستان ومقاطعة آزاد جامو وكشمير.</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13</a:t>
            </a:fld>
            <a:endParaRPr lang="ar-SA"/>
          </a:p>
        </p:txBody>
      </p:sp>
    </p:spTree>
    <p:extLst>
      <p:ext uri="{BB962C8B-B14F-4D97-AF65-F5344CB8AC3E}">
        <p14:creationId xmlns:p14="http://schemas.microsoft.com/office/powerpoint/2010/main" val="3087841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017520" y="6329599"/>
            <a:ext cx="566928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footer graphic">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spTree>
    <p:extLst>
      <p:ext uri="{BB962C8B-B14F-4D97-AF65-F5344CB8AC3E}">
        <p14:creationId xmlns:p14="http://schemas.microsoft.com/office/powerpoint/2010/main" val="22271544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الخامس عشرة "أ“:الفصل التّقني المتعلّق بمجال الأمن الغدائي والتّغذية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smtClean="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smtClean="0"/>
              <a:t>Click</a:t>
            </a:r>
            <a:r>
              <a:rPr lang="ar-SA" noProof="0" dirty="0" smtClean="0"/>
              <a:t> </a:t>
            </a:r>
            <a:r>
              <a:rPr lang="ar-SA" noProof="0" dirty="0" err="1" smtClean="0"/>
              <a:t>to</a:t>
            </a:r>
            <a:r>
              <a:rPr lang="ar-SA" noProof="0" dirty="0" smtClean="0"/>
              <a:t> </a:t>
            </a:r>
            <a:r>
              <a:rPr lang="ar-SA" noProof="0" dirty="0" err="1" smtClean="0"/>
              <a:t>edit</a:t>
            </a:r>
            <a:r>
              <a:rPr lang="ar-SA" noProof="0" dirty="0" smtClean="0"/>
              <a:t> </a:t>
            </a:r>
            <a:r>
              <a:rPr lang="ar-SA" noProof="0" dirty="0" err="1" smtClean="0"/>
              <a:t>Master</a:t>
            </a:r>
            <a:r>
              <a:rPr lang="ar-SA" noProof="0" dirty="0" smtClean="0"/>
              <a:t> </a:t>
            </a:r>
            <a:r>
              <a:rPr lang="ar-SA" noProof="0" dirty="0" err="1" smtClean="0"/>
              <a:t>text</a:t>
            </a:r>
            <a:r>
              <a:rPr lang="ar-SA" noProof="0" dirty="0" smtClean="0"/>
              <a:t> </a:t>
            </a:r>
            <a:r>
              <a:rPr lang="ar-SA" noProof="0" dirty="0" err="1" smtClean="0"/>
              <a:t>styles</a:t>
            </a:r>
            <a:endParaRPr lang="ar-SA" noProof="0" dirty="0" smtClean="0"/>
          </a:p>
          <a:p>
            <a:pPr lvl="1"/>
            <a:r>
              <a:rPr lang="ar-SA" noProof="0" dirty="0" err="1" smtClean="0"/>
              <a:t>Second</a:t>
            </a:r>
            <a:r>
              <a:rPr lang="ar-SA" noProof="0" dirty="0" smtClean="0"/>
              <a:t> </a:t>
            </a:r>
            <a:r>
              <a:rPr lang="ar-SA" noProof="0" dirty="0" err="1" smtClean="0"/>
              <a:t>level</a:t>
            </a:r>
            <a:endParaRPr lang="ar-SA" noProof="0" dirty="0" smtClean="0"/>
          </a:p>
          <a:p>
            <a:pPr lvl="2"/>
            <a:r>
              <a:rPr lang="ar-SA" noProof="0" dirty="0" err="1" smtClean="0"/>
              <a:t>Third</a:t>
            </a:r>
            <a:r>
              <a:rPr lang="ar-SA" noProof="0" dirty="0" smtClean="0"/>
              <a:t> </a:t>
            </a:r>
            <a:r>
              <a:rPr lang="ar-SA" noProof="0" dirty="0" err="1" smtClean="0"/>
              <a:t>level</a:t>
            </a:r>
            <a:endParaRPr lang="ar-SA" noProof="0"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smtClean="0"/>
              <a:t>الجزء الخامس عشرة "أ“:الفصل التّقني المتعلّق بمجال الأمن الغدائي والتّغذية مواد اسفير التدريبية سنة 2015</a:t>
            </a:r>
            <a:endParaRPr lang="en-GB"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9" r:id="rId6"/>
    <p:sldLayoutId id="2147483786" r:id="rId7"/>
    <p:sldLayoutId id="2147483787" r:id="rId8"/>
  </p:sldLayoutIdLst>
  <p:timing>
    <p:tnLst>
      <p:par>
        <p:cTn id="1" dur="indefinite" restart="never" nodeType="tmRoot"/>
      </p:par>
    </p:tnLst>
  </p:timing>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dirty="0"/>
              <a:t>الفصل التقني المتعلق بمجال الأمن الغذائي والتغذية</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dirty="0"/>
              <a:t>فيما يتمثل وكيف يمكن العمل به وتطبيقه؟</a:t>
            </a:r>
          </a:p>
        </p:txBody>
      </p:sp>
      <p:sp>
        <p:nvSpPr>
          <p:cNvPr id="4" name="TextBox 3"/>
          <p:cNvSpPr txBox="1"/>
          <p:nvPr/>
        </p:nvSpPr>
        <p:spPr>
          <a:xfrm>
            <a:off x="2205872" y="6165304"/>
            <a:ext cx="6398576" cy="523220"/>
          </a:xfrm>
          <a:prstGeom prst="rect">
            <a:avLst/>
          </a:prstGeom>
          <a:noFill/>
        </p:spPr>
        <p:txBody>
          <a:bodyPr wrap="square" rtlCol="0">
            <a:spAutoFit/>
          </a:bodyPr>
          <a:lstStyle/>
          <a:p>
            <a:pPr algn="r" rtl="1"/>
            <a:r>
              <a:rPr lang="ar-SA" sz="1600" b="1" dirty="0">
                <a:solidFill>
                  <a:schemeClr val="bg1"/>
                </a:solidFill>
                <a:latin typeface="Traditional Arabic" panose="02020603050405020304" pitchFamily="18" charset="-78"/>
                <a:cs typeface="Traditional Arabic" panose="02020603050405020304" pitchFamily="18" charset="-78"/>
              </a:rPr>
              <a:t>الجزء "أ"</a:t>
            </a:r>
            <a:r>
              <a:rPr lang="en-GB" sz="1600" b="1" dirty="0">
                <a:solidFill>
                  <a:schemeClr val="bg1"/>
                </a:solidFill>
                <a:latin typeface="Traditional Arabic" panose="02020603050405020304" pitchFamily="18" charset="-78"/>
                <a:cs typeface="Traditional Arabic" panose="02020603050405020304" pitchFamily="18" charset="-78"/>
              </a:rPr>
              <a:t>15</a:t>
            </a:r>
            <a:r>
              <a:rPr lang="ar-SA" sz="1600" b="1" dirty="0">
                <a:solidFill>
                  <a:schemeClr val="bg1"/>
                </a:solidFill>
                <a:latin typeface="Traditional Arabic" panose="02020603050405020304" pitchFamily="18" charset="-78"/>
                <a:cs typeface="Traditional Arabic" panose="02020603050405020304" pitchFamily="18" charset="-78"/>
              </a:rPr>
              <a:t>:</a:t>
            </a:r>
            <a:r>
              <a:rPr lang="fr-CH" sz="1600" b="1" dirty="0">
                <a:solidFill>
                  <a:schemeClr val="bg1"/>
                </a:solidFill>
                <a:latin typeface="Traditional Arabic" panose="02020603050405020304" pitchFamily="18" charset="-78"/>
                <a:cs typeface="Traditional Arabic" panose="02020603050405020304" pitchFamily="18" charset="-78"/>
              </a:rPr>
              <a:t> </a:t>
            </a:r>
            <a:r>
              <a:rPr lang="ar-SA" sz="1600" b="1" dirty="0">
                <a:solidFill>
                  <a:schemeClr val="bg1"/>
                </a:solidFill>
                <a:latin typeface="Traditional Arabic" panose="02020603050405020304" pitchFamily="18" charset="-78"/>
                <a:cs typeface="Traditional Arabic" panose="02020603050405020304" pitchFamily="18" charset="-78"/>
              </a:rPr>
              <a:t>الفصل التقني المتعلق بمجال الأمن الغذائي والتغذية</a:t>
            </a:r>
            <a:r>
              <a:rPr lang="fr-CH" sz="1600" b="1" dirty="0">
                <a:solidFill>
                  <a:schemeClr val="bg1"/>
                </a:solidFill>
                <a:latin typeface="Traditional Arabic" panose="02020603050405020304" pitchFamily="18" charset="-78"/>
                <a:cs typeface="Traditional Arabic" panose="02020603050405020304" pitchFamily="18" charset="-78"/>
              </a:rPr>
              <a:t> -</a:t>
            </a:r>
            <a:r>
              <a:rPr lang="ar-SA" sz="1600" b="1" dirty="0">
                <a:solidFill>
                  <a:schemeClr val="bg1"/>
                </a:solidFill>
                <a:latin typeface="Traditional Arabic" panose="02020603050405020304" pitchFamily="18" charset="-78"/>
                <a:cs typeface="Traditional Arabic" panose="02020603050405020304" pitchFamily="18" charset="-78"/>
              </a:rPr>
              <a:t>م</a:t>
            </a:r>
            <a:r>
              <a:rPr lang="ar-TN" sz="1600" b="1" dirty="0" err="1" smtClean="0">
                <a:solidFill>
                  <a:schemeClr val="bg1"/>
                </a:solidFill>
                <a:latin typeface="Traditional Arabic" panose="02020603050405020304" pitchFamily="18" charset="-78"/>
                <a:cs typeface="Traditional Arabic" panose="02020603050405020304" pitchFamily="18" charset="-78"/>
              </a:rPr>
              <a:t>جموعة</a:t>
            </a:r>
            <a:r>
              <a:rPr lang="ar-SA" sz="1600" b="1" dirty="0" smtClean="0">
                <a:solidFill>
                  <a:schemeClr val="bg1"/>
                </a:solidFill>
                <a:latin typeface="Traditional Arabic" panose="02020603050405020304" pitchFamily="18" charset="-78"/>
                <a:cs typeface="Traditional Arabic" panose="02020603050405020304" pitchFamily="18" charset="-78"/>
              </a:rPr>
              <a:t> </a:t>
            </a:r>
            <a:r>
              <a:rPr lang="ar-SA" sz="1600" b="1" dirty="0">
                <a:solidFill>
                  <a:schemeClr val="bg1"/>
                </a:solidFill>
                <a:latin typeface="Traditional Arabic" panose="02020603050405020304" pitchFamily="18" charset="-78"/>
                <a:cs typeface="Traditional Arabic" panose="02020603050405020304" pitchFamily="18" charset="-78"/>
              </a:rPr>
              <a:t>اسفير التدريبية </a:t>
            </a:r>
            <a:r>
              <a:rPr lang="ar-SA" sz="1600" b="1" dirty="0" smtClean="0">
                <a:solidFill>
                  <a:schemeClr val="bg1"/>
                </a:solidFill>
                <a:latin typeface="Traditional Arabic" panose="02020603050405020304" pitchFamily="18" charset="-78"/>
                <a:cs typeface="Traditional Arabic" panose="02020603050405020304" pitchFamily="18" charset="-78"/>
              </a:rPr>
              <a:t>2015 </a:t>
            </a:r>
            <a:endParaRPr lang="ar-SA" sz="1600" b="1" dirty="0">
              <a:solidFill>
                <a:schemeClr val="bg1"/>
              </a:solidFill>
              <a:latin typeface="Traditional Arabic" panose="02020603050405020304" pitchFamily="18" charset="-78"/>
              <a:cs typeface="Traditional Arabic" panose="02020603050405020304" pitchFamily="18" charset="-78"/>
            </a:endParaRPr>
          </a:p>
          <a:p>
            <a:pPr algn="r" rtl="1"/>
            <a:r>
              <a:rPr lang="ar-SA" sz="1200" b="1" dirty="0" smtClean="0">
                <a:solidFill>
                  <a:schemeClr val="bg1"/>
                </a:solidFill>
                <a:latin typeface="Traditional Arabic" panose="02020603050405020304" pitchFamily="18" charset="-78"/>
                <a:cs typeface="Traditional Arabic" panose="02020603050405020304" pitchFamily="18" charset="-78"/>
              </a:rPr>
              <a:t>وقع </a:t>
            </a:r>
            <a:r>
              <a:rPr lang="ar-SA" sz="1200" b="1" dirty="0">
                <a:solidFill>
                  <a:schemeClr val="bg1"/>
                </a:solidFill>
                <a:latin typeface="Traditional Arabic" panose="02020603050405020304" pitchFamily="18" charset="-78"/>
                <a:cs typeface="Traditional Arabic" panose="02020603050405020304" pitchFamily="18" charset="-78"/>
              </a:rPr>
              <a:t>اقتباس هذا العرض من الجزء المتعلّق </a:t>
            </a:r>
            <a:r>
              <a:rPr lang="ar-SA" sz="1200" b="1" dirty="0" err="1">
                <a:solidFill>
                  <a:schemeClr val="bg1"/>
                </a:solidFill>
                <a:latin typeface="Traditional Arabic" panose="02020603050405020304" pitchFamily="18" charset="-78"/>
                <a:cs typeface="Traditional Arabic" panose="02020603050405020304" pitchFamily="18" charset="-78"/>
              </a:rPr>
              <a:t>باسفير</a:t>
            </a:r>
            <a:r>
              <a:rPr lang="ar-SA" sz="1200" b="1" dirty="0">
                <a:solidFill>
                  <a:schemeClr val="bg1"/>
                </a:solidFill>
                <a:latin typeface="Traditional Arabic" panose="02020603050405020304" pitchFamily="18" charset="-78"/>
                <a:cs typeface="Traditional Arabic" panose="02020603050405020304" pitchFamily="18" charset="-78"/>
              </a:rPr>
              <a:t> الموجود على الموقع</a:t>
            </a:r>
            <a:r>
              <a:rPr lang="ar-SA" sz="1200" b="1" dirty="0" smtClean="0">
                <a:solidFill>
                  <a:schemeClr val="bg1"/>
                </a:solidFill>
                <a:latin typeface="Traditional Arabic" panose="02020603050405020304" pitchFamily="18" charset="-78"/>
                <a:cs typeface="Traditional Arabic" panose="02020603050405020304" pitchFamily="18" charset="-78"/>
              </a:rPr>
              <a:t>:</a:t>
            </a:r>
            <a:r>
              <a:rPr lang="fr-CH" sz="1200" b="1" dirty="0" smtClean="0">
                <a:solidFill>
                  <a:schemeClr val="bg1"/>
                </a:solidFill>
                <a:latin typeface="Traditional Arabic" panose="02020603050405020304" pitchFamily="18" charset="-78"/>
                <a:cs typeface="Traditional Arabic" panose="02020603050405020304" pitchFamily="18" charset="-78"/>
              </a:rPr>
              <a:t> </a:t>
            </a:r>
            <a:r>
              <a:rPr lang="ar-SA" sz="1200" b="1" dirty="0" smtClean="0">
                <a:solidFill>
                  <a:schemeClr val="bg1"/>
                </a:solidFill>
                <a:latin typeface="Traditional Arabic" panose="02020603050405020304" pitchFamily="18" charset="-78"/>
                <a:cs typeface="Traditional Arabic" panose="02020603050405020304" pitchFamily="18" charset="-78"/>
              </a:rPr>
              <a:t> </a:t>
            </a:r>
            <a:r>
              <a:rPr lang="en-GB" sz="1200" b="1" dirty="0" smtClean="0">
                <a:solidFill>
                  <a:schemeClr val="bg1"/>
                </a:solidFill>
                <a:latin typeface="Traditional Arabic" panose="02020603050405020304" pitchFamily="18" charset="-78"/>
                <a:cs typeface="Traditional Arabic" panose="02020603050405020304" pitchFamily="18" charset="-78"/>
              </a:rPr>
              <a:t>interworksmadison.com</a:t>
            </a:r>
            <a:endParaRPr lang="en-GB"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السّادس: عدم تطابق أنواع الطّعام </a:t>
            </a:r>
          </a:p>
        </p:txBody>
      </p:sp>
      <p:sp>
        <p:nvSpPr>
          <p:cNvPr id="3" name="Content Placeholder 2"/>
          <p:cNvSpPr>
            <a:spLocks noGrp="1"/>
          </p:cNvSpPr>
          <p:nvPr>
            <p:ph idx="1"/>
          </p:nvPr>
        </p:nvSpPr>
        <p:spPr>
          <a:xfrm>
            <a:off x="6223378" y="1369242"/>
            <a:ext cx="2463421" cy="4785722"/>
          </a:xfrm>
        </p:spPr>
        <p:txBody>
          <a:bodyPr/>
          <a:lstStyle/>
          <a:p>
            <a:r>
              <a:rPr lang="ar-SA"/>
              <a:t>لا تتطابق في غالب الأحيان أنواع المواد الغذائيّة المقدّمة من خلال الاليّات الدّوليّة مع نوعيّة الطّعام المتوافق عليه ممّا يتسبّب في التّفريط فيها أو  خسارته</a:t>
            </a:r>
            <a:r>
              <a:rPr lang="ar-SA" smtClean="0"/>
              <a:t>.</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28746" y="1473814"/>
            <a:ext cx="5284525" cy="3522135"/>
          </a:xfrm>
          <a:prstGeom prst="rect">
            <a:avLst/>
          </a:prstGeom>
        </p:spPr>
      </p:pic>
      <p:sp>
        <p:nvSpPr>
          <p:cNvPr id="6" name="TextBox 5"/>
          <p:cNvSpPr txBox="1"/>
          <p:nvPr/>
        </p:nvSpPr>
        <p:spPr>
          <a:xfrm>
            <a:off x="4460431" y="5084767"/>
            <a:ext cx="1779653" cy="276999"/>
          </a:xfrm>
          <a:prstGeom prst="rect">
            <a:avLst/>
          </a:prstGeom>
          <a:noFill/>
        </p:spPr>
        <p:txBody>
          <a:bodyPr wrap="none" rtlCol="0">
            <a:spAutoFit/>
          </a:bodyPr>
          <a:lstStyle/>
          <a:p>
            <a:pPr algn="r" rtl="1"/>
            <a:r>
              <a:rPr lang="ar-TN" sz="1200" i="1" dirty="0" err="1" smtClean="0">
                <a:latin typeface="Traditional Arabic" panose="02020603050405020304" pitchFamily="18" charset="-78"/>
                <a:ea typeface="ヒラギノ角ゴ Pro W3" charset="0"/>
                <a:cs typeface="Traditional Arabic" panose="02020603050405020304" pitchFamily="18" charset="-78"/>
              </a:rPr>
              <a:t>ياركو</a:t>
            </a:r>
            <a:r>
              <a:rPr lang="ar-TN" sz="1200" i="1" dirty="0" smtClean="0">
                <a:latin typeface="Traditional Arabic" panose="02020603050405020304" pitchFamily="18" charset="-78"/>
                <a:ea typeface="ヒラギノ角ゴ Pro W3" charset="0"/>
                <a:cs typeface="Traditional Arabic" panose="02020603050405020304" pitchFamily="18" charset="-78"/>
              </a:rPr>
              <a:t> </a:t>
            </a:r>
            <a:r>
              <a:rPr lang="ar-TN" sz="1200" i="1" dirty="0" err="1" smtClean="0">
                <a:latin typeface="Traditional Arabic" panose="02020603050405020304" pitchFamily="18" charset="-78"/>
                <a:ea typeface="ヒラギノ角ゴ Pro W3" charset="0"/>
                <a:cs typeface="Traditional Arabic" panose="02020603050405020304" pitchFamily="18" charset="-78"/>
              </a:rPr>
              <a:t>ميكونين</a:t>
            </a:r>
            <a:r>
              <a:rPr lang="ar-TN" sz="1200" i="1" dirty="0" smtClean="0">
                <a:latin typeface="Traditional Arabic" panose="02020603050405020304" pitchFamily="18" charset="-78"/>
                <a:ea typeface="ヒラギノ角ゴ Pro W3" charset="0"/>
                <a:cs typeface="Traditional Arabic" panose="02020603050405020304" pitchFamily="18" charset="-78"/>
              </a:rPr>
              <a:t> / الصليب الأحمر الفنلندي</a:t>
            </a:r>
            <a:endParaRPr lang="en-GB" sz="1200"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45641"/>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756312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السّابع: تصميم برامج التّغذية التّكميليّة </a:t>
            </a:r>
          </a:p>
        </p:txBody>
      </p:sp>
      <p:sp>
        <p:nvSpPr>
          <p:cNvPr id="3" name="Content Placeholder 2"/>
          <p:cNvSpPr>
            <a:spLocks noGrp="1"/>
          </p:cNvSpPr>
          <p:nvPr>
            <p:ph idx="1"/>
          </p:nvPr>
        </p:nvSpPr>
        <p:spPr>
          <a:xfrm>
            <a:off x="6537278" y="1369242"/>
            <a:ext cx="2149522" cy="4785722"/>
          </a:xfrm>
        </p:spPr>
        <p:txBody>
          <a:bodyPr/>
          <a:lstStyle/>
          <a:p>
            <a:r>
              <a:rPr lang="ar-SA"/>
              <a:t>يكون من الصّعب في غالب الأحيان  إدارة دراسة غذائيّة معقولة حسب تصميم برامج التّغذية </a:t>
            </a:r>
            <a:r>
              <a:rPr lang="ar-SA" smtClean="0"/>
              <a:t>التّكميليّة.</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9509" y="1369242"/>
            <a:ext cx="5544000" cy="3695472"/>
          </a:xfrm>
          <a:prstGeom prst="rect">
            <a:avLst/>
          </a:prstGeom>
        </p:spPr>
      </p:pic>
      <p:sp>
        <p:nvSpPr>
          <p:cNvPr id="6" name="TextBox 5"/>
          <p:cNvSpPr txBox="1"/>
          <p:nvPr/>
        </p:nvSpPr>
        <p:spPr>
          <a:xfrm>
            <a:off x="2459421" y="5145263"/>
            <a:ext cx="3904088" cy="276999"/>
          </a:xfrm>
          <a:prstGeom prst="rect">
            <a:avLst/>
          </a:prstGeom>
          <a:noFill/>
        </p:spPr>
        <p:txBody>
          <a:bodyPr wrap="square" rtlCol="0">
            <a:spAutoFit/>
          </a:bodyPr>
          <a:lstStyle/>
          <a:p>
            <a:pPr algn="r" rtl="1"/>
            <a:r>
              <a:rPr lang="ar-TN" sz="1200" i="1" dirty="0" err="1" smtClean="0">
                <a:latin typeface="Traditional Arabic" panose="02020603050405020304" pitchFamily="18" charset="-78"/>
                <a:ea typeface="ヒラギノ角ゴ Pro W3" charset="0"/>
                <a:cs typeface="Traditional Arabic" panose="02020603050405020304" pitchFamily="18" charset="-78"/>
              </a:rPr>
              <a:t>بينوار</a:t>
            </a:r>
            <a:r>
              <a:rPr lang="ar-TN" sz="1200" i="1" dirty="0" smtClean="0">
                <a:latin typeface="Traditional Arabic" panose="02020603050405020304" pitchFamily="18" charset="-78"/>
                <a:ea typeface="ヒラギノ角ゴ Pro W3" charset="0"/>
                <a:cs typeface="Traditional Arabic" panose="02020603050405020304" pitchFamily="18" charset="-78"/>
              </a:rPr>
              <a:t> </a:t>
            </a:r>
            <a:r>
              <a:rPr lang="ar-TN" sz="1200" i="1" dirty="0" err="1" smtClean="0">
                <a:latin typeface="Traditional Arabic" panose="02020603050405020304" pitchFamily="18" charset="-78"/>
                <a:ea typeface="ヒラギノ角ゴ Pro W3" charset="0"/>
                <a:cs typeface="Traditional Arabic" panose="02020603050405020304" pitchFamily="18" charset="-78"/>
              </a:rPr>
              <a:t>ماتشا</a:t>
            </a:r>
            <a:r>
              <a:rPr lang="ar-TN" sz="1200" i="1" dirty="0" smtClean="0">
                <a:latin typeface="Traditional Arabic" panose="02020603050405020304" pitchFamily="18" charset="-78"/>
                <a:ea typeface="ヒラギノ角ゴ Pro W3" charset="0"/>
                <a:cs typeface="Traditional Arabic" panose="02020603050405020304" pitchFamily="18" charset="-78"/>
              </a:rPr>
              <a:t> -</a:t>
            </a:r>
            <a:r>
              <a:rPr lang="ar-TN" sz="1200" dirty="0" smtClean="0"/>
              <a:t> الاتحاد الدولي لجمعيات الصليب الأحمر والهلال الأحمر</a:t>
            </a:r>
            <a:r>
              <a:rPr lang="en-GB" sz="1200" i="1" dirty="0" smtClean="0">
                <a:latin typeface="Traditional Arabic" panose="02020603050405020304" pitchFamily="18" charset="-78"/>
                <a:cs typeface="Traditional Arabic" panose="02020603050405020304" pitchFamily="18" charset="-78"/>
              </a:rPr>
              <a:t> </a:t>
            </a:r>
            <a:endParaRPr lang="en-GB" sz="1200" i="1" dirty="0">
              <a:latin typeface="Traditional Arabic" panose="02020603050405020304" pitchFamily="18" charset="-78"/>
              <a:ea typeface="ヒラギノ角ゴ Pro W3" charset="0"/>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9546022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الثّامن: انعدام المساءلة والرّقابة</a:t>
            </a:r>
          </a:p>
        </p:txBody>
      </p:sp>
      <p:sp>
        <p:nvSpPr>
          <p:cNvPr id="3" name="Content Placeholder 2"/>
          <p:cNvSpPr>
            <a:spLocks noGrp="1"/>
          </p:cNvSpPr>
          <p:nvPr>
            <p:ph idx="1"/>
          </p:nvPr>
        </p:nvSpPr>
        <p:spPr>
          <a:xfrm>
            <a:off x="4599296" y="1369242"/>
            <a:ext cx="4087503" cy="4785722"/>
          </a:xfrm>
        </p:spPr>
        <p:txBody>
          <a:bodyPr/>
          <a:lstStyle/>
          <a:p>
            <a:r>
              <a:rPr lang="ar-SA"/>
              <a:t>تزاحم اللاّجئين الألبان على الخبز الذّي وقع توزيعه في وسط كوكس بألبانيا</a:t>
            </a:r>
            <a:r>
              <a:rPr lang="ar-SA" smtClean="0"/>
              <a:t>.</a:t>
            </a:r>
            <a:endParaRPr lang="ar-SA"/>
          </a:p>
        </p:txBody>
      </p:sp>
      <p:pic>
        <p:nvPicPr>
          <p:cNvPr id="5" name="Picture 4"/>
          <p:cNvPicPr>
            <a:picLocks noChangeAspect="1"/>
          </p:cNvPicPr>
          <p:nvPr/>
        </p:nvPicPr>
        <p:blipFill>
          <a:blip r:embed="rId2" cstate="print"/>
          <a:stretch>
            <a:fillRect/>
          </a:stretch>
        </p:blipFill>
        <p:spPr>
          <a:xfrm>
            <a:off x="1666581" y="1369242"/>
            <a:ext cx="2701877" cy="4048141"/>
          </a:xfrm>
          <a:prstGeom prst="rect">
            <a:avLst/>
          </a:prstGeom>
        </p:spPr>
      </p:pic>
      <p:sp>
        <p:nvSpPr>
          <p:cNvPr id="6" name="Content Placeholder 5"/>
          <p:cNvSpPr txBox="1">
            <a:spLocks/>
          </p:cNvSpPr>
          <p:nvPr/>
        </p:nvSpPr>
        <p:spPr>
          <a:xfrm>
            <a:off x="3194739" y="5443688"/>
            <a:ext cx="1173719" cy="276999"/>
          </a:xfrm>
          <a:prstGeom prst="rect">
            <a:avLst/>
          </a:prstGeom>
        </p:spPr>
        <p:txBody>
          <a:bodyPr vert="horz" wrap="none" lIns="91440" tIns="45720" rIns="91440" bIns="45720" rtlCol="0">
            <a:sp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ar-TN" sz="1200" i="1" dirty="0" smtClean="0">
                <a:latin typeface="Traditional Arabic" panose="02020603050405020304" pitchFamily="18" charset="-78"/>
                <a:cs typeface="Traditional Arabic" panose="02020603050405020304" pitchFamily="18" charset="-78"/>
              </a:rPr>
              <a:t>صورة عن واشنطن بوست</a:t>
            </a:r>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15236242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التّاسع: الاكتفاء الذاتي</a:t>
            </a:r>
          </a:p>
        </p:txBody>
      </p:sp>
      <p:sp>
        <p:nvSpPr>
          <p:cNvPr id="3" name="Content Placeholder 2"/>
          <p:cNvSpPr>
            <a:spLocks noGrp="1"/>
          </p:cNvSpPr>
          <p:nvPr>
            <p:ph idx="1"/>
          </p:nvPr>
        </p:nvSpPr>
        <p:spPr>
          <a:xfrm>
            <a:off x="6516730" y="1369242"/>
            <a:ext cx="2170069" cy="4785722"/>
          </a:xfrm>
        </p:spPr>
        <p:txBody>
          <a:bodyPr/>
          <a:lstStyle/>
          <a:p>
            <a:r>
              <a:rPr lang="ar-SA"/>
              <a:t>لم تتوصّل بعض الأسر لتحقيق الاكتفاء الذّاتي الخاص بها</a:t>
            </a:r>
            <a:r>
              <a:rPr lang="ar-SA" smtClean="0"/>
              <a:t>.</a:t>
            </a:r>
            <a:endParaRPr lang="ar-SA"/>
          </a:p>
        </p:txBody>
      </p:sp>
      <p:sp>
        <p:nvSpPr>
          <p:cNvPr id="5" name="TextBox 4"/>
          <p:cNvSpPr txBox="1"/>
          <p:nvPr/>
        </p:nvSpPr>
        <p:spPr>
          <a:xfrm>
            <a:off x="3017520" y="5363642"/>
            <a:ext cx="3499211" cy="276999"/>
          </a:xfrm>
          <a:prstGeom prst="rect">
            <a:avLst/>
          </a:prstGeom>
          <a:noFill/>
        </p:spPr>
        <p:txBody>
          <a:bodyPr wrap="square" rtlCol="0">
            <a:spAutoFit/>
          </a:bodyPr>
          <a:lstStyle/>
          <a:p>
            <a:pPr algn="r" rtl="1"/>
            <a:r>
              <a:rPr lang="ar-TN" sz="1200" i="1" dirty="0" smtClean="0">
                <a:latin typeface="Traditional Arabic" panose="02020603050405020304" pitchFamily="18" charset="-78"/>
                <a:cs typeface="Traditional Arabic" panose="02020603050405020304" pitchFamily="18" charset="-78"/>
              </a:rPr>
              <a:t>أوسان </a:t>
            </a:r>
            <a:r>
              <a:rPr lang="ar-TN" sz="1200" i="1" dirty="0" err="1" smtClean="0">
                <a:latin typeface="Traditional Arabic" panose="02020603050405020304" pitchFamily="18" charset="-78"/>
                <a:cs typeface="Traditional Arabic" panose="02020603050405020304" pitchFamily="18" charset="-78"/>
              </a:rPr>
              <a:t>غايل</a:t>
            </a:r>
            <a:r>
              <a:rPr lang="ar-TN" sz="1200" i="1" dirty="0" smtClean="0">
                <a:latin typeface="Traditional Arabic" panose="02020603050405020304" pitchFamily="18" charset="-78"/>
                <a:cs typeface="Traditional Arabic" panose="02020603050405020304" pitchFamily="18" charset="-78"/>
              </a:rPr>
              <a:t>: الحركة الدولية لجمعيات الصليب الأحمر والهلال الأحمر</a:t>
            </a:r>
            <a:endParaRPr lang="en-GB" sz="1200" i="1" dirty="0">
              <a:latin typeface="Traditional Arabic" panose="02020603050405020304" pitchFamily="18" charset="-78"/>
              <a:ea typeface="ヒラギノ角ゴ Pro W3" charset="0"/>
              <a:cs typeface="Traditional Arabic" panose="02020603050405020304" pitchFamily="18"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92731" y="1487313"/>
            <a:ext cx="5724000" cy="3801770"/>
          </a:xfrm>
          <a:prstGeom prst="rect">
            <a:avLst/>
          </a:prstGeom>
        </p:spPr>
      </p:pic>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608503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العاشر:التّفريط والإتلاف والفساد</a:t>
            </a:r>
          </a:p>
        </p:txBody>
      </p:sp>
      <p:pic>
        <p:nvPicPr>
          <p:cNvPr id="5" name="Picture 3" descr="27 sacks of wheat in warehous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65721" y="1280961"/>
            <a:ext cx="6533840" cy="4397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p:cNvSpPr txBox="1">
            <a:spLocks noChangeArrowheads="1"/>
          </p:cNvSpPr>
          <p:nvPr/>
        </p:nvSpPr>
        <p:spPr bwMode="auto">
          <a:xfrm>
            <a:off x="6659561" y="5678408"/>
            <a:ext cx="144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rtl="1"/>
            <a:r>
              <a:rPr lang="ar-TN" sz="1200" i="1" dirty="0" smtClean="0">
                <a:latin typeface="Traditional Arabic" panose="02020603050405020304" pitchFamily="18" charset="-78"/>
                <a:cs typeface="Traditional Arabic" panose="02020603050405020304" pitchFamily="18" charset="-78"/>
              </a:rPr>
              <a:t>الصورة: فاو</a:t>
            </a:r>
            <a:endParaRPr lang="en-US"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4322759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الحادي عشر: استهداف لمستلزمات معيّنة</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96362" y="1269035"/>
            <a:ext cx="6551277" cy="4367518"/>
          </a:xfrm>
          <a:prstGeom prst="rect">
            <a:avLst/>
          </a:prstGeom>
        </p:spPr>
      </p:pic>
      <p:sp>
        <p:nvSpPr>
          <p:cNvPr id="6" name="TextBox 5"/>
          <p:cNvSpPr txBox="1"/>
          <p:nvPr/>
        </p:nvSpPr>
        <p:spPr>
          <a:xfrm>
            <a:off x="4230805" y="5741941"/>
            <a:ext cx="3668425" cy="461665"/>
          </a:xfrm>
          <a:prstGeom prst="rect">
            <a:avLst/>
          </a:prstGeom>
          <a:noFill/>
        </p:spPr>
        <p:txBody>
          <a:bodyPr wrap="square" rtlCol="0">
            <a:spAutoFit/>
          </a:bodyPr>
          <a:lstStyle/>
          <a:p>
            <a:pPr algn="r" rtl="1"/>
            <a:r>
              <a:rPr lang="ar-TN" sz="1200" i="1" dirty="0">
                <a:latin typeface="Traditional Arabic" panose="02020603050405020304" pitchFamily="18" charset="-78"/>
                <a:cs typeface="Traditional Arabic" panose="02020603050405020304" pitchFamily="18" charset="-78"/>
              </a:rPr>
              <a:t>إبراهيم ملا: : الحركة الدولية لجمعيات الصليب الأحمر والهلال الأحمر</a:t>
            </a:r>
            <a:endParaRPr lang="en-GB" sz="1200" i="1" dirty="0">
              <a:latin typeface="Traditional Arabic" panose="02020603050405020304" pitchFamily="18" charset="-78"/>
              <a:ea typeface="ヒラギノ角ゴ Pro W3" charset="0"/>
              <a:cs typeface="Traditional Arabic" panose="02020603050405020304" pitchFamily="18" charset="-78"/>
            </a:endParaRPr>
          </a:p>
          <a:p>
            <a:pPr algn="r" rtl="1"/>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4120880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الثّاني عشر: صعوبة الخدمات اللّوجستيّة عند التّسليم </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912753" y="1545174"/>
            <a:ext cx="5310097" cy="398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4594490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الثّالث عشر: تأثير برامج توزيع المواد الغذائية على المدى الطويل </a:t>
            </a:r>
          </a:p>
        </p:txBody>
      </p:sp>
      <p:sp>
        <p:nvSpPr>
          <p:cNvPr id="3" name="Content Placeholder 2"/>
          <p:cNvSpPr>
            <a:spLocks noGrp="1"/>
          </p:cNvSpPr>
          <p:nvPr>
            <p:ph idx="1"/>
          </p:nvPr>
        </p:nvSpPr>
        <p:spPr>
          <a:xfrm>
            <a:off x="6646460" y="1369242"/>
            <a:ext cx="2040339" cy="4785722"/>
          </a:xfrm>
        </p:spPr>
        <p:txBody>
          <a:bodyPr/>
          <a:lstStyle/>
          <a:p>
            <a:r>
              <a:rPr lang="ar-SA"/>
              <a:t>توزيع المواد الغذائية يمكن أن يزعزع من استقرار المزارعين المحليين والأسواق والعلاقات بينهم-الحد من الأمن الغذائي على المدى الطويل. </a:t>
            </a:r>
          </a:p>
        </p:txBody>
      </p:sp>
      <p:pic>
        <p:nvPicPr>
          <p:cNvPr id="5" name="Picture 7" descr="32 Sacks of food for refugees"/>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75385" y="1369242"/>
            <a:ext cx="5871075" cy="345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p:cNvSpPr txBox="1">
            <a:spLocks noChangeArrowheads="1"/>
          </p:cNvSpPr>
          <p:nvPr/>
        </p:nvSpPr>
        <p:spPr bwMode="auto">
          <a:xfrm>
            <a:off x="5441629" y="4896058"/>
            <a:ext cx="11993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ar-TN" sz="1200" i="1" dirty="0" smtClean="0">
                <a:latin typeface="Tahoma"/>
              </a:rPr>
              <a:t>صورة: فاو</a:t>
            </a:r>
            <a:endParaRPr lang="en-US" sz="1200" i="1" dirty="0">
              <a:latin typeface="Tahoma"/>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2176009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الرّابع عشر: عدم التّحكّم بالمواد الموزّعة </a:t>
            </a:r>
          </a:p>
        </p:txBody>
      </p:sp>
      <p:pic>
        <p:nvPicPr>
          <p:cNvPr id="5" name="Picture 4" descr="Jalozai-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265949" y="1315560"/>
            <a:ext cx="6595531" cy="439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6525857" y="5712580"/>
            <a:ext cx="13356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ar-TN" sz="1200" i="1" dirty="0" smtClean="0">
                <a:latin typeface="Tahoma"/>
              </a:rPr>
              <a:t>مخيم جلازي للاجئين 2001</a:t>
            </a:r>
            <a:endParaRPr lang="en-US" sz="1200" i="1" dirty="0">
              <a:latin typeface="Tahoma"/>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4261420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الخامس </a:t>
            </a:r>
            <a:r>
              <a:rPr lang="ar-SA" smtClean="0"/>
              <a:t>عشر:</a:t>
            </a:r>
            <a:r>
              <a:rPr lang="en-GB" smtClean="0"/>
              <a:t> </a:t>
            </a:r>
            <a:r>
              <a:rPr lang="ar-SA" smtClean="0"/>
              <a:t>الفشل </a:t>
            </a:r>
            <a:r>
              <a:rPr lang="ar-SA"/>
              <a:t>في استهداف الفئات المعرّضة للخطر</a:t>
            </a:r>
          </a:p>
        </p:txBody>
      </p:sp>
      <p:sp>
        <p:nvSpPr>
          <p:cNvPr id="3" name="Content Placeholder 2"/>
          <p:cNvSpPr>
            <a:spLocks noGrp="1"/>
          </p:cNvSpPr>
          <p:nvPr>
            <p:ph idx="1"/>
          </p:nvPr>
        </p:nvSpPr>
        <p:spPr>
          <a:xfrm>
            <a:off x="5049672" y="1369242"/>
            <a:ext cx="3637128" cy="4785722"/>
          </a:xfrm>
        </p:spPr>
        <p:txBody>
          <a:bodyPr/>
          <a:lstStyle/>
          <a:p>
            <a:r>
              <a:rPr lang="ar-SA"/>
              <a:t>لا تحصل الفئات المعرّضة للخطر على الأغذية التّي يقع توزيعها</a:t>
            </a:r>
            <a:r>
              <a:rPr lang="ar-SA" smtClean="0"/>
              <a:t>.</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961247" y="1507187"/>
            <a:ext cx="2736000" cy="4104000"/>
          </a:xfrm>
          <a:prstGeom prst="rect">
            <a:avLst/>
          </a:prstGeom>
        </p:spPr>
      </p:pic>
      <p:sp>
        <p:nvSpPr>
          <p:cNvPr id="6" name="Text Box 7"/>
          <p:cNvSpPr txBox="1">
            <a:spLocks noChangeArrowheads="1"/>
          </p:cNvSpPr>
          <p:nvPr/>
        </p:nvSpPr>
        <p:spPr bwMode="auto">
          <a:xfrm>
            <a:off x="1050878" y="5653258"/>
            <a:ext cx="3646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ar-TN" sz="1200" i="1" dirty="0" smtClean="0">
                <a:latin typeface="Traditional Arabic" panose="02020603050405020304" pitchFamily="18" charset="-78"/>
                <a:cs typeface="Traditional Arabic" panose="02020603050405020304" pitchFamily="18" charset="-78"/>
              </a:rPr>
              <a:t>بانوا </a:t>
            </a:r>
            <a:r>
              <a:rPr lang="ar-TN" sz="1200" i="1" dirty="0" err="1" smtClean="0">
                <a:latin typeface="Traditional Arabic" panose="02020603050405020304" pitchFamily="18" charset="-78"/>
                <a:cs typeface="Traditional Arabic" panose="02020603050405020304" pitchFamily="18" charset="-78"/>
              </a:rPr>
              <a:t>ماتشا</a:t>
            </a:r>
            <a:r>
              <a:rPr lang="ar-TN" sz="1200" i="1" dirty="0">
                <a:latin typeface="Traditional Arabic" panose="02020603050405020304" pitchFamily="18" charset="-78"/>
                <a:cs typeface="Traditional Arabic" panose="02020603050405020304" pitchFamily="18" charset="-78"/>
              </a:rPr>
              <a:t>: : الحركة الدولية لجمعيات الصليب الأحمر والهلال الأحمر</a:t>
            </a:r>
            <a:endParaRPr lang="en-GB" sz="1200" i="1" dirty="0">
              <a:latin typeface="Traditional Arabic" panose="02020603050405020304" pitchFamily="18" charset="-78"/>
              <a:cs typeface="Traditional Arabic" panose="02020603050405020304" pitchFamily="18" charset="-78"/>
            </a:endParaRPr>
          </a:p>
          <a:p>
            <a:pPr algn="r"/>
            <a:endParaRPr lang="en-US"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40577185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المشكلة الأولى: نقص التّغذية</a:t>
            </a:r>
          </a:p>
        </p:txBody>
      </p:sp>
      <p:sp>
        <p:nvSpPr>
          <p:cNvPr id="3" name="Content Placeholder 2"/>
          <p:cNvSpPr>
            <a:spLocks noGrp="1"/>
          </p:cNvSpPr>
          <p:nvPr>
            <p:ph idx="1"/>
          </p:nvPr>
        </p:nvSpPr>
        <p:spPr>
          <a:xfrm>
            <a:off x="6045958" y="1369242"/>
            <a:ext cx="2640842" cy="4785722"/>
          </a:xfrm>
        </p:spPr>
        <p:txBody>
          <a:bodyPr/>
          <a:lstStyle/>
          <a:p>
            <a:r>
              <a:rPr lang="ar-SA" dirty="0"/>
              <a:t>يمكن لنقص التّغذية أن يصبح وباءا يهدّد السّكان المشرّدين عندما يمنع عليهم الحصول على الطّعام وأيضا عند ارتفاع نسبة الأمراض المعدية بشكل </a:t>
            </a:r>
            <a:r>
              <a:rPr lang="ar-SA" dirty="0" err="1"/>
              <a:t>ملحوظ.</a:t>
            </a:r>
            <a:r>
              <a:rPr lang="ar-SA" dirty="0"/>
              <a:t> </a:t>
            </a:r>
          </a:p>
        </p:txBody>
      </p:sp>
      <p:sp>
        <p:nvSpPr>
          <p:cNvPr id="4" name="Footer Placeholder 3"/>
          <p:cNvSpPr>
            <a:spLocks noGrp="1"/>
          </p:cNvSpPr>
          <p:nvPr>
            <p:ph type="ftr" sz="quarter" idx="3"/>
          </p:nvPr>
        </p:nvSpPr>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9596" y="1469275"/>
            <a:ext cx="5328000" cy="3566696"/>
          </a:xfrm>
          <a:prstGeom prst="rect">
            <a:avLst/>
          </a:prstGeom>
        </p:spPr>
      </p:pic>
      <p:sp>
        <p:nvSpPr>
          <p:cNvPr id="6" name="TextBox 5"/>
          <p:cNvSpPr txBox="1"/>
          <p:nvPr/>
        </p:nvSpPr>
        <p:spPr>
          <a:xfrm>
            <a:off x="2294022" y="5146487"/>
            <a:ext cx="3467335" cy="276999"/>
          </a:xfrm>
          <a:prstGeom prst="rect">
            <a:avLst/>
          </a:prstGeom>
          <a:noFill/>
        </p:spPr>
        <p:txBody>
          <a:bodyPr wrap="square" rtlCol="0">
            <a:spAutoFit/>
          </a:bodyPr>
          <a:lstStyle/>
          <a:p>
            <a:pPr algn="r" rtl="1"/>
            <a:r>
              <a:rPr lang="ar-TN" sz="1200" dirty="0" err="1" smtClean="0"/>
              <a:t>أومبراتا</a:t>
            </a:r>
            <a:r>
              <a:rPr lang="ar-TN" sz="1200" dirty="0" smtClean="0"/>
              <a:t> </a:t>
            </a:r>
            <a:r>
              <a:rPr lang="ar-TN" sz="1200" dirty="0" err="1" smtClean="0"/>
              <a:t>باجيغو</a:t>
            </a:r>
            <a:r>
              <a:rPr lang="ar-TN" sz="1200" dirty="0" smtClean="0"/>
              <a:t> -الاتحاد الدولي لجمعيات الصليب الأحمر والهلال الأحمر</a:t>
            </a:r>
            <a:r>
              <a:rPr lang="en-GB" sz="1200" i="1" dirty="0" smtClean="0">
                <a:latin typeface="Traditional Arabic" panose="02020603050405020304" pitchFamily="18" charset="-78"/>
                <a:cs typeface="Traditional Arabic" panose="02020603050405020304" pitchFamily="18" charset="-78"/>
              </a:rPr>
              <a:t> </a:t>
            </a:r>
            <a:endParaRPr lang="en-GB" sz="1200" i="1" dirty="0">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8920717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العلاقات بين مكونات دليل اسفير</a:t>
            </a:r>
          </a:p>
        </p:txBody>
      </p:sp>
      <p:pic>
        <p:nvPicPr>
          <p:cNvPr id="5" name="Picture 4"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548033"/>
            <a:ext cx="6768752" cy="3969199"/>
          </a:xfrm>
          <a:prstGeom prst="rect">
            <a:avLst/>
          </a:prstGeom>
        </p:spPr>
      </p:pic>
      <p:sp>
        <p:nvSpPr>
          <p:cNvPr id="6"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15890126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ar-SA"/>
              <a:t>تصور لبعض مؤشرات الأمن الغذائي والتغذية والملاحظات </a:t>
            </a:r>
            <a:r>
              <a:rPr lang="ar-SA" smtClean="0"/>
              <a:t>الإرشاديّة</a:t>
            </a:r>
            <a:endParaRPr lang="ar-SA"/>
          </a:p>
        </p:txBody>
      </p:sp>
      <p:sp>
        <p:nvSpPr>
          <p:cNvPr id="4"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9515524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إدارة سوء التغذية الحاد ونقص المغذيات الدقيقة</a:t>
            </a:r>
          </a:p>
        </p:txBody>
      </p:sp>
      <p:sp>
        <p:nvSpPr>
          <p:cNvPr id="3" name="Content Placeholder 2"/>
          <p:cNvSpPr>
            <a:spLocks noGrp="1"/>
          </p:cNvSpPr>
          <p:nvPr>
            <p:ph idx="1"/>
          </p:nvPr>
        </p:nvSpPr>
        <p:spPr>
          <a:xfrm>
            <a:off x="457200" y="1369242"/>
            <a:ext cx="8229600" cy="1428549"/>
          </a:xfrm>
        </p:spPr>
        <p:txBody>
          <a:bodyPr/>
          <a:lstStyle/>
          <a:p>
            <a:r>
              <a:rPr lang="ar-SA" b="1" dirty="0"/>
              <a:t>معيار إدارة سوء التغذية الحاد ونقص المغذيات الدقيقة رقم </a:t>
            </a:r>
            <a:r>
              <a:rPr lang="ar-SA" sz="2000" b="1" dirty="0" smtClean="0"/>
              <a:t>1</a:t>
            </a:r>
            <a:r>
              <a:rPr lang="ar-SA" b="1" dirty="0" smtClean="0"/>
              <a:t>: سوء </a:t>
            </a:r>
            <a:r>
              <a:rPr lang="ar-SA" b="1" dirty="0"/>
              <a:t>التغذية الحاد والمعتدل</a:t>
            </a:r>
          </a:p>
          <a:p>
            <a:r>
              <a:rPr lang="ar-SA" dirty="0"/>
              <a:t>”ينبغي التصدي لسوء التغذية الحاد </a:t>
            </a:r>
            <a:r>
              <a:rPr lang="ar-SA" dirty="0" err="1"/>
              <a:t>والمعتدل</a:t>
            </a:r>
            <a:r>
              <a:rPr lang="ar-SA" dirty="0" err="1" smtClean="0"/>
              <a:t>.“</a:t>
            </a:r>
            <a:endParaRPr lang="en-GB" dirty="0" smtClean="0"/>
          </a:p>
          <a:p>
            <a:r>
              <a:rPr lang="en-GB" sz="1800" i="1" dirty="0" smtClean="0"/>
              <a:t>)</a:t>
            </a:r>
            <a:r>
              <a:rPr lang="ar-SA" sz="1800" i="1" dirty="0" smtClean="0"/>
              <a:t>دليل </a:t>
            </a:r>
            <a:r>
              <a:rPr lang="ar-SA" sz="1800" i="1" dirty="0"/>
              <a:t>اسفير صفحة رقم </a:t>
            </a:r>
            <a:r>
              <a:rPr lang="ar-SA" sz="1600" i="1" dirty="0"/>
              <a:t>158</a:t>
            </a:r>
            <a:r>
              <a:rPr lang="ar-SA" sz="1800" i="1" dirty="0"/>
              <a:t> </a:t>
            </a:r>
            <a:r>
              <a:rPr lang="en-GB" sz="1800" i="1" dirty="0" smtClean="0"/>
              <a:t>(</a:t>
            </a:r>
            <a:endParaRPr lang="ar-SA" sz="1800" i="1" dirty="0"/>
          </a:p>
          <a:p>
            <a:endParaRPr lang="ar-SA" dirty="0"/>
          </a:p>
        </p:txBody>
      </p:sp>
      <p:pic>
        <p:nvPicPr>
          <p:cNvPr id="5" name="Picture 4" descr="Day%202%201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2360" y="2784143"/>
            <a:ext cx="388620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4"/>
          <p:cNvSpPr txBox="1">
            <a:spLocks noChangeArrowheads="1"/>
          </p:cNvSpPr>
          <p:nvPr/>
        </p:nvSpPr>
        <p:spPr bwMode="auto">
          <a:xfrm>
            <a:off x="7154008" y="5713891"/>
            <a:ext cx="15327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EG" altLang="en-US" sz="1200" i="1" dirty="0" smtClean="0">
                <a:latin typeface="Traditional Arabic" panose="02020603050405020304" pitchFamily="18" charset="-78"/>
                <a:cs typeface="Traditional Arabic" panose="02020603050405020304" pitchFamily="18" charset="-78"/>
              </a:rPr>
              <a:t>حقوق طبع الصورة للمفوضية العليا</a:t>
            </a:r>
            <a:endParaRPr lang="en-US" altLang="en-US" sz="1200" i="1" dirty="0" smtClean="0">
              <a:latin typeface="Traditional Arabic" panose="02020603050405020304" pitchFamily="18" charset="-78"/>
              <a:cs typeface="Traditional Arabic" panose="02020603050405020304" pitchFamily="18" charset="-78"/>
            </a:endParaRPr>
          </a:p>
        </p:txBody>
      </p:sp>
      <p:pic>
        <p:nvPicPr>
          <p:cNvPr id="7" name="Picture 6"/>
          <p:cNvPicPr>
            <a:picLocks noChangeAspect="1"/>
          </p:cNvPicPr>
          <p:nvPr/>
        </p:nvPicPr>
        <p:blipFill>
          <a:blip r:embed="rId4" cstate="print"/>
          <a:stretch>
            <a:fillRect/>
          </a:stretch>
        </p:blipFill>
        <p:spPr>
          <a:xfrm>
            <a:off x="1436615" y="2189698"/>
            <a:ext cx="2316331" cy="3502745"/>
          </a:xfrm>
          <a:prstGeom prst="rect">
            <a:avLst/>
          </a:prstGeom>
        </p:spPr>
      </p:pic>
      <p:sp>
        <p:nvSpPr>
          <p:cNvPr id="8" name="Text Box 14"/>
          <p:cNvSpPr txBox="1">
            <a:spLocks noChangeArrowheads="1"/>
          </p:cNvSpPr>
          <p:nvPr/>
        </p:nvSpPr>
        <p:spPr bwMode="auto">
          <a:xfrm>
            <a:off x="1214652" y="5713891"/>
            <a:ext cx="26201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Tahoma" charset="0"/>
                <a:ea typeface="ヒラギノ角ゴ Pro W3" charset="0"/>
              </a:defRPr>
            </a:lvl1pPr>
            <a:lvl2pPr>
              <a:defRPr kumimoji="1" sz="2800">
                <a:solidFill>
                  <a:schemeClr val="tx1"/>
                </a:solidFill>
                <a:latin typeface="Tahoma" charset="0"/>
                <a:ea typeface="ヒラギノ角ゴ Pro W3" charset="0"/>
              </a:defRPr>
            </a:lvl2pPr>
            <a:lvl3pPr>
              <a:defRPr kumimoji="1" sz="2400">
                <a:solidFill>
                  <a:schemeClr val="tx1"/>
                </a:solidFill>
                <a:latin typeface="Tahoma" charset="0"/>
                <a:ea typeface="ヒラギノ角ゴ Pro W3" charset="0"/>
              </a:defRPr>
            </a:lvl3pPr>
            <a:lvl4pPr>
              <a:defRPr kumimoji="1" sz="2000">
                <a:solidFill>
                  <a:schemeClr val="tx1"/>
                </a:solidFill>
                <a:latin typeface="Tahoma" charset="0"/>
                <a:ea typeface="ヒラギノ角ゴ Pro W3" charset="0"/>
              </a:defRPr>
            </a:lvl4pPr>
            <a:lvl5pPr>
              <a:defRPr kumimoji="1" sz="2000">
                <a:solidFill>
                  <a:schemeClr val="tx1"/>
                </a:solidFill>
                <a:latin typeface="Tahoma" charset="0"/>
                <a:ea typeface="ヒラギノ角ゴ Pro W3" charset="0"/>
              </a:defRPr>
            </a:lvl5pPr>
            <a:lvl6pPr>
              <a:buFont typeface="Monotype Sorts" charset="0"/>
              <a:defRPr kumimoji="1" sz="2000">
                <a:solidFill>
                  <a:schemeClr val="tx1"/>
                </a:solidFill>
                <a:latin typeface="Tahoma" charset="0"/>
                <a:ea typeface="ヒラギノ角ゴ Pro W3" charset="0"/>
              </a:defRPr>
            </a:lvl6pPr>
            <a:lvl7pPr>
              <a:buFont typeface="Monotype Sorts" charset="0"/>
              <a:defRPr kumimoji="1" sz="2000">
                <a:solidFill>
                  <a:schemeClr val="tx1"/>
                </a:solidFill>
                <a:latin typeface="Tahoma" charset="0"/>
                <a:ea typeface="ヒラギノ角ゴ Pro W3" charset="0"/>
              </a:defRPr>
            </a:lvl7pPr>
            <a:lvl8pPr>
              <a:buFont typeface="Monotype Sorts" charset="0"/>
              <a:defRPr kumimoji="1" sz="2000">
                <a:solidFill>
                  <a:schemeClr val="tx1"/>
                </a:solidFill>
                <a:latin typeface="Tahoma" charset="0"/>
                <a:ea typeface="ヒラギノ角ゴ Pro W3" charset="0"/>
              </a:defRPr>
            </a:lvl8pPr>
            <a:lvl9pPr>
              <a:buFont typeface="Monotype Sorts" charset="0"/>
              <a:defRPr kumimoji="1" sz="2000">
                <a:solidFill>
                  <a:schemeClr val="tx1"/>
                </a:solidFill>
                <a:latin typeface="Tahoma" charset="0"/>
                <a:ea typeface="ヒラギノ角ゴ Pro W3" charset="0"/>
              </a:defRPr>
            </a:lvl9pPr>
          </a:lstStyle>
          <a:p>
            <a:pPr algn="r"/>
            <a:r>
              <a:rPr kumimoji="0" lang="en-US" sz="1200" i="1" dirty="0">
                <a:latin typeface="Traditional Arabic" panose="02020603050405020304" pitchFamily="18" charset="-78"/>
                <a:cs typeface="Traditional Arabic" panose="02020603050405020304" pitchFamily="18" charset="-78"/>
              </a:rPr>
              <a:t>© ACDI - CIDA/Clive Shirley</a:t>
            </a:r>
          </a:p>
        </p:txBody>
      </p:sp>
      <p:sp>
        <p:nvSpPr>
          <p:cNvPr id="9"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16561696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الأمن الغذائي </a:t>
            </a:r>
          </a:p>
        </p:txBody>
      </p:sp>
      <p:sp>
        <p:nvSpPr>
          <p:cNvPr id="3" name="Content Placeholder 2"/>
          <p:cNvSpPr>
            <a:spLocks noGrp="1"/>
          </p:cNvSpPr>
          <p:nvPr>
            <p:ph idx="1"/>
          </p:nvPr>
        </p:nvSpPr>
        <p:spPr/>
        <p:txBody>
          <a:bodyPr/>
          <a:lstStyle/>
          <a:p>
            <a:r>
              <a:rPr lang="ar-SA" b="1" dirty="0"/>
              <a:t>معيار الأمن </a:t>
            </a:r>
            <a:r>
              <a:rPr lang="ar-SA" b="1" dirty="0" err="1"/>
              <a:t>الغذائي </a:t>
            </a:r>
            <a:r>
              <a:rPr lang="ar-SA" b="1" dirty="0"/>
              <a:t>– توصيل المواد الغذائية رقم </a:t>
            </a:r>
            <a:r>
              <a:rPr lang="ar-SA" sz="2000" b="1" dirty="0"/>
              <a:t>1</a:t>
            </a:r>
            <a:r>
              <a:rPr lang="ar-SA" b="1" dirty="0"/>
              <a:t>: المتطلبات الغذائية </a:t>
            </a:r>
            <a:r>
              <a:rPr lang="ar-SA" b="1" dirty="0" smtClean="0"/>
              <a:t>العامة</a:t>
            </a:r>
            <a:endParaRPr lang="en-GB" b="1" dirty="0" smtClean="0"/>
          </a:p>
          <a:p>
            <a:r>
              <a:rPr lang="ar-SA" dirty="0"/>
              <a:t>”ضمان تلبية المتطلبات الغذائية للسكان المتضررين من الكارثة، بمن فيهم أكثرهم تعرضا </a:t>
            </a:r>
            <a:r>
              <a:rPr lang="ar-SA" dirty="0" err="1"/>
              <a:t>للخطر.“</a:t>
            </a:r>
            <a:endParaRPr lang="ar-SA" dirty="0"/>
          </a:p>
          <a:p>
            <a:r>
              <a:rPr lang="en-GB" sz="1800" i="1" dirty="0" smtClean="0"/>
              <a:t>)</a:t>
            </a:r>
            <a:r>
              <a:rPr lang="ar-SA" sz="1800" i="1" dirty="0" smtClean="0"/>
              <a:t>صفحة </a:t>
            </a:r>
            <a:r>
              <a:rPr lang="ar-SA" sz="1800" i="1" dirty="0"/>
              <a:t>رقم </a:t>
            </a:r>
            <a:r>
              <a:rPr lang="ar-SA" sz="1600" i="1" dirty="0"/>
              <a:t>173 </a:t>
            </a:r>
            <a:r>
              <a:rPr lang="ar-SA" sz="1800" i="1" dirty="0"/>
              <a:t>من دليل </a:t>
            </a:r>
            <a:r>
              <a:rPr lang="ar-SA" sz="1800" i="1" dirty="0" smtClean="0"/>
              <a:t>اسفير</a:t>
            </a:r>
            <a:r>
              <a:rPr lang="en-GB" sz="1800" i="1" dirty="0" smtClean="0"/>
              <a:t>(</a:t>
            </a:r>
            <a:endParaRPr lang="ar-SA" sz="1800" i="1" dirty="0" smtClean="0"/>
          </a:p>
        </p:txBody>
      </p:sp>
      <p:pic>
        <p:nvPicPr>
          <p:cNvPr id="5" name="Picture 4" descr="hunger in afghanist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4623" y="2350149"/>
            <a:ext cx="43434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9"/>
          <p:cNvSpPr txBox="1">
            <a:spLocks noChangeArrowheads="1"/>
          </p:cNvSpPr>
          <p:nvPr/>
        </p:nvSpPr>
        <p:spPr bwMode="auto">
          <a:xfrm>
            <a:off x="1058271" y="5303543"/>
            <a:ext cx="4343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EG" altLang="en-US" sz="1200" i="1" dirty="0" smtClean="0">
                <a:latin typeface="Traditional Arabic" panose="02020603050405020304" pitchFamily="18" charset="-78"/>
                <a:cs typeface="Traditional Arabic" panose="02020603050405020304" pitchFamily="18" charset="-78"/>
              </a:rPr>
              <a:t>حقوق طبع الصورة لوكالة </a:t>
            </a:r>
            <a:r>
              <a:rPr lang="ar-EG" altLang="en-US" sz="1200" i="1" dirty="0" err="1" smtClean="0">
                <a:latin typeface="Traditional Arabic" panose="02020603050405020304" pitchFamily="18" charset="-78"/>
                <a:cs typeface="Traditional Arabic" panose="02020603050405020304" pitchFamily="18" charset="-78"/>
              </a:rPr>
              <a:t>الاسوشيتد</a:t>
            </a:r>
            <a:r>
              <a:rPr lang="ar-EG" altLang="en-US" sz="1200" i="1" dirty="0" smtClean="0">
                <a:latin typeface="Traditional Arabic" panose="02020603050405020304" pitchFamily="18" charset="-78"/>
                <a:cs typeface="Traditional Arabic" panose="02020603050405020304" pitchFamily="18" charset="-78"/>
              </a:rPr>
              <a:t> </a:t>
            </a:r>
            <a:r>
              <a:rPr lang="ar-EG" altLang="en-US" sz="1200" i="1" dirty="0" err="1" smtClean="0">
                <a:latin typeface="Traditional Arabic" panose="02020603050405020304" pitchFamily="18" charset="-78"/>
                <a:cs typeface="Traditional Arabic" panose="02020603050405020304" pitchFamily="18" charset="-78"/>
              </a:rPr>
              <a:t>برس</a:t>
            </a:r>
            <a:r>
              <a:rPr lang="ar-EG" altLang="en-US" sz="1200" i="1" dirty="0" smtClean="0">
                <a:latin typeface="Traditional Arabic" panose="02020603050405020304" pitchFamily="18" charset="-78"/>
                <a:cs typeface="Traditional Arabic" panose="02020603050405020304" pitchFamily="18" charset="-78"/>
              </a:rPr>
              <a:t>، أفغانستان، 2009 </a:t>
            </a:r>
            <a:r>
              <a:rPr lang="en-US" altLang="en-US" sz="1200" i="1" dirty="0" smtClean="0">
                <a:latin typeface="Traditional Arabic" panose="02020603050405020304" pitchFamily="18" charset="-78"/>
                <a:cs typeface="Traditional Arabic" panose="02020603050405020304" pitchFamily="18" charset="-78"/>
              </a:rPr>
              <a:t>- </a:t>
            </a:r>
            <a:r>
              <a:rPr lang="ar-TN" altLang="en-US" sz="1200" i="1" dirty="0" err="1" smtClean="0">
                <a:latin typeface="Traditional Arabic" panose="02020603050405020304" pitchFamily="18" charset="-78"/>
                <a:cs typeface="Traditional Arabic" panose="02020603050405020304" pitchFamily="18" charset="-78"/>
              </a:rPr>
              <a:t>ديمة</a:t>
            </a:r>
            <a:r>
              <a:rPr lang="ar-TN" altLang="en-US" sz="1200" i="1" dirty="0" smtClean="0">
                <a:latin typeface="Traditional Arabic" panose="02020603050405020304" pitchFamily="18" charset="-78"/>
                <a:cs typeface="Traditional Arabic" panose="02020603050405020304" pitchFamily="18" charset="-78"/>
              </a:rPr>
              <a:t> </a:t>
            </a:r>
            <a:r>
              <a:rPr lang="ar-TN" altLang="en-US" sz="1200" i="1" dirty="0" err="1" smtClean="0">
                <a:latin typeface="Traditional Arabic" panose="02020603050405020304" pitchFamily="18" charset="-78"/>
                <a:cs typeface="Traditional Arabic" panose="02020603050405020304" pitchFamily="18" charset="-78"/>
              </a:rPr>
              <a:t>قافيرشي</a:t>
            </a:r>
            <a:endParaRPr lang="en-US" altLang="en-US" sz="1200" i="1" dirty="0" smtClean="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1113871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تتفق جميع المعايير وتوجيهات التغذية على نفس الأرقام...</a:t>
            </a:r>
          </a:p>
        </p:txBody>
      </p:sp>
      <p:sp>
        <p:nvSpPr>
          <p:cNvPr id="3" name="Content Placeholder 2"/>
          <p:cNvSpPr>
            <a:spLocks noGrp="1"/>
          </p:cNvSpPr>
          <p:nvPr>
            <p:ph idx="1"/>
          </p:nvPr>
        </p:nvSpPr>
        <p:spPr>
          <a:xfrm>
            <a:off x="3671248" y="1369242"/>
            <a:ext cx="5015552" cy="3325588"/>
          </a:xfrm>
        </p:spPr>
        <p:txBody>
          <a:bodyPr/>
          <a:lstStyle/>
          <a:p>
            <a:pPr lvl="1">
              <a:spcBef>
                <a:spcPts val="2400"/>
              </a:spcBef>
            </a:pPr>
            <a:r>
              <a:rPr lang="en-GB" sz="2000" dirty="0" smtClean="0"/>
              <a:t>2100</a:t>
            </a:r>
            <a:r>
              <a:rPr lang="ar-SA" sz="2000" dirty="0" smtClean="0"/>
              <a:t> </a:t>
            </a:r>
            <a:r>
              <a:rPr lang="ar-SA" dirty="0" err="1"/>
              <a:t>سعرة</a:t>
            </a:r>
            <a:r>
              <a:rPr lang="ar-SA" dirty="0"/>
              <a:t> حرارية للشخص في اليوم</a:t>
            </a:r>
          </a:p>
          <a:p>
            <a:pPr lvl="1">
              <a:spcBef>
                <a:spcPts val="2400"/>
              </a:spcBef>
            </a:pPr>
            <a:r>
              <a:rPr lang="ar-SA" sz="2000" dirty="0" smtClean="0"/>
              <a:t>10</a:t>
            </a:r>
            <a:r>
              <a:rPr lang="ar-SA" dirty="0" smtClean="0"/>
              <a:t>% </a:t>
            </a:r>
            <a:r>
              <a:rPr lang="ar-SA" dirty="0"/>
              <a:t>من مجموع الطاقة اللازمة للجسم من البروتين</a:t>
            </a:r>
          </a:p>
          <a:p>
            <a:pPr lvl="1">
              <a:spcBef>
                <a:spcPts val="2400"/>
              </a:spcBef>
            </a:pPr>
            <a:r>
              <a:rPr lang="ar-SA" sz="2000" dirty="0" smtClean="0"/>
              <a:t>17</a:t>
            </a:r>
            <a:r>
              <a:rPr lang="ar-SA" dirty="0" smtClean="0"/>
              <a:t>% </a:t>
            </a:r>
            <a:r>
              <a:rPr lang="ar-SA" dirty="0"/>
              <a:t>من مجموع الطاقة اللازمة للجسم من الدهون </a:t>
            </a:r>
          </a:p>
          <a:p>
            <a:pPr lvl="1">
              <a:spcBef>
                <a:spcPts val="2400"/>
              </a:spcBef>
            </a:pPr>
            <a:r>
              <a:rPr lang="ar-SA" dirty="0" err="1"/>
              <a:t>و...</a:t>
            </a:r>
            <a:r>
              <a:rPr lang="ar-SA" dirty="0"/>
              <a:t> كميات كافية من العناصر المغذية الدقيقة.</a:t>
            </a:r>
          </a:p>
          <a:p>
            <a:pPr>
              <a:spcBef>
                <a:spcPts val="2400"/>
              </a:spcBef>
            </a:pPr>
            <a:r>
              <a:rPr lang="ar-SA" sz="1800" i="1" dirty="0"/>
              <a:t> </a:t>
            </a:r>
            <a:r>
              <a:rPr lang="en-GB" sz="1800" i="1" dirty="0" smtClean="0"/>
              <a:t>)</a:t>
            </a:r>
            <a:r>
              <a:rPr lang="ar-SA" sz="1800" i="1" dirty="0" smtClean="0"/>
              <a:t>دليل </a:t>
            </a:r>
            <a:r>
              <a:rPr lang="ar-SA" sz="1800" i="1" dirty="0"/>
              <a:t>اسفير صفحة رقم </a:t>
            </a:r>
            <a:r>
              <a:rPr lang="ar-SA" sz="1600" i="1" dirty="0" smtClean="0"/>
              <a:t>174</a:t>
            </a:r>
            <a:r>
              <a:rPr lang="en-GB" sz="1800" i="1" dirty="0" smtClean="0"/>
              <a:t>(</a:t>
            </a:r>
            <a:endParaRPr lang="ar-SA" sz="1800" i="1" dirty="0"/>
          </a:p>
        </p:txBody>
      </p:sp>
      <p:pic>
        <p:nvPicPr>
          <p:cNvPr id="5" name="Picture 4" descr="Sphere Handbook cover Arabic"/>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674785">
            <a:off x="1549021" y="2553256"/>
            <a:ext cx="2081283" cy="2972961"/>
          </a:xfrm>
          <a:prstGeom prst="rect">
            <a:avLst/>
          </a:prstGeom>
          <a:noFill/>
          <a:ln>
            <a:solidFill>
              <a:schemeClr val="accent1"/>
            </a:solidFill>
          </a:ln>
        </p:spPr>
      </p:pic>
      <p:sp>
        <p:nvSpPr>
          <p:cNvPr id="6"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44312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متطلبات الفرد النموذجية من السعرات الحرارية</a:t>
            </a:r>
          </a:p>
        </p:txBody>
      </p:sp>
      <p:sp>
        <p:nvSpPr>
          <p:cNvPr id="3" name="Content Placeholder 2"/>
          <p:cNvSpPr>
            <a:spLocks noGrp="1"/>
          </p:cNvSpPr>
          <p:nvPr>
            <p:ph idx="1"/>
          </p:nvPr>
        </p:nvSpPr>
        <p:spPr/>
        <p:txBody>
          <a:bodyPr/>
          <a:lstStyle/>
          <a:p>
            <a:pPr lvl="1">
              <a:spcBef>
                <a:spcPts val="2400"/>
              </a:spcBef>
            </a:pPr>
            <a:r>
              <a:rPr lang="ar-SA" dirty="0"/>
              <a:t>بعض الأفراد يحتاجون </a:t>
            </a:r>
            <a:r>
              <a:rPr lang="ar-SA" sz="2000" dirty="0"/>
              <a:t>1000 </a:t>
            </a:r>
            <a:r>
              <a:rPr lang="ar-SA" dirty="0" err="1"/>
              <a:t>سعرة</a:t>
            </a:r>
            <a:r>
              <a:rPr lang="ar-SA" dirty="0"/>
              <a:t> حرارية في </a:t>
            </a:r>
            <a:r>
              <a:rPr lang="ar-SA" dirty="0" err="1"/>
              <a:t>اليوم؟</a:t>
            </a:r>
            <a:endParaRPr lang="ar-SA" dirty="0"/>
          </a:p>
          <a:p>
            <a:pPr lvl="1">
              <a:spcBef>
                <a:spcPts val="2400"/>
              </a:spcBef>
            </a:pPr>
            <a:r>
              <a:rPr lang="ar-SA" dirty="0"/>
              <a:t>بعض الأفراد يحتاجون </a:t>
            </a:r>
            <a:r>
              <a:rPr lang="ar-SA" sz="2000" dirty="0"/>
              <a:t>5000 </a:t>
            </a:r>
            <a:r>
              <a:rPr lang="ar-SA" dirty="0" err="1"/>
              <a:t>سعرة</a:t>
            </a:r>
            <a:r>
              <a:rPr lang="ar-SA" dirty="0"/>
              <a:t> حرارية في </a:t>
            </a:r>
            <a:r>
              <a:rPr lang="ar-SA" dirty="0" err="1"/>
              <a:t>اليوم؟</a:t>
            </a:r>
            <a:endParaRPr lang="ar-SA" dirty="0"/>
          </a:p>
          <a:p>
            <a:pPr lvl="1">
              <a:spcBef>
                <a:spcPts val="2400"/>
              </a:spcBef>
            </a:pPr>
            <a:r>
              <a:rPr lang="ar-SA" dirty="0"/>
              <a:t>على ماذا يعتمد توزيع الحصة </a:t>
            </a:r>
            <a:r>
              <a:rPr lang="ar-SA" dirty="0" err="1"/>
              <a:t>الغذائية؟</a:t>
            </a:r>
            <a:endParaRPr lang="ar-SA" dirty="0"/>
          </a:p>
          <a:p>
            <a:pPr lvl="1">
              <a:spcBef>
                <a:spcPts val="2400"/>
              </a:spcBef>
            </a:pPr>
            <a:r>
              <a:rPr lang="ar-SA" dirty="0"/>
              <a:t>ما هو شكل هذا </a:t>
            </a:r>
            <a:r>
              <a:rPr lang="ar-SA" dirty="0" err="1"/>
              <a:t>التوزيع</a:t>
            </a:r>
            <a:r>
              <a:rPr lang="ar-SA" dirty="0" err="1" smtClean="0"/>
              <a:t>؟</a:t>
            </a:r>
            <a:endParaRPr lang="ar-SA" dirty="0"/>
          </a:p>
        </p:txBody>
      </p:sp>
      <p:sp>
        <p:nvSpPr>
          <p:cNvPr id="5"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0213928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478" y="0"/>
            <a:ext cx="8550323" cy="1081760"/>
          </a:xfrm>
        </p:spPr>
        <p:txBody>
          <a:bodyPr/>
          <a:lstStyle/>
          <a:p>
            <a:r>
              <a:rPr lang="ar-SA" sz="2600"/>
              <a:t>من هم الأشخاص الذين هم في حاجة ماسة للحصة الغذائية الفردية اليومية بالسعر الحراري؟</a:t>
            </a:r>
          </a:p>
        </p:txBody>
      </p:sp>
      <p:sp>
        <p:nvSpPr>
          <p:cNvPr id="3" name="Content Placeholder 2"/>
          <p:cNvSpPr>
            <a:spLocks noGrp="1"/>
          </p:cNvSpPr>
          <p:nvPr>
            <p:ph idx="1"/>
          </p:nvPr>
        </p:nvSpPr>
        <p:spPr/>
        <p:txBody>
          <a:bodyPr/>
          <a:lstStyle/>
          <a:p>
            <a:pPr>
              <a:spcBef>
                <a:spcPts val="2400"/>
              </a:spcBef>
            </a:pPr>
            <a:r>
              <a:rPr lang="ar-SA"/>
              <a:t>السّعرات الحراريّة التّي يحتاجها الفرد في اليوم:</a:t>
            </a:r>
          </a:p>
          <a:p>
            <a:pPr marL="457200" lvl="1" indent="-457200">
              <a:spcBef>
                <a:spcPts val="2400"/>
              </a:spcBef>
              <a:buFont typeface="+mj-lt"/>
              <a:buAutoNum type="arabicPeriod"/>
            </a:pPr>
            <a:r>
              <a:rPr lang="ar-SA"/>
              <a:t>الأمهات المرضعات</a:t>
            </a:r>
          </a:p>
          <a:p>
            <a:pPr marL="457200" lvl="1" indent="-457200">
              <a:spcBef>
                <a:spcPts val="2400"/>
              </a:spcBef>
              <a:buFont typeface="+mj-lt"/>
              <a:buAutoNum type="arabicPeriod"/>
            </a:pPr>
            <a:r>
              <a:rPr lang="ar-SA"/>
              <a:t>الحوامل</a:t>
            </a:r>
          </a:p>
          <a:p>
            <a:pPr marL="457200" lvl="1" indent="-457200">
              <a:spcBef>
                <a:spcPts val="2400"/>
              </a:spcBef>
              <a:buFont typeface="+mj-lt"/>
              <a:buAutoNum type="arabicPeriod"/>
            </a:pPr>
            <a:r>
              <a:rPr lang="ar-SA"/>
              <a:t>الأشخاص الذين يقومون بأعمال تحتاج لمجهود بدنى ضخم</a:t>
            </a:r>
          </a:p>
          <a:p>
            <a:pPr marL="457200" lvl="1" indent="-457200">
              <a:spcBef>
                <a:spcPts val="2400"/>
              </a:spcBef>
              <a:buFont typeface="+mj-lt"/>
              <a:buAutoNum type="arabicPeriod"/>
            </a:pPr>
            <a:r>
              <a:rPr lang="ar-SA"/>
              <a:t>الأشخاص الذين يعيشون فى المناطق شديدة </a:t>
            </a:r>
            <a:r>
              <a:rPr lang="ar-SA" smtClean="0"/>
              <a:t>البرودة</a:t>
            </a:r>
            <a:endParaRPr lang="ar-SA"/>
          </a:p>
        </p:txBody>
      </p:sp>
      <p:sp>
        <p:nvSpPr>
          <p:cNvPr id="5"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4794558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إذن، ما هو العنصر الغذائي الرئيسي؟</a:t>
            </a:r>
          </a:p>
        </p:txBody>
      </p:sp>
      <p:sp>
        <p:nvSpPr>
          <p:cNvPr id="3" name="Content Placeholder 2"/>
          <p:cNvSpPr>
            <a:spLocks noGrp="1"/>
          </p:cNvSpPr>
          <p:nvPr>
            <p:ph idx="1"/>
          </p:nvPr>
        </p:nvSpPr>
        <p:spPr>
          <a:xfrm>
            <a:off x="6810232" y="1369242"/>
            <a:ext cx="1876567" cy="4785722"/>
          </a:xfrm>
        </p:spPr>
        <p:txBody>
          <a:bodyPr/>
          <a:lstStyle/>
          <a:p>
            <a:r>
              <a:rPr lang="ar-SA"/>
              <a:t>الحبوب (الرئيسية) عادة ما تكون عبارة عن:</a:t>
            </a:r>
          </a:p>
          <a:p>
            <a:pPr lvl="1"/>
            <a:r>
              <a:rPr lang="ar-SA"/>
              <a:t>قمح  </a:t>
            </a:r>
          </a:p>
          <a:p>
            <a:pPr lvl="1"/>
            <a:r>
              <a:rPr lang="ar-SA"/>
              <a:t>ذرة</a:t>
            </a:r>
          </a:p>
          <a:p>
            <a:pPr lvl="1"/>
            <a:r>
              <a:rPr lang="ar-SA"/>
              <a:t>أرز </a:t>
            </a:r>
          </a:p>
          <a:p>
            <a:pPr lvl="1"/>
            <a:r>
              <a:rPr lang="ar-SA"/>
              <a:t>الذرة الرفيعة </a:t>
            </a:r>
          </a:p>
          <a:p>
            <a:pPr lvl="1"/>
            <a:r>
              <a:rPr lang="ar-SA" smtClean="0"/>
              <a:t>دقيق</a:t>
            </a:r>
            <a:endParaRPr lang="ar-SA"/>
          </a:p>
          <a:p>
            <a:pPr lvl="1"/>
            <a:r>
              <a:rPr lang="ar-SA" smtClean="0"/>
              <a:t>دقيق</a:t>
            </a:r>
            <a:endParaRPr lang="ar-SA"/>
          </a:p>
        </p:txBody>
      </p:sp>
      <p:pic>
        <p:nvPicPr>
          <p:cNvPr id="5" name="Picture 4" descr="15 Storage and transport of food sacks"/>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90225" y="1369242"/>
            <a:ext cx="5747200" cy="3790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21869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المجالات الرئيسية الأربعة لمعايير اسفير التي تتعلق بالغذاء الهامة والمترابطة</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17932" b="29721"/>
          <a:stretch/>
        </p:blipFill>
        <p:spPr>
          <a:xfrm>
            <a:off x="824939" y="1460309"/>
            <a:ext cx="7861861" cy="5327688"/>
          </a:xfrm>
          <a:prstGeom prst="rect">
            <a:avLst/>
          </a:prstGeom>
        </p:spPr>
      </p:pic>
      <p:sp>
        <p:nvSpPr>
          <p:cNvPr id="7" name="Rectangle 6"/>
          <p:cNvSpPr/>
          <p:nvPr/>
        </p:nvSpPr>
        <p:spPr>
          <a:xfrm>
            <a:off x="4818489" y="1399430"/>
            <a:ext cx="87466" cy="5388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Rectangle 7"/>
          <p:cNvSpPr/>
          <p:nvPr/>
        </p:nvSpPr>
        <p:spPr>
          <a:xfrm>
            <a:off x="2075291" y="4826445"/>
            <a:ext cx="103366" cy="1961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9" name="Rectangle 8"/>
          <p:cNvSpPr/>
          <p:nvPr/>
        </p:nvSpPr>
        <p:spPr>
          <a:xfrm>
            <a:off x="3156667" y="3665551"/>
            <a:ext cx="166977" cy="312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Rectangle 9"/>
          <p:cNvSpPr/>
          <p:nvPr/>
        </p:nvSpPr>
        <p:spPr>
          <a:xfrm>
            <a:off x="5327373" y="3665551"/>
            <a:ext cx="166977" cy="312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1" name="Rectangle 10"/>
          <p:cNvSpPr/>
          <p:nvPr/>
        </p:nvSpPr>
        <p:spPr>
          <a:xfrm>
            <a:off x="6430617" y="3085107"/>
            <a:ext cx="153064" cy="36869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2" name="Rectangle 11"/>
          <p:cNvSpPr/>
          <p:nvPr/>
        </p:nvSpPr>
        <p:spPr>
          <a:xfrm>
            <a:off x="1645920" y="6551876"/>
            <a:ext cx="6058893" cy="236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3" name="Rectangle 12"/>
          <p:cNvSpPr/>
          <p:nvPr/>
        </p:nvSpPr>
        <p:spPr>
          <a:xfrm>
            <a:off x="7482176" y="3085107"/>
            <a:ext cx="153064" cy="36869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val="12209622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ar-SA"/>
              <a:t>تذكر</a:t>
            </a:r>
          </a:p>
        </p:txBody>
      </p:sp>
      <p:sp>
        <p:nvSpPr>
          <p:cNvPr id="6" name="Content Placeholder 2"/>
          <p:cNvSpPr>
            <a:spLocks noGrp="1"/>
          </p:cNvSpPr>
          <p:nvPr>
            <p:ph idx="1"/>
          </p:nvPr>
        </p:nvSpPr>
        <p:spPr>
          <a:xfrm>
            <a:off x="84221" y="1369242"/>
            <a:ext cx="8602579" cy="545283"/>
          </a:xfrm>
        </p:spPr>
        <p:txBody>
          <a:bodyPr/>
          <a:lstStyle/>
          <a:p>
            <a:r>
              <a:rPr lang="ar-SA" dirty="0"/>
              <a:t>ينبغي استخدام الفصول التقنية بالعودة إلى الميثاق الإنساني والمعايير الأساسية ومبادئ الحماية دون فصلها عن بعضها. </a:t>
            </a:r>
          </a:p>
          <a:p>
            <a:endParaRPr lang="ar-SA" dirty="0"/>
          </a:p>
        </p:txBody>
      </p:sp>
      <p:pic>
        <p:nvPicPr>
          <p:cNvPr id="7" name="Picture 6"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
        <p:nvSpPr>
          <p:cNvPr id="8"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5270528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دائرة مفرّغة</a:t>
            </a:r>
          </a:p>
        </p:txBody>
      </p:sp>
      <p:sp>
        <p:nvSpPr>
          <p:cNvPr id="3" name="Content Placeholder 2"/>
          <p:cNvSpPr>
            <a:spLocks noGrp="1"/>
          </p:cNvSpPr>
          <p:nvPr>
            <p:ph idx="1"/>
          </p:nvPr>
        </p:nvSpPr>
        <p:spPr>
          <a:xfrm>
            <a:off x="6673755" y="1369242"/>
            <a:ext cx="2013045" cy="1810686"/>
          </a:xfrm>
        </p:spPr>
        <p:txBody>
          <a:bodyPr/>
          <a:lstStyle/>
          <a:p>
            <a:pPr lvl="1"/>
            <a:r>
              <a:rPr lang="ar-SA"/>
              <a:t>الحصبة </a:t>
            </a:r>
          </a:p>
          <a:p>
            <a:pPr lvl="1"/>
            <a:r>
              <a:rPr lang="ar-SA"/>
              <a:t>مرض الاسهال </a:t>
            </a:r>
          </a:p>
          <a:p>
            <a:pPr lvl="1"/>
            <a:r>
              <a:rPr lang="ar-SA"/>
              <a:t>الالتهاب الرئوي </a:t>
            </a:r>
          </a:p>
          <a:p>
            <a:pPr lvl="1"/>
            <a:r>
              <a:rPr lang="ar-SA"/>
              <a:t>الملاريا </a:t>
            </a:r>
          </a:p>
        </p:txBody>
      </p:sp>
      <p:pic>
        <p:nvPicPr>
          <p:cNvPr id="5" name="Picture 4" descr="circular arrows shutterstock_187284803.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096382" y="1189408"/>
            <a:ext cx="4846289" cy="4797025"/>
          </a:xfrm>
          <a:prstGeom prst="rect">
            <a:avLst/>
          </a:prstGeom>
        </p:spPr>
      </p:pic>
      <p:sp>
        <p:nvSpPr>
          <p:cNvPr id="6" name="Rectangle 17"/>
          <p:cNvSpPr>
            <a:spLocks noChangeArrowheads="1"/>
          </p:cNvSpPr>
          <p:nvPr/>
        </p:nvSpPr>
        <p:spPr bwMode="auto">
          <a:xfrm rot="18548249">
            <a:off x="5159152" y="4689114"/>
            <a:ext cx="1665376" cy="48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p>
            <a:pPr algn="r" rtl="1">
              <a:lnSpc>
                <a:spcPct val="90000"/>
              </a:lnSpc>
            </a:pPr>
            <a:r>
              <a:rPr lang="ar-TN" sz="2800" b="1" dirty="0" smtClean="0">
                <a:solidFill>
                  <a:schemeClr val="bg1"/>
                </a:solidFill>
                <a:latin typeface="Traditional Arabic" pitchFamily="18" charset="-78"/>
                <a:cs typeface="Traditional Arabic" pitchFamily="18" charset="-78"/>
              </a:rPr>
              <a:t>ضعف المناعة </a:t>
            </a:r>
            <a:endParaRPr lang="en-GB" sz="2800" b="1" dirty="0" smtClean="0">
              <a:solidFill>
                <a:schemeClr val="bg1"/>
              </a:solidFill>
              <a:latin typeface="Traditional Arabic" pitchFamily="18" charset="-78"/>
              <a:cs typeface="Traditional Arabic" pitchFamily="18" charset="-78"/>
            </a:endParaRPr>
          </a:p>
        </p:txBody>
      </p:sp>
      <p:sp>
        <p:nvSpPr>
          <p:cNvPr id="7" name="Rectangle 18"/>
          <p:cNvSpPr>
            <a:spLocks noChangeArrowheads="1"/>
          </p:cNvSpPr>
          <p:nvPr/>
        </p:nvSpPr>
        <p:spPr bwMode="auto">
          <a:xfrm rot="16350412">
            <a:off x="1930660" y="3474312"/>
            <a:ext cx="1570944" cy="48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r" rtl="1">
              <a:lnSpc>
                <a:spcPct val="90000"/>
              </a:lnSpc>
            </a:pPr>
            <a:r>
              <a:rPr lang="ar-TN" sz="2800" b="1" dirty="0" smtClean="0">
                <a:solidFill>
                  <a:schemeClr val="bg1"/>
                </a:solidFill>
                <a:latin typeface="Traditional Arabic" pitchFamily="18" charset="-78"/>
                <a:cs typeface="Traditional Arabic" pitchFamily="18" charset="-78"/>
              </a:rPr>
              <a:t>فقدان الشهيّة </a:t>
            </a:r>
            <a:endParaRPr lang="en-GB" sz="2800" b="1" dirty="0">
              <a:solidFill>
                <a:schemeClr val="bg1"/>
              </a:solidFill>
              <a:latin typeface="Traditional Arabic" pitchFamily="18" charset="-78"/>
              <a:cs typeface="Traditional Arabic" pitchFamily="18" charset="-78"/>
            </a:endParaRPr>
          </a:p>
        </p:txBody>
      </p:sp>
      <p:sp>
        <p:nvSpPr>
          <p:cNvPr id="8" name="Rectangle 20"/>
          <p:cNvSpPr>
            <a:spLocks noChangeArrowheads="1"/>
          </p:cNvSpPr>
          <p:nvPr/>
        </p:nvSpPr>
        <p:spPr bwMode="auto">
          <a:xfrm rot="20511837">
            <a:off x="3075246" y="1692049"/>
            <a:ext cx="1901591" cy="477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p>
            <a:pPr algn="ctr" rtl="1">
              <a:lnSpc>
                <a:spcPct val="90000"/>
              </a:lnSpc>
            </a:pPr>
            <a:r>
              <a:rPr lang="ar-TN" sz="2800" b="1" dirty="0" smtClean="0">
                <a:solidFill>
                  <a:schemeClr val="bg1"/>
                </a:solidFill>
                <a:latin typeface="Traditional Arabic" pitchFamily="18" charset="-78"/>
                <a:cs typeface="Traditional Arabic" pitchFamily="18" charset="-78"/>
              </a:rPr>
              <a:t>بذل مجهود كبير</a:t>
            </a:r>
            <a:endParaRPr lang="en-GB" sz="2800" b="1" dirty="0">
              <a:solidFill>
                <a:schemeClr val="bg1"/>
              </a:solidFill>
              <a:latin typeface="Traditional Arabic" pitchFamily="18" charset="-78"/>
              <a:cs typeface="Traditional Arabic" pitchFamily="18" charset="-78"/>
            </a:endParaRPr>
          </a:p>
        </p:txBody>
      </p:sp>
      <p:sp>
        <p:nvSpPr>
          <p:cNvPr id="9" name="Rectangle 21"/>
          <p:cNvSpPr>
            <a:spLocks noChangeArrowheads="1"/>
          </p:cNvSpPr>
          <p:nvPr/>
        </p:nvSpPr>
        <p:spPr bwMode="auto">
          <a:xfrm rot="3586117">
            <a:off x="5402710" y="2517967"/>
            <a:ext cx="1439171" cy="354759"/>
          </a:xfrm>
          <a:prstGeom prst="rect">
            <a:avLst/>
          </a:prstGeom>
          <a:noFill/>
          <a:ln w="12700">
            <a:noFill/>
            <a:miter lim="800000"/>
            <a:headEnd/>
            <a:tailEnd/>
          </a:ln>
          <a:effectLst/>
        </p:spPr>
        <p:txBody>
          <a:bodyPr wrap="none" anchor="ctr"/>
          <a:lstStyle/>
          <a:p>
            <a:pPr algn="r" rtl="1">
              <a:lnSpc>
                <a:spcPct val="90000"/>
              </a:lnSpc>
            </a:pPr>
            <a:r>
              <a:rPr lang="ar-TN" sz="2800" b="1" dirty="0" smtClean="0">
                <a:solidFill>
                  <a:schemeClr val="bg1"/>
                </a:solidFill>
                <a:latin typeface="Traditional Arabic" pitchFamily="18" charset="-78"/>
                <a:cs typeface="Traditional Arabic" pitchFamily="18" charset="-78"/>
              </a:rPr>
              <a:t>سوء التغذية</a:t>
            </a:r>
            <a:endParaRPr lang="en-GB" sz="2800" b="1" dirty="0" smtClean="0">
              <a:solidFill>
                <a:schemeClr val="bg1"/>
              </a:solidFill>
              <a:latin typeface="Traditional Arabic" pitchFamily="18" charset="-78"/>
              <a:cs typeface="Traditional Arabic" pitchFamily="18" charset="-78"/>
            </a:endParaRPr>
          </a:p>
        </p:txBody>
      </p:sp>
      <p:sp>
        <p:nvSpPr>
          <p:cNvPr id="10" name="Rectangle 21"/>
          <p:cNvSpPr>
            <a:spLocks noChangeArrowheads="1"/>
          </p:cNvSpPr>
          <p:nvPr/>
        </p:nvSpPr>
        <p:spPr bwMode="auto">
          <a:xfrm rot="1611127">
            <a:off x="3294359" y="5266338"/>
            <a:ext cx="1130484" cy="445477"/>
          </a:xfrm>
          <a:prstGeom prst="rect">
            <a:avLst/>
          </a:prstGeom>
          <a:noFill/>
          <a:ln w="12700">
            <a:noFill/>
            <a:miter lim="800000"/>
            <a:headEnd/>
            <a:tailEnd/>
          </a:ln>
          <a:effectLst/>
        </p:spPr>
        <p:txBody>
          <a:bodyPr wrap="none" anchor="ctr"/>
          <a:lstStyle/>
          <a:p>
            <a:pPr algn="r" rtl="1">
              <a:lnSpc>
                <a:spcPct val="90000"/>
              </a:lnSpc>
            </a:pPr>
            <a:r>
              <a:rPr lang="ar-TN" sz="2800" b="1" dirty="0" smtClean="0">
                <a:solidFill>
                  <a:schemeClr val="bg1"/>
                </a:solidFill>
                <a:latin typeface="Traditional Arabic" pitchFamily="18" charset="-78"/>
                <a:cs typeface="Traditional Arabic" pitchFamily="18" charset="-78"/>
              </a:rPr>
              <a:t>الالتهابات</a:t>
            </a:r>
            <a:endParaRPr lang="en-GB" sz="2800" b="1" dirty="0">
              <a:solidFill>
                <a:schemeClr val="bg1"/>
              </a:solidFill>
              <a:latin typeface="Traditional Arabic" pitchFamily="18" charset="-78"/>
              <a:cs typeface="Traditional Arabic" pitchFamily="18" charset="-78"/>
            </a:endParaRPr>
          </a:p>
        </p:txBody>
      </p:sp>
      <p:sp>
        <p:nvSpPr>
          <p:cNvPr id="11"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9124645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الثّاني:الأسباب الأساسيّة لسوء التّغذية غير المفهومة أو التّي تمّ تجاهلها </a:t>
            </a:r>
          </a:p>
        </p:txBody>
      </p:sp>
      <p:sp>
        <p:nvSpPr>
          <p:cNvPr id="3" name="Content Placeholder 2"/>
          <p:cNvSpPr>
            <a:spLocks noGrp="1"/>
          </p:cNvSpPr>
          <p:nvPr>
            <p:ph idx="1"/>
          </p:nvPr>
        </p:nvSpPr>
        <p:spPr>
          <a:xfrm>
            <a:off x="6537278" y="1369242"/>
            <a:ext cx="2149522" cy="4785722"/>
          </a:xfrm>
        </p:spPr>
        <p:txBody>
          <a:bodyPr/>
          <a:lstStyle/>
          <a:p>
            <a:r>
              <a:rPr lang="ar-SA"/>
              <a:t>الأسباب الأساسيّة لسوء التّغذية غير المفهومة أو </a:t>
            </a:r>
            <a:br>
              <a:rPr lang="ar-SA"/>
            </a:br>
            <a:r>
              <a:rPr lang="ar-SA"/>
              <a:t>التّي تمّ تجاهلها </a:t>
            </a:r>
          </a:p>
          <a:p>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7157" y="1369242"/>
            <a:ext cx="4567817" cy="3045211"/>
          </a:xfrm>
          <a:prstGeom prst="rect">
            <a:avLst/>
          </a:prstGeom>
        </p:spPr>
      </p:pic>
      <p:sp>
        <p:nvSpPr>
          <p:cNvPr id="6" name="TextBox 5"/>
          <p:cNvSpPr txBox="1"/>
          <p:nvPr/>
        </p:nvSpPr>
        <p:spPr>
          <a:xfrm>
            <a:off x="2967789" y="4549254"/>
            <a:ext cx="2857185" cy="276999"/>
          </a:xfrm>
          <a:prstGeom prst="rect">
            <a:avLst/>
          </a:prstGeom>
          <a:noFill/>
        </p:spPr>
        <p:txBody>
          <a:bodyPr wrap="square" rtlCol="0">
            <a:spAutoFit/>
          </a:bodyPr>
          <a:lstStyle/>
          <a:p>
            <a:pPr algn="r" rtl="1"/>
            <a:r>
              <a:rPr lang="ar-TN" sz="1200" i="1" dirty="0" smtClean="0">
                <a:latin typeface="Traditional Arabic" panose="02020603050405020304" pitchFamily="18" charset="-78"/>
                <a:ea typeface="ヒラギノ角ゴ Pro W3" charset="0"/>
                <a:cs typeface="Traditional Arabic" panose="02020603050405020304" pitchFamily="18" charset="-78"/>
              </a:rPr>
              <a:t>دانيال </a:t>
            </a:r>
            <a:r>
              <a:rPr lang="ar-TN" sz="1200" i="1" dirty="0" err="1" smtClean="0">
                <a:latin typeface="Traditional Arabic" panose="02020603050405020304" pitchFamily="18" charset="-78"/>
                <a:ea typeface="ヒラギノ角ゴ Pro W3" charset="0"/>
                <a:cs typeface="Traditional Arabic" panose="02020603050405020304" pitchFamily="18" charset="-78"/>
              </a:rPr>
              <a:t>سيما</a:t>
            </a:r>
            <a:r>
              <a:rPr lang="ar-TN" sz="1200" i="1" dirty="0" smtClean="0">
                <a:latin typeface="Traditional Arabic" panose="02020603050405020304" pitchFamily="18" charset="-78"/>
                <a:ea typeface="ヒラギノ角ゴ Pro W3" charset="0"/>
                <a:cs typeface="Traditional Arabic" panose="02020603050405020304" pitchFamily="18" charset="-78"/>
              </a:rPr>
              <a:t> - </a:t>
            </a:r>
            <a:r>
              <a:rPr lang="ar-TN" sz="1200" dirty="0" smtClean="0"/>
              <a:t>الاتحاد الدولي لجمعيات الصليب الأحمر والهلال الأحمر</a:t>
            </a:r>
            <a:r>
              <a:rPr lang="en-GB" sz="1200" i="1" dirty="0" smtClean="0">
                <a:latin typeface="Traditional Arabic" panose="02020603050405020304" pitchFamily="18" charset="-78"/>
                <a:cs typeface="Traditional Arabic" panose="02020603050405020304" pitchFamily="18" charset="-78"/>
              </a:rPr>
              <a:t> </a:t>
            </a:r>
            <a:endParaRPr lang="ar-TN" sz="1200" i="1" dirty="0" smtClean="0">
              <a:latin typeface="Traditional Arabic" panose="02020603050405020304" pitchFamily="18" charset="-78"/>
              <a:ea typeface="ヒラギノ角ゴ Pro W3" charset="0"/>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073196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الإطار المفاهمي لأسباب سوء التّغذية</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8004" t="8286" r="4378" b="4839"/>
          <a:stretch/>
        </p:blipFill>
        <p:spPr>
          <a:xfrm>
            <a:off x="2229704" y="1351128"/>
            <a:ext cx="4684593" cy="5245975"/>
          </a:xfrm>
          <a:prstGeom prst="rect">
            <a:avLst/>
          </a:prstGeom>
        </p:spPr>
      </p:pic>
      <p:sp>
        <p:nvSpPr>
          <p:cNvPr id="7" name="Footer Placeholder 6"/>
          <p:cNvSpPr>
            <a:spLocks noGrp="1"/>
          </p:cNvSpPr>
          <p:nvPr>
            <p:ph type="ftr" sz="quarter" idx="3"/>
          </p:nvPr>
        </p:nvSpPr>
        <p:spPr/>
        <p:txBody>
          <a:bodyPr/>
          <a:lstStyle/>
          <a:p>
            <a:r>
              <a:rPr lang="ar-SA" smtClean="0"/>
              <a:t>الجزء الخامس عشرة "أ“:الفصل التّقني المتعلّق بمجال الأمن الغدائي والتّغذية مواد اسفير التدريبية سنة 2015</a:t>
            </a:r>
            <a:endParaRPr lang="fr-CH"/>
          </a:p>
        </p:txBody>
      </p:sp>
    </p:spTree>
    <p:extLst>
      <p:ext uri="{BB962C8B-B14F-4D97-AF65-F5344CB8AC3E}">
        <p14:creationId xmlns:p14="http://schemas.microsoft.com/office/powerpoint/2010/main" val="37572501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الثّالث: سلّة الطّعام الموحّدة لا تستجيب لحاجيات مختلف الفئات العمريّة</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28562" y="1389049"/>
            <a:ext cx="6300000" cy="4070215"/>
          </a:xfrm>
          <a:prstGeom prst="rect">
            <a:avLst/>
          </a:prstGeom>
        </p:spPr>
      </p:pic>
      <p:sp>
        <p:nvSpPr>
          <p:cNvPr id="6" name="TextBox 5"/>
          <p:cNvSpPr txBox="1"/>
          <p:nvPr/>
        </p:nvSpPr>
        <p:spPr>
          <a:xfrm>
            <a:off x="3978442" y="5537677"/>
            <a:ext cx="3750120" cy="276999"/>
          </a:xfrm>
          <a:prstGeom prst="rect">
            <a:avLst/>
          </a:prstGeom>
          <a:noFill/>
        </p:spPr>
        <p:txBody>
          <a:bodyPr wrap="square" rtlCol="0">
            <a:spAutoFit/>
          </a:bodyPr>
          <a:lstStyle/>
          <a:p>
            <a:pPr algn="r" rtl="1"/>
            <a:r>
              <a:rPr lang="ar-TN" sz="1200" i="1" dirty="0" smtClean="0">
                <a:latin typeface="Traditional Arabic" panose="02020603050405020304" pitchFamily="18" charset="-78"/>
                <a:ea typeface="ヒラギノ角ゴ Pro W3" charset="0"/>
                <a:cs typeface="Traditional Arabic" panose="02020603050405020304" pitchFamily="18" charset="-78"/>
              </a:rPr>
              <a:t>يوشي </a:t>
            </a:r>
            <a:r>
              <a:rPr lang="ar-TN" sz="1200" i="1" dirty="0" err="1" smtClean="0">
                <a:latin typeface="Traditional Arabic" panose="02020603050405020304" pitchFamily="18" charset="-78"/>
                <a:ea typeface="ヒラギノ角ゴ Pro W3" charset="0"/>
                <a:cs typeface="Traditional Arabic" panose="02020603050405020304" pitchFamily="18" charset="-78"/>
              </a:rPr>
              <a:t>شيميزو</a:t>
            </a:r>
            <a:r>
              <a:rPr lang="ar-TN" sz="1200" i="1" dirty="0" smtClean="0">
                <a:latin typeface="Traditional Arabic" panose="02020603050405020304" pitchFamily="18" charset="-78"/>
                <a:ea typeface="ヒラギノ角ゴ Pro W3" charset="0"/>
                <a:cs typeface="Traditional Arabic" panose="02020603050405020304" pitchFamily="18" charset="-78"/>
              </a:rPr>
              <a:t> - </a:t>
            </a:r>
            <a:r>
              <a:rPr lang="ar-TN" sz="1200" dirty="0" smtClean="0"/>
              <a:t>الاتحاد الدولي لجمعيات الصليب الأحمر والهلال الأحمر</a:t>
            </a:r>
            <a:r>
              <a:rPr lang="en-GB" sz="1200" i="1" dirty="0" smtClean="0">
                <a:latin typeface="Traditional Arabic" panose="02020603050405020304" pitchFamily="18" charset="-78"/>
                <a:cs typeface="Traditional Arabic" panose="02020603050405020304" pitchFamily="18" charset="-78"/>
              </a:rPr>
              <a:t> </a:t>
            </a:r>
            <a:endParaRPr lang="ar-TN" sz="1200" i="1" dirty="0" smtClean="0">
              <a:latin typeface="Traditional Arabic" panose="02020603050405020304" pitchFamily="18" charset="-78"/>
              <a:ea typeface="ヒラギノ角ゴ Pro W3" charset="0"/>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1741527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كمّبة الطّاقة اليوميّة الضّروريّة</a:t>
            </a:r>
          </a:p>
        </p:txBody>
      </p:sp>
      <p:pic>
        <p:nvPicPr>
          <p:cNvPr id="6" name="Picture 5"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5385" y="1362720"/>
            <a:ext cx="6933231" cy="4273166"/>
          </a:xfrm>
          <a:prstGeom prst="rect">
            <a:avLst/>
          </a:prstGeom>
        </p:spPr>
      </p:pic>
      <p:sp>
        <p:nvSpPr>
          <p:cNvPr id="7" name="Rectangle 13"/>
          <p:cNvSpPr>
            <a:spLocks noChangeArrowheads="1"/>
          </p:cNvSpPr>
          <p:nvPr/>
        </p:nvSpPr>
        <p:spPr bwMode="auto">
          <a:xfrm>
            <a:off x="3853174" y="5635886"/>
            <a:ext cx="4185442" cy="274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p>
            <a:pPr algn="r" rtl="1"/>
            <a:r>
              <a:rPr lang="ar-TN" sz="1200" i="1" dirty="0" smtClean="0">
                <a:latin typeface="Traditional Arabic" panose="02020603050405020304" pitchFamily="18" charset="-78"/>
                <a:cs typeface="Traditional Arabic" panose="02020603050405020304" pitchFamily="18" charset="-78"/>
              </a:rPr>
              <a:t>مقتبس من التقرير الفني لمنظمة الصحة العالمية رقم 724 وللأمم المتحدة البيانات، منتصف عام 1995</a:t>
            </a:r>
          </a:p>
        </p:txBody>
      </p:sp>
      <p:sp>
        <p:nvSpPr>
          <p:cNvPr id="8"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3125199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الرّابع: الإشراف على برامج التّغذية الانتقائيّة</a:t>
            </a:r>
          </a:p>
        </p:txBody>
      </p:sp>
      <p:sp>
        <p:nvSpPr>
          <p:cNvPr id="3" name="Content Placeholder 2"/>
          <p:cNvSpPr>
            <a:spLocks noGrp="1"/>
          </p:cNvSpPr>
          <p:nvPr>
            <p:ph idx="1"/>
          </p:nvPr>
        </p:nvSpPr>
        <p:spPr>
          <a:xfrm>
            <a:off x="5835447" y="1369242"/>
            <a:ext cx="2851353" cy="4785722"/>
          </a:xfrm>
        </p:spPr>
        <p:txBody>
          <a:bodyPr/>
          <a:lstStyle/>
          <a:p>
            <a:r>
              <a:rPr lang="ar-SA"/>
              <a:t>يصعب التّحكم ببرامج التغذية الانتقائيّة خاصّة متى يجب العمل بها أو وضع حدّ لها خاصّة في حالة سوء التّغذية الحادّ</a:t>
            </a:r>
            <a:r>
              <a:rPr lang="ar-SA" smtClean="0"/>
              <a:t>.</a:t>
            </a:r>
            <a:endParaRPr lang="ar-SA"/>
          </a:p>
        </p:txBody>
      </p:sp>
      <p:sp>
        <p:nvSpPr>
          <p:cNvPr id="5" name="Text Box 4"/>
          <p:cNvSpPr txBox="1">
            <a:spLocks noChangeArrowheads="1"/>
          </p:cNvSpPr>
          <p:nvPr/>
        </p:nvSpPr>
        <p:spPr bwMode="auto">
          <a:xfrm>
            <a:off x="3452885" y="4663514"/>
            <a:ext cx="2382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rtl="1">
              <a:spcBef>
                <a:spcPts val="500"/>
              </a:spcBef>
              <a:spcAft>
                <a:spcPts val="500"/>
              </a:spcAft>
            </a:pPr>
            <a:r>
              <a:rPr lang="ar-TN" sz="1200" b="1" dirty="0" smtClean="0"/>
              <a:t>اللجنة الدولية للصليب الأحمر، </a:t>
            </a:r>
            <a:r>
              <a:rPr lang="ar-TN" sz="1200" b="1" dirty="0" err="1" smtClean="0"/>
              <a:t>تييري</a:t>
            </a:r>
            <a:endParaRPr lang="ar-TN" sz="1200" i="1" dirty="0" smtClean="0">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stretch>
            <a:fillRect/>
          </a:stretch>
        </p:blipFill>
        <p:spPr>
          <a:xfrm>
            <a:off x="1113367" y="1427441"/>
            <a:ext cx="4490065" cy="3013148"/>
          </a:xfrm>
          <a:prstGeom prst="rect">
            <a:avLst/>
          </a:prstGeom>
        </p:spPr>
      </p:pic>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28262318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الخامس: نقص المغذيات الدقيقة</a:t>
            </a:r>
          </a:p>
        </p:txBody>
      </p:sp>
      <p:sp>
        <p:nvSpPr>
          <p:cNvPr id="3" name="Content Placeholder 2"/>
          <p:cNvSpPr>
            <a:spLocks noGrp="1"/>
          </p:cNvSpPr>
          <p:nvPr>
            <p:ph idx="1"/>
          </p:nvPr>
        </p:nvSpPr>
        <p:spPr>
          <a:xfrm>
            <a:off x="4612944" y="1369242"/>
            <a:ext cx="4073856" cy="4785722"/>
          </a:xfrm>
        </p:spPr>
        <p:txBody>
          <a:bodyPr/>
          <a:lstStyle/>
          <a:p>
            <a:r>
              <a:rPr lang="ar-SA"/>
              <a:t>يتمّ عادة استبدال مصادر التّغذية المختلفة بحصص غذائيّة  ممّا تؤدي ألى نقص حادّ في المغذّيات الدّقيقة حتّى وإن توفّرت كلّ السعرات الحراريّة اللاّزمة </a:t>
            </a:r>
          </a:p>
        </p:txBody>
      </p:sp>
      <p:pic>
        <p:nvPicPr>
          <p:cNvPr id="5" name="Picture 4"/>
          <p:cNvPicPr>
            <a:picLocks noChangeAspect="1"/>
          </p:cNvPicPr>
          <p:nvPr/>
        </p:nvPicPr>
        <p:blipFill>
          <a:blip r:embed="rId2" cstate="print"/>
          <a:stretch>
            <a:fillRect/>
          </a:stretch>
        </p:blipFill>
        <p:spPr>
          <a:xfrm>
            <a:off x="1246593" y="1505290"/>
            <a:ext cx="2946400" cy="2159000"/>
          </a:xfrm>
          <a:prstGeom prst="rect">
            <a:avLst/>
          </a:prstGeom>
        </p:spPr>
      </p:pic>
      <p:sp>
        <p:nvSpPr>
          <p:cNvPr id="6" name="Text Box 7"/>
          <p:cNvSpPr txBox="1">
            <a:spLocks noChangeArrowheads="1"/>
          </p:cNvSpPr>
          <p:nvPr/>
        </p:nvSpPr>
        <p:spPr bwMode="auto">
          <a:xfrm>
            <a:off x="1026492" y="3714690"/>
            <a:ext cx="31665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rtl="1"/>
            <a:r>
              <a:rPr lang="ar-TN" sz="1200" i="1" dirty="0" smtClean="0">
                <a:latin typeface="Traditional Arabic" panose="02020603050405020304" pitchFamily="18" charset="-78"/>
                <a:cs typeface="Traditional Arabic" panose="02020603050405020304" pitchFamily="18" charset="-78"/>
              </a:rPr>
              <a:t>علامات الاسقربوط.، </a:t>
            </a:r>
            <a:r>
              <a:rPr lang="ar-TN" sz="1200" i="1" dirty="0" err="1" smtClean="0">
                <a:latin typeface="Traditional Arabic" panose="02020603050405020304" pitchFamily="18" charset="-78"/>
                <a:cs typeface="Traditional Arabic" panose="02020603050405020304" pitchFamily="18" charset="-78"/>
              </a:rPr>
              <a:t>المصدر:</a:t>
            </a:r>
            <a:r>
              <a:rPr lang="ar-TN" sz="1200" i="1" dirty="0" smtClean="0">
                <a:latin typeface="Traditional Arabic" panose="02020603050405020304" pitchFamily="18" charset="-78"/>
                <a:cs typeface="Traditional Arabic" panose="02020603050405020304" pitchFamily="18" charset="-78"/>
              </a:rPr>
              <a:t> </a:t>
            </a:r>
            <a:r>
              <a:rPr lang="en-US" sz="1200" i="1" dirty="0" smtClean="0">
                <a:latin typeface="Traditional Arabic" panose="02020603050405020304" pitchFamily="18" charset="-78"/>
                <a:cs typeface="Traditional Arabic" panose="02020603050405020304" pitchFamily="18" charset="-78"/>
              </a:rPr>
              <a:t> www.healthcentral.com</a:t>
            </a:r>
            <a:endParaRPr lang="en-US"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017520" y="6329599"/>
            <a:ext cx="5669281" cy="365125"/>
          </a:xfrm>
        </p:spPr>
        <p:txBody>
          <a:bodyPr/>
          <a:lstStyle/>
          <a:p>
            <a:r>
              <a:rPr lang="ar-SA" sz="1400" dirty="0" err="1" smtClean="0"/>
              <a:t>الجزء </a:t>
            </a:r>
            <a:r>
              <a:rPr lang="ar-SA" sz="1400" dirty="0" smtClean="0"/>
              <a:t>"أ“</a:t>
            </a:r>
            <a:r>
              <a:rPr lang="ar-TN" sz="1400" dirty="0" smtClean="0"/>
              <a:t>  </a:t>
            </a:r>
            <a:r>
              <a:rPr lang="ar-TN" dirty="0" smtClean="0"/>
              <a:t>15-</a:t>
            </a:r>
            <a:r>
              <a:rPr lang="ar-SA" dirty="0" smtClean="0"/>
              <a:t> </a:t>
            </a:r>
            <a:r>
              <a:rPr lang="ar-TN" sz="1400" dirty="0" smtClean="0"/>
              <a:t>مجموعة</a:t>
            </a:r>
            <a:r>
              <a:rPr lang="ar-SA" sz="1400" dirty="0" smtClean="0"/>
              <a:t> اسفير التدريبية</a:t>
            </a:r>
            <a:r>
              <a:rPr lang="ar-TN" sz="1400" dirty="0" smtClean="0"/>
              <a:t> </a:t>
            </a:r>
            <a:r>
              <a:rPr lang="ar-SA" sz="1400" dirty="0" smtClean="0"/>
              <a:t> </a:t>
            </a:r>
            <a:r>
              <a:rPr lang="ar-SA" dirty="0" smtClean="0"/>
              <a:t>2015</a:t>
            </a:r>
            <a:endParaRPr lang="fr-CH" sz="1400" dirty="0"/>
          </a:p>
        </p:txBody>
      </p:sp>
    </p:spTree>
    <p:extLst>
      <p:ext uri="{BB962C8B-B14F-4D97-AF65-F5344CB8AC3E}">
        <p14:creationId xmlns:p14="http://schemas.microsoft.com/office/powerpoint/2010/main" val="3347472711"/>
      </p:ext>
    </p:extLst>
  </p:cSld>
  <p:clrMapOvr>
    <a:masterClrMapping/>
  </p:clrMapOvr>
  <p:timing>
    <p:tnLst>
      <p:par>
        <p:cTn id="1" dur="indefinite" restart="never" nodeType="tmRoot"/>
      </p:par>
    </p:tnLst>
  </p:timing>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1446</TotalTime>
  <Words>2034</Words>
  <Application>Microsoft Office PowerPoint</Application>
  <PresentationFormat>On-screen Show (4:3)</PresentationFormat>
  <Paragraphs>197</Paragraphs>
  <Slides>29</Slides>
  <Notes>18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Speher Arabic ppt theme</vt:lpstr>
      <vt:lpstr>الفصل التقني المتعلق بمجال الأمن الغذائي والتغذية</vt:lpstr>
      <vt:lpstr>المشكلة الأولى: نقص التّغذية</vt:lpstr>
      <vt:lpstr>دائرة مفرّغة</vt:lpstr>
      <vt:lpstr>المشكل الثّاني:الأسباب الأساسيّة لسوء التّغذية غير المفهومة أو التّي تمّ تجاهلها </vt:lpstr>
      <vt:lpstr>الإطار المفاهمي لأسباب سوء التّغذية</vt:lpstr>
      <vt:lpstr>المشكل الثّالث: سلّة الطّعام الموحّدة لا تستجيب لحاجيات مختلف الفئات العمريّة</vt:lpstr>
      <vt:lpstr>كمّبة الطّاقة اليوميّة الضّروريّة</vt:lpstr>
      <vt:lpstr>المشكل الرّابع: الإشراف على برامج التّغذية الانتقائيّة</vt:lpstr>
      <vt:lpstr>المشكل الخامس: نقص المغذيات الدقيقة</vt:lpstr>
      <vt:lpstr>المشكل السّادس: عدم تطابق أنواع الطّعام </vt:lpstr>
      <vt:lpstr>المشكل السّابع: تصميم برامج التّغذية التّكميليّة </vt:lpstr>
      <vt:lpstr>المشكل الثّامن: انعدام المساءلة والرّقابة</vt:lpstr>
      <vt:lpstr>المشكل التّاسع: الاكتفاء الذاتي</vt:lpstr>
      <vt:lpstr>المشكل العاشر:التّفريط والإتلاف والفساد</vt:lpstr>
      <vt:lpstr>المشكل الحادي عشر: استهداف لمستلزمات معيّنة</vt:lpstr>
      <vt:lpstr>المشكل الثّاني عشر: صعوبة الخدمات اللّوجستيّة عند التّسليم </vt:lpstr>
      <vt:lpstr>المشكل الثّالث عشر: تأثير برامج توزيع المواد الغذائية على المدى الطويل </vt:lpstr>
      <vt:lpstr>المشكل الرّابع عشر: عدم التّحكّم بالمواد الموزّعة </vt:lpstr>
      <vt:lpstr>المشكل الخامس عشر: الفشل في استهداف الفئات المعرّضة للخطر</vt:lpstr>
      <vt:lpstr>العلاقات بين مكونات دليل اسفير</vt:lpstr>
      <vt:lpstr>تصور لبعض مؤشرات الأمن الغذائي والتغذية والملاحظات الإرشاديّة</vt:lpstr>
      <vt:lpstr>إدارة سوء التغذية الحاد ونقص المغذيات الدقيقة</vt:lpstr>
      <vt:lpstr>الأمن الغذائي </vt:lpstr>
      <vt:lpstr>تتفق جميع المعايير وتوجيهات التغذية على نفس الأرقام...</vt:lpstr>
      <vt:lpstr>متطلبات الفرد النموذجية من السعرات الحرارية</vt:lpstr>
      <vt:lpstr>من هم الأشخاص الذين هم في حاجة ماسة للحصة الغذائية الفردية اليومية بالسعر الحراري؟</vt:lpstr>
      <vt:lpstr>إذن، ما هو العنصر الغذائي الرئيسي؟</vt:lpstr>
      <vt:lpstr>المجالات الرئيسية الأربعة لمعايير اسفير التي تتعلق بالغذاء الهامة والمترابطة</vt:lpstr>
      <vt:lpstr>تذكر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2015-04-13T14:23:17Z</dcterms:created>
  <dcterms:modified xsi:type="dcterms:W3CDTF">2015-05-27T15:32:30Z</dcterms:modified>
</cp:coreProperties>
</file>