
<file path=[Content_Types].xml><?xml version="1.0" encoding="utf-8"?>
<Types xmlns="http://schemas.openxmlformats.org/package/2006/content-types">
  <Default Extension="png" ContentType="image/png"/>
  <Default Extension="tmp"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81" r:id="rId1"/>
  </p:sldMasterIdLst>
  <p:notesMasterIdLst>
    <p:notesMasterId r:id="rId43"/>
  </p:notesMasterIdLst>
  <p:sldIdLst>
    <p:sldId id="256" r:id="rId2"/>
    <p:sldId id="262" r:id="rId3"/>
    <p:sldId id="263" r:id="rId4"/>
    <p:sldId id="264" r:id="rId5"/>
    <p:sldId id="265"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288" r:id="rId29"/>
    <p:sldId id="289" r:id="rId30"/>
    <p:sldId id="290" r:id="rId31"/>
    <p:sldId id="291" r:id="rId32"/>
    <p:sldId id="292" r:id="rId33"/>
    <p:sldId id="293" r:id="rId34"/>
    <p:sldId id="294" r:id="rId35"/>
    <p:sldId id="295" r:id="rId36"/>
    <p:sldId id="296" r:id="rId37"/>
    <p:sldId id="297" r:id="rId38"/>
    <p:sldId id="298" r:id="rId39"/>
    <p:sldId id="299" r:id="rId40"/>
    <p:sldId id="300" r:id="rId41"/>
    <p:sldId id="301" r:id="rId42"/>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478" autoAdjust="0"/>
    <p:restoredTop sz="85666" autoAdjust="0"/>
  </p:normalViewPr>
  <p:slideViewPr>
    <p:cSldViewPr snapToGrid="0">
      <p:cViewPr>
        <p:scale>
          <a:sx n="85" d="100"/>
          <a:sy n="85" d="100"/>
        </p:scale>
        <p:origin x="-1770" y="-12"/>
      </p:cViewPr>
      <p:guideLst>
        <p:guide orient="horz" pos="2160"/>
        <p:guide pos="2880"/>
      </p:guideLst>
    </p:cSldViewPr>
  </p:slideViewPr>
  <p:notesTextViewPr>
    <p:cViewPr>
      <p:scale>
        <a:sx n="1" d="1"/>
        <a:sy n="1" d="1"/>
      </p:scale>
      <p:origin x="0" y="0"/>
    </p:cViewPr>
  </p:notesTextViewPr>
  <p:sorterViewPr>
    <p:cViewPr>
      <p:scale>
        <a:sx n="37" d="100"/>
        <a:sy n="37" d="100"/>
      </p:scale>
      <p:origin x="0" y="0"/>
    </p:cViewPr>
  </p:sorterViewPr>
  <p:notesViewPr>
    <p:cSldViewPr snapToGrid="0">
      <p:cViewPr varScale="1">
        <p:scale>
          <a:sx n="97" d="100"/>
          <a:sy n="97" d="100"/>
        </p:scale>
        <p:origin x="1812"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ar-SA"/>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6BC4D301-1EA7-4C86-B0F3-751315CB5E79}" type="datetimeFigureOut">
              <a:rPr lang="ar-SA" smtClean="0"/>
              <a:t>11/08/1436</a:t>
            </a:fld>
            <a:endParaRPr lang="ar-SA"/>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ar-S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ar-SA"/>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53579C48-162C-47C7-9687-2839989AFBEE}" type="slidenum">
              <a:rPr lang="ar-SA" smtClean="0"/>
              <a:t>‹#›</a:t>
            </a:fld>
            <a:endParaRPr lang="ar-SA"/>
          </a:p>
        </p:txBody>
      </p:sp>
    </p:spTree>
    <p:extLst>
      <p:ext uri="{BB962C8B-B14F-4D97-AF65-F5344CB8AC3E}">
        <p14:creationId xmlns:p14="http://schemas.microsoft.com/office/powerpoint/2010/main" val="37705314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Traditional Arabic" panose="02020603050405020304" pitchFamily="18" charset="-78"/>
        <a:ea typeface="+mn-ea"/>
        <a:cs typeface="Traditional Arabic" panose="02020603050405020304" pitchFamily="18" charset="-78"/>
      </a:defRPr>
    </a:lvl1pPr>
    <a:lvl2pPr marL="457200" algn="r" defTabSz="914400" rtl="1" eaLnBrk="1" latinLnBrk="0" hangingPunct="1">
      <a:defRPr sz="1200" kern="1200">
        <a:solidFill>
          <a:schemeClr val="tx1"/>
        </a:solidFill>
        <a:latin typeface="Traditional Arabic" panose="02020603050405020304" pitchFamily="18" charset="-78"/>
        <a:ea typeface="+mn-ea"/>
        <a:cs typeface="Traditional Arabic" panose="02020603050405020304" pitchFamily="18" charset="-78"/>
      </a:defRPr>
    </a:lvl2pPr>
    <a:lvl3pPr marL="914400" algn="r" defTabSz="914400" rtl="1" eaLnBrk="1" latinLnBrk="0" hangingPunct="1">
      <a:defRPr sz="1200" kern="1200">
        <a:solidFill>
          <a:schemeClr val="tx1"/>
        </a:solidFill>
        <a:latin typeface="Traditional Arabic" panose="02020603050405020304" pitchFamily="18" charset="-78"/>
        <a:ea typeface="+mn-ea"/>
        <a:cs typeface="Traditional Arabic" panose="02020603050405020304" pitchFamily="18" charset="-78"/>
      </a:defRPr>
    </a:lvl3pPr>
    <a:lvl4pPr marL="1371600" algn="r" defTabSz="914400" rtl="1" eaLnBrk="1" latinLnBrk="0" hangingPunct="1">
      <a:defRPr sz="1200" kern="1200">
        <a:solidFill>
          <a:schemeClr val="tx1"/>
        </a:solidFill>
        <a:latin typeface="Traditional Arabic" panose="02020603050405020304" pitchFamily="18" charset="-78"/>
        <a:ea typeface="+mn-ea"/>
        <a:cs typeface="Traditional Arabic" panose="02020603050405020304" pitchFamily="18" charset="-78"/>
      </a:defRPr>
    </a:lvl4pPr>
    <a:lvl5pPr marL="1828800" algn="r" defTabSz="914400" rtl="1" eaLnBrk="1" latinLnBrk="0" hangingPunct="1">
      <a:defRPr sz="1200" kern="1200">
        <a:solidFill>
          <a:schemeClr val="tx1"/>
        </a:solidFill>
        <a:latin typeface="Traditional Arabic" panose="02020603050405020304" pitchFamily="18" charset="-78"/>
        <a:ea typeface="+mn-ea"/>
        <a:cs typeface="Traditional Arabic" panose="02020603050405020304" pitchFamily="18" charset="-78"/>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SA"/>
          </a:p>
        </p:txBody>
      </p:sp>
      <p:sp>
        <p:nvSpPr>
          <p:cNvPr id="4" name="Slide Number Placeholder 3"/>
          <p:cNvSpPr>
            <a:spLocks noGrp="1"/>
          </p:cNvSpPr>
          <p:nvPr>
            <p:ph type="sldNum" sz="quarter" idx="10"/>
          </p:nvPr>
        </p:nvSpPr>
        <p:spPr/>
        <p:txBody>
          <a:bodyPr/>
          <a:lstStyle/>
          <a:p>
            <a:fld id="{53579C48-162C-47C7-9687-2839989AFBEE}" type="slidenum">
              <a:rPr lang="ar-SA" smtClean="0"/>
              <a:t>1</a:t>
            </a:fld>
            <a:endParaRPr lang="ar-SA"/>
          </a:p>
        </p:txBody>
      </p:sp>
    </p:spTree>
    <p:extLst>
      <p:ext uri="{BB962C8B-B14F-4D97-AF65-F5344CB8AC3E}">
        <p14:creationId xmlns:p14="http://schemas.microsoft.com/office/powerpoint/2010/main" val="21284951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SA"/>
          </a:p>
        </p:txBody>
      </p:sp>
      <p:sp>
        <p:nvSpPr>
          <p:cNvPr id="4" name="Slide Number Placeholder 3"/>
          <p:cNvSpPr>
            <a:spLocks noGrp="1"/>
          </p:cNvSpPr>
          <p:nvPr>
            <p:ph type="sldNum" sz="quarter" idx="10"/>
          </p:nvPr>
        </p:nvSpPr>
        <p:spPr/>
        <p:txBody>
          <a:bodyPr/>
          <a:lstStyle/>
          <a:p>
            <a:fld id="{53579C48-162C-47C7-9687-2839989AFBEE}" type="slidenum">
              <a:rPr lang="ar-SA" smtClean="0"/>
              <a:t>12</a:t>
            </a:fld>
            <a:endParaRPr lang="ar-SA"/>
          </a:p>
        </p:txBody>
      </p:sp>
    </p:spTree>
    <p:extLst>
      <p:ext uri="{BB962C8B-B14F-4D97-AF65-F5344CB8AC3E}">
        <p14:creationId xmlns:p14="http://schemas.microsoft.com/office/powerpoint/2010/main" val="11581318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تعليق على الصّورة:</a:t>
            </a:r>
          </a:p>
          <a:p>
            <a:r>
              <a:rPr lang="ar-SA" smtClean="0"/>
              <a:t>تمّ التقاط هذه الصّورة في كينيا أثناء الجفاف الذّي أصاب البلاد في ماي 2009.</a:t>
            </a:r>
          </a:p>
          <a:p>
            <a:r>
              <a:rPr lang="ar-SA" smtClean="0"/>
              <a:t>تلقّت </a:t>
            </a:r>
            <a:r>
              <a:rPr lang="en-GB" smtClean="0"/>
              <a:t> The women sanitation group of Elwak  </a:t>
            </a:r>
            <a:r>
              <a:rPr lang="ar-SA" smtClean="0"/>
              <a:t>دورة تكوينيّة في النّظافة والصّحة العامّة التّي أشرفت عليها الصّليب الأحمر الكيني.</a:t>
            </a:r>
          </a:p>
        </p:txBody>
      </p:sp>
      <p:sp>
        <p:nvSpPr>
          <p:cNvPr id="4" name="Slide Number Placeholder 3"/>
          <p:cNvSpPr>
            <a:spLocks noGrp="1"/>
          </p:cNvSpPr>
          <p:nvPr>
            <p:ph type="sldNum" sz="quarter" idx="10"/>
          </p:nvPr>
        </p:nvSpPr>
        <p:spPr/>
        <p:txBody>
          <a:bodyPr/>
          <a:lstStyle/>
          <a:p>
            <a:fld id="{53579C48-162C-47C7-9687-2839989AFBEE}" type="slidenum">
              <a:rPr lang="ar-SA" smtClean="0"/>
              <a:t>13</a:t>
            </a:fld>
            <a:endParaRPr lang="ar-SA"/>
          </a:p>
        </p:txBody>
      </p:sp>
    </p:spTree>
    <p:extLst>
      <p:ext uri="{BB962C8B-B14F-4D97-AF65-F5344CB8AC3E}">
        <p14:creationId xmlns:p14="http://schemas.microsoft.com/office/powerpoint/2010/main" val="18634574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رغم أن هذا الرسم البياني يعود إلى أكثر من 10 سنوات إلاّ أنّه يُقدّم قضية متداولة في مجال الصحة العامة في مخيمات اللاجئين والنازحين داخليا.</a:t>
            </a:r>
          </a:p>
          <a:p>
            <a:r>
              <a:rPr lang="ar-SA" smtClean="0"/>
              <a:t>تمثّل المناطق الملونة على الرسم البياني ”الأمراض القاتلة" الكلاسيكية في حالات المخيمات والتّي تتمثّل في الحصبة والزُحَار (مَرَض يُصيِب الْأَمْعَاء الْغَلِيظَة) والتهابات الجهاز التنفسي الحادة والإسهال.</a:t>
            </a:r>
          </a:p>
          <a:p>
            <a:endParaRPr lang="ar-SA" smtClean="0"/>
          </a:p>
          <a:p>
            <a:r>
              <a:rPr lang="ar-SA" smtClean="0"/>
              <a:t>وتربط دائرة”سوء التّغذية” بين كلّ أجزاء الرسم البياني والتّي تعتبر النّتيجة الرّئيسيّة لهذه الأمراض. حيث أن نقص التغذية سوف يزيد من خطر التّعرض للوفاة إذ أنّ جسم الشخص المُصاب سوف يحتاج إلى مزيد من الطاقة الغذائية كما انّه في كثير من الأحيان تتسبب هذه الأمراض في تخفيض قدرة الجسم على الاستفادة من الأغذية المستهلكة أو حتى فقدان الشهية. </a:t>
            </a:r>
          </a:p>
          <a:p>
            <a:r>
              <a:rPr lang="ar-SA" smtClean="0"/>
              <a:t>هذه العوامل تؤدي إلى تفاقم دوامة الأمراض وسوء التغذية، مما يؤدي إلى الوفاة في أسوأ الحالات.</a:t>
            </a:r>
          </a:p>
        </p:txBody>
      </p:sp>
      <p:sp>
        <p:nvSpPr>
          <p:cNvPr id="4" name="Slide Number Placeholder 3"/>
          <p:cNvSpPr>
            <a:spLocks noGrp="1"/>
          </p:cNvSpPr>
          <p:nvPr>
            <p:ph type="sldNum" sz="quarter" idx="10"/>
          </p:nvPr>
        </p:nvSpPr>
        <p:spPr/>
        <p:txBody>
          <a:bodyPr/>
          <a:lstStyle/>
          <a:p>
            <a:fld id="{53579C48-162C-47C7-9687-2839989AFBEE}" type="slidenum">
              <a:rPr lang="ar-SA" smtClean="0"/>
              <a:t>14</a:t>
            </a:fld>
            <a:endParaRPr lang="ar-SA"/>
          </a:p>
        </p:txBody>
      </p:sp>
    </p:spTree>
    <p:extLst>
      <p:ext uri="{BB962C8B-B14F-4D97-AF65-F5344CB8AC3E}">
        <p14:creationId xmlns:p14="http://schemas.microsoft.com/office/powerpoint/2010/main" val="19253533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تعليق على الصورة: </a:t>
            </a:r>
          </a:p>
          <a:p>
            <a:r>
              <a:rPr lang="ar-SA" smtClean="0"/>
              <a:t>أُخذت هذه الصورة في أفغانستان في سنة 2011 حيث يشرح الطبيب (من جامعة ايسترن منونيت) للزّوج كيفيّة الاهتمام بزوجته المصابة بداء الكوليرا والإجراءات التي يجب اتّباعها لكي لا يُصاب بهذا الداء. </a:t>
            </a:r>
          </a:p>
        </p:txBody>
      </p:sp>
      <p:sp>
        <p:nvSpPr>
          <p:cNvPr id="4" name="Slide Number Placeholder 3"/>
          <p:cNvSpPr>
            <a:spLocks noGrp="1"/>
          </p:cNvSpPr>
          <p:nvPr>
            <p:ph type="sldNum" sz="quarter" idx="10"/>
          </p:nvPr>
        </p:nvSpPr>
        <p:spPr/>
        <p:txBody>
          <a:bodyPr/>
          <a:lstStyle/>
          <a:p>
            <a:fld id="{53579C48-162C-47C7-9687-2839989AFBEE}" type="slidenum">
              <a:rPr lang="ar-SA" smtClean="0"/>
              <a:t>15</a:t>
            </a:fld>
            <a:endParaRPr lang="ar-SA"/>
          </a:p>
        </p:txBody>
      </p:sp>
    </p:spTree>
    <p:extLst>
      <p:ext uri="{BB962C8B-B14F-4D97-AF65-F5344CB8AC3E}">
        <p14:creationId xmlns:p14="http://schemas.microsoft.com/office/powerpoint/2010/main" val="8001699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تعليق على الصّورة:</a:t>
            </a:r>
          </a:p>
          <a:p>
            <a:r>
              <a:rPr lang="ar-SA" smtClean="0"/>
              <a:t>تمّ التقاط هذه الصّورة في مالي سنة 2014.</a:t>
            </a:r>
          </a:p>
          <a:p>
            <a:r>
              <a:rPr lang="ar-SA" smtClean="0"/>
              <a:t> تعتبر الجثث المصابة بمرض الإيبولا ناقلة للعدوى لذلك  يجب اتّخاذ التّدابير اللاّزمة للحدّ من انتشار هذا المرض داخل المجتمعات.</a:t>
            </a:r>
          </a:p>
          <a:p>
            <a:r>
              <a:rPr lang="ar-SA" smtClean="0"/>
              <a:t> وقع تدريب المتطوعين بالصّليب الأحمر المالي ليكونوا على أتمّ  الاستعداد للتّعامل مع تلك الجثث إذا ما تفشّى هذا المرض وأصبح من الصّعب التّحكّم به.</a:t>
            </a:r>
          </a:p>
        </p:txBody>
      </p:sp>
      <p:sp>
        <p:nvSpPr>
          <p:cNvPr id="4" name="Slide Number Placeholder 3"/>
          <p:cNvSpPr>
            <a:spLocks noGrp="1"/>
          </p:cNvSpPr>
          <p:nvPr>
            <p:ph type="sldNum" sz="quarter" idx="10"/>
          </p:nvPr>
        </p:nvSpPr>
        <p:spPr/>
        <p:txBody>
          <a:bodyPr/>
          <a:lstStyle/>
          <a:p>
            <a:fld id="{53579C48-162C-47C7-9687-2839989AFBEE}" type="slidenum">
              <a:rPr lang="ar-SA" smtClean="0"/>
              <a:t>16</a:t>
            </a:fld>
            <a:endParaRPr lang="ar-SA"/>
          </a:p>
        </p:txBody>
      </p:sp>
    </p:spTree>
    <p:extLst>
      <p:ext uri="{BB962C8B-B14F-4D97-AF65-F5344CB8AC3E}">
        <p14:creationId xmlns:p14="http://schemas.microsoft.com/office/powerpoint/2010/main" val="13219234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تعليق على الصورة: </a:t>
            </a:r>
          </a:p>
          <a:p>
            <a:r>
              <a:rPr lang="ar-SA" smtClean="0"/>
              <a:t>أخذت هذه الصورة خلال الاضطرابات المدنية التي وقعت في جمهورية إفريقيا الوسطى في سنة 2014 . إذ نلاحظ حالة الصرف الصحي  السيئة في مخيمات النازحين داخليا في بانغي الناتجة عن الأمطار الغزيرة.</a:t>
            </a:r>
          </a:p>
          <a:p>
            <a:r>
              <a:rPr lang="ar-SA" smtClean="0"/>
              <a:t> حيث تشتدّ المخاوف من إمكانية تفشي المرض في معظم مخيمات النازحين المكتظة إلى جانب الظروف الصحيّة السيّئة.</a:t>
            </a:r>
          </a:p>
        </p:txBody>
      </p:sp>
      <p:sp>
        <p:nvSpPr>
          <p:cNvPr id="4" name="Slide Number Placeholder 3"/>
          <p:cNvSpPr>
            <a:spLocks noGrp="1"/>
          </p:cNvSpPr>
          <p:nvPr>
            <p:ph type="sldNum" sz="quarter" idx="10"/>
          </p:nvPr>
        </p:nvSpPr>
        <p:spPr/>
        <p:txBody>
          <a:bodyPr/>
          <a:lstStyle/>
          <a:p>
            <a:fld id="{53579C48-162C-47C7-9687-2839989AFBEE}" type="slidenum">
              <a:rPr lang="ar-SA" smtClean="0"/>
              <a:t>17</a:t>
            </a:fld>
            <a:endParaRPr lang="ar-SA"/>
          </a:p>
        </p:txBody>
      </p:sp>
    </p:spTree>
    <p:extLst>
      <p:ext uri="{BB962C8B-B14F-4D97-AF65-F5344CB8AC3E}">
        <p14:creationId xmlns:p14="http://schemas.microsoft.com/office/powerpoint/2010/main" val="18696393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تعليق على الصّورة:</a:t>
            </a:r>
          </a:p>
          <a:p>
            <a:r>
              <a:rPr lang="ar-SA" smtClean="0"/>
              <a:t>تمّ التقاط هذه الصّورة في بنغلاديش تحديدا في كوكس بازار سنة  2010 أثناء حملة التطعيم ضد الحصبة. </a:t>
            </a:r>
          </a:p>
        </p:txBody>
      </p:sp>
      <p:sp>
        <p:nvSpPr>
          <p:cNvPr id="4" name="Slide Number Placeholder 3"/>
          <p:cNvSpPr>
            <a:spLocks noGrp="1"/>
          </p:cNvSpPr>
          <p:nvPr>
            <p:ph type="sldNum" sz="quarter" idx="10"/>
          </p:nvPr>
        </p:nvSpPr>
        <p:spPr/>
        <p:txBody>
          <a:bodyPr/>
          <a:lstStyle/>
          <a:p>
            <a:fld id="{53579C48-162C-47C7-9687-2839989AFBEE}" type="slidenum">
              <a:rPr lang="ar-SA" smtClean="0"/>
              <a:t>22</a:t>
            </a:fld>
            <a:endParaRPr lang="ar-SA"/>
          </a:p>
        </p:txBody>
      </p:sp>
    </p:spTree>
    <p:extLst>
      <p:ext uri="{BB962C8B-B14F-4D97-AF65-F5344CB8AC3E}">
        <p14:creationId xmlns:p14="http://schemas.microsoft.com/office/powerpoint/2010/main" val="24621311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endParaRPr lang="en-GB" sz="1200" i="1" dirty="0" smtClean="0"/>
          </a:p>
        </p:txBody>
      </p:sp>
      <p:sp>
        <p:nvSpPr>
          <p:cNvPr id="4" name="Slide Number Placeholder 3"/>
          <p:cNvSpPr>
            <a:spLocks noGrp="1"/>
          </p:cNvSpPr>
          <p:nvPr>
            <p:ph type="sldNum" sz="quarter" idx="10"/>
          </p:nvPr>
        </p:nvSpPr>
        <p:spPr/>
        <p:txBody>
          <a:bodyPr/>
          <a:lstStyle/>
          <a:p>
            <a:fld id="{53579C48-162C-47C7-9687-2839989AFBEE}" type="slidenum">
              <a:rPr lang="ar-SA" smtClean="0"/>
              <a:t>23</a:t>
            </a:fld>
            <a:endParaRPr lang="ar-SA"/>
          </a:p>
        </p:txBody>
      </p:sp>
    </p:spTree>
    <p:extLst>
      <p:ext uri="{BB962C8B-B14F-4D97-AF65-F5344CB8AC3E}">
        <p14:creationId xmlns:p14="http://schemas.microsoft.com/office/powerpoint/2010/main" val="41336801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يهتم هذا المعيار بتوفير الخدمات الصحية ذات الأولوية لمعالجة المشاكل الصحية للسكان المتضررين. على سبيل المثال: إذا اعتبرنا نقص التّغذية والأمراض التي تخلّفها من المشاكل ذات الأولويّة بالنسبة للسكّان، فإننا نعتبر كل من الخدمات التكميليّة والعلاج بالتغذية والتلقيح ضدّ الحصبة والأمراض المعدية الأخرى الطريقة الأنسب ( يعني ذات الأولوية) لتقديم المساعدة الصحيّة. أما إذا اعتبرنا كل من مرض السل والايدز والملاريا من المشاكل ذات الأهمية فإن الخدمات الصحية يجب أن تُعالج هذه الأمراض أوّلا. إذن من الواضح أن تحقيق هذا المعيار مرتبط بالتقييم الصحّي وأنظمة الإبلاغ عن هذه المشاكل الصحية وبالتالي يمكن رصد ومعالجة الظروف الصحية السائدة.</a:t>
            </a:r>
          </a:p>
        </p:txBody>
      </p:sp>
      <p:sp>
        <p:nvSpPr>
          <p:cNvPr id="4" name="Slide Number Placeholder 3"/>
          <p:cNvSpPr>
            <a:spLocks noGrp="1"/>
          </p:cNvSpPr>
          <p:nvPr>
            <p:ph type="sldNum" sz="quarter" idx="10"/>
          </p:nvPr>
        </p:nvSpPr>
        <p:spPr/>
        <p:txBody>
          <a:bodyPr/>
          <a:lstStyle/>
          <a:p>
            <a:fld id="{53579C48-162C-47C7-9687-2839989AFBEE}" type="slidenum">
              <a:rPr lang="ar-SA" smtClean="0"/>
              <a:t>26</a:t>
            </a:fld>
            <a:endParaRPr lang="ar-SA"/>
          </a:p>
        </p:txBody>
      </p:sp>
    </p:spTree>
    <p:extLst>
      <p:ext uri="{BB962C8B-B14F-4D97-AF65-F5344CB8AC3E}">
        <p14:creationId xmlns:p14="http://schemas.microsoft.com/office/powerpoint/2010/main" val="39193464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الإجابة (على الأقل العمليات الحسابيّة مُتوفّرة في الشريحة التالية)</a:t>
            </a:r>
          </a:p>
          <a:p>
            <a:r>
              <a:rPr lang="ar-SA" smtClean="0"/>
              <a:t>يُقصد بمعدّل الوفيات الخام نسبة الوفيات بالنّسبة للسكّان المعنيّين. </a:t>
            </a:r>
          </a:p>
          <a:p>
            <a:r>
              <a:rPr lang="ar-SA" smtClean="0"/>
              <a:t>الناس يموتون عادة وفي جميع المجتمعات وبالتالي لا تُعتبر الوفاة بحدّ ذاتها مشكلا أو حالة طوارئ.</a:t>
            </a:r>
          </a:p>
          <a:p>
            <a:r>
              <a:rPr lang="ar-SA" smtClean="0"/>
              <a:t>عندما يفوق معدّل الوفيات ”المعدّل الطبيعي” أو ”المعدّل المتوسط” في مجتمع ما بسبب نقص في الغذاء والماء والخدمات أو أيّة أسباب أخرى، فإن معدّل الوفيات الخام  في هذه الحالة سيكون أكثر من ”المعدّل الطّبيعي”. </a:t>
            </a:r>
          </a:p>
          <a:p>
            <a:r>
              <a:rPr lang="ar-SA" smtClean="0"/>
              <a:t>ولكن عندما يفوق هذا المعدّل ضعف المعدّل الطّبيعي، تُعتبر هذه الحالة خطيرة ولا يمكن السيطرة عليها. </a:t>
            </a:r>
          </a:p>
        </p:txBody>
      </p:sp>
      <p:sp>
        <p:nvSpPr>
          <p:cNvPr id="4" name="Slide Number Placeholder 3"/>
          <p:cNvSpPr>
            <a:spLocks noGrp="1"/>
          </p:cNvSpPr>
          <p:nvPr>
            <p:ph type="sldNum" sz="quarter" idx="10"/>
          </p:nvPr>
        </p:nvSpPr>
        <p:spPr/>
        <p:txBody>
          <a:bodyPr/>
          <a:lstStyle/>
          <a:p>
            <a:fld id="{53579C48-162C-47C7-9687-2839989AFBEE}" type="slidenum">
              <a:rPr lang="ar-SA" smtClean="0"/>
              <a:t>28</a:t>
            </a:fld>
            <a:endParaRPr lang="ar-SA"/>
          </a:p>
        </p:txBody>
      </p:sp>
    </p:spTree>
    <p:extLst>
      <p:ext uri="{BB962C8B-B14F-4D97-AF65-F5344CB8AC3E}">
        <p14:creationId xmlns:p14="http://schemas.microsoft.com/office/powerpoint/2010/main" val="5326310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يُصاحب النّزوح الجماعي في حالات الطّوارئ عدّة مشاكل حيث أنّ الاكتظاظ وقلّة الطّعام ونقص المياه وقصور الإصحاح مثال عن هذه المشاكل  وهي تصنف غالبا على أنّها مشاكل طبّية ينبغي معالجتها ببرامج تابعة للقطاع الصّحي.</a:t>
            </a:r>
          </a:p>
          <a:p>
            <a:r>
              <a:rPr lang="ar-SA" smtClean="0"/>
              <a:t>إلا أنه إذا عالجنا مشاكل الماء والطّعام والإصحاح والمأوى كل على حدة، ستصبح إدارة القطاع الصّحي ناجحة حيث ستعالج مشاكله الأساسيّة أولا مثل توفير الرّعاية العلاجيّة للحالات الخاصّة وحملات التّحصين ضدّ الأمراض المعدية.</a:t>
            </a:r>
          </a:p>
          <a:p>
            <a:r>
              <a:rPr lang="ar-SA" smtClean="0"/>
              <a:t>تتطرّق مواد اسفير في هذا الفصل لبعض  النّتائج المتّفق عليها والتّي وقع جمعها من العديد من الحالات من جميع أنحاء العالم.</a:t>
            </a:r>
          </a:p>
          <a:p>
            <a:endParaRPr lang="ar-SA" smtClean="0"/>
          </a:p>
          <a:p>
            <a:r>
              <a:rPr lang="ar-SA" smtClean="0"/>
              <a:t>تعليق على الصّورة:</a:t>
            </a:r>
          </a:p>
          <a:p>
            <a:r>
              <a:rPr lang="ar-SA" smtClean="0"/>
              <a:t>يقوم طبيب من الهلال الأحمر العربي السّوري بفحص رضيع داخل العيادة الصّحيّة المتنقّلة والمدعومة من الاتّحاد الدّولي لجمعيّات الصّليب الأحمر والهلال الأحمر.</a:t>
            </a:r>
          </a:p>
          <a:p>
            <a:r>
              <a:rPr lang="ar-SA" smtClean="0"/>
              <a:t>هذه العيادة المتنقّلة في زيارة إعتياديّة للمدرسة العادليّة التّي تستخدم كمأوى للعائلات النّازحة في قرية العادليّة الموجودة على بعد 20 كم من العاصمة دمشق.</a:t>
            </a:r>
          </a:p>
          <a:p>
            <a:r>
              <a:rPr lang="ar-SA" smtClean="0"/>
              <a:t>تمّ التقاط هذه الصّورة سنة 2013.</a:t>
            </a:r>
          </a:p>
        </p:txBody>
      </p:sp>
      <p:sp>
        <p:nvSpPr>
          <p:cNvPr id="4" name="Slide Number Placeholder 3"/>
          <p:cNvSpPr>
            <a:spLocks noGrp="1"/>
          </p:cNvSpPr>
          <p:nvPr>
            <p:ph type="sldNum" sz="quarter" idx="10"/>
          </p:nvPr>
        </p:nvSpPr>
        <p:spPr/>
        <p:txBody>
          <a:bodyPr/>
          <a:lstStyle/>
          <a:p>
            <a:fld id="{53579C48-162C-47C7-9687-2839989AFBEE}" type="slidenum">
              <a:rPr lang="ar-SA" smtClean="0"/>
              <a:t>2</a:t>
            </a:fld>
            <a:endParaRPr lang="ar-SA"/>
          </a:p>
        </p:txBody>
      </p:sp>
    </p:spTree>
    <p:extLst>
      <p:ext uri="{BB962C8B-B14F-4D97-AF65-F5344CB8AC3E}">
        <p14:creationId xmlns:p14="http://schemas.microsoft.com/office/powerpoint/2010/main" val="39871762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TN" smtClean="0"/>
              <a:t>قم بالإشارة إلى أنّ معدل الوفيات الخام الذي تمّ احتسابه يُمثّل حالة طوارئ شديدة الخطورة </a:t>
            </a:r>
            <a:r>
              <a:rPr lang="ar-TN" baseline="0" smtClean="0"/>
              <a:t> ولا يمكن السيطرة عليها. فهي تقريبا أعلى حوالي 12 مرة من معدل الوفيات الخام في معظم المجتمعات حول العالم. وكذلك هو الحال بالنسبة لمعدل الوفيات الخام بالنسبة للأطفال دون 5 سنوات. (الملاحظة الإرشادية الثالثة ص 295من دليل اسفير 2011)</a:t>
            </a:r>
            <a:endParaRPr lang="ar-TN" smtClean="0"/>
          </a:p>
        </p:txBody>
      </p:sp>
      <p:sp>
        <p:nvSpPr>
          <p:cNvPr id="4" name="Slide Number Placeholder 3"/>
          <p:cNvSpPr>
            <a:spLocks noGrp="1"/>
          </p:cNvSpPr>
          <p:nvPr>
            <p:ph type="sldNum" sz="quarter" idx="10"/>
          </p:nvPr>
        </p:nvSpPr>
        <p:spPr/>
        <p:txBody>
          <a:bodyPr/>
          <a:lstStyle/>
          <a:p>
            <a:fld id="{53579C48-162C-47C7-9687-2839989AFBEE}" type="slidenum">
              <a:rPr lang="ar-SA" smtClean="0"/>
              <a:t>30</a:t>
            </a:fld>
            <a:endParaRPr lang="ar-SA"/>
          </a:p>
        </p:txBody>
      </p:sp>
    </p:spTree>
    <p:extLst>
      <p:ext uri="{BB962C8B-B14F-4D97-AF65-F5344CB8AC3E}">
        <p14:creationId xmlns:p14="http://schemas.microsoft.com/office/powerpoint/2010/main" val="7005116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تُمثّل مٌعادلة حساب معدل الوفيات في أعلى الشريحة  الصيغة المُوحّدة للتحليل والإبلاغ عن معدل الوفيات الخام. رغم أن نتيجة  المعادلة تبدو مقبولة إلاّ أن المعلومات الإضافية التي تُظهِر العدد المرتفع لوفيات الأطفال دون 5 سنوات تغير التحليل كليا. وقد تم إيضاح ذلك باستخدام المعادلة الثانية لاحتساب معدل الوفيات للأطفال دون 5 سنوات.</a:t>
            </a:r>
          </a:p>
          <a:p>
            <a:r>
              <a:rPr lang="ar-SA" smtClean="0"/>
              <a:t>توجد المعلومات الإضافية اللازمة للقيام بهذا التحليل والإجابة في الشريحة التالية.</a:t>
            </a:r>
          </a:p>
          <a:p>
            <a:r>
              <a:rPr lang="ar-SA" smtClean="0"/>
              <a:t>شجّع المشاركين على مراجعة الملاحظات الإرشادية المتعلقة باستعمال واحتساب معدل الوفيات الخاص من دليل اسفير 2011 .ص295.</a:t>
            </a:r>
          </a:p>
        </p:txBody>
      </p:sp>
      <p:sp>
        <p:nvSpPr>
          <p:cNvPr id="4" name="Slide Number Placeholder 3"/>
          <p:cNvSpPr>
            <a:spLocks noGrp="1"/>
          </p:cNvSpPr>
          <p:nvPr>
            <p:ph type="sldNum" sz="quarter" idx="10"/>
          </p:nvPr>
        </p:nvSpPr>
        <p:spPr/>
        <p:txBody>
          <a:bodyPr/>
          <a:lstStyle/>
          <a:p>
            <a:fld id="{53579C48-162C-47C7-9687-2839989AFBEE}" type="slidenum">
              <a:rPr lang="ar-SA" smtClean="0"/>
              <a:t>31</a:t>
            </a:fld>
            <a:endParaRPr lang="ar-SA"/>
          </a:p>
        </p:txBody>
      </p:sp>
    </p:spTree>
    <p:extLst>
      <p:ext uri="{BB962C8B-B14F-4D97-AF65-F5344CB8AC3E}">
        <p14:creationId xmlns:p14="http://schemas.microsoft.com/office/powerpoint/2010/main" val="22152391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TN" smtClean="0">
                <a:latin typeface="Traditional Arabic" panose="02020603050405020304" pitchFamily="18" charset="-78"/>
                <a:cs typeface="Traditional Arabic" panose="02020603050405020304" pitchFamily="18" charset="-78"/>
              </a:rPr>
              <a:t>توجد الإجابة على هذا السؤال في الشريحة التالية.</a:t>
            </a:r>
          </a:p>
          <a:p>
            <a:pPr algn="r" rtl="1"/>
            <a:r>
              <a:rPr lang="ar-TN" smtClean="0">
                <a:latin typeface="Traditional Arabic" panose="02020603050405020304" pitchFamily="18" charset="-78"/>
                <a:cs typeface="Traditional Arabic" panose="02020603050405020304" pitchFamily="18" charset="-78"/>
              </a:rPr>
              <a:t>استعمل المعادلة التالية :</a:t>
            </a:r>
          </a:p>
          <a:p>
            <a:pPr algn="r" rtl="1"/>
            <a:endParaRPr lang="ar-TN" smtClean="0">
              <a:latin typeface="Traditional Arabic" panose="02020603050405020304" pitchFamily="18" charset="-78"/>
              <a:cs typeface="Traditional Arabic" panose="02020603050405020304" pitchFamily="18" charset="-78"/>
            </a:endParaRPr>
          </a:p>
          <a:p>
            <a:pPr algn="r" rtl="1"/>
            <a:r>
              <a:rPr lang="en-GB" u="sng" smtClean="0">
                <a:latin typeface="Traditional Arabic" panose="02020603050405020304" pitchFamily="18" charset="-78"/>
                <a:cs typeface="Traditional Arabic" panose="02020603050405020304" pitchFamily="18" charset="-78"/>
              </a:rPr>
              <a:t>)53</a:t>
            </a:r>
            <a:r>
              <a:rPr lang="ar-TN" u="sng" smtClean="0">
                <a:latin typeface="Traditional Arabic" panose="02020603050405020304" pitchFamily="18" charset="-78"/>
                <a:cs typeface="Traditional Arabic" panose="02020603050405020304" pitchFamily="18" charset="-78"/>
              </a:rPr>
              <a:t>عدد الوفيات دون 5 سنوات</a:t>
            </a:r>
            <a:r>
              <a:rPr lang="en-GB" u="sng" smtClean="0">
                <a:latin typeface="Traditional Arabic" panose="02020603050405020304" pitchFamily="18" charset="-78"/>
                <a:cs typeface="Traditional Arabic" panose="02020603050405020304" pitchFamily="18" charset="-78"/>
              </a:rPr>
              <a:t>x(</a:t>
            </a:r>
            <a:r>
              <a:rPr lang="ar-TN" u="sng" smtClean="0">
                <a:latin typeface="Traditional Arabic" panose="02020603050405020304" pitchFamily="18" charset="-78"/>
                <a:cs typeface="Traditional Arabic" panose="02020603050405020304" pitchFamily="18" charset="-78"/>
              </a:rPr>
              <a:t>10000</a:t>
            </a:r>
            <a:endParaRPr lang="en-GB" u="sng" smtClean="0">
              <a:latin typeface="Traditional Arabic" panose="02020603050405020304" pitchFamily="18" charset="-78"/>
              <a:cs typeface="Traditional Arabic" panose="02020603050405020304" pitchFamily="18" charset="-78"/>
            </a:endParaRPr>
          </a:p>
          <a:p>
            <a:pPr marL="0" marR="0" indent="0" algn="r" defTabSz="457200" rtl="1" eaLnBrk="1" fontAlgn="auto" latinLnBrk="0" hangingPunct="1">
              <a:lnSpc>
                <a:spcPct val="100000"/>
              </a:lnSpc>
              <a:spcBef>
                <a:spcPts val="0"/>
              </a:spcBef>
              <a:spcAft>
                <a:spcPts val="0"/>
              </a:spcAft>
              <a:buClrTx/>
              <a:buSzTx/>
              <a:buFontTx/>
              <a:buNone/>
              <a:tabLst/>
              <a:defRPr/>
            </a:pPr>
            <a:r>
              <a:rPr lang="en-GB" smtClean="0">
                <a:latin typeface="Traditional Arabic" panose="02020603050405020304" pitchFamily="18" charset="-78"/>
                <a:cs typeface="Traditional Arabic" panose="02020603050405020304" pitchFamily="18" charset="-78"/>
              </a:rPr>
              <a:t>) 90 </a:t>
            </a:r>
            <a:r>
              <a:rPr lang="ar-TN" smtClean="0">
                <a:latin typeface="Traditional Arabic" panose="02020603050405020304" pitchFamily="18" charset="-78"/>
                <a:cs typeface="Traditional Arabic" panose="02020603050405020304" pitchFamily="18" charset="-78"/>
              </a:rPr>
              <a:t>يوم</a:t>
            </a:r>
            <a:r>
              <a:rPr lang="en-GB" smtClean="0">
                <a:latin typeface="Traditional Arabic" panose="02020603050405020304" pitchFamily="18" charset="-78"/>
                <a:cs typeface="Traditional Arabic" panose="02020603050405020304" pitchFamily="18" charset="-78"/>
              </a:rPr>
              <a:t> (</a:t>
            </a:r>
            <a:r>
              <a:rPr lang="ar-TN" smtClean="0">
                <a:latin typeface="Traditional Arabic" panose="02020603050405020304" pitchFamily="18" charset="-78"/>
                <a:cs typeface="Traditional Arabic" panose="02020603050405020304" pitchFamily="18" charset="-78"/>
              </a:rPr>
              <a:t>2600</a:t>
            </a:r>
            <a:r>
              <a:rPr lang="en-GB" smtClean="0">
                <a:latin typeface="Traditional Arabic" panose="02020603050405020304" pitchFamily="18" charset="-78"/>
                <a:cs typeface="Traditional Arabic" panose="02020603050405020304" pitchFamily="18" charset="-78"/>
              </a:rPr>
              <a:t>)x</a:t>
            </a:r>
            <a:r>
              <a:rPr lang="ar-TN" smtClean="0">
                <a:latin typeface="Traditional Arabic" panose="02020603050405020304" pitchFamily="18" charset="-78"/>
                <a:cs typeface="Traditional Arabic" panose="02020603050405020304" pitchFamily="18" charset="-78"/>
              </a:rPr>
              <a:t>العدد الجملي الأطفال دون 5 سنوات)</a:t>
            </a:r>
          </a:p>
          <a:p>
            <a:pPr algn="r" rtl="1"/>
            <a:endParaRPr lang="en-GB" smtClean="0">
              <a:latin typeface="Traditional Arabic" panose="02020603050405020304" pitchFamily="18" charset="-78"/>
              <a:cs typeface="Traditional Arabic" panose="02020603050405020304" pitchFamily="18" charset="-78"/>
            </a:endParaRPr>
          </a:p>
          <a:p>
            <a:endParaRPr lang="ar-SA" smtClean="0"/>
          </a:p>
        </p:txBody>
      </p:sp>
      <p:sp>
        <p:nvSpPr>
          <p:cNvPr id="4" name="Slide Number Placeholder 3"/>
          <p:cNvSpPr>
            <a:spLocks noGrp="1"/>
          </p:cNvSpPr>
          <p:nvPr>
            <p:ph type="sldNum" sz="quarter" idx="10"/>
          </p:nvPr>
        </p:nvSpPr>
        <p:spPr/>
        <p:txBody>
          <a:bodyPr/>
          <a:lstStyle/>
          <a:p>
            <a:fld id="{53579C48-162C-47C7-9687-2839989AFBEE}" type="slidenum">
              <a:rPr lang="ar-SA" smtClean="0"/>
              <a:t>32</a:t>
            </a:fld>
            <a:endParaRPr lang="ar-SA"/>
          </a:p>
        </p:txBody>
      </p:sp>
    </p:spTree>
    <p:extLst>
      <p:ext uri="{BB962C8B-B14F-4D97-AF65-F5344CB8AC3E}">
        <p14:creationId xmlns:p14="http://schemas.microsoft.com/office/powerpoint/2010/main" val="839854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TN" baseline="0" smtClean="0">
                <a:latin typeface="Traditional Arabic" panose="02020603050405020304" pitchFamily="18" charset="-78"/>
                <a:cs typeface="Traditional Arabic" panose="02020603050405020304" pitchFamily="18" charset="-78"/>
              </a:rPr>
              <a:t>يُقصد ب</a:t>
            </a:r>
            <a:r>
              <a:rPr lang="ar-TN" smtClean="0">
                <a:latin typeface="Traditional Arabic" panose="02020603050405020304" pitchFamily="18" charset="-78"/>
                <a:cs typeface="Traditional Arabic" panose="02020603050405020304" pitchFamily="18" charset="-78"/>
              </a:rPr>
              <a:t>مصطلح الانحيازات</a:t>
            </a:r>
            <a:r>
              <a:rPr lang="ar-TN" baseline="0" smtClean="0">
                <a:latin typeface="Traditional Arabic" panose="02020603050405020304" pitchFamily="18" charset="-78"/>
                <a:cs typeface="Traditional Arabic" panose="02020603050405020304" pitchFamily="18" charset="-78"/>
              </a:rPr>
              <a:t> في مجال الإحصائيات بالأخطاء المتعلقة بجمع البيانات والتي يمكن أن تؤدي إلى استنتاجات خاطئة من قبل المُحلّلين. يمكن أن يكون هذا التقدير للانحيازات أو الأخطاء متعدّد الأنواع:</a:t>
            </a:r>
          </a:p>
          <a:p>
            <a:pPr algn="r" rtl="1">
              <a:buFont typeface="Arial" pitchFamily="34" charset="0"/>
              <a:buChar char="•"/>
            </a:pPr>
            <a:r>
              <a:rPr lang="ar-TN" baseline="0" smtClean="0">
                <a:latin typeface="Traditional Arabic" panose="02020603050405020304" pitchFamily="18" charset="-78"/>
                <a:cs typeface="Traditional Arabic" panose="02020603050405020304" pitchFamily="18" charset="-78"/>
              </a:rPr>
              <a:t>تمّ تجميع بيانات التقدير فقط في المستشفيات العامة  أو المصحّات الخاصة يعني مثلا سيتم احتساب عدد الوفيات في المستشفيات العامة فقط وهو ما يجعل معدل الوفيات الخام يبدو أحسن ممّا هو عليه في الحقيقة. </a:t>
            </a:r>
          </a:p>
          <a:p>
            <a:pPr algn="r" rtl="1">
              <a:buFont typeface="Arial" pitchFamily="34" charset="0"/>
              <a:buChar char="•"/>
            </a:pPr>
            <a:r>
              <a:rPr lang="ar-TN" baseline="0" smtClean="0">
                <a:latin typeface="Traditional Arabic" panose="02020603050405020304" pitchFamily="18" charset="-78"/>
                <a:cs typeface="Traditional Arabic" panose="02020603050405020304" pitchFamily="18" charset="-78"/>
              </a:rPr>
              <a:t>قد لا يتم التبليغ عن حالات الوفيات وذلك لإمكانية حصولهم على مزايا وخدمات أقل إذا تم الإعلان عن حالات الوفيات. وهو ما يؤدي إلى تحيز يتعلق بنقص التبليغ. </a:t>
            </a:r>
          </a:p>
          <a:p>
            <a:pPr algn="r" rtl="1">
              <a:buFont typeface="Arial" pitchFamily="34" charset="0"/>
              <a:buChar char="•"/>
            </a:pPr>
            <a:r>
              <a:rPr lang="ar-TN" baseline="0" smtClean="0">
                <a:latin typeface="Traditional Arabic" panose="02020603050405020304" pitchFamily="18" charset="-78"/>
                <a:cs typeface="Traditional Arabic" panose="02020603050405020304" pitchFamily="18" charset="-78"/>
              </a:rPr>
              <a:t>بم أن معادلة احتساب معدل الوفيات الخام تحتوي على العدد الجملي للسكان فإن العدد الدقيق للعدد الجملي للسكان مهم جدا في هذه المعادلة. من الممكن أن يقدم قائد المجموعة المتضررة  بيانات خاطئة بخصوص عدد السكان  وذلك بإعطائه عددا أكبر من الواقع، وهو ما يجعل معدل الوفيّات الخام يبدو أحسن ممّا هو عليه في الحقيقة. </a:t>
            </a:r>
            <a:r>
              <a:rPr lang="ar-TN" b="0" baseline="0" smtClean="0">
                <a:latin typeface="Traditional Arabic" panose="02020603050405020304" pitchFamily="18" charset="-78"/>
                <a:cs typeface="Traditional Arabic" panose="02020603050405020304" pitchFamily="18" charset="-78"/>
              </a:rPr>
              <a:t>وعلى العكس</a:t>
            </a:r>
            <a:r>
              <a:rPr lang="ar-TN" baseline="0" smtClean="0">
                <a:latin typeface="Traditional Arabic" panose="02020603050405020304" pitchFamily="18" charset="-78"/>
                <a:cs typeface="Traditional Arabic" panose="02020603050405020304" pitchFamily="18" charset="-78"/>
              </a:rPr>
              <a:t>، إذا استعنا بالسجلات الرسمية من الممكن أن يكون عدد السكان أيضا أكبر من ذلك المُعلن عنه وبالتالي يكون معدل الوفيّات الخام أسوء ممّا هو عليه في الحقيقة.</a:t>
            </a:r>
            <a:r>
              <a:rPr lang="fr-CH" baseline="0" smtClean="0">
                <a:latin typeface="Traditional Arabic" panose="02020603050405020304" pitchFamily="18" charset="-78"/>
                <a:cs typeface="Traditional Arabic" panose="02020603050405020304" pitchFamily="18" charset="-78"/>
              </a:rPr>
              <a:t> </a:t>
            </a:r>
          </a:p>
          <a:p>
            <a:pPr algn="r" rtl="1">
              <a:buFont typeface="Arial" pitchFamily="34" charset="0"/>
              <a:buNone/>
            </a:pPr>
            <a:r>
              <a:rPr lang="ar-TN" baseline="0" smtClean="0">
                <a:latin typeface="Traditional Arabic" panose="02020603050405020304" pitchFamily="18" charset="-78"/>
                <a:cs typeface="Traditional Arabic" panose="02020603050405020304" pitchFamily="18" charset="-78"/>
              </a:rPr>
              <a:t>تُبيّن مراجعة السجلاّت الرّسميّة لمعدّل الوفيّات الخام أنّ هذا المعدّل (2.3 للأطفال دون 5 سنوات) يُمثّل أكثر من ضعف المعدّل الرّئيسي في أغلب الحالات.</a:t>
            </a:r>
          </a:p>
        </p:txBody>
      </p:sp>
      <p:sp>
        <p:nvSpPr>
          <p:cNvPr id="4" name="Slide Number Placeholder 3"/>
          <p:cNvSpPr>
            <a:spLocks noGrp="1"/>
          </p:cNvSpPr>
          <p:nvPr>
            <p:ph type="sldNum" sz="quarter" idx="10"/>
          </p:nvPr>
        </p:nvSpPr>
        <p:spPr/>
        <p:txBody>
          <a:bodyPr/>
          <a:lstStyle/>
          <a:p>
            <a:fld id="{53579C48-162C-47C7-9687-2839989AFBEE}" type="slidenum">
              <a:rPr lang="ar-SA" smtClean="0"/>
              <a:t>33</a:t>
            </a:fld>
            <a:endParaRPr lang="ar-SA"/>
          </a:p>
        </p:txBody>
      </p:sp>
    </p:spTree>
    <p:extLst>
      <p:ext uri="{BB962C8B-B14F-4D97-AF65-F5344CB8AC3E}">
        <p14:creationId xmlns:p14="http://schemas.microsoft.com/office/powerpoint/2010/main" val="12523776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قم بطرح السؤال الموجود في أسفل الشريحة.  </a:t>
            </a:r>
          </a:p>
          <a:p>
            <a:r>
              <a:rPr lang="ar-SA" smtClean="0"/>
              <a:t>قم بالسّؤال عن معنى هذه التسمية المختصرة وعن أنواع المواد والخدمات التي تتضمّنها. توجد الإجابة في الشريحة التالية.</a:t>
            </a:r>
          </a:p>
        </p:txBody>
      </p:sp>
      <p:sp>
        <p:nvSpPr>
          <p:cNvPr id="4" name="Slide Number Placeholder 3"/>
          <p:cNvSpPr>
            <a:spLocks noGrp="1"/>
          </p:cNvSpPr>
          <p:nvPr>
            <p:ph type="sldNum" sz="quarter" idx="10"/>
          </p:nvPr>
        </p:nvSpPr>
        <p:spPr/>
        <p:txBody>
          <a:bodyPr/>
          <a:lstStyle/>
          <a:p>
            <a:fld id="{53579C48-162C-47C7-9687-2839989AFBEE}" type="slidenum">
              <a:rPr lang="ar-SA" smtClean="0"/>
              <a:t>35</a:t>
            </a:fld>
            <a:endParaRPr lang="ar-SA"/>
          </a:p>
        </p:txBody>
      </p:sp>
    </p:spTree>
    <p:extLst>
      <p:ext uri="{BB962C8B-B14F-4D97-AF65-F5344CB8AC3E}">
        <p14:creationId xmlns:p14="http://schemas.microsoft.com/office/powerpoint/2010/main" val="5383745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تتضمن مجموعة الخدمات الأولية الدنيا أيضا المعلّبات التّي تحتوي مواد طبية وصحيّة لدعم الولادة وجعلها الآمنة.</a:t>
            </a:r>
          </a:p>
        </p:txBody>
      </p:sp>
      <p:sp>
        <p:nvSpPr>
          <p:cNvPr id="4" name="Slide Number Placeholder 3"/>
          <p:cNvSpPr>
            <a:spLocks noGrp="1"/>
          </p:cNvSpPr>
          <p:nvPr>
            <p:ph type="sldNum" sz="quarter" idx="10"/>
          </p:nvPr>
        </p:nvSpPr>
        <p:spPr/>
        <p:txBody>
          <a:bodyPr/>
          <a:lstStyle/>
          <a:p>
            <a:fld id="{53579C48-162C-47C7-9687-2839989AFBEE}" type="slidenum">
              <a:rPr lang="ar-SA" smtClean="0"/>
              <a:t>36</a:t>
            </a:fld>
            <a:endParaRPr lang="ar-SA"/>
          </a:p>
        </p:txBody>
      </p:sp>
    </p:spTree>
    <p:extLst>
      <p:ext uri="{BB962C8B-B14F-4D97-AF65-F5344CB8AC3E}">
        <p14:creationId xmlns:p14="http://schemas.microsoft.com/office/powerpoint/2010/main" val="33254767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SA" smtClean="0"/>
          </a:p>
        </p:txBody>
      </p:sp>
      <p:sp>
        <p:nvSpPr>
          <p:cNvPr id="4" name="Slide Number Placeholder 3"/>
          <p:cNvSpPr>
            <a:spLocks noGrp="1"/>
          </p:cNvSpPr>
          <p:nvPr>
            <p:ph type="sldNum" sz="quarter" idx="10"/>
          </p:nvPr>
        </p:nvSpPr>
        <p:spPr/>
        <p:txBody>
          <a:bodyPr/>
          <a:lstStyle/>
          <a:p>
            <a:fld id="{53579C48-162C-47C7-9687-2839989AFBEE}" type="slidenum">
              <a:rPr lang="ar-SA" smtClean="0"/>
              <a:t>38</a:t>
            </a:fld>
            <a:endParaRPr lang="ar-SA"/>
          </a:p>
        </p:txBody>
      </p:sp>
    </p:spTree>
    <p:extLst>
      <p:ext uri="{BB962C8B-B14F-4D97-AF65-F5344CB8AC3E}">
        <p14:creationId xmlns:p14="http://schemas.microsoft.com/office/powerpoint/2010/main" val="35638693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SA"/>
          </a:p>
        </p:txBody>
      </p:sp>
      <p:sp>
        <p:nvSpPr>
          <p:cNvPr id="4" name="Slide Number Placeholder 3"/>
          <p:cNvSpPr>
            <a:spLocks noGrp="1"/>
          </p:cNvSpPr>
          <p:nvPr>
            <p:ph type="sldNum" sz="quarter" idx="10"/>
          </p:nvPr>
        </p:nvSpPr>
        <p:spPr/>
        <p:txBody>
          <a:bodyPr/>
          <a:lstStyle/>
          <a:p>
            <a:fld id="{53579C48-162C-47C7-9687-2839989AFBEE}" type="slidenum">
              <a:rPr lang="ar-SA" smtClean="0"/>
              <a:t>3</a:t>
            </a:fld>
            <a:endParaRPr lang="ar-SA"/>
          </a:p>
        </p:txBody>
      </p:sp>
    </p:spTree>
    <p:extLst>
      <p:ext uri="{BB962C8B-B14F-4D97-AF65-F5344CB8AC3E}">
        <p14:creationId xmlns:p14="http://schemas.microsoft.com/office/powerpoint/2010/main" val="4253454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SA"/>
          </a:p>
        </p:txBody>
      </p:sp>
      <p:sp>
        <p:nvSpPr>
          <p:cNvPr id="4" name="Slide Number Placeholder 3"/>
          <p:cNvSpPr>
            <a:spLocks noGrp="1"/>
          </p:cNvSpPr>
          <p:nvPr>
            <p:ph type="sldNum" sz="quarter" idx="10"/>
          </p:nvPr>
        </p:nvSpPr>
        <p:spPr/>
        <p:txBody>
          <a:bodyPr/>
          <a:lstStyle/>
          <a:p>
            <a:fld id="{53579C48-162C-47C7-9687-2839989AFBEE}" type="slidenum">
              <a:rPr lang="ar-SA" smtClean="0"/>
              <a:t>4</a:t>
            </a:fld>
            <a:endParaRPr lang="ar-SA"/>
          </a:p>
        </p:txBody>
      </p:sp>
    </p:spTree>
    <p:extLst>
      <p:ext uri="{BB962C8B-B14F-4D97-AF65-F5344CB8AC3E}">
        <p14:creationId xmlns:p14="http://schemas.microsoft.com/office/powerpoint/2010/main" val="11700155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تعتبر بعض الكوارث الطّبيعيّة مثل تلك المذكورة في الشّريحة السّبب الرّئيسي في ارتفاع الوفيات وبوجه التّحديد تلك النّاتجة عن الإصابات الخطيرة والموت نتيجة السّحق في حالة الزّلزال الذّي يصيب المناطق الحضريّة.</a:t>
            </a:r>
          </a:p>
          <a:p>
            <a:r>
              <a:rPr lang="ar-SA" smtClean="0"/>
              <a:t>وفي حالات اخرى مثل الفياضانات والأعاصير، قد يكون ارتفاع الوفيات ناتجا عن سوء التّغذية نتيجة ندرة المخزون الغذائي بعد الكارثة على الرّغم من سلامة شبكة المياه العامّة وقلّة الاكتظاظ.</a:t>
            </a:r>
          </a:p>
          <a:p>
            <a:r>
              <a:rPr lang="ar-SA" smtClean="0"/>
              <a:t> لم تكن هنالك حالات وفاة نتيجة أمراض معدية في حادثة الهجوم على مركز التّجارة العالمي حيث أنّ ارتفاع معدّل الوفيات كان بسبب الموت على عين المكان والإصابات الخطيرة النّاتجة عن الانفجارات والحرائق وانهيار المبنى.</a:t>
            </a:r>
          </a:p>
          <a:p>
            <a:r>
              <a:rPr lang="ar-SA" smtClean="0"/>
              <a:t>بصفة عامّة،تتشكّل المخاوف الصّحيّة العامّة المرتبطة بالأمراض المعدية في حالات الكوارث والطّوارئ في المقام الأوّل بسبب الظّروف المعيشّية في المخيّمات المكتظّة والمآوي المؤقّتة بالإضافة لقلّة النّظافة وإمدادات المياه غير المعالجة.</a:t>
            </a:r>
          </a:p>
          <a:p>
            <a:endParaRPr lang="ar-SA" smtClean="0"/>
          </a:p>
          <a:p>
            <a:r>
              <a:rPr lang="ar-SA" smtClean="0"/>
              <a:t>تعليق على الصّورة:</a:t>
            </a:r>
          </a:p>
          <a:p>
            <a:r>
              <a:rPr lang="ar-SA" smtClean="0"/>
              <a:t>تقدّم الصّورة عمل الهلال الأحمر التّركي بعد الزّلزال الذّي هزّ جنوب شرق تركيا في 23 أكتوبر 2011،إذ بلغت قوّة هذا الزّلزال 7.2 على مقياس ريختر ممّا تسبّب بانهيار المباني وقتل المئات.</a:t>
            </a:r>
          </a:p>
        </p:txBody>
      </p:sp>
      <p:sp>
        <p:nvSpPr>
          <p:cNvPr id="4" name="Slide Number Placeholder 3"/>
          <p:cNvSpPr>
            <a:spLocks noGrp="1"/>
          </p:cNvSpPr>
          <p:nvPr>
            <p:ph type="sldNum" sz="quarter" idx="10"/>
          </p:nvPr>
        </p:nvSpPr>
        <p:spPr/>
        <p:txBody>
          <a:bodyPr/>
          <a:lstStyle/>
          <a:p>
            <a:fld id="{53579C48-162C-47C7-9687-2839989AFBEE}" type="slidenum">
              <a:rPr lang="ar-SA" smtClean="0"/>
              <a:t>6</a:t>
            </a:fld>
            <a:endParaRPr lang="ar-SA"/>
          </a:p>
        </p:txBody>
      </p:sp>
    </p:spTree>
    <p:extLst>
      <p:ext uri="{BB962C8B-B14F-4D97-AF65-F5344CB8AC3E}">
        <p14:creationId xmlns:p14="http://schemas.microsoft.com/office/powerpoint/2010/main" val="37566249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SA" b="0" smtClean="0"/>
          </a:p>
        </p:txBody>
      </p:sp>
      <p:sp>
        <p:nvSpPr>
          <p:cNvPr id="4" name="Slide Number Placeholder 3"/>
          <p:cNvSpPr>
            <a:spLocks noGrp="1"/>
          </p:cNvSpPr>
          <p:nvPr>
            <p:ph type="sldNum" sz="quarter" idx="10"/>
          </p:nvPr>
        </p:nvSpPr>
        <p:spPr/>
        <p:txBody>
          <a:bodyPr/>
          <a:lstStyle/>
          <a:p>
            <a:fld id="{53579C48-162C-47C7-9687-2839989AFBEE}" type="slidenum">
              <a:rPr lang="ar-SA" smtClean="0"/>
              <a:t>7</a:t>
            </a:fld>
            <a:endParaRPr lang="ar-SA"/>
          </a:p>
        </p:txBody>
      </p:sp>
    </p:spTree>
    <p:extLst>
      <p:ext uri="{BB962C8B-B14F-4D97-AF65-F5344CB8AC3E}">
        <p14:creationId xmlns:p14="http://schemas.microsoft.com/office/powerpoint/2010/main" val="2160271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لا يكمن السّبب الرّئيسي للمشاكل الصّحيّة وارتفاع عدد الوفيات في الأوساط التّي تشهد تحرّكات سُكّانيّة كثيرة ونزوح السّكان في الأسباب الصّحيّة فقط بل في تلك المرتبطة بالتّزويد كمّية كافية من الماء والطّعام وتوفير الخدمات الصّحية الأساسيّة.</a:t>
            </a:r>
          </a:p>
          <a:p>
            <a:endParaRPr lang="ar-SA" smtClean="0"/>
          </a:p>
          <a:p>
            <a:r>
              <a:rPr lang="ar-SA" smtClean="0"/>
              <a:t>ستكون هناك حاجة متواصلة للأطبّاء والممرّضين لعلاج المشاكل الطّبيّة التّي تتفشّى في أيّ مجتمع. وفي بعض الحالات ومنها الموجودة في هذه الصّورة، يوجّه الأطباء وخبراء الصّحة معظم تفكيرهم نحو التّلقيح وإتباع أنهج مختلفة من الرّعاية الوقائية بدلا من إعتماد الرّعاية العلاجيّة فقط..</a:t>
            </a:r>
          </a:p>
          <a:p>
            <a:endParaRPr lang="ar-SA" smtClean="0"/>
          </a:p>
          <a:p>
            <a:r>
              <a:rPr lang="ar-SA" smtClean="0"/>
              <a:t>تعليق على الصّورة:</a:t>
            </a:r>
          </a:p>
          <a:p>
            <a:r>
              <a:rPr lang="ar-SA" smtClean="0"/>
              <a:t>وقع التقاط هذه الصّورة في العراق سنة 2014 لعائلة عراقيّة.</a:t>
            </a:r>
          </a:p>
          <a:p>
            <a:r>
              <a:rPr lang="ar-SA" smtClean="0"/>
              <a:t>خيّم علي الأشقر وعائلته على قارعة الطّريق لمدّة 22 يوما بعد هروبهم من العنف في العراق.</a:t>
            </a:r>
          </a:p>
          <a:p>
            <a:r>
              <a:rPr lang="ar-SA" smtClean="0"/>
              <a:t>”كلّ ما أريده هو أن أحملهم إلى برّ الأمان.“ حسب قوله</a:t>
            </a:r>
          </a:p>
          <a:p>
            <a:r>
              <a:rPr lang="ar-SA" smtClean="0"/>
              <a:t>”سترزق ابنتي بمولودها الأوّل كما يعاني أحفادي من المرض...أريد فقط أن احميهم.“</a:t>
            </a:r>
          </a:p>
          <a:p>
            <a:endParaRPr lang="ar-SA" smtClean="0"/>
          </a:p>
          <a:p>
            <a:r>
              <a:rPr lang="ar-SA" smtClean="0"/>
              <a:t>قدّر الهلال الأحمر العراقي عدد النّازحين بسبب العنف في العراق بمئات الالاف وهم في أمسّ الحاجة للطّعام والماء والمأوى ومواد إعانة اخرى.</a:t>
            </a:r>
          </a:p>
        </p:txBody>
      </p:sp>
      <p:sp>
        <p:nvSpPr>
          <p:cNvPr id="4" name="Slide Number Placeholder 3"/>
          <p:cNvSpPr>
            <a:spLocks noGrp="1"/>
          </p:cNvSpPr>
          <p:nvPr>
            <p:ph type="sldNum" sz="quarter" idx="10"/>
          </p:nvPr>
        </p:nvSpPr>
        <p:spPr/>
        <p:txBody>
          <a:bodyPr/>
          <a:lstStyle/>
          <a:p>
            <a:fld id="{53579C48-162C-47C7-9687-2839989AFBEE}" type="slidenum">
              <a:rPr lang="ar-SA" smtClean="0"/>
              <a:t>8</a:t>
            </a:fld>
            <a:endParaRPr lang="ar-SA"/>
          </a:p>
        </p:txBody>
      </p:sp>
    </p:spTree>
    <p:extLst>
      <p:ext uri="{BB962C8B-B14F-4D97-AF65-F5344CB8AC3E}">
        <p14:creationId xmlns:p14="http://schemas.microsoft.com/office/powerpoint/2010/main" val="4869133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الرعاية العلاجية التي تَطلّب حجز سرير في مستشفى عامّ أو عيادة خاصة هي أكثر تكلفة بكثير من تلك الرعاية الوقائية التي تتطلب توفير الخدمات الأساسية. </a:t>
            </a:r>
          </a:p>
          <a:p>
            <a:r>
              <a:rPr lang="ar-SA" smtClean="0"/>
              <a:t>مثلا، توفير التكاليف والأفراد اللازمين لتزويد المخيمات بمياه نظيفة هي أقل تكلفة وضررا من توفير العيادات للمصابين بداء الكوليرا وعلاج تفشي المرض.</a:t>
            </a:r>
          </a:p>
          <a:p>
            <a:r>
              <a:rPr lang="ar-SA" smtClean="0"/>
              <a:t>ينبغي أن تولي الاستجابة الإنسانية اهتماما أكبر لتوفير الخدمات الأساسية وبالتالي انخفاض في نسبة الرعاية الطبية لمعالجة الأمراض الخطيرة.</a:t>
            </a:r>
          </a:p>
          <a:p>
            <a:r>
              <a:rPr lang="ar-SA" smtClean="0"/>
              <a:t>(يجب الإشارة إلى أنه هناك دائما حاجة إلى الرعاية الطبية، ولكن بصفة عامة، القيام بالأعمال الصحية العامة الأساسية وتوفير الخدمات وفقا للمبادئ التوجيهية لاسفير سيقلل من الرعاية العلاجية الطبية )</a:t>
            </a:r>
          </a:p>
          <a:p>
            <a:endParaRPr lang="ar-SA" smtClean="0"/>
          </a:p>
          <a:p>
            <a:endParaRPr lang="ar-SA" smtClean="0"/>
          </a:p>
          <a:p>
            <a:r>
              <a:rPr lang="ar-SA" smtClean="0"/>
              <a:t>تعليق على الصّورة:</a:t>
            </a:r>
          </a:p>
          <a:p>
            <a:r>
              <a:rPr lang="ar-SA" smtClean="0"/>
              <a:t>وقع التقاط هذه الصّورة في تاهيتي تحديدا في مستشفى سانت نيكولاس،سانت مارك في 24 أكتوبر 2010 ،أين تم تسجيل المئات من حالات الكوليرا بعد بضعة أيام فقط من وقوع الكارثة .</a:t>
            </a:r>
          </a:p>
        </p:txBody>
      </p:sp>
      <p:sp>
        <p:nvSpPr>
          <p:cNvPr id="4" name="Slide Number Placeholder 3"/>
          <p:cNvSpPr>
            <a:spLocks noGrp="1"/>
          </p:cNvSpPr>
          <p:nvPr>
            <p:ph type="sldNum" sz="quarter" idx="10"/>
          </p:nvPr>
        </p:nvSpPr>
        <p:spPr/>
        <p:txBody>
          <a:bodyPr/>
          <a:lstStyle/>
          <a:p>
            <a:fld id="{53579C48-162C-47C7-9687-2839989AFBEE}" type="slidenum">
              <a:rPr lang="ar-SA" smtClean="0"/>
              <a:t>9</a:t>
            </a:fld>
            <a:endParaRPr lang="ar-SA"/>
          </a:p>
        </p:txBody>
      </p:sp>
    </p:spTree>
    <p:extLst>
      <p:ext uri="{BB962C8B-B14F-4D97-AF65-F5344CB8AC3E}">
        <p14:creationId xmlns:p14="http://schemas.microsoft.com/office/powerpoint/2010/main" val="2869861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mtClean="0"/>
              <a:t>لا يزال هذا الاعتقاد قائما وصحيحا إلى حدّ هذا اليوم.</a:t>
            </a:r>
          </a:p>
          <a:p>
            <a:r>
              <a:rPr lang="ar-SA" smtClean="0"/>
              <a:t>إذ يجب على المسؤولين على المخيّم أن يكونوا على يقظة أكثر من أي وقت مضى وذلك لحماية ومعالجة مصادر المياه وتوفير الغذاء الكافي وتجنّب الاكتظاظ، كما يجب معالجة مشاكل الصّرف الصحي وقضايا اخرى متعلّقة بالصّحة العامة والّتي يمكن أن تؤدي إلى الإصابة بالإسهال بجميع أنواعه وإمكانيّة تفاقمه.</a:t>
            </a:r>
          </a:p>
          <a:p>
            <a:endParaRPr lang="ar-SA" smtClean="0"/>
          </a:p>
          <a:p>
            <a:r>
              <a:rPr lang="ar-SA" smtClean="0"/>
              <a:t>تعليق على الصّورة:</a:t>
            </a:r>
          </a:p>
          <a:p>
            <a:r>
              <a:rPr lang="ar-SA" smtClean="0"/>
              <a:t>تمّ التقاط هذه الصّورة في ميانمار(بورما) سنة 2012.</a:t>
            </a:r>
          </a:p>
          <a:p>
            <a:r>
              <a:rPr lang="ar-SA" smtClean="0"/>
              <a:t> عملت جمعية ميانمار للصليب الأحمر على توفير المياه الصّالحة للشّرب للأشخاص المتضررين من العنف الطّائفي في ولاية راخين،إذ تعتبر المياه الصالحة للشرب أمرا بالغ الأهمية للحدّ من انتشار الأمراض التي تنقلها المياه مثل الإسهال والزّحار التّي يمكن أن تجتاح مخيّمات النّازحين داخليّا.</a:t>
            </a:r>
          </a:p>
        </p:txBody>
      </p:sp>
      <p:sp>
        <p:nvSpPr>
          <p:cNvPr id="4" name="Slide Number Placeholder 3"/>
          <p:cNvSpPr>
            <a:spLocks noGrp="1"/>
          </p:cNvSpPr>
          <p:nvPr>
            <p:ph type="sldNum" sz="quarter" idx="10"/>
          </p:nvPr>
        </p:nvSpPr>
        <p:spPr/>
        <p:txBody>
          <a:bodyPr/>
          <a:lstStyle/>
          <a:p>
            <a:fld id="{53579C48-162C-47C7-9687-2839989AFBEE}" type="slidenum">
              <a:rPr lang="ar-SA" smtClean="0"/>
              <a:t>10</a:t>
            </a:fld>
            <a:endParaRPr lang="ar-SA"/>
          </a:p>
        </p:txBody>
      </p:sp>
    </p:spTree>
    <p:extLst>
      <p:ext uri="{BB962C8B-B14F-4D97-AF65-F5344CB8AC3E}">
        <p14:creationId xmlns:p14="http://schemas.microsoft.com/office/powerpoint/2010/main" val="26771754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Title Slide">
    <p:spTree>
      <p:nvGrpSpPr>
        <p:cNvPr id="1" name=""/>
        <p:cNvGrpSpPr/>
        <p:nvPr/>
      </p:nvGrpSpPr>
      <p:grpSpPr>
        <a:xfrm>
          <a:off x="0" y="0"/>
          <a:ext cx="0" cy="0"/>
          <a:chOff x="0" y="0"/>
          <a:chExt cx="0" cy="0"/>
        </a:xfrm>
      </p:grpSpPr>
      <p:pic>
        <p:nvPicPr>
          <p:cNvPr id="5" name="Picture 4" descr="bottom-curv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5655513"/>
            <a:ext cx="9144000" cy="1211010"/>
          </a:xfrm>
          <a:prstGeom prst="rect">
            <a:avLst/>
          </a:prstGeom>
        </p:spPr>
      </p:pic>
      <p:pic>
        <p:nvPicPr>
          <p:cNvPr id="3" name="Picture 2" descr="bottom-curv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5655513"/>
            <a:ext cx="9144000" cy="1211010"/>
          </a:xfrm>
          <a:prstGeom prst="rect">
            <a:avLst/>
          </a:prstGeom>
        </p:spPr>
      </p:pic>
      <p:sp>
        <p:nvSpPr>
          <p:cNvPr id="8" name="Title 1"/>
          <p:cNvSpPr>
            <a:spLocks noGrp="1"/>
          </p:cNvSpPr>
          <p:nvPr>
            <p:ph type="ctrTitle"/>
          </p:nvPr>
        </p:nvSpPr>
        <p:spPr>
          <a:xfrm>
            <a:off x="695689" y="2233337"/>
            <a:ext cx="7772400" cy="1470025"/>
          </a:xfrm>
        </p:spPr>
        <p:txBody>
          <a:bodyPr>
            <a:noAutofit/>
          </a:bodyPr>
          <a:lstStyle>
            <a:lvl1pPr algn="ctr" rtl="1">
              <a:defRPr sz="6000">
                <a:solidFill>
                  <a:schemeClr val="tx2"/>
                </a:solidFill>
              </a:defRPr>
            </a:lvl1pPr>
          </a:lstStyle>
          <a:p>
            <a:r>
              <a:rPr lang="en-US" smtClean="0"/>
              <a:t>Click to edit Master title style</a:t>
            </a:r>
            <a:endParaRPr lang="fr-CH" dirty="0"/>
          </a:p>
        </p:txBody>
      </p:sp>
      <p:sp>
        <p:nvSpPr>
          <p:cNvPr id="9" name="Subtitle 2"/>
          <p:cNvSpPr>
            <a:spLocks noGrp="1"/>
          </p:cNvSpPr>
          <p:nvPr>
            <p:ph type="subTitle" idx="1"/>
          </p:nvPr>
        </p:nvSpPr>
        <p:spPr>
          <a:xfrm>
            <a:off x="1381489" y="4052664"/>
            <a:ext cx="6400800" cy="1752600"/>
          </a:xfrm>
        </p:spPr>
        <p:txBody>
          <a:bodyPr>
            <a:normAutofit/>
          </a:bodyPr>
          <a:lstStyle>
            <a:lvl1pPr marL="0" indent="0" algn="ctr" rtl="1">
              <a:buNone/>
              <a:defRPr sz="4800" b="1" i="1">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CH"/>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67782" y="266329"/>
            <a:ext cx="3028215" cy="1754168"/>
          </a:xfrm>
          <a:prstGeom prst="rect">
            <a:avLst/>
          </a:prstGeom>
        </p:spPr>
      </p:pic>
    </p:spTree>
    <p:extLst>
      <p:ext uri="{BB962C8B-B14F-4D97-AF65-F5344CB8AC3E}">
        <p14:creationId xmlns:p14="http://schemas.microsoft.com/office/powerpoint/2010/main" val="3440963926"/>
      </p:ext>
    </p:extLst>
  </p:cSld>
  <p:clrMapOvr>
    <a:masterClrMapping/>
  </p:clrMapOvr>
  <p:extLst mod="1">
    <p:ext uri="{DCECCB84-F9BA-43D5-87BE-67443E8EF086}">
      <p15:sldGuideLst xmlns="" xmlns:p15="http://schemas.microsoft.com/office/powerpoint/2012/main">
        <p15:guide id="1" orient="horz" pos="216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cSld name="1_Footer only">
    <p:spTree>
      <p:nvGrpSpPr>
        <p:cNvPr id="1" name=""/>
        <p:cNvGrpSpPr/>
        <p:nvPr/>
      </p:nvGrpSpPr>
      <p:grpSpPr>
        <a:xfrm>
          <a:off x="0" y="0"/>
          <a:ext cx="0" cy="0"/>
          <a:chOff x="0" y="0"/>
          <a:chExt cx="0" cy="0"/>
        </a:xfrm>
      </p:grpSpPr>
      <p:pic>
        <p:nvPicPr>
          <p:cNvPr id="2" name="Picture 1" descr="bottom-curve-fad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6049029"/>
            <a:ext cx="9144000" cy="817494"/>
          </a:xfrm>
          <a:prstGeom prst="rect">
            <a:avLst/>
          </a:prstGeom>
        </p:spPr>
      </p:pic>
      <p:sp>
        <p:nvSpPr>
          <p:cNvPr id="3" name="Footer Placeholder 4"/>
          <p:cNvSpPr>
            <a:spLocks noGrp="1"/>
          </p:cNvSpPr>
          <p:nvPr>
            <p:ph type="ftr" sz="quarter" idx="3"/>
          </p:nvPr>
        </p:nvSpPr>
        <p:spPr>
          <a:xfrm>
            <a:off x="4139953" y="6329599"/>
            <a:ext cx="4546848" cy="365125"/>
          </a:xfrm>
          <a:prstGeom prst="rect">
            <a:avLst/>
          </a:prstGeom>
        </p:spPr>
        <p:txBody>
          <a:bodyPr vert="horz" lIns="91440" tIns="45720" rIns="91440" bIns="45720" rtlCol="0" anchor="ctr"/>
          <a:lstStyle>
            <a:lvl1pPr algn="r">
              <a:defRPr sz="1200" b="1">
                <a:solidFill>
                  <a:schemeClr val="bg1"/>
                </a:solidFill>
                <a:latin typeface="Traditional Arabic" panose="02020603050405020304" pitchFamily="18" charset="-78"/>
                <a:cs typeface="Traditional Arabic" panose="02020603050405020304" pitchFamily="18" charset="-78"/>
              </a:defRPr>
            </a:lvl1pPr>
          </a:lstStyle>
          <a:p>
            <a:r>
              <a:rPr lang="ar-SA" smtClean="0"/>
              <a:t>الجزء« أ17: الفصل التّقني المتعلّق بمجال العمل الصّحي مواد اسفير التدريبية سنة 2015</a:t>
            </a:r>
            <a:endParaRPr lang="fr-CH"/>
          </a:p>
        </p:txBody>
      </p:sp>
    </p:spTree>
    <p:extLst>
      <p:ext uri="{BB962C8B-B14F-4D97-AF65-F5344CB8AC3E}">
        <p14:creationId xmlns:p14="http://schemas.microsoft.com/office/powerpoint/2010/main" val="28502124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4" name="Footer Placeholder 4"/>
          <p:cNvSpPr>
            <a:spLocks noGrp="1"/>
          </p:cNvSpPr>
          <p:nvPr>
            <p:ph type="ftr" sz="quarter" idx="3"/>
          </p:nvPr>
        </p:nvSpPr>
        <p:spPr>
          <a:xfrm>
            <a:off x="3306470" y="6329599"/>
            <a:ext cx="5380331" cy="365125"/>
          </a:xfrm>
          <a:prstGeom prst="rect">
            <a:avLst/>
          </a:prstGeom>
        </p:spPr>
        <p:txBody>
          <a:bodyPr vert="horz" lIns="91440" tIns="45720" rIns="91440" bIns="45720" rtlCol="0" anchor="ctr"/>
          <a:lstStyle>
            <a:lvl1pPr algn="r">
              <a:defRPr sz="1200" b="1">
                <a:solidFill>
                  <a:schemeClr val="bg1"/>
                </a:solidFill>
                <a:latin typeface="Traditional Arabic" panose="02020603050405020304" pitchFamily="18" charset="-78"/>
                <a:cs typeface="Traditional Arabic" panose="02020603050405020304" pitchFamily="18" charset="-78"/>
              </a:defRPr>
            </a:lvl1pPr>
          </a:lstStyle>
          <a:p>
            <a:r>
              <a:rPr lang="ar-SA" smtClean="0"/>
              <a:t>الجزء« أ17: الفصل التّقني المتعلّق بمجال العمل الصّحي مواد اسفير التدريبية سنة 2015</a:t>
            </a:r>
            <a:endParaRPr lang="fr-CH"/>
          </a:p>
        </p:txBody>
      </p:sp>
    </p:spTree>
    <p:extLst>
      <p:ext uri="{BB962C8B-B14F-4D97-AF65-F5344CB8AC3E}">
        <p14:creationId xmlns:p14="http://schemas.microsoft.com/office/powerpoint/2010/main" val="7053684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ubtitle slide">
    <p:spTree>
      <p:nvGrpSpPr>
        <p:cNvPr id="1" name=""/>
        <p:cNvGrpSpPr/>
        <p:nvPr/>
      </p:nvGrpSpPr>
      <p:grpSpPr>
        <a:xfrm>
          <a:off x="0" y="0"/>
          <a:ext cx="0" cy="0"/>
          <a:chOff x="0" y="0"/>
          <a:chExt cx="0" cy="0"/>
        </a:xfrm>
      </p:grpSpPr>
      <p:pic>
        <p:nvPicPr>
          <p:cNvPr id="2" name="Picture 1" descr="bottom-curve-fad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6049029"/>
            <a:ext cx="9144000" cy="817494"/>
          </a:xfrm>
          <a:prstGeom prst="rect">
            <a:avLst/>
          </a:prstGeom>
        </p:spPr>
      </p:pic>
      <p:sp>
        <p:nvSpPr>
          <p:cNvPr id="3" name="Footer Placeholder 4"/>
          <p:cNvSpPr>
            <a:spLocks noGrp="1"/>
          </p:cNvSpPr>
          <p:nvPr>
            <p:ph type="ftr" sz="quarter" idx="3"/>
          </p:nvPr>
        </p:nvSpPr>
        <p:spPr>
          <a:xfrm>
            <a:off x="3084286" y="6329599"/>
            <a:ext cx="5602515" cy="365125"/>
          </a:xfrm>
          <a:prstGeom prst="rect">
            <a:avLst/>
          </a:prstGeom>
        </p:spPr>
        <p:txBody>
          <a:bodyPr vert="horz" lIns="91440" tIns="45720" rIns="91440" bIns="45720" rtlCol="0" anchor="ctr"/>
          <a:lstStyle>
            <a:lvl1pPr algn="r" rtl="1">
              <a:defRPr sz="1200" b="1">
                <a:solidFill>
                  <a:schemeClr val="bg1"/>
                </a:solidFill>
                <a:latin typeface="Traditional Arabic" panose="02020603050405020304" pitchFamily="18" charset="-78"/>
                <a:cs typeface="Traditional Arabic" panose="02020603050405020304" pitchFamily="18" charset="-78"/>
              </a:defRPr>
            </a:lvl1pPr>
          </a:lstStyle>
          <a:p>
            <a:r>
              <a:rPr lang="ar-SA" smtClean="0"/>
              <a:t>الجزء« أ17: الفصل التّقني المتعلّق بمجال العمل الصّحي مواد اسفير التدريبية سنة 2015</a:t>
            </a:r>
            <a:endParaRPr lang="fr-CH"/>
          </a:p>
        </p:txBody>
      </p:sp>
      <p:sp>
        <p:nvSpPr>
          <p:cNvPr id="4" name="Title 1"/>
          <p:cNvSpPr>
            <a:spLocks noGrp="1"/>
          </p:cNvSpPr>
          <p:nvPr>
            <p:ph type="ctrTitle"/>
          </p:nvPr>
        </p:nvSpPr>
        <p:spPr>
          <a:xfrm>
            <a:off x="695689" y="2233337"/>
            <a:ext cx="7772400" cy="1470025"/>
          </a:xfrm>
        </p:spPr>
        <p:txBody>
          <a:bodyPr>
            <a:noAutofit/>
          </a:bodyPr>
          <a:lstStyle>
            <a:lvl1pPr algn="ctr" rtl="1">
              <a:defRPr sz="6000">
                <a:solidFill>
                  <a:schemeClr val="tx2"/>
                </a:solidFill>
              </a:defRPr>
            </a:lvl1pPr>
          </a:lstStyle>
          <a:p>
            <a:r>
              <a:rPr lang="en-US" smtClean="0"/>
              <a:t>Click to edit Master title style</a:t>
            </a:r>
            <a:endParaRPr lang="fr-CH" dirty="0"/>
          </a:p>
        </p:txBody>
      </p:sp>
    </p:spTree>
    <p:extLst>
      <p:ext uri="{BB962C8B-B14F-4D97-AF65-F5344CB8AC3E}">
        <p14:creationId xmlns:p14="http://schemas.microsoft.com/office/powerpoint/2010/main" val="7132617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1_Body Layout">
    <p:spTree>
      <p:nvGrpSpPr>
        <p:cNvPr id="1" name=""/>
        <p:cNvGrpSpPr/>
        <p:nvPr/>
      </p:nvGrpSpPr>
      <p:grpSpPr>
        <a:xfrm>
          <a:off x="0" y="0"/>
          <a:ext cx="0" cy="0"/>
          <a:chOff x="0" y="0"/>
          <a:chExt cx="0" cy="0"/>
        </a:xfrm>
      </p:grpSpPr>
      <p:pic>
        <p:nvPicPr>
          <p:cNvPr id="12" name="Picture 11" descr="bottom-curve-fad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6056344"/>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noAutofit/>
          </a:bodyPr>
          <a:lstStyle>
            <a:lvl1pPr algn="r" rtl="1">
              <a:defRPr sz="2800">
                <a:latin typeface="Traditional Arabic" panose="02020603050405020304" pitchFamily="18" charset="-78"/>
                <a:cs typeface="Traditional Arabic" panose="02020603050405020304" pitchFamily="18" charset="-78"/>
              </a:defRPr>
            </a:lvl1pPr>
          </a:lstStyle>
          <a:p>
            <a:r>
              <a:rPr lang="en-US" noProof="0" smtClean="0"/>
              <a:t>Click to edit Master title style</a:t>
            </a:r>
            <a:endParaRPr lang="ar-SA" noProof="0" dirty="0"/>
          </a:p>
        </p:txBody>
      </p:sp>
      <p:sp>
        <p:nvSpPr>
          <p:cNvPr id="8" name="Text Placeholder 2"/>
          <p:cNvSpPr>
            <a:spLocks noGrp="1"/>
          </p:cNvSpPr>
          <p:nvPr>
            <p:ph idx="1"/>
          </p:nvPr>
        </p:nvSpPr>
        <p:spPr>
          <a:xfrm>
            <a:off x="457200" y="1369242"/>
            <a:ext cx="8229600" cy="4785722"/>
          </a:xfrm>
          <a:prstGeom prst="rect">
            <a:avLst/>
          </a:prstGeom>
        </p:spPr>
        <p:txBody>
          <a:bodyPr vert="horz" lIns="91440" tIns="45720" rIns="91440" bIns="45720" rtlCol="0">
            <a:noAutofit/>
          </a:bodyPr>
          <a:lstStyle>
            <a:lvl1pPr algn="r" rtl="1">
              <a:buClr>
                <a:schemeClr val="tx2"/>
              </a:buClr>
              <a:defRPr sz="2200">
                <a:solidFill>
                  <a:srgbClr val="000000"/>
                </a:solidFill>
                <a:latin typeface="Traditional Arabic" panose="02020603050405020304" pitchFamily="18" charset="-78"/>
                <a:cs typeface="Traditional Arabic" panose="02020603050405020304" pitchFamily="18" charset="-78"/>
              </a:defRPr>
            </a:lvl1pPr>
            <a:lvl2pPr marL="361950" indent="-361950" algn="r" rtl="1">
              <a:buClr>
                <a:schemeClr val="tx2"/>
              </a:buClr>
              <a:defRPr sz="2200">
                <a:solidFill>
                  <a:srgbClr val="000000"/>
                </a:solidFill>
                <a:latin typeface="Traditional Arabic" panose="02020603050405020304" pitchFamily="18" charset="-78"/>
                <a:cs typeface="Traditional Arabic" panose="02020603050405020304" pitchFamily="18" charset="-78"/>
              </a:defRPr>
            </a:lvl2pPr>
            <a:lvl3pPr marL="715963" indent="-354013" algn="r" rtl="1">
              <a:defRPr sz="2200">
                <a:solidFill>
                  <a:srgbClr val="000000"/>
                </a:solidFill>
                <a:latin typeface="Traditional Arabic" panose="02020603050405020304" pitchFamily="18" charset="-78"/>
                <a:cs typeface="Traditional Arabic" panose="02020603050405020304" pitchFamily="18" charset="-78"/>
              </a:defRPr>
            </a:lvl3pPr>
          </a:lstStyle>
          <a:p>
            <a:pPr lvl="0"/>
            <a:r>
              <a:rPr lang="en-US" noProof="0" smtClean="0"/>
              <a:t>Click to edit Master text styles</a:t>
            </a:r>
          </a:p>
          <a:p>
            <a:pPr lvl="1"/>
            <a:r>
              <a:rPr lang="en-US" noProof="0" smtClean="0"/>
              <a:t>Second level</a:t>
            </a:r>
          </a:p>
          <a:p>
            <a:pPr lvl="2"/>
            <a:r>
              <a:rPr lang="en-US" noProof="0" smtClean="0"/>
              <a:t>Third level</a:t>
            </a:r>
          </a:p>
        </p:txBody>
      </p:sp>
      <p:cxnSp>
        <p:nvCxnSpPr>
          <p:cNvPr id="13" name="Straight Connector 12"/>
          <p:cNvCxnSpPr/>
          <p:nvPr/>
        </p:nvCxnSpPr>
        <p:spPr>
          <a:xfrm flipH="1">
            <a:off x="0" y="1057843"/>
            <a:ext cx="9144000"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7" name="Footer Placeholder 4"/>
          <p:cNvSpPr>
            <a:spLocks noGrp="1"/>
          </p:cNvSpPr>
          <p:nvPr>
            <p:ph type="ftr" sz="quarter" idx="3"/>
          </p:nvPr>
        </p:nvSpPr>
        <p:spPr>
          <a:xfrm>
            <a:off x="3306470" y="6329599"/>
            <a:ext cx="5380331" cy="365125"/>
          </a:xfrm>
          <a:prstGeom prst="rect">
            <a:avLst/>
          </a:prstGeom>
        </p:spPr>
        <p:txBody>
          <a:bodyPr vert="horz" lIns="91440" tIns="45720" rIns="91440" bIns="45720" rtlCol="0" anchor="ctr"/>
          <a:lstStyle>
            <a:lvl1pPr algn="r" rtl="1">
              <a:defRPr sz="1200" b="1">
                <a:solidFill>
                  <a:schemeClr val="bg1"/>
                </a:solidFill>
                <a:latin typeface="Traditional Arabic" panose="02020603050405020304" pitchFamily="18" charset="-78"/>
                <a:cs typeface="Traditional Arabic" panose="02020603050405020304" pitchFamily="18" charset="-78"/>
              </a:defRPr>
            </a:lvl1pPr>
          </a:lstStyle>
          <a:p>
            <a:r>
              <a:rPr lang="ar-SA" smtClean="0"/>
              <a:t>الجزء« أ17: الفصل التّقني المتعلّق بمجال العمل الصّحي مواد اسفير التدريبية سنة 2015</a:t>
            </a:r>
            <a:endParaRPr lang="fr-CH"/>
          </a:p>
        </p:txBody>
      </p:sp>
    </p:spTree>
    <p:extLst>
      <p:ext uri="{BB962C8B-B14F-4D97-AF65-F5344CB8AC3E}">
        <p14:creationId xmlns:p14="http://schemas.microsoft.com/office/powerpoint/2010/main" val="400235601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No footer graphic">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8229600" cy="1081760"/>
          </a:xfrm>
        </p:spPr>
        <p:txBody>
          <a:bodyPr anchor="ctr" anchorCtr="0">
            <a:noAutofit/>
          </a:bodyPr>
          <a:lstStyle>
            <a:lvl1pPr algn="r" rtl="1">
              <a:defRPr sz="2800">
                <a:latin typeface="Traditional Arabic" panose="02020603050405020304" pitchFamily="18" charset="-78"/>
                <a:cs typeface="Traditional Arabic" panose="02020603050405020304" pitchFamily="18" charset="-78"/>
              </a:defRPr>
            </a:lvl1pPr>
          </a:lstStyle>
          <a:p>
            <a:r>
              <a:rPr lang="en-US" noProof="0" smtClean="0"/>
              <a:t>Click to edit Master title style</a:t>
            </a:r>
            <a:endParaRPr lang="ar-SA" noProof="0" dirty="0"/>
          </a:p>
        </p:txBody>
      </p:sp>
      <p:sp>
        <p:nvSpPr>
          <p:cNvPr id="8" name="Text Placeholder 2"/>
          <p:cNvSpPr>
            <a:spLocks noGrp="1"/>
          </p:cNvSpPr>
          <p:nvPr>
            <p:ph idx="1"/>
          </p:nvPr>
        </p:nvSpPr>
        <p:spPr>
          <a:xfrm>
            <a:off x="457200" y="1369242"/>
            <a:ext cx="8229600" cy="4785722"/>
          </a:xfrm>
          <a:prstGeom prst="rect">
            <a:avLst/>
          </a:prstGeom>
        </p:spPr>
        <p:txBody>
          <a:bodyPr vert="horz" lIns="91440" tIns="45720" rIns="91440" bIns="45720" rtlCol="0">
            <a:noAutofit/>
          </a:bodyPr>
          <a:lstStyle>
            <a:lvl1pPr algn="r" rtl="1">
              <a:buClr>
                <a:schemeClr val="tx2"/>
              </a:buClr>
              <a:defRPr sz="2200">
                <a:solidFill>
                  <a:srgbClr val="000000"/>
                </a:solidFill>
                <a:latin typeface="Traditional Arabic" panose="02020603050405020304" pitchFamily="18" charset="-78"/>
                <a:cs typeface="Traditional Arabic" panose="02020603050405020304" pitchFamily="18" charset="-78"/>
              </a:defRPr>
            </a:lvl1pPr>
            <a:lvl2pPr marL="361950" indent="-361950" algn="r" rtl="1">
              <a:buClr>
                <a:schemeClr val="tx2"/>
              </a:buClr>
              <a:defRPr sz="2200">
                <a:solidFill>
                  <a:srgbClr val="000000"/>
                </a:solidFill>
                <a:latin typeface="Traditional Arabic" panose="02020603050405020304" pitchFamily="18" charset="-78"/>
                <a:cs typeface="Traditional Arabic" panose="02020603050405020304" pitchFamily="18" charset="-78"/>
              </a:defRPr>
            </a:lvl2pPr>
            <a:lvl3pPr marL="715963" indent="-354013" algn="r" rtl="1">
              <a:defRPr sz="2200">
                <a:solidFill>
                  <a:srgbClr val="000000"/>
                </a:solidFill>
                <a:latin typeface="Traditional Arabic" panose="02020603050405020304" pitchFamily="18" charset="-78"/>
                <a:cs typeface="Traditional Arabic" panose="02020603050405020304" pitchFamily="18" charset="-78"/>
              </a:defRPr>
            </a:lvl3pPr>
          </a:lstStyle>
          <a:p>
            <a:pPr lvl="0"/>
            <a:r>
              <a:rPr lang="en-US" noProof="0" smtClean="0"/>
              <a:t>Click to edit Master text styles</a:t>
            </a:r>
          </a:p>
          <a:p>
            <a:pPr lvl="1"/>
            <a:r>
              <a:rPr lang="en-US" noProof="0" smtClean="0"/>
              <a:t>Second level</a:t>
            </a:r>
          </a:p>
          <a:p>
            <a:pPr lvl="2"/>
            <a:r>
              <a:rPr lang="en-US" noProof="0" smtClean="0"/>
              <a:t>Third level</a:t>
            </a:r>
          </a:p>
        </p:txBody>
      </p:sp>
      <p:cxnSp>
        <p:nvCxnSpPr>
          <p:cNvPr id="13" name="Straight Connector 12"/>
          <p:cNvCxnSpPr/>
          <p:nvPr/>
        </p:nvCxnSpPr>
        <p:spPr>
          <a:xfrm flipH="1">
            <a:off x="0" y="1057843"/>
            <a:ext cx="9144000"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7" name="Footer Placeholder 4"/>
          <p:cNvSpPr>
            <a:spLocks noGrp="1"/>
          </p:cNvSpPr>
          <p:nvPr>
            <p:ph type="ftr" sz="quarter" idx="3"/>
          </p:nvPr>
        </p:nvSpPr>
        <p:spPr>
          <a:xfrm>
            <a:off x="3306470" y="6329599"/>
            <a:ext cx="5380331" cy="365125"/>
          </a:xfrm>
          <a:prstGeom prst="rect">
            <a:avLst/>
          </a:prstGeom>
        </p:spPr>
        <p:txBody>
          <a:bodyPr vert="horz" lIns="91440" tIns="45720" rIns="91440" bIns="45720" rtlCol="0" anchor="ctr"/>
          <a:lstStyle>
            <a:lvl1pPr algn="r" rtl="1">
              <a:defRPr sz="1200" b="1">
                <a:solidFill>
                  <a:schemeClr val="bg1"/>
                </a:solidFill>
                <a:latin typeface="Traditional Arabic" panose="02020603050405020304" pitchFamily="18" charset="-78"/>
                <a:cs typeface="Traditional Arabic" panose="02020603050405020304" pitchFamily="18" charset="-78"/>
              </a:defRPr>
            </a:lvl1pPr>
          </a:lstStyle>
          <a:p>
            <a:r>
              <a:rPr lang="ar-SA" smtClean="0"/>
              <a:t>الجزء« أ17: الفصل التّقني المتعلّق بمجال العمل الصّحي مواد اسفير التدريبية سنة 2015</a:t>
            </a:r>
            <a:endParaRPr lang="fr-CH"/>
          </a:p>
        </p:txBody>
      </p:sp>
    </p:spTree>
    <p:extLst>
      <p:ext uri="{BB962C8B-B14F-4D97-AF65-F5344CB8AC3E}">
        <p14:creationId xmlns:p14="http://schemas.microsoft.com/office/powerpoint/2010/main" val="222715448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Exercise Layout">
    <p:spTree>
      <p:nvGrpSpPr>
        <p:cNvPr id="1" name=""/>
        <p:cNvGrpSpPr/>
        <p:nvPr/>
      </p:nvGrpSpPr>
      <p:grpSpPr>
        <a:xfrm>
          <a:off x="0" y="0"/>
          <a:ext cx="0" cy="0"/>
          <a:chOff x="0" y="0"/>
          <a:chExt cx="0" cy="0"/>
        </a:xfrm>
      </p:grpSpPr>
      <p:pic>
        <p:nvPicPr>
          <p:cNvPr id="12" name="Picture 11" descr="bottom-curve-fad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noAutofit/>
          </a:bodyPr>
          <a:lstStyle>
            <a:lvl1pPr algn="r" rtl="1">
              <a:defRPr sz="2800">
                <a:solidFill>
                  <a:schemeClr val="accent1"/>
                </a:solidFill>
                <a:latin typeface="Traditional Arabic" panose="02020603050405020304" pitchFamily="18" charset="-78"/>
                <a:cs typeface="Traditional Arabic" panose="02020603050405020304" pitchFamily="18" charset="-78"/>
              </a:defRPr>
            </a:lvl1pPr>
          </a:lstStyle>
          <a:p>
            <a:r>
              <a:rPr lang="en-US" noProof="0" smtClean="0"/>
              <a:t>Click to edit Master title style</a:t>
            </a:r>
            <a:endParaRPr lang="ar-SA" noProof="0" dirty="0"/>
          </a:p>
        </p:txBody>
      </p:sp>
      <p:sp>
        <p:nvSpPr>
          <p:cNvPr id="8" name="Text Placeholder 2"/>
          <p:cNvSpPr>
            <a:spLocks noGrp="1"/>
          </p:cNvSpPr>
          <p:nvPr>
            <p:ph idx="1"/>
          </p:nvPr>
        </p:nvSpPr>
        <p:spPr>
          <a:xfrm>
            <a:off x="457200" y="1369242"/>
            <a:ext cx="8229600" cy="4785722"/>
          </a:xfrm>
          <a:prstGeom prst="rect">
            <a:avLst/>
          </a:prstGeom>
        </p:spPr>
        <p:txBody>
          <a:bodyPr vert="horz" lIns="91440" tIns="45720" rIns="91440" bIns="45720" rtlCol="0">
            <a:noAutofit/>
          </a:bodyPr>
          <a:lstStyle>
            <a:lvl1pPr algn="r" rtl="1">
              <a:buClr>
                <a:schemeClr val="tx2"/>
              </a:buClr>
              <a:defRPr sz="2200">
                <a:solidFill>
                  <a:srgbClr val="000000"/>
                </a:solidFill>
                <a:latin typeface="Traditional Arabic" panose="02020603050405020304" pitchFamily="18" charset="-78"/>
                <a:cs typeface="Traditional Arabic" panose="02020603050405020304" pitchFamily="18" charset="-78"/>
              </a:defRPr>
            </a:lvl1pPr>
            <a:lvl2pPr marL="361950" indent="-361950" algn="r" rtl="1">
              <a:buClr>
                <a:schemeClr val="tx2"/>
              </a:buClr>
              <a:defRPr sz="2200">
                <a:solidFill>
                  <a:srgbClr val="000000"/>
                </a:solidFill>
                <a:latin typeface="Traditional Arabic" panose="02020603050405020304" pitchFamily="18" charset="-78"/>
                <a:cs typeface="Traditional Arabic" panose="02020603050405020304" pitchFamily="18" charset="-78"/>
              </a:defRPr>
            </a:lvl2pPr>
            <a:lvl3pPr marL="715963" indent="-354013" algn="r" rtl="1">
              <a:defRPr sz="2200">
                <a:solidFill>
                  <a:srgbClr val="000000"/>
                </a:solidFill>
                <a:latin typeface="Traditional Arabic" panose="02020603050405020304" pitchFamily="18" charset="-78"/>
                <a:cs typeface="Traditional Arabic" panose="02020603050405020304" pitchFamily="18" charset="-78"/>
              </a:defRPr>
            </a:lvl3pPr>
          </a:lstStyle>
          <a:p>
            <a:pPr lvl="0"/>
            <a:r>
              <a:rPr lang="en-US" noProof="0" smtClean="0"/>
              <a:t>Click to edit Master text styles</a:t>
            </a:r>
          </a:p>
          <a:p>
            <a:pPr lvl="1"/>
            <a:r>
              <a:rPr lang="en-US" noProof="0" smtClean="0"/>
              <a:t>Second level</a:t>
            </a:r>
          </a:p>
          <a:p>
            <a:pPr lvl="2"/>
            <a:r>
              <a:rPr lang="en-US" noProof="0" smtClean="0"/>
              <a:t>Third level</a:t>
            </a:r>
          </a:p>
        </p:txBody>
      </p:sp>
      <p:sp>
        <p:nvSpPr>
          <p:cNvPr id="7" name="Footer Placeholder 4"/>
          <p:cNvSpPr>
            <a:spLocks noGrp="1"/>
          </p:cNvSpPr>
          <p:nvPr>
            <p:ph type="ftr" sz="quarter" idx="3"/>
          </p:nvPr>
        </p:nvSpPr>
        <p:spPr>
          <a:xfrm>
            <a:off x="4139953" y="6329599"/>
            <a:ext cx="4546848" cy="365125"/>
          </a:xfrm>
          <a:prstGeom prst="rect">
            <a:avLst/>
          </a:prstGeom>
        </p:spPr>
        <p:txBody>
          <a:bodyPr vert="horz" lIns="91440" tIns="45720" rIns="91440" bIns="45720" rtlCol="0" anchor="ctr"/>
          <a:lstStyle>
            <a:lvl1pPr algn="r">
              <a:defRPr sz="1200" b="1">
                <a:solidFill>
                  <a:schemeClr val="bg1"/>
                </a:solidFill>
                <a:latin typeface="Traditional Arabic" panose="02020603050405020304" pitchFamily="18" charset="-78"/>
                <a:cs typeface="Traditional Arabic" panose="02020603050405020304" pitchFamily="18" charset="-78"/>
              </a:defRPr>
            </a:lvl1pPr>
          </a:lstStyle>
          <a:p>
            <a:r>
              <a:rPr lang="ar-SA" smtClean="0"/>
              <a:t>الجزء« أ17: الفصل التّقني المتعلّق بمجال العمل الصّحي مواد اسفير التدريبية سنة 2015</a:t>
            </a:r>
            <a:endParaRPr lang="fr-CH"/>
          </a:p>
        </p:txBody>
      </p:sp>
      <p:pic>
        <p:nvPicPr>
          <p:cNvPr id="9" name="Picture 8" descr="meeting shutterstock_230281012.jpg"/>
          <p:cNvPicPr>
            <a:picLocks noChangeAspect="1"/>
          </p:cNvPicPr>
          <p:nvPr userDrawn="1"/>
        </p:nvPicPr>
        <p:blipFill>
          <a:blip r:embed="rId3" cstate="print">
            <a:alphaModFix amt="73000"/>
            <a:extLst>
              <a:ext uri="{28A0092B-C50C-407E-A947-70E740481C1C}">
                <a14:useLocalDpi xmlns:a14="http://schemas.microsoft.com/office/drawing/2010/main" val="0"/>
              </a:ext>
            </a:extLst>
          </a:blip>
          <a:stretch>
            <a:fillRect/>
          </a:stretch>
        </p:blipFill>
        <p:spPr>
          <a:xfrm>
            <a:off x="35496" y="3251628"/>
            <a:ext cx="3644656" cy="2882923"/>
          </a:xfrm>
          <a:prstGeom prst="rect">
            <a:avLst/>
          </a:prstGeom>
        </p:spPr>
      </p:pic>
      <p:cxnSp>
        <p:nvCxnSpPr>
          <p:cNvPr id="10" name="Straight Connector 9"/>
          <p:cNvCxnSpPr/>
          <p:nvPr userDrawn="1"/>
        </p:nvCxnSpPr>
        <p:spPr>
          <a:xfrm flipH="1">
            <a:off x="0" y="1057843"/>
            <a:ext cx="9144000"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5937235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Exercise Layout no graphic">
    <p:spTree>
      <p:nvGrpSpPr>
        <p:cNvPr id="1" name=""/>
        <p:cNvGrpSpPr/>
        <p:nvPr/>
      </p:nvGrpSpPr>
      <p:grpSpPr>
        <a:xfrm>
          <a:off x="0" y="0"/>
          <a:ext cx="0" cy="0"/>
          <a:chOff x="0" y="0"/>
          <a:chExt cx="0" cy="0"/>
        </a:xfrm>
      </p:grpSpPr>
      <p:pic>
        <p:nvPicPr>
          <p:cNvPr id="12" name="Picture 11" descr="bottom-curve-fad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noAutofit/>
          </a:bodyPr>
          <a:lstStyle>
            <a:lvl1pPr algn="r" rtl="1">
              <a:defRPr sz="2800">
                <a:solidFill>
                  <a:schemeClr val="accent1"/>
                </a:solidFill>
                <a:latin typeface="Traditional Arabic" panose="02020603050405020304" pitchFamily="18" charset="-78"/>
                <a:cs typeface="Traditional Arabic" panose="02020603050405020304" pitchFamily="18" charset="-78"/>
              </a:defRPr>
            </a:lvl1pPr>
          </a:lstStyle>
          <a:p>
            <a:r>
              <a:rPr lang="en-US" noProof="0" smtClean="0"/>
              <a:t>Click to edit Master title style</a:t>
            </a:r>
            <a:endParaRPr lang="ar-SA" noProof="0" dirty="0"/>
          </a:p>
        </p:txBody>
      </p:sp>
      <p:sp>
        <p:nvSpPr>
          <p:cNvPr id="8" name="Text Placeholder 2"/>
          <p:cNvSpPr>
            <a:spLocks noGrp="1"/>
          </p:cNvSpPr>
          <p:nvPr>
            <p:ph idx="1"/>
          </p:nvPr>
        </p:nvSpPr>
        <p:spPr>
          <a:xfrm>
            <a:off x="457200" y="1369242"/>
            <a:ext cx="8229600" cy="4785722"/>
          </a:xfrm>
          <a:prstGeom prst="rect">
            <a:avLst/>
          </a:prstGeom>
        </p:spPr>
        <p:txBody>
          <a:bodyPr vert="horz" lIns="91440" tIns="45720" rIns="91440" bIns="45720" rtlCol="0">
            <a:noAutofit/>
          </a:bodyPr>
          <a:lstStyle>
            <a:lvl1pPr algn="r" rtl="1">
              <a:buClr>
                <a:schemeClr val="tx2"/>
              </a:buClr>
              <a:defRPr sz="2200">
                <a:solidFill>
                  <a:srgbClr val="000000"/>
                </a:solidFill>
                <a:latin typeface="Traditional Arabic" panose="02020603050405020304" pitchFamily="18" charset="-78"/>
                <a:cs typeface="Traditional Arabic" panose="02020603050405020304" pitchFamily="18" charset="-78"/>
              </a:defRPr>
            </a:lvl1pPr>
            <a:lvl2pPr marL="361950" indent="-361950" algn="r" rtl="1">
              <a:buClr>
                <a:schemeClr val="tx2"/>
              </a:buClr>
              <a:defRPr sz="2200">
                <a:solidFill>
                  <a:srgbClr val="000000"/>
                </a:solidFill>
                <a:latin typeface="Traditional Arabic" panose="02020603050405020304" pitchFamily="18" charset="-78"/>
                <a:cs typeface="Traditional Arabic" panose="02020603050405020304" pitchFamily="18" charset="-78"/>
              </a:defRPr>
            </a:lvl2pPr>
            <a:lvl3pPr marL="715963" indent="-354013" algn="r" rtl="1">
              <a:defRPr sz="2200">
                <a:solidFill>
                  <a:srgbClr val="000000"/>
                </a:solidFill>
                <a:latin typeface="Traditional Arabic" panose="02020603050405020304" pitchFamily="18" charset="-78"/>
                <a:cs typeface="Traditional Arabic" panose="02020603050405020304" pitchFamily="18" charset="-78"/>
              </a:defRPr>
            </a:lvl3pPr>
          </a:lstStyle>
          <a:p>
            <a:pPr lvl="0"/>
            <a:r>
              <a:rPr lang="en-US" noProof="0" smtClean="0"/>
              <a:t>Click to edit Master text styles</a:t>
            </a:r>
          </a:p>
          <a:p>
            <a:pPr lvl="1"/>
            <a:r>
              <a:rPr lang="en-US" noProof="0" smtClean="0"/>
              <a:t>Second level</a:t>
            </a:r>
          </a:p>
          <a:p>
            <a:pPr lvl="2"/>
            <a:r>
              <a:rPr lang="en-US" noProof="0" smtClean="0"/>
              <a:t>Third level</a:t>
            </a:r>
          </a:p>
        </p:txBody>
      </p:sp>
      <p:sp>
        <p:nvSpPr>
          <p:cNvPr id="7" name="Footer Placeholder 4"/>
          <p:cNvSpPr>
            <a:spLocks noGrp="1"/>
          </p:cNvSpPr>
          <p:nvPr>
            <p:ph type="ftr" sz="quarter" idx="3"/>
          </p:nvPr>
        </p:nvSpPr>
        <p:spPr>
          <a:xfrm>
            <a:off x="4139953" y="6329599"/>
            <a:ext cx="4546848" cy="365125"/>
          </a:xfrm>
          <a:prstGeom prst="rect">
            <a:avLst/>
          </a:prstGeom>
        </p:spPr>
        <p:txBody>
          <a:bodyPr vert="horz" lIns="91440" tIns="45720" rIns="91440" bIns="45720" rtlCol="0" anchor="ctr"/>
          <a:lstStyle>
            <a:lvl1pPr algn="r">
              <a:defRPr sz="1200" b="1">
                <a:solidFill>
                  <a:schemeClr val="bg1"/>
                </a:solidFill>
                <a:latin typeface="Traditional Arabic" panose="02020603050405020304" pitchFamily="18" charset="-78"/>
                <a:cs typeface="Traditional Arabic" panose="02020603050405020304" pitchFamily="18" charset="-78"/>
              </a:defRPr>
            </a:lvl1pPr>
          </a:lstStyle>
          <a:p>
            <a:r>
              <a:rPr lang="ar-SA" smtClean="0"/>
              <a:t>الجزء« أ17: الفصل التّقني المتعلّق بمجال العمل الصّحي مواد اسفير التدريبية سنة 2015</a:t>
            </a:r>
            <a:endParaRPr lang="fr-CH"/>
          </a:p>
        </p:txBody>
      </p:sp>
      <p:cxnSp>
        <p:nvCxnSpPr>
          <p:cNvPr id="10" name="Straight Connector 9"/>
          <p:cNvCxnSpPr/>
          <p:nvPr userDrawn="1"/>
        </p:nvCxnSpPr>
        <p:spPr>
          <a:xfrm flipH="1">
            <a:off x="0" y="1057843"/>
            <a:ext cx="9144000"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4311967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noProof="0" smtClean="0"/>
              <a:t>Click to edit Master title style</a:t>
            </a:r>
            <a:endParaRPr lang="ar-SA" noProof="0"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ar-SA" noProof="0" dirty="0" err="1" smtClean="0"/>
              <a:t>Click</a:t>
            </a:r>
            <a:r>
              <a:rPr lang="ar-SA" noProof="0" dirty="0" smtClean="0"/>
              <a:t> </a:t>
            </a:r>
            <a:r>
              <a:rPr lang="ar-SA" noProof="0" dirty="0" err="1" smtClean="0"/>
              <a:t>to</a:t>
            </a:r>
            <a:r>
              <a:rPr lang="ar-SA" noProof="0" dirty="0" smtClean="0"/>
              <a:t> </a:t>
            </a:r>
            <a:r>
              <a:rPr lang="ar-SA" noProof="0" dirty="0" err="1" smtClean="0"/>
              <a:t>edit</a:t>
            </a:r>
            <a:r>
              <a:rPr lang="ar-SA" noProof="0" dirty="0" smtClean="0"/>
              <a:t> </a:t>
            </a:r>
            <a:r>
              <a:rPr lang="ar-SA" noProof="0" dirty="0" err="1" smtClean="0"/>
              <a:t>Master</a:t>
            </a:r>
            <a:r>
              <a:rPr lang="ar-SA" noProof="0" dirty="0" smtClean="0"/>
              <a:t> </a:t>
            </a:r>
            <a:r>
              <a:rPr lang="ar-SA" noProof="0" dirty="0" err="1" smtClean="0"/>
              <a:t>text</a:t>
            </a:r>
            <a:r>
              <a:rPr lang="ar-SA" noProof="0" dirty="0" smtClean="0"/>
              <a:t> </a:t>
            </a:r>
            <a:r>
              <a:rPr lang="ar-SA" noProof="0" dirty="0" err="1" smtClean="0"/>
              <a:t>styles</a:t>
            </a:r>
            <a:endParaRPr lang="ar-SA" noProof="0" dirty="0" smtClean="0"/>
          </a:p>
          <a:p>
            <a:pPr lvl="1"/>
            <a:r>
              <a:rPr lang="ar-SA" noProof="0" dirty="0" err="1" smtClean="0"/>
              <a:t>Second</a:t>
            </a:r>
            <a:r>
              <a:rPr lang="ar-SA" noProof="0" dirty="0" smtClean="0"/>
              <a:t> </a:t>
            </a:r>
            <a:r>
              <a:rPr lang="ar-SA" noProof="0" dirty="0" err="1" smtClean="0"/>
              <a:t>level</a:t>
            </a:r>
            <a:endParaRPr lang="ar-SA" noProof="0" dirty="0" smtClean="0"/>
          </a:p>
          <a:p>
            <a:pPr lvl="2"/>
            <a:r>
              <a:rPr lang="ar-SA" noProof="0" dirty="0" err="1" smtClean="0"/>
              <a:t>Third</a:t>
            </a:r>
            <a:r>
              <a:rPr lang="ar-SA" noProof="0" dirty="0" smtClean="0"/>
              <a:t> </a:t>
            </a:r>
            <a:r>
              <a:rPr lang="ar-SA" noProof="0" dirty="0" err="1" smtClean="0"/>
              <a:t>level</a:t>
            </a:r>
            <a:endParaRPr lang="ar-SA" noProof="0" dirty="0"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r">
              <a:defRPr sz="1400">
                <a:solidFill>
                  <a:schemeClr val="tx1">
                    <a:tint val="75000"/>
                  </a:schemeClr>
                </a:solidFill>
                <a:latin typeface="Traditional Arabic" panose="02020603050405020304" pitchFamily="18" charset="-78"/>
                <a:cs typeface="Traditional Arabic" panose="02020603050405020304" pitchFamily="18" charset="-78"/>
              </a:defRPr>
            </a:lvl1pPr>
          </a:lstStyle>
          <a:p>
            <a:endParaRPr lang="ar-SA"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r">
              <a:defRPr sz="1400">
                <a:solidFill>
                  <a:schemeClr val="tx1">
                    <a:tint val="75000"/>
                  </a:schemeClr>
                </a:solidFill>
                <a:latin typeface="Traditional Arabic" panose="02020603050405020304" pitchFamily="18" charset="-78"/>
                <a:cs typeface="Traditional Arabic" panose="02020603050405020304" pitchFamily="18" charset="-78"/>
              </a:defRPr>
            </a:lvl1pPr>
          </a:lstStyle>
          <a:p>
            <a:pPr defTabSz="457200"/>
            <a:r>
              <a:rPr lang="ar-SA" smtClean="0"/>
              <a:t>الجزء« أ17: الفصل التّقني المتعلّق بمجال العمل الصّحي مواد اسفير التدريبية سنة 2015</a:t>
            </a:r>
            <a:endParaRPr lang="en-GB" smtClean="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tint val="75000"/>
                  </a:schemeClr>
                </a:solidFill>
                <a:latin typeface="Traditional Arabic" panose="02020603050405020304" pitchFamily="18" charset="-78"/>
                <a:cs typeface="Traditional Arabic" panose="02020603050405020304" pitchFamily="18" charset="-78"/>
              </a:defRPr>
            </a:lvl1pPr>
          </a:lstStyle>
          <a:p>
            <a:fld id="{3EBADB50-E105-4882-AFA7-902A74D85694}" type="slidenum">
              <a:rPr lang="ar-SA" smtClean="0"/>
              <a:pPr/>
              <a:t>‹#›</a:t>
            </a:fld>
            <a:endParaRPr lang="ar-SA" dirty="0"/>
          </a:p>
        </p:txBody>
      </p:sp>
    </p:spTree>
    <p:extLst>
      <p:ext uri="{BB962C8B-B14F-4D97-AF65-F5344CB8AC3E}">
        <p14:creationId xmlns:p14="http://schemas.microsoft.com/office/powerpoint/2010/main" val="4271227571"/>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8" r:id="rId3"/>
    <p:sldLayoutId id="2147483785" r:id="rId4"/>
    <p:sldLayoutId id="2147483784" r:id="rId5"/>
    <p:sldLayoutId id="2147483789" r:id="rId6"/>
    <p:sldLayoutId id="2147483786" r:id="rId7"/>
    <p:sldLayoutId id="2147483787" r:id="rId8"/>
  </p:sldLayoutIdLst>
  <p:timing>
    <p:tnLst>
      <p:par>
        <p:cTn id="1" dur="indefinite" restart="never" nodeType="tmRoot"/>
      </p:par>
    </p:tnLst>
  </p:timing>
  <p:hf sldNum="0" hdr="0" dt="0"/>
  <p:txStyles>
    <p:titleStyle>
      <a:lvl1pPr algn="r" defTabSz="914400" rtl="1" eaLnBrk="1" latinLnBrk="0" hangingPunct="1">
        <a:spcBef>
          <a:spcPct val="0"/>
        </a:spcBef>
        <a:buNone/>
        <a:defRPr sz="2800" b="1" kern="1200">
          <a:solidFill>
            <a:schemeClr val="tx2"/>
          </a:solidFill>
          <a:latin typeface="Traditional Arabic" panose="02020603050405020304" pitchFamily="18" charset="-78"/>
          <a:ea typeface="+mj-ea"/>
          <a:cs typeface="Traditional Arabic" panose="02020603050405020304" pitchFamily="18" charset="-78"/>
        </a:defRPr>
      </a:lvl1pPr>
    </p:titleStyle>
    <p:bodyStyle>
      <a:lvl1pPr marL="0" indent="0" algn="r" defTabSz="914400" rtl="1" eaLnBrk="1" latinLnBrk="0" hangingPunct="1">
        <a:spcBef>
          <a:spcPct val="20000"/>
        </a:spcBef>
        <a:buFont typeface="Arial" panose="020B0604020202020204" pitchFamily="34" charset="0"/>
        <a:buNone/>
        <a:defRPr sz="2200" kern="1200">
          <a:solidFill>
            <a:schemeClr val="tx1"/>
          </a:solidFill>
          <a:latin typeface="Traditional Arabic" panose="02020603050405020304" pitchFamily="18" charset="-78"/>
          <a:ea typeface="+mn-ea"/>
          <a:cs typeface="Traditional Arabic" panose="02020603050405020304" pitchFamily="18" charset="-78"/>
        </a:defRPr>
      </a:lvl1pPr>
      <a:lvl2pPr marL="742950" indent="-285750" algn="r" defTabSz="914400" rtl="1" eaLnBrk="1" latinLnBrk="0" hangingPunct="1">
        <a:spcBef>
          <a:spcPct val="20000"/>
        </a:spcBef>
        <a:buFont typeface="Arial" panose="020B0604020202020204" pitchFamily="34" charset="0"/>
        <a:buChar char="•"/>
        <a:defRPr sz="2200" kern="1200">
          <a:solidFill>
            <a:schemeClr val="tx1"/>
          </a:solidFill>
          <a:latin typeface="Traditional Arabic" panose="02020603050405020304" pitchFamily="18" charset="-78"/>
          <a:ea typeface="+mn-ea"/>
          <a:cs typeface="Traditional Arabic" panose="02020603050405020304" pitchFamily="18" charset="-78"/>
        </a:defRPr>
      </a:lvl2pPr>
      <a:lvl3pPr marL="1143000" indent="-228600" algn="r" defTabSz="914400" rtl="1" eaLnBrk="1" latinLnBrk="0" hangingPunct="1">
        <a:spcBef>
          <a:spcPct val="20000"/>
        </a:spcBef>
        <a:buFont typeface="Traditional Arabic" panose="02020603050405020304" pitchFamily="18" charset="-78"/>
        <a:buChar char="–"/>
        <a:defRPr sz="2200" kern="1200">
          <a:solidFill>
            <a:schemeClr val="tx1"/>
          </a:solidFill>
          <a:latin typeface="Traditional Arabic" panose="02020603050405020304" pitchFamily="18" charset="-78"/>
          <a:ea typeface="+mn-ea"/>
          <a:cs typeface="Traditional Arabic" panose="02020603050405020304" pitchFamily="18" charset="-78"/>
        </a:defRPr>
      </a:lvl3pPr>
      <a:lvl4pPr marL="16002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4pPr>
      <a:lvl5pPr marL="20574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3.tmp"/><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29.tmp"/><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ar-SA" sz="4800" dirty="0"/>
              <a:t>الفصل التّقني المتعلّق بمجال العمل الصّحي</a:t>
            </a:r>
          </a:p>
        </p:txBody>
      </p:sp>
      <p:sp>
        <p:nvSpPr>
          <p:cNvPr id="3" name="Subtitle 2"/>
          <p:cNvSpPr>
            <a:spLocks noGrp="1"/>
          </p:cNvSpPr>
          <p:nvPr>
            <p:ph type="subTitle" idx="1"/>
          </p:nvPr>
        </p:nvSpPr>
        <p:spPr>
          <a:xfrm>
            <a:off x="835268" y="4052664"/>
            <a:ext cx="7455877" cy="1752600"/>
          </a:xfrm>
        </p:spPr>
        <p:txBody>
          <a:bodyPr>
            <a:normAutofit/>
          </a:bodyPr>
          <a:lstStyle/>
          <a:p>
            <a:pPr>
              <a:lnSpc>
                <a:spcPct val="80000"/>
              </a:lnSpc>
            </a:pPr>
            <a:r>
              <a:rPr lang="ar-SA" sz="4400" dirty="0"/>
              <a:t>فيما يتمثّل وكيف يمكن العمل به وتطبيقه؟</a:t>
            </a:r>
          </a:p>
        </p:txBody>
      </p:sp>
      <p:sp>
        <p:nvSpPr>
          <p:cNvPr id="4" name="TextBox 3"/>
          <p:cNvSpPr txBox="1"/>
          <p:nvPr/>
        </p:nvSpPr>
        <p:spPr>
          <a:xfrm>
            <a:off x="2205872" y="6130530"/>
            <a:ext cx="6398576" cy="461665"/>
          </a:xfrm>
          <a:prstGeom prst="rect">
            <a:avLst/>
          </a:prstGeom>
          <a:noFill/>
        </p:spPr>
        <p:txBody>
          <a:bodyPr wrap="square" rtlCol="0">
            <a:spAutoFit/>
          </a:bodyPr>
          <a:lstStyle/>
          <a:p>
            <a:pPr algn="r" rtl="1"/>
            <a:r>
              <a:rPr lang="ar-SA" sz="1200" b="1" dirty="0">
                <a:solidFill>
                  <a:schemeClr val="bg1"/>
                </a:solidFill>
                <a:latin typeface="Traditional Arabic" panose="02020603050405020304" pitchFamily="18" charset="-78"/>
                <a:cs typeface="Traditional Arabic" panose="02020603050405020304" pitchFamily="18" charset="-78"/>
              </a:rPr>
              <a:t>الجزء "</a:t>
            </a:r>
            <a:r>
              <a:rPr lang="ar-SA" sz="1200" b="1" dirty="0" smtClean="0">
                <a:solidFill>
                  <a:schemeClr val="bg1"/>
                </a:solidFill>
                <a:latin typeface="Traditional Arabic" panose="02020603050405020304" pitchFamily="18" charset="-78"/>
                <a:cs typeface="Traditional Arabic" panose="02020603050405020304" pitchFamily="18" charset="-78"/>
              </a:rPr>
              <a:t>أ</a:t>
            </a:r>
            <a:r>
              <a:rPr lang="ar-SA" sz="1200" b="1" dirty="0" smtClean="0">
                <a:solidFill>
                  <a:schemeClr val="bg1"/>
                </a:solidFill>
                <a:latin typeface="Traditional Arabic" panose="02020603050405020304" pitchFamily="18" charset="-78"/>
                <a:cs typeface="Traditional Arabic" panose="02020603050405020304" pitchFamily="18" charset="-78"/>
              </a:rPr>
              <a:t>"</a:t>
            </a:r>
            <a:r>
              <a:rPr lang="fr-FR" sz="1200" b="1" dirty="0" smtClean="0">
                <a:solidFill>
                  <a:schemeClr val="bg1"/>
                </a:solidFill>
                <a:latin typeface="Traditional Arabic" panose="02020603050405020304" pitchFamily="18" charset="-78"/>
                <a:cs typeface="Traditional Arabic" panose="02020603050405020304" pitchFamily="18" charset="-78"/>
              </a:rPr>
              <a:t> </a:t>
            </a:r>
            <a:r>
              <a:rPr lang="ar-SA" sz="1200" b="1" dirty="0" smtClean="0">
                <a:solidFill>
                  <a:schemeClr val="bg1"/>
                </a:solidFill>
                <a:latin typeface="Traditional Arabic" panose="02020603050405020304" pitchFamily="18" charset="-78"/>
                <a:cs typeface="Traditional Arabic" panose="02020603050405020304" pitchFamily="18" charset="-78"/>
              </a:rPr>
              <a:t>17:الفصل </a:t>
            </a:r>
            <a:r>
              <a:rPr lang="ar-SA" sz="1200" b="1" dirty="0">
                <a:solidFill>
                  <a:schemeClr val="bg1"/>
                </a:solidFill>
                <a:latin typeface="Traditional Arabic" panose="02020603050405020304" pitchFamily="18" charset="-78"/>
                <a:cs typeface="Traditional Arabic" panose="02020603050405020304" pitchFamily="18" charset="-78"/>
              </a:rPr>
              <a:t>التّقني المتعلّق بمجال العمل الصّحي</a:t>
            </a:r>
            <a:r>
              <a:rPr lang="fr-CH" sz="1200" b="1" dirty="0">
                <a:solidFill>
                  <a:schemeClr val="bg1"/>
                </a:solidFill>
                <a:latin typeface="Traditional Arabic" panose="02020603050405020304" pitchFamily="18" charset="-78"/>
                <a:cs typeface="Traditional Arabic" panose="02020603050405020304" pitchFamily="18" charset="-78"/>
              </a:rPr>
              <a:t> -</a:t>
            </a:r>
            <a:r>
              <a:rPr lang="ar-SA" sz="1200" b="1" dirty="0">
                <a:solidFill>
                  <a:schemeClr val="bg1"/>
                </a:solidFill>
                <a:latin typeface="Traditional Arabic" panose="02020603050405020304" pitchFamily="18" charset="-78"/>
                <a:cs typeface="Traditional Arabic" panose="02020603050405020304" pitchFamily="18" charset="-78"/>
              </a:rPr>
              <a:t> مجموعة اسفير التدريبية 2015 </a:t>
            </a:r>
          </a:p>
          <a:p>
            <a:pPr algn="r" rtl="1"/>
            <a:r>
              <a:rPr lang="ar-SA" sz="1200" b="1" dirty="0">
                <a:solidFill>
                  <a:schemeClr val="bg1"/>
                </a:solidFill>
                <a:latin typeface="Traditional Arabic" panose="02020603050405020304" pitchFamily="18" charset="-78"/>
                <a:cs typeface="Traditional Arabic" panose="02020603050405020304" pitchFamily="18" charset="-78"/>
              </a:rPr>
              <a:t>وقع اقتباس هذا العرض من الجزء المتعلّق </a:t>
            </a:r>
            <a:r>
              <a:rPr lang="ar-SA" sz="1200" b="1" dirty="0" err="1">
                <a:solidFill>
                  <a:schemeClr val="bg1"/>
                </a:solidFill>
                <a:latin typeface="Traditional Arabic" panose="02020603050405020304" pitchFamily="18" charset="-78"/>
                <a:cs typeface="Traditional Arabic" panose="02020603050405020304" pitchFamily="18" charset="-78"/>
              </a:rPr>
              <a:t>باسفير</a:t>
            </a:r>
            <a:r>
              <a:rPr lang="ar-SA" sz="1200" b="1" dirty="0">
                <a:solidFill>
                  <a:schemeClr val="bg1"/>
                </a:solidFill>
                <a:latin typeface="Traditional Arabic" panose="02020603050405020304" pitchFamily="18" charset="-78"/>
                <a:cs typeface="Traditional Arabic" panose="02020603050405020304" pitchFamily="18" charset="-78"/>
              </a:rPr>
              <a:t> الموجود على الموقع: </a:t>
            </a:r>
            <a:r>
              <a:rPr lang="en-GB" sz="1200" b="1" dirty="0" smtClean="0">
                <a:solidFill>
                  <a:schemeClr val="bg1"/>
                </a:solidFill>
                <a:latin typeface="Traditional Arabic" panose="02020603050405020304" pitchFamily="18" charset="-78"/>
                <a:cs typeface="Traditional Arabic" panose="02020603050405020304" pitchFamily="18" charset="-78"/>
              </a:rPr>
              <a:t>interworksmadison.com</a:t>
            </a:r>
            <a:endParaRPr lang="en-GB" sz="1200" b="1" dirty="0">
              <a:solidFill>
                <a:schemeClr val="bg1"/>
              </a:solidFill>
              <a:latin typeface="Traditional Arabic" panose="02020603050405020304" pitchFamily="18" charset="-78"/>
              <a:cs typeface="Traditional Arabic" panose="02020603050405020304" pitchFamily="18" charset="-78"/>
            </a:endParaRPr>
          </a:p>
        </p:txBody>
      </p:sp>
    </p:spTree>
    <p:extLst>
      <p:ext uri="{BB962C8B-B14F-4D97-AF65-F5344CB8AC3E}">
        <p14:creationId xmlns:p14="http://schemas.microsoft.com/office/powerpoint/2010/main" val="21473524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الرّابع: مرض الإسهال</a:t>
            </a:r>
          </a:p>
        </p:txBody>
      </p:sp>
      <p:sp>
        <p:nvSpPr>
          <p:cNvPr id="3" name="Content Placeholder 2"/>
          <p:cNvSpPr>
            <a:spLocks noGrp="1"/>
          </p:cNvSpPr>
          <p:nvPr>
            <p:ph idx="1"/>
          </p:nvPr>
        </p:nvSpPr>
        <p:spPr>
          <a:xfrm>
            <a:off x="5938886" y="1369242"/>
            <a:ext cx="2747913" cy="4785722"/>
          </a:xfrm>
        </p:spPr>
        <p:txBody>
          <a:bodyPr/>
          <a:lstStyle/>
          <a:p>
            <a:pPr>
              <a:spcBef>
                <a:spcPts val="1600"/>
              </a:spcBef>
            </a:pPr>
            <a:r>
              <a:rPr lang="ar-SA"/>
              <a:t>يعتبر الإسهال في الماضي مرضا قاتلا في حالات النّزوح الجماعي الضّخم</a:t>
            </a:r>
            <a:r>
              <a:rPr lang="ar-SA" smtClean="0"/>
              <a:t>.</a:t>
            </a:r>
            <a:endParaRPr lang="ar-SA"/>
          </a:p>
          <a:p>
            <a:pPr>
              <a:spcBef>
                <a:spcPts val="1600"/>
              </a:spcBef>
            </a:pPr>
            <a:r>
              <a:rPr lang="ar-SA"/>
              <a:t>هل يزال هذا الاعتقاد صحيحا إلى حدّ الان</a:t>
            </a:r>
            <a:r>
              <a:rPr lang="ar-SA" smtClean="0"/>
              <a:t>؟</a:t>
            </a:r>
            <a:endParaRPr lang="ar-SA"/>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24419" y="1466043"/>
            <a:ext cx="4788000" cy="3192000"/>
          </a:xfrm>
          <a:prstGeom prst="rect">
            <a:avLst/>
          </a:prstGeom>
        </p:spPr>
      </p:pic>
      <p:sp>
        <p:nvSpPr>
          <p:cNvPr id="6" name="TextBox 5"/>
          <p:cNvSpPr txBox="1"/>
          <p:nvPr/>
        </p:nvSpPr>
        <p:spPr>
          <a:xfrm>
            <a:off x="2836213" y="4691919"/>
            <a:ext cx="2842196" cy="276999"/>
          </a:xfrm>
          <a:prstGeom prst="rect">
            <a:avLst/>
          </a:prstGeom>
          <a:noFill/>
        </p:spPr>
        <p:txBody>
          <a:bodyPr wrap="square" rtlCol="0">
            <a:spAutoFit/>
          </a:bodyPr>
          <a:lstStyle/>
          <a:p>
            <a:pPr algn="r" rtl="1"/>
            <a:r>
              <a:rPr lang="ar-TN" sz="1200" i="1" dirty="0" smtClean="0">
                <a:solidFill>
                  <a:srgbClr val="000000"/>
                </a:solidFill>
                <a:latin typeface="Traditional Arabic" panose="02020603050405020304" pitchFamily="18" charset="-78"/>
                <a:cs typeface="Traditional Arabic" panose="02020603050405020304" pitchFamily="18" charset="-78"/>
              </a:rPr>
              <a:t>جوي كراب-الاتّحاد الدّولي لجمعيّات الصّليب الأحمر والهلال الأحمر</a:t>
            </a:r>
            <a:endParaRPr lang="en-GB" sz="1200" i="1" dirty="0">
              <a:solidFill>
                <a:srgbClr val="000000"/>
              </a:solidFill>
              <a:latin typeface="Traditional Arabic" panose="02020603050405020304" pitchFamily="18" charset="-78"/>
              <a:cs typeface="Traditional Arabic" panose="02020603050405020304" pitchFamily="18" charset="-78"/>
            </a:endParaRPr>
          </a:p>
        </p:txBody>
      </p:sp>
      <p:sp>
        <p:nvSpPr>
          <p:cNvPr id="7"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38999377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ما هو مرض الاسهال؟</a:t>
            </a:r>
          </a:p>
        </p:txBody>
      </p:sp>
      <p:sp>
        <p:nvSpPr>
          <p:cNvPr id="3" name="Content Placeholder 2"/>
          <p:cNvSpPr>
            <a:spLocks noGrp="1"/>
          </p:cNvSpPr>
          <p:nvPr>
            <p:ph idx="1"/>
          </p:nvPr>
        </p:nvSpPr>
        <p:spPr>
          <a:xfrm>
            <a:off x="999240" y="1369242"/>
            <a:ext cx="7687559" cy="4785722"/>
          </a:xfrm>
        </p:spPr>
        <p:txBody>
          <a:bodyPr/>
          <a:lstStyle/>
          <a:p>
            <a:pPr lvl="1">
              <a:spcBef>
                <a:spcPts val="2400"/>
              </a:spcBef>
            </a:pPr>
            <a:r>
              <a:rPr lang="ar-SA" dirty="0"/>
              <a:t>يصعبُ تحديد العوامل المسبّبة لهذا المرض والتّي يمكن أن تكون أيّ نوع من الفيروسات والبكتيريا أو شذوذا وظيفيّا (أو وراثيّا).</a:t>
            </a:r>
          </a:p>
          <a:p>
            <a:pPr lvl="1">
              <a:spcBef>
                <a:spcPts val="2400"/>
              </a:spcBef>
            </a:pPr>
            <a:r>
              <a:rPr lang="ar-SA" dirty="0"/>
              <a:t>تُستخدم خلال العمليّات الميدانيّة عادة تعريفا عمليّا </a:t>
            </a:r>
            <a:r>
              <a:rPr lang="ar-SA" b="1" dirty="0">
                <a:solidFill>
                  <a:schemeClr val="tx2"/>
                </a:solidFill>
              </a:rPr>
              <a:t>من </a:t>
            </a:r>
            <a:r>
              <a:rPr lang="ar-SA" sz="2000" b="1" dirty="0">
                <a:solidFill>
                  <a:schemeClr val="tx2"/>
                </a:solidFill>
              </a:rPr>
              <a:t>3 </a:t>
            </a:r>
            <a:r>
              <a:rPr lang="ar-SA" b="1" dirty="0">
                <a:solidFill>
                  <a:schemeClr val="tx2"/>
                </a:solidFill>
              </a:rPr>
              <a:t>عيّنات  أو أكثر من البراز المائي يوميّا</a:t>
            </a:r>
          </a:p>
          <a:p>
            <a:pPr lvl="1">
              <a:spcBef>
                <a:spcPts val="2400"/>
              </a:spcBef>
            </a:pPr>
            <a:r>
              <a:rPr lang="ar-SA" dirty="0"/>
              <a:t>ملاحظة: يتعرّص معظم الأطفال في المناطق الريفية بالبلدان الفقيرة للإسهال بمقدار 20 مرّة أو أكثر في السنة</a:t>
            </a:r>
            <a:r>
              <a:rPr lang="ar-SA" dirty="0" smtClean="0"/>
              <a:t>.</a:t>
            </a:r>
            <a:endParaRPr lang="ar-SA" dirty="0"/>
          </a:p>
        </p:txBody>
      </p:sp>
      <p:sp>
        <p:nvSpPr>
          <p:cNvPr id="5"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25376206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مقارنة لأسباب تعرّض الأطفال لمرض الاسهال</a:t>
            </a:r>
          </a:p>
        </p:txBody>
      </p:sp>
      <p:grpSp>
        <p:nvGrpSpPr>
          <p:cNvPr id="8" name="Group 7"/>
          <p:cNvGrpSpPr/>
          <p:nvPr/>
        </p:nvGrpSpPr>
        <p:grpSpPr>
          <a:xfrm>
            <a:off x="5838825" y="720090"/>
            <a:ext cx="2828983" cy="4311263"/>
            <a:chOff x="5838825" y="1158240"/>
            <a:chExt cx="2828983" cy="4311263"/>
          </a:xfrm>
        </p:grpSpPr>
        <p:sp>
          <p:nvSpPr>
            <p:cNvPr id="5" name="TextBox 4"/>
            <p:cNvSpPr txBox="1"/>
            <p:nvPr/>
          </p:nvSpPr>
          <p:spPr>
            <a:xfrm>
              <a:off x="5838825" y="2267432"/>
              <a:ext cx="2571808" cy="2092881"/>
            </a:xfrm>
            <a:prstGeom prst="rect">
              <a:avLst/>
            </a:prstGeom>
            <a:noFill/>
          </p:spPr>
          <p:txBody>
            <a:bodyPr wrap="square" rtlCol="1">
              <a:spAutoFit/>
            </a:bodyPr>
            <a:lstStyle/>
            <a:p>
              <a:pPr algn="r" rtl="1">
                <a:lnSpc>
                  <a:spcPts val="2600"/>
                </a:lnSpc>
              </a:pPr>
              <a:r>
                <a:rPr lang="ar-SA" b="1" dirty="0"/>
                <a:t>الاسهال</a:t>
              </a:r>
            </a:p>
            <a:p>
              <a:pPr algn="r" rtl="1">
                <a:lnSpc>
                  <a:spcPts val="2600"/>
                </a:lnSpc>
              </a:pPr>
              <a:r>
                <a:rPr lang="ar-SA" b="1" dirty="0"/>
                <a:t>والزُحَار (مَرَض يُصيِب الْأَمْعَاء الْغَلِيظَة)</a:t>
              </a:r>
            </a:p>
            <a:p>
              <a:pPr algn="r" rtl="1">
                <a:lnSpc>
                  <a:spcPts val="2600"/>
                </a:lnSpc>
              </a:pPr>
              <a:r>
                <a:rPr lang="ar-SA" b="1" dirty="0"/>
                <a:t>الحصبة</a:t>
              </a:r>
            </a:p>
            <a:p>
              <a:pPr algn="r" rtl="1">
                <a:lnSpc>
                  <a:spcPts val="2600"/>
                </a:lnSpc>
              </a:pPr>
              <a:r>
                <a:rPr lang="ar-SA" b="1" dirty="0"/>
                <a:t>داء </a:t>
              </a:r>
              <a:r>
                <a:rPr lang="ar-SA" b="1" dirty="0" err="1"/>
                <a:t>الليشمانيات</a:t>
              </a:r>
              <a:endParaRPr lang="ar-SA" b="1" dirty="0"/>
            </a:p>
            <a:p>
              <a:pPr algn="r" rtl="1">
                <a:lnSpc>
                  <a:spcPts val="2600"/>
                </a:lnSpc>
              </a:pPr>
              <a:r>
                <a:rPr lang="ar-SA" b="1" dirty="0"/>
                <a:t>الجلد </a:t>
              </a:r>
            </a:p>
            <a:p>
              <a:pPr algn="r" rtl="1">
                <a:lnSpc>
                  <a:spcPts val="2600"/>
                </a:lnSpc>
              </a:pPr>
              <a:r>
                <a:rPr lang="ar-SA" b="1" dirty="0" smtClean="0"/>
                <a:t>ا</a:t>
              </a:r>
              <a:r>
                <a:rPr lang="ar-EG" b="1" dirty="0" smtClean="0"/>
                <a:t>خ</a:t>
              </a:r>
              <a:r>
                <a:rPr lang="ar-SA" b="1" dirty="0" err="1" smtClean="0"/>
                <a:t>رى</a:t>
              </a:r>
              <a:endParaRPr lang="ar-SA" b="1" dirty="0"/>
            </a:p>
          </p:txBody>
        </p:sp>
        <p:pic>
          <p:nvPicPr>
            <p:cNvPr id="6" name="Picture 5" descr="Comparative incidence of diahorrea.png"/>
            <p:cNvPicPr>
              <a:picLocks noChangeAspect="1"/>
            </p:cNvPicPr>
            <p:nvPr/>
          </p:nvPicPr>
          <p:blipFill rotWithShape="1">
            <a:blip r:embed="rId3">
              <a:extLst>
                <a:ext uri="{28A0092B-C50C-407E-A947-70E740481C1C}">
                  <a14:useLocalDpi xmlns:a14="http://schemas.microsoft.com/office/drawing/2010/main" val="0"/>
                </a:ext>
              </a:extLst>
            </a:blip>
            <a:srcRect l="80241" r="15801"/>
            <a:stretch/>
          </p:blipFill>
          <p:spPr>
            <a:xfrm>
              <a:off x="8305858" y="1158240"/>
              <a:ext cx="361950" cy="4311263"/>
            </a:xfrm>
            <a:prstGeom prst="rect">
              <a:avLst/>
            </a:prstGeom>
          </p:spPr>
        </p:pic>
      </p:grpSp>
      <p:pic>
        <p:nvPicPr>
          <p:cNvPr id="7" name="Picture 6" descr="Comparative incidence of diahorrea.png"/>
          <p:cNvPicPr>
            <a:picLocks noChangeAspect="1"/>
          </p:cNvPicPr>
          <p:nvPr/>
        </p:nvPicPr>
        <p:blipFill rotWithShape="1">
          <a:blip r:embed="rId3">
            <a:extLst>
              <a:ext uri="{28A0092B-C50C-407E-A947-70E740481C1C}">
                <a14:useLocalDpi xmlns:a14="http://schemas.microsoft.com/office/drawing/2010/main" val="0"/>
              </a:ext>
            </a:extLst>
          </a:blip>
          <a:srcRect l="5135" r="21218"/>
          <a:stretch/>
        </p:blipFill>
        <p:spPr>
          <a:xfrm>
            <a:off x="457201" y="1829282"/>
            <a:ext cx="6181723" cy="3957579"/>
          </a:xfrm>
          <a:prstGeom prst="rect">
            <a:avLst/>
          </a:prstGeom>
        </p:spPr>
      </p:pic>
      <p:sp>
        <p:nvSpPr>
          <p:cNvPr id="9" name="Content Placeholder 3"/>
          <p:cNvSpPr txBox="1">
            <a:spLocks/>
          </p:cNvSpPr>
          <p:nvPr/>
        </p:nvSpPr>
        <p:spPr>
          <a:xfrm>
            <a:off x="1223158" y="5746995"/>
            <a:ext cx="6000904" cy="246774"/>
          </a:xfrm>
          <a:prstGeom prst="rect">
            <a:avLst/>
          </a:prstGeom>
        </p:spPr>
        <p:txBody>
          <a:bodyPr vert="horz" lIns="91440" tIns="45720" rIns="91440" bIns="45720" rtlCol="0" anchor="t" anchorCtr="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ar-TN" sz="1200" i="1" dirty="0" smtClean="0">
                <a:latin typeface="Traditional Arabic" panose="02020603050405020304" pitchFamily="18" charset="-78"/>
                <a:cs typeface="Traditional Arabic" panose="02020603050405020304" pitchFamily="18" charset="-78"/>
              </a:rPr>
              <a:t>تقارير </a:t>
            </a:r>
            <a:r>
              <a:rPr lang="ar-TN" sz="1200" i="1" dirty="0">
                <a:latin typeface="Traditional Arabic" panose="02020603050405020304" pitchFamily="18" charset="-78"/>
                <a:cs typeface="Traditional Arabic" panose="02020603050405020304" pitchFamily="18" charset="-78"/>
              </a:rPr>
              <a:t>طبية حول صحة الأم والطفل ، عيادة الأطفال في مدينة كابول بأفغانستان </a:t>
            </a:r>
            <a:r>
              <a:rPr lang="ar-TN" sz="1200" i="1" dirty="0" smtClean="0">
                <a:latin typeface="Traditional Arabic" panose="02020603050405020304" pitchFamily="18" charset="-78"/>
                <a:cs typeface="Traditional Arabic" panose="02020603050405020304" pitchFamily="18" charset="-78"/>
              </a:rPr>
              <a:t>1997</a:t>
            </a:r>
            <a:endParaRPr lang="ar-TN" sz="1200" i="1" dirty="0">
              <a:latin typeface="Traditional Arabic" panose="02020603050405020304" pitchFamily="18" charset="-78"/>
              <a:cs typeface="Traditional Arabic" panose="02020603050405020304" pitchFamily="18" charset="-78"/>
            </a:endParaRPr>
          </a:p>
          <a:p>
            <a:pPr algn="r" rtl="1"/>
            <a:endParaRPr lang="ar-TN" sz="1200" i="1" dirty="0">
              <a:latin typeface="Traditional Arabic" panose="02020603050405020304" pitchFamily="18" charset="-78"/>
              <a:cs typeface="Traditional Arabic" panose="02020603050405020304" pitchFamily="18" charset="-78"/>
            </a:endParaRPr>
          </a:p>
          <a:p>
            <a:pPr algn="r" rtl="1"/>
            <a:endParaRPr lang="ar-TN" sz="1200" i="1" dirty="0">
              <a:latin typeface="Traditional Arabic" panose="02020603050405020304" pitchFamily="18" charset="-78"/>
              <a:cs typeface="Traditional Arabic" panose="02020603050405020304" pitchFamily="18" charset="-78"/>
            </a:endParaRPr>
          </a:p>
        </p:txBody>
      </p:sp>
      <p:sp>
        <p:nvSpPr>
          <p:cNvPr id="10"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2578720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الزُّحَار (مَرَض يُصيِ ب الْأَمْعَاء الْغَلِيظَة</a:t>
            </a:r>
            <a:r>
              <a:rPr lang="ar-SA" smtClean="0"/>
              <a:t>)</a:t>
            </a:r>
            <a:endParaRPr lang="ar-SA"/>
          </a:p>
        </p:txBody>
      </p:sp>
      <p:sp>
        <p:nvSpPr>
          <p:cNvPr id="3" name="Content Placeholder 2"/>
          <p:cNvSpPr>
            <a:spLocks noGrp="1"/>
          </p:cNvSpPr>
          <p:nvPr>
            <p:ph idx="1"/>
          </p:nvPr>
        </p:nvSpPr>
        <p:spPr>
          <a:xfrm>
            <a:off x="5995446" y="1369242"/>
            <a:ext cx="2691353" cy="4785722"/>
          </a:xfrm>
        </p:spPr>
        <p:txBody>
          <a:bodyPr/>
          <a:lstStyle/>
          <a:p>
            <a:pPr>
              <a:spcBef>
                <a:spcPts val="1600"/>
              </a:spcBef>
            </a:pPr>
            <a:r>
              <a:rPr lang="ar-SA" dirty="0"/>
              <a:t>تتمثّل أعراضه في ظهور البراز السّائل لأكثر </a:t>
            </a:r>
            <a:r>
              <a:rPr lang="ar-SA" dirty="0" smtClean="0"/>
              <a:t>من</a:t>
            </a:r>
            <a:r>
              <a:rPr lang="en-GB" dirty="0" smtClean="0"/>
              <a:t> </a:t>
            </a:r>
            <a:r>
              <a:rPr lang="ar-SA" sz="2000" dirty="0" smtClean="0"/>
              <a:t>3</a:t>
            </a:r>
            <a:r>
              <a:rPr lang="ar-SA" dirty="0" smtClean="0"/>
              <a:t> </a:t>
            </a:r>
            <a:r>
              <a:rPr lang="ar-SA" dirty="0"/>
              <a:t>مرّات </a:t>
            </a:r>
          </a:p>
          <a:p>
            <a:pPr lvl="1">
              <a:spcBef>
                <a:spcPts val="1600"/>
              </a:spcBef>
            </a:pPr>
            <a:r>
              <a:rPr lang="ar-SA" dirty="0"/>
              <a:t>في اليوم</a:t>
            </a:r>
          </a:p>
          <a:p>
            <a:pPr lvl="1">
              <a:spcBef>
                <a:spcPts val="1600"/>
              </a:spcBef>
            </a:pPr>
            <a:r>
              <a:rPr lang="ar-SA" dirty="0"/>
              <a:t>كما أنّه يحتوي على </a:t>
            </a:r>
            <a:r>
              <a:rPr lang="ar-SA" b="1" dirty="0">
                <a:solidFill>
                  <a:schemeClr val="tx2"/>
                </a:solidFill>
              </a:rPr>
              <a:t>الدّم</a:t>
            </a:r>
          </a:p>
          <a:p>
            <a:pPr>
              <a:spcBef>
                <a:spcPts val="1600"/>
              </a:spcBef>
            </a:pPr>
            <a:endParaRPr lang="ar-SA" dirty="0"/>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5181" y="1468788"/>
            <a:ext cx="4927251" cy="2744916"/>
          </a:xfrm>
          <a:prstGeom prst="rect">
            <a:avLst/>
          </a:prstGeom>
        </p:spPr>
      </p:pic>
      <p:sp>
        <p:nvSpPr>
          <p:cNvPr id="6" name="TextBox 5"/>
          <p:cNvSpPr txBox="1"/>
          <p:nvPr/>
        </p:nvSpPr>
        <p:spPr>
          <a:xfrm>
            <a:off x="1718430" y="4329004"/>
            <a:ext cx="3820730" cy="276999"/>
          </a:xfrm>
          <a:prstGeom prst="rect">
            <a:avLst/>
          </a:prstGeom>
          <a:noFill/>
        </p:spPr>
        <p:txBody>
          <a:bodyPr wrap="square" rtlCol="0">
            <a:spAutoFit/>
          </a:bodyPr>
          <a:lstStyle/>
          <a:p>
            <a:pPr algn="r" rtl="1"/>
            <a:r>
              <a:rPr lang="ar-TN" sz="1200" i="1" dirty="0" smtClean="0"/>
              <a:t>أندريه </a:t>
            </a:r>
            <a:r>
              <a:rPr lang="ar-TN" sz="1200" i="1" dirty="0" err="1" smtClean="0"/>
              <a:t>اينستارند</a:t>
            </a:r>
            <a:r>
              <a:rPr lang="ar-TN" sz="1200" i="1" dirty="0" smtClean="0"/>
              <a:t> </a:t>
            </a:r>
            <a:r>
              <a:rPr lang="ar-TN" sz="1200" i="1" dirty="0" err="1" smtClean="0"/>
              <a:t>نياكسو</a:t>
            </a:r>
            <a:r>
              <a:rPr lang="ar-TN" sz="1200" i="1" dirty="0" smtClean="0"/>
              <a:t> /الاتحاد الدّولي لجمعيّات الصّليب الأحمر والهلال الأحمر</a:t>
            </a:r>
            <a:endParaRPr lang="en-GB" sz="1200" i="1" dirty="0"/>
          </a:p>
        </p:txBody>
      </p:sp>
      <p:sp>
        <p:nvSpPr>
          <p:cNvPr id="7"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13312151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5425" y="0"/>
            <a:ext cx="7191376" cy="1081760"/>
          </a:xfrm>
        </p:spPr>
        <p:txBody>
          <a:bodyPr/>
          <a:lstStyle/>
          <a:p>
            <a:r>
              <a:rPr lang="ar-SA" dirty="0"/>
              <a:t>المجاعة في أفغانستان، تحديدا في مقاطعة </a:t>
            </a:r>
            <a:r>
              <a:rPr lang="ar-SA" dirty="0" err="1"/>
              <a:t>فارياب</a:t>
            </a:r>
            <a:r>
              <a:rPr lang="ar-SA" dirty="0"/>
              <a:t> عام </a:t>
            </a:r>
            <a:r>
              <a:rPr lang="ar-SA" sz="2400" dirty="0"/>
              <a:t>2001 </a:t>
            </a:r>
            <a:r>
              <a:rPr lang="ar-SA" dirty="0" smtClean="0"/>
              <a:t>النّازحون </a:t>
            </a:r>
            <a:r>
              <a:rPr lang="ar-SA" dirty="0"/>
              <a:t>داخليّا - منظّمة الإنقاذ للولايات المتحدة</a:t>
            </a:r>
          </a:p>
        </p:txBody>
      </p:sp>
      <p:sp>
        <p:nvSpPr>
          <p:cNvPr id="3" name="Content Placeholder 2"/>
          <p:cNvSpPr>
            <a:spLocks noGrp="1"/>
          </p:cNvSpPr>
          <p:nvPr>
            <p:ph idx="1"/>
          </p:nvPr>
        </p:nvSpPr>
        <p:spPr>
          <a:xfrm>
            <a:off x="4506012" y="1369242"/>
            <a:ext cx="4180788" cy="412424"/>
          </a:xfrm>
        </p:spPr>
        <p:txBody>
          <a:bodyPr/>
          <a:lstStyle/>
          <a:p>
            <a:r>
              <a:rPr lang="ar-SA" dirty="0"/>
              <a:t>معدل الوفيات الخام : </a:t>
            </a:r>
            <a:r>
              <a:rPr lang="ar-SA" sz="2000" dirty="0"/>
              <a:t>10000/2.6 </a:t>
            </a:r>
            <a:r>
              <a:rPr lang="ar-SA" dirty="0"/>
              <a:t>شخص/يوميا</a:t>
            </a:r>
          </a:p>
          <a:p>
            <a:endParaRPr lang="ar-SA" dirty="0"/>
          </a:p>
        </p:txBody>
      </p:sp>
      <p:pic>
        <p:nvPicPr>
          <p:cNvPr id="5" name="Picture 4" descr="Faryab Province.png"/>
          <p:cNvPicPr>
            <a:picLocks noChangeAspect="1"/>
          </p:cNvPicPr>
          <p:nvPr/>
        </p:nvPicPr>
        <p:blipFill rotWithShape="1">
          <a:blip r:embed="rId3">
            <a:extLst>
              <a:ext uri="{28A0092B-C50C-407E-A947-70E740481C1C}">
                <a14:useLocalDpi xmlns:a14="http://schemas.microsoft.com/office/drawing/2010/main"/>
              </a:ext>
            </a:extLst>
          </a:blip>
          <a:srcRect l="78924" t="30739" r="16798" b="30855"/>
          <a:stretch/>
        </p:blipFill>
        <p:spPr>
          <a:xfrm>
            <a:off x="8324850" y="2245882"/>
            <a:ext cx="361950" cy="1809750"/>
          </a:xfrm>
          <a:prstGeom prst="rect">
            <a:avLst/>
          </a:prstGeom>
        </p:spPr>
      </p:pic>
      <p:pic>
        <p:nvPicPr>
          <p:cNvPr id="6" name="Picture 5" descr="Faryab Province.png"/>
          <p:cNvPicPr>
            <a:picLocks noChangeAspect="1"/>
          </p:cNvPicPr>
          <p:nvPr/>
        </p:nvPicPr>
        <p:blipFill rotWithShape="1">
          <a:blip r:embed="rId3">
            <a:extLst>
              <a:ext uri="{28A0092B-C50C-407E-A947-70E740481C1C}">
                <a14:useLocalDpi xmlns:a14="http://schemas.microsoft.com/office/drawing/2010/main"/>
              </a:ext>
            </a:extLst>
          </a:blip>
          <a:srcRect l="6560" t="9944" r="23085" b="13436"/>
          <a:stretch/>
        </p:blipFill>
        <p:spPr>
          <a:xfrm>
            <a:off x="351638" y="2047801"/>
            <a:ext cx="5953027" cy="3610467"/>
          </a:xfrm>
          <a:prstGeom prst="rect">
            <a:avLst/>
          </a:prstGeom>
        </p:spPr>
      </p:pic>
      <p:sp>
        <p:nvSpPr>
          <p:cNvPr id="7" name="TextBox 6"/>
          <p:cNvSpPr txBox="1"/>
          <p:nvPr/>
        </p:nvSpPr>
        <p:spPr>
          <a:xfrm>
            <a:off x="5844275" y="2184431"/>
            <a:ext cx="2571808" cy="1887696"/>
          </a:xfrm>
          <a:prstGeom prst="rect">
            <a:avLst/>
          </a:prstGeom>
          <a:noFill/>
        </p:spPr>
        <p:txBody>
          <a:bodyPr wrap="square" rtlCol="1">
            <a:spAutoFit/>
          </a:bodyPr>
          <a:lstStyle/>
          <a:p>
            <a:pPr algn="r" rtl="1">
              <a:lnSpc>
                <a:spcPts val="2800"/>
              </a:lnSpc>
            </a:pPr>
            <a:r>
              <a:rPr lang="ar-SA" b="1"/>
              <a:t>الحصبة </a:t>
            </a:r>
          </a:p>
          <a:p>
            <a:pPr algn="r" rtl="1">
              <a:lnSpc>
                <a:spcPts val="2800"/>
              </a:lnSpc>
            </a:pPr>
            <a:r>
              <a:rPr lang="ar-SA" b="1"/>
              <a:t>الزُحَار (مَرَض يُصيِب الْأَمْعَاء الْغَلِيظَة) </a:t>
            </a:r>
          </a:p>
          <a:p>
            <a:pPr algn="r" rtl="1">
              <a:lnSpc>
                <a:spcPts val="2800"/>
              </a:lnSpc>
            </a:pPr>
            <a:r>
              <a:rPr lang="ar-SA" b="1"/>
              <a:t>التهابات الجهاز التنفسي الحادة</a:t>
            </a:r>
          </a:p>
          <a:p>
            <a:pPr algn="r" rtl="1">
              <a:lnSpc>
                <a:spcPts val="2800"/>
              </a:lnSpc>
            </a:pPr>
            <a:r>
              <a:rPr lang="ar-SA" b="1"/>
              <a:t>الإسهال.</a:t>
            </a:r>
          </a:p>
          <a:p>
            <a:pPr algn="r" rtl="1">
              <a:lnSpc>
                <a:spcPts val="2800"/>
              </a:lnSpc>
            </a:pPr>
            <a:r>
              <a:rPr lang="ar-SA" b="1"/>
              <a:t>اخرى</a:t>
            </a:r>
          </a:p>
        </p:txBody>
      </p:sp>
      <p:sp>
        <p:nvSpPr>
          <p:cNvPr id="8" name="Oval 7"/>
          <p:cNvSpPr/>
          <p:nvPr/>
        </p:nvSpPr>
        <p:spPr>
          <a:xfrm>
            <a:off x="1763659" y="2376713"/>
            <a:ext cx="3007838" cy="2049805"/>
          </a:xfrm>
          <a:prstGeom prst="ellipse">
            <a:avLst/>
          </a:prstGeom>
          <a:solidFill>
            <a:schemeClr val="accent3">
              <a:lumMod val="60000"/>
              <a:lumOff val="40000"/>
            </a:schemeClr>
          </a:solidFill>
          <a:ln>
            <a:noFill/>
          </a:ln>
          <a:effectLst/>
          <a:scene3d>
            <a:camera prst="perspectiveFront" fov="2820000">
              <a:rot lat="18600000" lon="0" rev="0"/>
            </a:camera>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rtl="1"/>
            <a:r>
              <a:rPr lang="ar-TN" sz="4000" b="1" dirty="0" smtClean="0">
                <a:solidFill>
                  <a:srgbClr val="FF0000"/>
                </a:solidFill>
                <a:latin typeface="Traditional Arabic" panose="02020603050405020304" pitchFamily="18" charset="-78"/>
                <a:cs typeface="Traditional Arabic" panose="02020603050405020304" pitchFamily="18" charset="-78"/>
              </a:rPr>
              <a:t>سوء التّغذية</a:t>
            </a:r>
            <a:endParaRPr lang="en-GB" sz="4000" b="1" dirty="0">
              <a:solidFill>
                <a:srgbClr val="FF0000"/>
              </a:solidFill>
              <a:latin typeface="Traditional Arabic" panose="02020603050405020304" pitchFamily="18" charset="-78"/>
              <a:cs typeface="Traditional Arabic" panose="02020603050405020304" pitchFamily="18" charset="-78"/>
            </a:endParaRPr>
          </a:p>
        </p:txBody>
      </p:sp>
      <p:sp>
        <p:nvSpPr>
          <p:cNvPr id="9"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1808102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الكوليرا</a:t>
            </a:r>
          </a:p>
        </p:txBody>
      </p:sp>
      <p:sp>
        <p:nvSpPr>
          <p:cNvPr id="3" name="Content Placeholder 2"/>
          <p:cNvSpPr>
            <a:spLocks noGrp="1"/>
          </p:cNvSpPr>
          <p:nvPr>
            <p:ph idx="1"/>
          </p:nvPr>
        </p:nvSpPr>
        <p:spPr>
          <a:xfrm>
            <a:off x="3143250" y="1369242"/>
            <a:ext cx="5543550" cy="4785722"/>
          </a:xfrm>
        </p:spPr>
        <p:txBody>
          <a:bodyPr/>
          <a:lstStyle/>
          <a:p>
            <a:pPr lvl="1">
              <a:spcBef>
                <a:spcPts val="2400"/>
              </a:spcBef>
            </a:pPr>
            <a:r>
              <a:rPr lang="ar-SA" dirty="0"/>
              <a:t>إسهال حاد مع/أو قيء</a:t>
            </a:r>
          </a:p>
          <a:p>
            <a:pPr lvl="1">
              <a:spcBef>
                <a:spcPts val="2400"/>
              </a:spcBef>
            </a:pPr>
            <a:r>
              <a:rPr lang="ar-SA" dirty="0"/>
              <a:t>سوف يُسبّب الوفاة اذا لم تتمّ معالجته (عن طريق تعويض السوائل)</a:t>
            </a:r>
          </a:p>
          <a:p>
            <a:pPr lvl="1">
              <a:spcBef>
                <a:spcPts val="2400"/>
              </a:spcBef>
            </a:pPr>
            <a:r>
              <a:rPr lang="ar-SA" dirty="0"/>
              <a:t>تُعتبر حالة واحدة من بين </a:t>
            </a:r>
            <a:r>
              <a:rPr lang="ar-SA" sz="2000" dirty="0"/>
              <a:t>10 </a:t>
            </a:r>
            <a:r>
              <a:rPr lang="ar-SA" dirty="0"/>
              <a:t>حالات حالة خطيرة </a:t>
            </a:r>
          </a:p>
          <a:p>
            <a:pPr lvl="1">
              <a:spcBef>
                <a:spcPts val="2400"/>
              </a:spcBef>
            </a:pPr>
            <a:r>
              <a:rPr lang="ar-SA" dirty="0"/>
              <a:t>يعني إمكانية وفاة مُصاب من بين </a:t>
            </a:r>
            <a:r>
              <a:rPr lang="ar-SA" sz="2000" dirty="0"/>
              <a:t>10 </a:t>
            </a:r>
            <a:r>
              <a:rPr lang="ar-SA" dirty="0"/>
              <a:t>حالات</a:t>
            </a:r>
            <a:r>
              <a:rPr lang="ar-SA" dirty="0" smtClean="0"/>
              <a:t>.</a:t>
            </a:r>
            <a:endParaRPr lang="ar-SA" dirty="0"/>
          </a:p>
        </p:txBody>
      </p:sp>
      <p:sp>
        <p:nvSpPr>
          <p:cNvPr id="5"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32221683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 ايبولا</a:t>
            </a:r>
          </a:p>
        </p:txBody>
      </p:sp>
      <p:pic>
        <p:nvPicPr>
          <p:cNvPr id="5" name="Content Placeholder 2"/>
          <p:cNvPicPr>
            <a:picLocks noGrp="1" noChangeAspect="1"/>
          </p:cNvPicPr>
          <p:nvPr>
            <p:ph idx="1"/>
          </p:nvPr>
        </p:nvPicPr>
        <p:blipFill>
          <a:blip r:embed="rId3" cstate="print">
            <a:extLst>
              <a:ext uri="{28A0092B-C50C-407E-A947-70E740481C1C}">
                <a14:useLocalDpi xmlns:a14="http://schemas.microsoft.com/office/drawing/2010/main"/>
              </a:ext>
            </a:extLst>
          </a:blip>
          <a:stretch>
            <a:fillRect/>
          </a:stretch>
        </p:blipFill>
        <p:spPr>
          <a:xfrm>
            <a:off x="1964624" y="1520573"/>
            <a:ext cx="5831342" cy="3903626"/>
          </a:xfrm>
        </p:spPr>
      </p:pic>
      <p:sp>
        <p:nvSpPr>
          <p:cNvPr id="6" name="TextBox 5"/>
          <p:cNvSpPr txBox="1"/>
          <p:nvPr/>
        </p:nvSpPr>
        <p:spPr>
          <a:xfrm>
            <a:off x="4572001" y="5479793"/>
            <a:ext cx="3270173" cy="276999"/>
          </a:xfrm>
          <a:prstGeom prst="rect">
            <a:avLst/>
          </a:prstGeom>
          <a:noFill/>
        </p:spPr>
        <p:txBody>
          <a:bodyPr wrap="square" rtlCol="0">
            <a:spAutoFit/>
          </a:bodyPr>
          <a:lstStyle/>
          <a:p>
            <a:pPr algn="r" rtl="1"/>
            <a:r>
              <a:rPr lang="ar-TN" sz="1200" i="1" dirty="0" smtClean="0">
                <a:solidFill>
                  <a:srgbClr val="000000"/>
                </a:solidFill>
                <a:latin typeface="Traditional Arabic" panose="02020603050405020304" pitchFamily="18" charset="-78"/>
                <a:cs typeface="Traditional Arabic" panose="02020603050405020304" pitchFamily="18" charset="-78"/>
              </a:rPr>
              <a:t>مصطفى </a:t>
            </a:r>
            <a:r>
              <a:rPr lang="ar-TN" sz="1200" i="1" dirty="0" err="1" smtClean="0">
                <a:solidFill>
                  <a:srgbClr val="000000"/>
                </a:solidFill>
                <a:latin typeface="Traditional Arabic" panose="02020603050405020304" pitchFamily="18" charset="-78"/>
                <a:cs typeface="Traditional Arabic" panose="02020603050405020304" pitchFamily="18" charset="-78"/>
              </a:rPr>
              <a:t>ديالو</a:t>
            </a:r>
            <a:r>
              <a:rPr lang="ar-TN" sz="1200" i="1" dirty="0" smtClean="0">
                <a:solidFill>
                  <a:srgbClr val="000000"/>
                </a:solidFill>
                <a:latin typeface="Traditional Arabic" panose="02020603050405020304" pitchFamily="18" charset="-78"/>
                <a:cs typeface="Traditional Arabic" panose="02020603050405020304" pitchFamily="18" charset="-78"/>
              </a:rPr>
              <a:t>- الاتّحاد الدّولي لجمعيّات  الصّليب الأحمر والهلال الأحمر</a:t>
            </a:r>
            <a:endParaRPr lang="en-GB" sz="1200" i="1" dirty="0">
              <a:solidFill>
                <a:srgbClr val="000000"/>
              </a:solidFill>
              <a:latin typeface="Traditional Arabic" panose="02020603050405020304" pitchFamily="18" charset="-78"/>
              <a:cs typeface="Traditional Arabic" panose="02020603050405020304" pitchFamily="18" charset="-78"/>
            </a:endParaRPr>
          </a:p>
        </p:txBody>
      </p:sp>
      <p:sp>
        <p:nvSpPr>
          <p:cNvPr id="7"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57953371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الخامس: نقص التّنظيم والتّواصل مع القطاعات الأخرى </a:t>
            </a:r>
          </a:p>
        </p:txBody>
      </p:sp>
      <p:sp>
        <p:nvSpPr>
          <p:cNvPr id="3" name="Content Placeholder 2"/>
          <p:cNvSpPr>
            <a:spLocks noGrp="1"/>
          </p:cNvSpPr>
          <p:nvPr>
            <p:ph idx="1"/>
          </p:nvPr>
        </p:nvSpPr>
        <p:spPr>
          <a:xfrm>
            <a:off x="6249970" y="1369242"/>
            <a:ext cx="2436829" cy="4785722"/>
          </a:xfrm>
        </p:spPr>
        <p:txBody>
          <a:bodyPr/>
          <a:lstStyle/>
          <a:p>
            <a:r>
              <a:rPr lang="ar-SA"/>
              <a:t>يتسبب كلّ من نقص التنظيم والتواصل مع القطاعات الأخرى وبين الوكالات في حدوث  انتهاكات صحيّة مُحتملة. </a:t>
            </a:r>
          </a:p>
        </p:txBody>
      </p:sp>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42730" y="1439499"/>
            <a:ext cx="5370156" cy="3095340"/>
          </a:xfrm>
          <a:prstGeom prst="rect">
            <a:avLst/>
          </a:prstGeom>
        </p:spPr>
      </p:pic>
      <p:sp>
        <p:nvSpPr>
          <p:cNvPr id="6" name="TextBox 6"/>
          <p:cNvSpPr txBox="1"/>
          <p:nvPr/>
        </p:nvSpPr>
        <p:spPr>
          <a:xfrm>
            <a:off x="3198633" y="4576418"/>
            <a:ext cx="2951961" cy="276999"/>
          </a:xfrm>
          <a:prstGeom prst="rect">
            <a:avLst/>
          </a:prstGeom>
          <a:noFill/>
        </p:spPr>
        <p:txBody>
          <a:bodyPr wrap="square" rtlCol="0">
            <a:spAutoFit/>
          </a:bodyPr>
          <a:lstStyle/>
          <a:p>
            <a:pPr algn="r" rtl="1"/>
            <a:r>
              <a:rPr lang="ar-TN" sz="1200" i="1" dirty="0" smtClean="0">
                <a:solidFill>
                  <a:srgbClr val="000000"/>
                </a:solidFill>
                <a:latin typeface="Traditional Arabic" panose="02020603050405020304" pitchFamily="18" charset="-78"/>
                <a:cs typeface="Traditional Arabic" panose="02020603050405020304" pitchFamily="18" charset="-78"/>
              </a:rPr>
              <a:t>نيلي </a:t>
            </a:r>
            <a:r>
              <a:rPr lang="ar-TN" sz="1200" i="1" dirty="0" err="1" smtClean="0">
                <a:solidFill>
                  <a:srgbClr val="000000"/>
                </a:solidFill>
                <a:latin typeface="Traditional Arabic" panose="02020603050405020304" pitchFamily="18" charset="-78"/>
                <a:cs typeface="Traditional Arabic" panose="02020603050405020304" pitchFamily="18" charset="-78"/>
              </a:rPr>
              <a:t>مولوكا</a:t>
            </a:r>
            <a:r>
              <a:rPr lang="ar-TN" sz="1200" i="1" dirty="0" smtClean="0">
                <a:solidFill>
                  <a:srgbClr val="000000"/>
                </a:solidFill>
                <a:latin typeface="Traditional Arabic" panose="02020603050405020304" pitchFamily="18" charset="-78"/>
                <a:cs typeface="Traditional Arabic" panose="02020603050405020304" pitchFamily="18" charset="-78"/>
              </a:rPr>
              <a:t>_الاتحاد الدولي للصليب الأحمر والهلال الحمر</a:t>
            </a:r>
            <a:endParaRPr lang="en-GB" sz="1200" i="1" dirty="0">
              <a:solidFill>
                <a:srgbClr val="000000"/>
              </a:solidFill>
              <a:latin typeface="Traditional Arabic" panose="02020603050405020304" pitchFamily="18" charset="-78"/>
              <a:cs typeface="Traditional Arabic" panose="02020603050405020304" pitchFamily="18" charset="-78"/>
            </a:endParaRPr>
          </a:p>
        </p:txBody>
      </p:sp>
      <p:sp>
        <p:nvSpPr>
          <p:cNvPr id="7"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27119133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السّادس: عدم التشاور مع السكان المتضرّرين </a:t>
            </a:r>
          </a:p>
        </p:txBody>
      </p:sp>
      <p:sp>
        <p:nvSpPr>
          <p:cNvPr id="3" name="Content Placeholder 2"/>
          <p:cNvSpPr>
            <a:spLocks noGrp="1"/>
          </p:cNvSpPr>
          <p:nvPr>
            <p:ph idx="1"/>
          </p:nvPr>
        </p:nvSpPr>
        <p:spPr>
          <a:xfrm>
            <a:off x="6023728" y="1369242"/>
            <a:ext cx="2663072" cy="4785722"/>
          </a:xfrm>
        </p:spPr>
        <p:txBody>
          <a:bodyPr/>
          <a:lstStyle/>
          <a:p>
            <a:r>
              <a:rPr lang="ar-SA"/>
              <a:t>يؤدّي عدم التّشاور مع السّكان المتضرّرين وعلى وجه الخصوص النّساء إلى عدم وصول المساعدات الطّبّية للمحتاجين وهو ما ينجرّ عنه عواقب صحّية</a:t>
            </a:r>
            <a:r>
              <a:rPr lang="ar-SA" smtClean="0"/>
              <a:t>.</a:t>
            </a:r>
            <a:endParaRPr lang="ar-SA"/>
          </a:p>
        </p:txBody>
      </p:sp>
      <p:pic>
        <p:nvPicPr>
          <p:cNvPr id="5" name="Picture 4"/>
          <p:cNvPicPr>
            <a:picLocks noChangeAspect="1"/>
          </p:cNvPicPr>
          <p:nvPr/>
        </p:nvPicPr>
        <p:blipFill>
          <a:blip r:embed="rId2"/>
          <a:stretch>
            <a:fillRect/>
          </a:stretch>
        </p:blipFill>
        <p:spPr>
          <a:xfrm>
            <a:off x="670894" y="1475336"/>
            <a:ext cx="5118100" cy="3022600"/>
          </a:xfrm>
          <a:prstGeom prst="rect">
            <a:avLst/>
          </a:prstGeom>
          <a:ln>
            <a:solidFill>
              <a:srgbClr val="579305"/>
            </a:solidFill>
          </a:ln>
        </p:spPr>
      </p:pic>
      <p:sp>
        <p:nvSpPr>
          <p:cNvPr id="6" name="Content Placeholder 3"/>
          <p:cNvSpPr txBox="1">
            <a:spLocks/>
          </p:cNvSpPr>
          <p:nvPr/>
        </p:nvSpPr>
        <p:spPr>
          <a:xfrm>
            <a:off x="4515287" y="4565180"/>
            <a:ext cx="1316386" cy="276999"/>
          </a:xfrm>
          <a:prstGeom prst="rect">
            <a:avLst/>
          </a:prstGeom>
        </p:spPr>
        <p:txBody>
          <a:bodyPr vert="horz" wrap="none" lIns="91440" tIns="45720" rIns="91440" bIns="45720" rtlCol="0">
            <a:sp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rtl="1"/>
            <a:r>
              <a:rPr lang="ar-TN" sz="1200" i="1" dirty="0" smtClean="0">
                <a:latin typeface="Traditional Arabic" panose="02020603050405020304" pitchFamily="18" charset="-78"/>
                <a:cs typeface="Traditional Arabic" panose="02020603050405020304" pitchFamily="18" charset="-78"/>
              </a:rPr>
              <a:t>المصدر:وكالة الأنباء البريطانيّة</a:t>
            </a:r>
            <a:endParaRPr lang="en-GB" sz="1200" i="1" dirty="0">
              <a:latin typeface="Traditional Arabic" panose="02020603050405020304" pitchFamily="18" charset="-78"/>
              <a:cs typeface="Traditional Arabic" panose="02020603050405020304" pitchFamily="18" charset="-78"/>
            </a:endParaRPr>
          </a:p>
        </p:txBody>
      </p:sp>
      <p:sp>
        <p:nvSpPr>
          <p:cNvPr id="8"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5248233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السّابع: الاكتظاظ ونقص في التّلقيح</a:t>
            </a:r>
          </a:p>
        </p:txBody>
      </p:sp>
      <p:sp>
        <p:nvSpPr>
          <p:cNvPr id="3" name="Content Placeholder 2"/>
          <p:cNvSpPr>
            <a:spLocks noGrp="1"/>
          </p:cNvSpPr>
          <p:nvPr>
            <p:ph idx="1"/>
          </p:nvPr>
        </p:nvSpPr>
        <p:spPr>
          <a:xfrm>
            <a:off x="6240544" y="1369242"/>
            <a:ext cx="2446256" cy="4785722"/>
          </a:xfrm>
        </p:spPr>
        <p:txBody>
          <a:bodyPr/>
          <a:lstStyle/>
          <a:p>
            <a:r>
              <a:rPr lang="ar-SA"/>
              <a:t>يتسبّب الاكتظاظ و عدم توفّر الكمّية اللاّزمة من التّلقيح في تفشّي الأوبئة التّي تهدّد حياة الفرد والتّي كان من الممكن السّيطرة عليها</a:t>
            </a:r>
            <a:r>
              <a:rPr lang="ar-SA" smtClean="0"/>
              <a:t>.</a:t>
            </a:r>
            <a:endParaRPr lang="ar-SA"/>
          </a:p>
        </p:txBody>
      </p:sp>
      <p:pic>
        <p:nvPicPr>
          <p:cNvPr id="5" name="Picture 4" descr="Jalozai-5"/>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606822" y="1491793"/>
            <a:ext cx="5729114" cy="3663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p:cNvSpPr txBox="1">
            <a:spLocks/>
          </p:cNvSpPr>
          <p:nvPr/>
        </p:nvSpPr>
        <p:spPr>
          <a:xfrm>
            <a:off x="1506841" y="5194900"/>
            <a:ext cx="4832566" cy="297499"/>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rtl="1"/>
            <a:r>
              <a:rPr lang="ar-TN" sz="1200" i="1" dirty="0" smtClean="0">
                <a:latin typeface="Traditional Arabic" panose="02020603050405020304" pitchFamily="18" charset="-78"/>
                <a:cs typeface="Traditional Arabic" panose="02020603050405020304" pitchFamily="18" charset="-78"/>
              </a:rPr>
              <a:t>مخيم </a:t>
            </a:r>
            <a:r>
              <a:rPr lang="ar-TN" sz="1200" i="1" dirty="0" err="1" smtClean="0">
                <a:latin typeface="Traditional Arabic" panose="02020603050405020304" pitchFamily="18" charset="-78"/>
                <a:cs typeface="Traditional Arabic" panose="02020603050405020304" pitchFamily="18" charset="-78"/>
              </a:rPr>
              <a:t>جالوزاي</a:t>
            </a:r>
            <a:r>
              <a:rPr lang="ar-TN" sz="1200" i="1" dirty="0" smtClean="0">
                <a:latin typeface="Traditional Arabic" panose="02020603050405020304" pitchFamily="18" charset="-78"/>
                <a:cs typeface="Traditional Arabic" panose="02020603050405020304" pitchFamily="18" charset="-78"/>
              </a:rPr>
              <a:t>، أغسطس 2001</a:t>
            </a:r>
            <a:endParaRPr lang="en-GB" sz="1200" i="1" dirty="0">
              <a:latin typeface="Traditional Arabic" panose="02020603050405020304" pitchFamily="18" charset="-78"/>
              <a:cs typeface="Traditional Arabic" panose="02020603050405020304" pitchFamily="18" charset="-78"/>
            </a:endParaRPr>
          </a:p>
        </p:txBody>
      </p:sp>
      <p:sp>
        <p:nvSpPr>
          <p:cNvPr id="8"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17602015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المشاكل الصّحيّة الطّارئة التّي تخلّفها الكوارث</a:t>
            </a:r>
          </a:p>
        </p:txBody>
      </p:sp>
      <p:sp>
        <p:nvSpPr>
          <p:cNvPr id="5" name="Content Placeholder 3"/>
          <p:cNvSpPr>
            <a:spLocks noGrp="1"/>
          </p:cNvSpPr>
          <p:nvPr>
            <p:ph idx="1"/>
          </p:nvPr>
        </p:nvSpPr>
        <p:spPr>
          <a:xfrm>
            <a:off x="4275843" y="5587989"/>
            <a:ext cx="3488771" cy="282753"/>
          </a:xfrm>
        </p:spPr>
        <p:txBody>
          <a:bodyPr/>
          <a:lstStyle/>
          <a:p>
            <a:pPr algn="r" rtl="1"/>
            <a:r>
              <a:rPr lang="ar-TN" sz="1200" i="1" dirty="0" smtClean="0"/>
              <a:t>ابراهيم </a:t>
            </a:r>
            <a:r>
              <a:rPr lang="ar-TN" sz="1200" i="1" dirty="0" err="1" smtClean="0"/>
              <a:t>ماالاّ</a:t>
            </a:r>
            <a:r>
              <a:rPr lang="ar-TN" sz="1200" i="1" dirty="0" smtClean="0"/>
              <a:t>-الاتّحاد الدّولي لجمعيّات الصّليب الأحمر </a:t>
            </a:r>
            <a:r>
              <a:rPr lang="ar-TN" sz="1200" i="1" smtClean="0"/>
              <a:t>والهلال الأحمر</a:t>
            </a:r>
            <a:endParaRPr lang="en-GB" sz="1200" i="1" dirty="0"/>
          </a:p>
        </p:txBody>
      </p:sp>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78109" y="1335661"/>
            <a:ext cx="6372000" cy="4248000"/>
          </a:xfrm>
          <a:prstGeom prst="rect">
            <a:avLst/>
          </a:prstGeom>
        </p:spPr>
      </p:pic>
      <p:sp>
        <p:nvSpPr>
          <p:cNvPr id="7"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741949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الثّامن: البدأ بالعمل بالبرامج </a:t>
            </a:r>
            <a:r>
              <a:rPr lang="ar-SA" smtClean="0"/>
              <a:t>الصّحيّة</a:t>
            </a:r>
            <a:r>
              <a:rPr lang="en-GB" smtClean="0"/>
              <a:t> </a:t>
            </a:r>
            <a:r>
              <a:rPr lang="ar-SA" smtClean="0"/>
              <a:t>(أو </a:t>
            </a:r>
            <a:r>
              <a:rPr lang="ar-SA"/>
              <a:t>غيرها) في وقت متأخّر</a:t>
            </a:r>
          </a:p>
        </p:txBody>
      </p:sp>
      <p:sp>
        <p:nvSpPr>
          <p:cNvPr id="3" name="Content Placeholder 2"/>
          <p:cNvSpPr>
            <a:spLocks noGrp="1"/>
          </p:cNvSpPr>
          <p:nvPr>
            <p:ph idx="1"/>
          </p:nvPr>
        </p:nvSpPr>
        <p:spPr>
          <a:xfrm>
            <a:off x="6070862" y="1369242"/>
            <a:ext cx="2615938" cy="4785722"/>
          </a:xfrm>
        </p:spPr>
        <p:txBody>
          <a:bodyPr/>
          <a:lstStyle/>
          <a:p>
            <a:r>
              <a:rPr lang="ar-SA" dirty="0"/>
              <a:t>هذا الرّسم البياني عبارة عن دراسة وبائية في حي </a:t>
            </a:r>
            <a:r>
              <a:rPr lang="ar-SA" dirty="0" err="1"/>
              <a:t>غودي</a:t>
            </a:r>
            <a:r>
              <a:rPr lang="ar-SA" dirty="0"/>
              <a:t> من إثيوبيا، وسط المجاعة في المنطقة الصومالية والتّي بدأت في </a:t>
            </a:r>
            <a:r>
              <a:rPr lang="ar-SA" dirty="0" smtClean="0"/>
              <a:t>عام</a:t>
            </a:r>
            <a:r>
              <a:rPr lang="en-GB" dirty="0" smtClean="0"/>
              <a:t> </a:t>
            </a:r>
            <a:r>
              <a:rPr lang="ar-SA" sz="2000" dirty="0" smtClean="0"/>
              <a:t>1999</a:t>
            </a:r>
            <a:r>
              <a:rPr lang="ar-SA" dirty="0"/>
              <a:t>.</a:t>
            </a:r>
          </a:p>
          <a:p>
            <a:endParaRPr lang="ar-SA" dirty="0"/>
          </a:p>
        </p:txBody>
      </p:sp>
      <p:pic>
        <p:nvPicPr>
          <p:cNvPr id="5" name="Picture 4"/>
          <p:cNvPicPr>
            <a:picLocks noChangeAspect="1"/>
          </p:cNvPicPr>
          <p:nvPr/>
        </p:nvPicPr>
        <p:blipFill>
          <a:blip r:embed="rId2"/>
          <a:stretch>
            <a:fillRect/>
          </a:stretch>
        </p:blipFill>
        <p:spPr>
          <a:xfrm>
            <a:off x="889113" y="1489628"/>
            <a:ext cx="5181749" cy="3434646"/>
          </a:xfrm>
          <a:prstGeom prst="rect">
            <a:avLst/>
          </a:prstGeom>
          <a:ln>
            <a:solidFill>
              <a:schemeClr val="accent1"/>
            </a:solidFill>
          </a:ln>
        </p:spPr>
      </p:pic>
      <p:sp>
        <p:nvSpPr>
          <p:cNvPr id="7"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8993949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الثّامن:دراسة حالة</a:t>
            </a:r>
          </a:p>
        </p:txBody>
      </p:sp>
      <p:sp>
        <p:nvSpPr>
          <p:cNvPr id="3" name="Content Placeholder 2"/>
          <p:cNvSpPr>
            <a:spLocks noGrp="1"/>
          </p:cNvSpPr>
          <p:nvPr>
            <p:ph idx="1"/>
          </p:nvPr>
        </p:nvSpPr>
        <p:spPr>
          <a:xfrm>
            <a:off x="452487" y="1369242"/>
            <a:ext cx="8234313" cy="3297026"/>
          </a:xfrm>
        </p:spPr>
        <p:txBody>
          <a:bodyPr/>
          <a:lstStyle/>
          <a:p>
            <a:pPr>
              <a:spcBef>
                <a:spcPts val="1600"/>
              </a:spcBef>
            </a:pPr>
            <a:r>
              <a:rPr lang="ar-SA" dirty="0" smtClean="0"/>
              <a:t>”في </a:t>
            </a:r>
            <a:r>
              <a:rPr lang="ar-SA" dirty="0"/>
              <a:t>هذه الدراسة الوبائية في حي </a:t>
            </a:r>
            <a:r>
              <a:rPr lang="ar-SA" dirty="0" err="1"/>
              <a:t>غودي</a:t>
            </a:r>
            <a:r>
              <a:rPr lang="ar-SA" dirty="0"/>
              <a:t> من إثيوبيا، وسط المجاعة في المنطقة الصومالية التي بدأت في عام </a:t>
            </a:r>
            <a:r>
              <a:rPr lang="ar-SA" sz="2000" dirty="0"/>
              <a:t>1999</a:t>
            </a:r>
            <a:r>
              <a:rPr lang="ar-SA" dirty="0"/>
              <a:t>، وجدت سلامة وزملاؤها أنّ:</a:t>
            </a:r>
          </a:p>
          <a:p>
            <a:pPr lvl="1">
              <a:spcBef>
                <a:spcPts val="1600"/>
              </a:spcBef>
            </a:pPr>
            <a:r>
              <a:rPr lang="ar-SA" dirty="0"/>
              <a:t> معظم الوفيات خلال المجاعة والتّي بلغت </a:t>
            </a:r>
            <a:r>
              <a:rPr lang="ar-SA" sz="2000" dirty="0"/>
              <a:t>293 </a:t>
            </a:r>
            <a:r>
              <a:rPr lang="ar-SA" dirty="0"/>
              <a:t>حالة كان سببها  أمراض الهزال و الأمراض المعدية</a:t>
            </a:r>
          </a:p>
          <a:p>
            <a:pPr lvl="1">
              <a:spcBef>
                <a:spcPts val="1600"/>
              </a:spcBef>
            </a:pPr>
            <a:r>
              <a:rPr lang="ar-SA" dirty="0"/>
              <a:t>بما في ذلك </a:t>
            </a:r>
            <a:r>
              <a:rPr lang="ar-SA" sz="2000" dirty="0"/>
              <a:t>47 </a:t>
            </a:r>
            <a:r>
              <a:rPr lang="ar-SA" dirty="0"/>
              <a:t>حالة كان من الممكن تجنّبها لو تمّ تلقيح الأطفال ضدّ  الحصبة والذين تتراوح أعمارهم بين </a:t>
            </a:r>
            <a:r>
              <a:rPr lang="ar-SA" sz="2000" dirty="0"/>
              <a:t>14 </a:t>
            </a:r>
            <a:r>
              <a:rPr lang="ar-SA" dirty="0"/>
              <a:t>سنة أو أقل</a:t>
            </a:r>
          </a:p>
          <a:p>
            <a:pPr lvl="1">
              <a:spcBef>
                <a:spcPts val="1600"/>
              </a:spcBef>
            </a:pPr>
            <a:r>
              <a:rPr lang="ar-SA" dirty="0"/>
              <a:t>حدثت </a:t>
            </a:r>
            <a:r>
              <a:rPr lang="ar-SA" sz="2000" dirty="0"/>
              <a:t>77</a:t>
            </a:r>
            <a:r>
              <a:rPr lang="ar-SA" dirty="0"/>
              <a:t>٪ من الوفيات تقريبا  قبل أن تبدأ تدخلات الإغاثة الإنسانيّة الكبرى في أبريل / مايو </a:t>
            </a:r>
            <a:r>
              <a:rPr lang="ar-SA" sz="2000" dirty="0" smtClean="0"/>
              <a:t>2000</a:t>
            </a:r>
            <a:r>
              <a:rPr lang="ar-SA" dirty="0" smtClean="0"/>
              <a:t>.“</a:t>
            </a:r>
            <a:endParaRPr lang="ar-SA" dirty="0"/>
          </a:p>
          <a:p>
            <a:pPr lvl="1">
              <a:spcBef>
                <a:spcPts val="1600"/>
              </a:spcBef>
            </a:pPr>
            <a:endParaRPr lang="ar-SA" dirty="0"/>
          </a:p>
        </p:txBody>
      </p:sp>
      <p:sp>
        <p:nvSpPr>
          <p:cNvPr id="5" name="Content Placeholder 3"/>
          <p:cNvSpPr txBox="1">
            <a:spLocks/>
          </p:cNvSpPr>
          <p:nvPr/>
        </p:nvSpPr>
        <p:spPr>
          <a:xfrm>
            <a:off x="3854234" y="4632804"/>
            <a:ext cx="4832566" cy="320946"/>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rtl="1"/>
            <a:r>
              <a:rPr lang="ar-TN" sz="1200" i="1" dirty="0" smtClean="0">
                <a:latin typeface="Traditional Arabic" panose="02020603050405020304" pitchFamily="18" charset="-78"/>
                <a:cs typeface="Traditional Arabic" panose="02020603050405020304" pitchFamily="18" charset="-78"/>
              </a:rPr>
              <a:t>المصدر:</a:t>
            </a:r>
            <a:r>
              <a:rPr lang="ar-TN" sz="1200" i="1" dirty="0" err="1" smtClean="0">
                <a:latin typeface="Traditional Arabic" panose="02020603050405020304" pitchFamily="18" charset="-78"/>
                <a:cs typeface="Traditional Arabic" panose="02020603050405020304" pitchFamily="18" charset="-78"/>
              </a:rPr>
              <a:t>جاما</a:t>
            </a:r>
            <a:r>
              <a:rPr lang="ar-TN" sz="1200" i="1" dirty="0" smtClean="0">
                <a:latin typeface="Traditional Arabic" panose="02020603050405020304" pitchFamily="18" charset="-78"/>
                <a:cs typeface="Traditional Arabic" panose="02020603050405020304" pitchFamily="18" charset="-78"/>
              </a:rPr>
              <a:t> المجلّد 286 عدد 5 الصّادر في 1 أغسطس 2001 </a:t>
            </a:r>
            <a:endParaRPr lang="en-GB" sz="1200" i="1" dirty="0">
              <a:latin typeface="Traditional Arabic" panose="02020603050405020304" pitchFamily="18" charset="-78"/>
              <a:cs typeface="Traditional Arabic" panose="02020603050405020304" pitchFamily="18" charset="-78"/>
            </a:endParaRPr>
          </a:p>
        </p:txBody>
      </p:sp>
      <p:sp>
        <p:nvSpPr>
          <p:cNvPr id="7"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398670356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التّاسع: التّأخر في تطبيق الاجراءات الصّحية ذات الأولوية </a:t>
            </a:r>
          </a:p>
        </p:txBody>
      </p:sp>
      <p:sp>
        <p:nvSpPr>
          <p:cNvPr id="3" name="Content Placeholder 2"/>
          <p:cNvSpPr>
            <a:spLocks noGrp="1"/>
          </p:cNvSpPr>
          <p:nvPr>
            <p:ph idx="1"/>
          </p:nvPr>
        </p:nvSpPr>
        <p:spPr>
          <a:xfrm>
            <a:off x="5995446" y="1369242"/>
            <a:ext cx="2691353" cy="4785722"/>
          </a:xfrm>
        </p:spPr>
        <p:txBody>
          <a:bodyPr/>
          <a:lstStyle/>
          <a:p>
            <a:r>
              <a:rPr lang="ar-SA" dirty="0"/>
              <a:t>يتسبّب التّأخّر في تطبيق الإجراءات الصّحيّة ذات الأولويّة في زيادة نسبة انتشار الأمراض والوفيات خاصّة بين الأطفال دون سنّ </a:t>
            </a:r>
            <a:r>
              <a:rPr lang="ar-SA" sz="2000" dirty="0"/>
              <a:t>5</a:t>
            </a:r>
            <a:r>
              <a:rPr lang="ar-SA" dirty="0" smtClean="0"/>
              <a:t>.</a:t>
            </a:r>
            <a:endParaRPr lang="ar-SA" dirty="0"/>
          </a:p>
        </p:txBody>
      </p:sp>
      <p:sp>
        <p:nvSpPr>
          <p:cNvPr id="5" name="TextBox 4"/>
          <p:cNvSpPr txBox="1"/>
          <p:nvPr/>
        </p:nvSpPr>
        <p:spPr>
          <a:xfrm>
            <a:off x="2160919" y="5339463"/>
            <a:ext cx="3647551" cy="276999"/>
          </a:xfrm>
          <a:prstGeom prst="rect">
            <a:avLst/>
          </a:prstGeom>
          <a:noFill/>
        </p:spPr>
        <p:txBody>
          <a:bodyPr wrap="square" rtlCol="0">
            <a:spAutoFit/>
          </a:bodyPr>
          <a:lstStyle/>
          <a:p>
            <a:pPr algn="r" rtl="1"/>
            <a:r>
              <a:rPr lang="ar-TN" sz="1200" i="1" dirty="0" smtClean="0">
                <a:solidFill>
                  <a:srgbClr val="000000"/>
                </a:solidFill>
                <a:latin typeface="Traditional Arabic" panose="02020603050405020304" pitchFamily="18" charset="-78"/>
                <a:cs typeface="Traditional Arabic" panose="02020603050405020304" pitchFamily="18" charset="-78"/>
              </a:rPr>
              <a:t>الاتّحاد الدّولي لجمعيّات الصّليب الأحمر والهلال الأحمر</a:t>
            </a:r>
            <a:endParaRPr lang="en-GB" sz="1200" i="1" dirty="0">
              <a:solidFill>
                <a:srgbClr val="000000"/>
              </a:solidFill>
              <a:latin typeface="Traditional Arabic" panose="02020603050405020304" pitchFamily="18" charset="-78"/>
              <a:cs typeface="Traditional Arabic" panose="02020603050405020304" pitchFamily="18" charset="-78"/>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04470" y="1493909"/>
            <a:ext cx="5004000" cy="3752999"/>
          </a:xfrm>
          <a:prstGeom prst="rect">
            <a:avLst/>
          </a:prstGeom>
        </p:spPr>
      </p:pic>
      <p:sp>
        <p:nvSpPr>
          <p:cNvPr id="8"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27068775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العاشر: برامج صحية غير ملائمة أو غير كافية</a:t>
            </a:r>
          </a:p>
        </p:txBody>
      </p:sp>
      <p:sp>
        <p:nvSpPr>
          <p:cNvPr id="3" name="Content Placeholder 2"/>
          <p:cNvSpPr>
            <a:spLocks noGrp="1"/>
          </p:cNvSpPr>
          <p:nvPr>
            <p:ph idx="1"/>
          </p:nvPr>
        </p:nvSpPr>
        <p:spPr>
          <a:xfrm>
            <a:off x="7041823" y="1369242"/>
            <a:ext cx="1644976" cy="3806073"/>
          </a:xfrm>
        </p:spPr>
        <p:txBody>
          <a:bodyPr/>
          <a:lstStyle/>
          <a:p>
            <a:r>
              <a:rPr lang="ar-SA"/>
              <a:t>تؤدي البرامج الصحية غير الملائمة أو غير الكافية إلى ارتفاع نسبة انتشار الأمراض ومعدّل الوفيات بصفة غير عاديّة</a:t>
            </a:r>
            <a:r>
              <a:rPr lang="ar-SA" smtClean="0"/>
              <a:t>.</a:t>
            </a:r>
            <a:endParaRPr lang="ar-SA"/>
          </a:p>
        </p:txBody>
      </p:sp>
      <p:pic>
        <p:nvPicPr>
          <p:cNvPr id="5"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t="-1" b="5390"/>
          <a:stretch/>
        </p:blipFill>
        <p:spPr bwMode="auto">
          <a:xfrm>
            <a:off x="681943" y="1652674"/>
            <a:ext cx="6175550" cy="3444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7" name="Oval 6"/>
          <p:cNvSpPr>
            <a:spLocks noChangeArrowheads="1"/>
          </p:cNvSpPr>
          <p:nvPr/>
        </p:nvSpPr>
        <p:spPr bwMode="auto">
          <a:xfrm>
            <a:off x="561943" y="1572666"/>
            <a:ext cx="2277664" cy="609600"/>
          </a:xfrm>
          <a:prstGeom prst="ellipse">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p>
        </p:txBody>
      </p:sp>
      <p:sp>
        <p:nvSpPr>
          <p:cNvPr id="9"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3159409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a:solidFill>
                  <a:srgbClr val="1F497D"/>
                </a:solidFill>
                <a:ea typeface="ＭＳ 明朝"/>
              </a:rPr>
              <a:t>العلاقة بين مكوّنات دليل اسفير </a:t>
            </a:r>
            <a:endParaRPr lang="ar-SA"/>
          </a:p>
        </p:txBody>
      </p:sp>
      <p:pic>
        <p:nvPicPr>
          <p:cNvPr id="5" name="Picture 4"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9632" y="1548033"/>
            <a:ext cx="6768752" cy="3969199"/>
          </a:xfrm>
          <a:prstGeom prst="rect">
            <a:avLst/>
          </a:prstGeom>
        </p:spPr>
      </p:pic>
      <p:sp>
        <p:nvSpPr>
          <p:cNvPr id="7"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18134056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ar-SA" sz="4800"/>
              <a:t>تصوّر لبعض مؤشّرات العمل الصّحي والملاحظات الإرشاديّة</a:t>
            </a:r>
            <a:r>
              <a:rPr lang="ar-SA" sz="4800" smtClean="0"/>
              <a:t>...</a:t>
            </a:r>
            <a:endParaRPr lang="ar-SA" sz="4800"/>
          </a:p>
        </p:txBody>
      </p:sp>
      <p:sp>
        <p:nvSpPr>
          <p:cNvPr id="4"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48894851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ar-SA"/>
              <a:t>معيار خدمات الصحة الأساسية رقم 1</a:t>
            </a:r>
            <a:r>
              <a:rPr lang="ar-SA" smtClean="0"/>
              <a:t>:  </a:t>
            </a:r>
            <a:r>
              <a:rPr lang="ar-SA"/>
              <a:t>ترتيب خدمات الصحة حسب الأولوية</a:t>
            </a:r>
          </a:p>
        </p:txBody>
      </p:sp>
      <p:sp>
        <p:nvSpPr>
          <p:cNvPr id="5" name="Content Placeholder 4"/>
          <p:cNvSpPr>
            <a:spLocks noGrp="1"/>
          </p:cNvSpPr>
          <p:nvPr>
            <p:ph idx="1"/>
          </p:nvPr>
        </p:nvSpPr>
        <p:spPr>
          <a:xfrm>
            <a:off x="4374037" y="1369242"/>
            <a:ext cx="4312762" cy="4098304"/>
          </a:xfrm>
        </p:spPr>
        <p:txBody>
          <a:bodyPr/>
          <a:lstStyle/>
          <a:p>
            <a:pPr>
              <a:spcBef>
                <a:spcPts val="1600"/>
              </a:spcBef>
            </a:pPr>
            <a:r>
              <a:rPr lang="ar-SA"/>
              <a:t>”ينبغي أن يحصل الناس على خدمات صحية تُرتب حسب الأولوية للتصدي</a:t>
            </a:r>
          </a:p>
          <a:p>
            <a:pPr>
              <a:spcBef>
                <a:spcPts val="1600"/>
              </a:spcBef>
            </a:pPr>
            <a:r>
              <a:rPr lang="ar-SA"/>
              <a:t>لأهم أسباب الارتفاع المفرط في نسبة الاعتلال والوفيات.“</a:t>
            </a:r>
          </a:p>
          <a:p>
            <a:pPr>
              <a:spcBef>
                <a:spcPts val="1600"/>
              </a:spcBef>
            </a:pPr>
            <a:r>
              <a:rPr lang="en-GB" smtClean="0"/>
              <a:t>)</a:t>
            </a:r>
            <a:r>
              <a:rPr lang="ar-SA" sz="1800" i="1" smtClean="0"/>
              <a:t>راجع </a:t>
            </a:r>
            <a:r>
              <a:rPr lang="ar-SA" sz="1800" i="1"/>
              <a:t>صفحة رقم 294 من دليل اسفير - طبعة عام </a:t>
            </a:r>
            <a:r>
              <a:rPr lang="ar-SA" sz="1800" i="1" smtClean="0"/>
              <a:t>2011</a:t>
            </a:r>
            <a:r>
              <a:rPr lang="en-GB" sz="1800" i="1" smtClean="0"/>
              <a:t>(</a:t>
            </a:r>
            <a:endParaRPr lang="ar-SA" sz="1800" i="1"/>
          </a:p>
          <a:p>
            <a:pPr>
              <a:spcBef>
                <a:spcPts val="2400"/>
              </a:spcBef>
            </a:pPr>
            <a:r>
              <a:rPr lang="ar-SA"/>
              <a:t>عن أى شئ برأيك يتحدث هذا المعيار</a:t>
            </a:r>
            <a:r>
              <a:rPr lang="ar-SA" smtClean="0"/>
              <a:t>؟</a:t>
            </a:r>
          </a:p>
          <a:p>
            <a:pPr>
              <a:spcBef>
                <a:spcPts val="2400"/>
              </a:spcBef>
            </a:pPr>
            <a:r>
              <a:rPr lang="ar-SA" smtClean="0"/>
              <a:t>ما هى المشكلات المشتركة التى يسعى لتجنبها؟</a:t>
            </a:r>
          </a:p>
        </p:txBody>
      </p:sp>
      <p:pic>
        <p:nvPicPr>
          <p:cNvPr id="6" name="Picture 9" descr="p8037"/>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52647" y="1513208"/>
            <a:ext cx="3415062" cy="2485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3"/>
          <p:cNvSpPr txBox="1">
            <a:spLocks/>
          </p:cNvSpPr>
          <p:nvPr/>
        </p:nvSpPr>
        <p:spPr>
          <a:xfrm>
            <a:off x="1187212" y="4013251"/>
            <a:ext cx="3092631" cy="320946"/>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defTabSz="914400" rtl="1" eaLnBrk="0" fontAlgn="base" hangingPunct="0">
              <a:spcBef>
                <a:spcPct val="0"/>
              </a:spcBef>
              <a:spcAft>
                <a:spcPct val="0"/>
              </a:spcAft>
            </a:pPr>
            <a:r>
              <a:rPr lang="ar-EG" altLang="en-US" sz="1200" i="1" dirty="0" smtClean="0">
                <a:latin typeface="Arial" panose="020B0604020202020204" pitchFamily="34" charset="0"/>
                <a:cs typeface="Traditional Arabic" panose="02020603050405020304" pitchFamily="18" charset="-78"/>
              </a:rPr>
              <a:t>حقوق طبع الصورة  للإتحاد الدولي لجمعيات الصليب الأحمر والهلال الأحمر</a:t>
            </a:r>
            <a:endParaRPr lang="en-US" altLang="en-US" sz="1200" i="1" dirty="0" smtClean="0">
              <a:latin typeface="Arial" panose="020B0604020202020204" pitchFamily="34" charset="0"/>
              <a:cs typeface="Traditional Arabic" panose="02020603050405020304" pitchFamily="18" charset="-78"/>
            </a:endParaRPr>
          </a:p>
        </p:txBody>
      </p:sp>
      <p:sp>
        <p:nvSpPr>
          <p:cNvPr id="9"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2732825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بعض المصطلحات الأساسيّة</a:t>
            </a:r>
          </a:p>
        </p:txBody>
      </p:sp>
      <p:sp>
        <p:nvSpPr>
          <p:cNvPr id="3" name="Content Placeholder 2"/>
          <p:cNvSpPr>
            <a:spLocks noGrp="1"/>
          </p:cNvSpPr>
          <p:nvPr>
            <p:ph idx="1"/>
          </p:nvPr>
        </p:nvSpPr>
        <p:spPr>
          <a:xfrm>
            <a:off x="1763080" y="1369242"/>
            <a:ext cx="5773918" cy="4785722"/>
          </a:xfrm>
        </p:spPr>
        <p:txBody>
          <a:bodyPr/>
          <a:lstStyle/>
          <a:p>
            <a:pPr>
              <a:spcBef>
                <a:spcPts val="3000"/>
              </a:spcBef>
            </a:pPr>
            <a:r>
              <a:rPr lang="ar-SA"/>
              <a:t>مثله مثل الوفاة. يعد أكثر المفاهيم الراسخة في الصحة عبر جميع الثقافات </a:t>
            </a:r>
            <a:endParaRPr lang="en-GB" smtClean="0"/>
          </a:p>
          <a:p>
            <a:pPr>
              <a:spcBef>
                <a:spcPts val="3000"/>
              </a:spcBef>
            </a:pPr>
            <a:r>
              <a:rPr lang="ar-SA" smtClean="0"/>
              <a:t>المرض</a:t>
            </a:r>
            <a:endParaRPr lang="ar-SA"/>
          </a:p>
          <a:p>
            <a:pPr>
              <a:spcBef>
                <a:spcPts val="3000"/>
              </a:spcBef>
            </a:pPr>
            <a:r>
              <a:rPr lang="ar-SA"/>
              <a:t>العدد الإجمالي للوفيات في فترة محددة لعدد سكان محدد</a:t>
            </a:r>
          </a:p>
          <a:p>
            <a:pPr>
              <a:spcBef>
                <a:spcPts val="3000"/>
              </a:spcBef>
            </a:pPr>
            <a:r>
              <a:rPr lang="ar-SA"/>
              <a:t>حدث صحي لكل وحدة </a:t>
            </a:r>
            <a:r>
              <a:rPr lang="ar-SA" smtClean="0"/>
              <a:t>زمنية</a:t>
            </a:r>
            <a:endParaRPr lang="ar-SA"/>
          </a:p>
          <a:p>
            <a:pPr>
              <a:spcBef>
                <a:spcPts val="3000"/>
              </a:spcBef>
            </a:pPr>
            <a:r>
              <a:rPr lang="ar-SA"/>
              <a:t>لمحة عن وضع الحالة الصّحية خلال نقطة زمنيّة </a:t>
            </a:r>
            <a:r>
              <a:rPr lang="ar-SA" smtClean="0"/>
              <a:t>محدّدة</a:t>
            </a:r>
            <a:endParaRPr lang="ar-SA"/>
          </a:p>
        </p:txBody>
      </p:sp>
      <p:sp>
        <p:nvSpPr>
          <p:cNvPr id="5" name="Content Placeholder 2"/>
          <p:cNvSpPr txBox="1">
            <a:spLocks/>
          </p:cNvSpPr>
          <p:nvPr/>
        </p:nvSpPr>
        <p:spPr>
          <a:xfrm>
            <a:off x="7400041" y="1369242"/>
            <a:ext cx="1483552" cy="4785722"/>
          </a:xfrm>
          <a:prstGeom prst="rect">
            <a:avLst/>
          </a:prstGeom>
        </p:spPr>
        <p:txBody>
          <a:bodyPr vert="horz" lIns="91440" tIns="45720" rIns="91440" bIns="45720" rtlCol="0">
            <a:noAutofit/>
          </a:bodyPr>
          <a:lstStyle>
            <a:lvl1pPr marL="0" indent="0" algn="r" defTabSz="914400" rtl="1" eaLnBrk="1" latinLnBrk="0" hangingPunct="1">
              <a:spcBef>
                <a:spcPct val="20000"/>
              </a:spcBef>
              <a:buClr>
                <a:schemeClr val="tx2"/>
              </a:buClr>
              <a:buFont typeface="Arial" panose="020B0604020202020204" pitchFamily="34" charset="0"/>
              <a:buNone/>
              <a:defRPr sz="2200" kern="1200">
                <a:solidFill>
                  <a:srgbClr val="000000"/>
                </a:solidFill>
                <a:latin typeface="Traditional Arabic" panose="02020603050405020304" pitchFamily="18" charset="-78"/>
                <a:ea typeface="+mn-ea"/>
                <a:cs typeface="Traditional Arabic" panose="02020603050405020304" pitchFamily="18" charset="-78"/>
              </a:defRPr>
            </a:lvl1pPr>
            <a:lvl2pPr marL="361950" indent="-361950" algn="r" defTabSz="914400" rtl="1" eaLnBrk="1" latinLnBrk="0" hangingPunct="1">
              <a:spcBef>
                <a:spcPct val="20000"/>
              </a:spcBef>
              <a:buClr>
                <a:schemeClr val="tx2"/>
              </a:buClr>
              <a:buFont typeface="Arial" panose="020B0604020202020204" pitchFamily="34" charset="0"/>
              <a:buChar char="•"/>
              <a:defRPr sz="2200" kern="1200">
                <a:solidFill>
                  <a:srgbClr val="000000"/>
                </a:solidFill>
                <a:latin typeface="Traditional Arabic" panose="02020603050405020304" pitchFamily="18" charset="-78"/>
                <a:ea typeface="+mn-ea"/>
                <a:cs typeface="Traditional Arabic" panose="02020603050405020304" pitchFamily="18" charset="-78"/>
              </a:defRPr>
            </a:lvl2pPr>
            <a:lvl3pPr marL="715963" indent="-354013" algn="r" defTabSz="914400" rtl="1" eaLnBrk="1" latinLnBrk="0" hangingPunct="1">
              <a:spcBef>
                <a:spcPct val="20000"/>
              </a:spcBef>
              <a:buFont typeface="Traditional Arabic" panose="02020603050405020304" pitchFamily="18" charset="-78"/>
              <a:buChar char="–"/>
              <a:defRPr sz="2200" kern="1200">
                <a:solidFill>
                  <a:srgbClr val="000000"/>
                </a:solidFill>
                <a:latin typeface="Traditional Arabic" panose="02020603050405020304" pitchFamily="18" charset="-78"/>
                <a:ea typeface="+mn-ea"/>
                <a:cs typeface="Traditional Arabic" panose="02020603050405020304" pitchFamily="18" charset="-78"/>
              </a:defRPr>
            </a:lvl3pPr>
            <a:lvl4pPr marL="16002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4pPr>
            <a:lvl5pPr marL="20574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Bef>
                <a:spcPts val="3000"/>
              </a:spcBef>
            </a:pPr>
            <a:r>
              <a:rPr lang="ar-SA" b="1" smtClean="0">
                <a:solidFill>
                  <a:schemeClr val="tx2"/>
                </a:solidFill>
              </a:rPr>
              <a:t>الوفيات:</a:t>
            </a:r>
            <a:endParaRPr lang="en-GB" b="1" smtClean="0">
              <a:solidFill>
                <a:schemeClr val="tx2"/>
              </a:solidFill>
            </a:endParaRPr>
          </a:p>
          <a:p>
            <a:pPr>
              <a:spcBef>
                <a:spcPts val="3000"/>
              </a:spcBef>
            </a:pPr>
            <a:r>
              <a:rPr lang="ar-SA" b="1" smtClean="0">
                <a:solidFill>
                  <a:schemeClr val="tx2"/>
                </a:solidFill>
              </a:rPr>
              <a:t>الاعتلال:</a:t>
            </a:r>
            <a:endParaRPr lang="en-GB" b="1" smtClean="0">
              <a:solidFill>
                <a:schemeClr val="tx2"/>
              </a:solidFill>
            </a:endParaRPr>
          </a:p>
          <a:p>
            <a:pPr>
              <a:spcBef>
                <a:spcPts val="3000"/>
              </a:spcBef>
            </a:pPr>
            <a:r>
              <a:rPr lang="ar-SA" b="1" smtClean="0">
                <a:solidFill>
                  <a:schemeClr val="tx2"/>
                </a:solidFill>
              </a:rPr>
              <a:t>معدل الوفيات</a:t>
            </a:r>
            <a:r>
              <a:rPr lang="en-GB" b="1" smtClean="0">
                <a:solidFill>
                  <a:schemeClr val="tx2"/>
                </a:solidFill>
              </a:rPr>
              <a:t>:</a:t>
            </a:r>
          </a:p>
          <a:p>
            <a:pPr>
              <a:spcBef>
                <a:spcPts val="3000"/>
              </a:spcBef>
            </a:pPr>
            <a:r>
              <a:rPr lang="ar-SA" b="1" smtClean="0">
                <a:solidFill>
                  <a:schemeClr val="tx2"/>
                </a:solidFill>
              </a:rPr>
              <a:t>وقوع حدث:</a:t>
            </a:r>
            <a:endParaRPr lang="en-GB" b="1" smtClean="0">
              <a:solidFill>
                <a:schemeClr val="tx2"/>
              </a:solidFill>
            </a:endParaRPr>
          </a:p>
          <a:p>
            <a:pPr>
              <a:spcBef>
                <a:spcPts val="3000"/>
              </a:spcBef>
            </a:pPr>
            <a:r>
              <a:rPr lang="ar-SA" b="1" smtClean="0">
                <a:solidFill>
                  <a:schemeClr val="tx2"/>
                </a:solidFill>
              </a:rPr>
              <a:t>الانتشار</a:t>
            </a:r>
            <a:r>
              <a:rPr lang="ar-SA" b="1">
                <a:solidFill>
                  <a:schemeClr val="tx2"/>
                </a:solidFill>
              </a:rPr>
              <a:t>:</a:t>
            </a:r>
          </a:p>
        </p:txBody>
      </p:sp>
      <p:sp>
        <p:nvSpPr>
          <p:cNvPr id="7"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108123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بعض المؤشّرات الرّئيسية...</a:t>
            </a:r>
          </a:p>
        </p:txBody>
      </p:sp>
      <p:sp>
        <p:nvSpPr>
          <p:cNvPr id="3" name="Content Placeholder 2"/>
          <p:cNvSpPr>
            <a:spLocks noGrp="1"/>
          </p:cNvSpPr>
          <p:nvPr>
            <p:ph idx="1"/>
          </p:nvPr>
        </p:nvSpPr>
        <p:spPr/>
        <p:txBody>
          <a:bodyPr/>
          <a:lstStyle/>
          <a:p>
            <a:pPr>
              <a:spcBef>
                <a:spcPts val="1600"/>
              </a:spcBef>
            </a:pPr>
            <a:r>
              <a:rPr lang="ar-SA"/>
              <a:t>”ينبغي المحافظة على معدل الوفيات الخام الحالي أو تخفيضه إلى ما يقل عن ضعف مستواه المرجعي قبل وقوع الكارثة </a:t>
            </a:r>
            <a:r>
              <a:rPr lang="ar-SA" smtClean="0"/>
              <a:t>“</a:t>
            </a:r>
            <a:endParaRPr lang="ar-SA"/>
          </a:p>
          <a:p>
            <a:pPr>
              <a:spcBef>
                <a:spcPts val="1600"/>
              </a:spcBef>
            </a:pPr>
            <a:r>
              <a:rPr lang="ar-SA"/>
              <a:t>”ينبغي المحافظة على المستوى الحالي لمعدل وفيات الأطفال دون خمس سنوات أو تخفيضه إلى ما يقل عن ضعف مستواه المرجعي قبل وقوع الكارثة</a:t>
            </a:r>
            <a:r>
              <a:rPr lang="ar-SA" smtClean="0"/>
              <a:t>“</a:t>
            </a:r>
            <a:endParaRPr lang="ar-SA"/>
          </a:p>
          <a:p>
            <a:pPr>
              <a:spcBef>
                <a:spcPts val="1600"/>
              </a:spcBef>
            </a:pPr>
            <a:r>
              <a:rPr lang="en-GB" smtClean="0"/>
              <a:t>)</a:t>
            </a:r>
            <a:r>
              <a:rPr lang="ar-SA" sz="1800" i="1" smtClean="0"/>
              <a:t>راجع </a:t>
            </a:r>
            <a:r>
              <a:rPr lang="ar-SA" sz="1800" i="1"/>
              <a:t>صفحة رقم 295 من دليل اسفير - طبعة عام </a:t>
            </a:r>
            <a:r>
              <a:rPr lang="ar-SA" sz="1800" i="1" smtClean="0"/>
              <a:t>2011</a:t>
            </a:r>
            <a:r>
              <a:rPr lang="en-GB" sz="1800" i="1" smtClean="0"/>
              <a:t>(</a:t>
            </a:r>
            <a:endParaRPr lang="ar-SA" sz="1800" i="1"/>
          </a:p>
          <a:p>
            <a:pPr>
              <a:spcBef>
                <a:spcPts val="3000"/>
              </a:spcBef>
            </a:pPr>
            <a:r>
              <a:rPr lang="ar-SA"/>
              <a:t>ماذا يعني هذان المؤشّران فعليا؟</a:t>
            </a:r>
          </a:p>
          <a:p>
            <a:pPr>
              <a:spcBef>
                <a:spcPts val="1600"/>
              </a:spcBef>
            </a:pPr>
            <a:endParaRPr lang="ar-SA"/>
          </a:p>
        </p:txBody>
      </p:sp>
      <p:sp>
        <p:nvSpPr>
          <p:cNvPr id="6"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2406903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حساب معدل الوفيات الخام</a:t>
            </a:r>
          </a:p>
        </p:txBody>
      </p:sp>
      <p:sp>
        <p:nvSpPr>
          <p:cNvPr id="3" name="Content Placeholder 2"/>
          <p:cNvSpPr>
            <a:spLocks noGrp="1"/>
          </p:cNvSpPr>
          <p:nvPr>
            <p:ph idx="1"/>
          </p:nvPr>
        </p:nvSpPr>
        <p:spPr/>
        <p:txBody>
          <a:bodyPr/>
          <a:lstStyle/>
          <a:p>
            <a:pPr algn="ctr"/>
            <a:r>
              <a:rPr lang="ar-SA" dirty="0" smtClean="0"/>
              <a:t>عدد </a:t>
            </a:r>
            <a:r>
              <a:rPr lang="ar-SA" dirty="0"/>
              <a:t>الوفيات /</a:t>
            </a:r>
            <a:r>
              <a:rPr lang="ar-SA" sz="2000" dirty="0" smtClean="0"/>
              <a:t>10.000</a:t>
            </a:r>
            <a:r>
              <a:rPr lang="ar-SA" dirty="0" smtClean="0"/>
              <a:t>يوميا</a:t>
            </a:r>
            <a:endParaRPr lang="ar-SA" dirty="0"/>
          </a:p>
          <a:p>
            <a:pPr algn="ctr">
              <a:spcBef>
                <a:spcPts val="1600"/>
              </a:spcBef>
            </a:pPr>
            <a:r>
              <a:rPr lang="ar-SA" u="sng" dirty="0"/>
              <a:t>عدد </a:t>
            </a:r>
            <a:r>
              <a:rPr lang="ar-SA" u="sng" dirty="0" smtClean="0"/>
              <a:t>الوفيات</a:t>
            </a:r>
            <a:r>
              <a:rPr lang="en-GB" u="sng" dirty="0" smtClean="0"/>
              <a:t>x </a:t>
            </a:r>
            <a:r>
              <a:rPr lang="ar-SA" u="sng" dirty="0" smtClean="0"/>
              <a:t> </a:t>
            </a:r>
            <a:r>
              <a:rPr lang="en-GB" u="sng" dirty="0" smtClean="0"/>
              <a:t> </a:t>
            </a:r>
            <a:r>
              <a:rPr lang="en-GB" sz="2000" u="sng" dirty="0" smtClean="0"/>
              <a:t>10.000</a:t>
            </a:r>
            <a:r>
              <a:rPr lang="ar-SA" u="sng" dirty="0"/>
              <a:t>يوميا </a:t>
            </a:r>
            <a:r>
              <a:rPr lang="ar-SA" dirty="0"/>
              <a:t>	</a:t>
            </a:r>
            <a:endParaRPr lang="ar-SA" dirty="0" smtClean="0"/>
          </a:p>
          <a:p>
            <a:pPr algn="ctr"/>
            <a:r>
              <a:rPr lang="ar-SA" dirty="0" smtClean="0"/>
              <a:t>عدد الأيام خلال الفترة </a:t>
            </a:r>
            <a:r>
              <a:rPr lang="en-GB" dirty="0"/>
              <a:t> </a:t>
            </a:r>
            <a:r>
              <a:rPr lang="en-GB" dirty="0" smtClean="0"/>
              <a:t>x</a:t>
            </a:r>
            <a:r>
              <a:rPr lang="ar-SA" dirty="0" smtClean="0"/>
              <a:t>عدد السكان</a:t>
            </a:r>
            <a:endParaRPr lang="ar-SA" dirty="0"/>
          </a:p>
          <a:p>
            <a:pPr algn="ctr">
              <a:spcBef>
                <a:spcPts val="3000"/>
              </a:spcBef>
            </a:pPr>
            <a:r>
              <a:rPr lang="ar-SA" dirty="0"/>
              <a:t>إذا كان عدد الوفيات </a:t>
            </a:r>
            <a:r>
              <a:rPr lang="ar-SA" sz="2000" dirty="0"/>
              <a:t>21</a:t>
            </a:r>
            <a:r>
              <a:rPr lang="ar-SA" dirty="0"/>
              <a:t> شخصا في الأسبوع من أصل </a:t>
            </a:r>
            <a:r>
              <a:rPr lang="ar-SA" sz="2000" dirty="0"/>
              <a:t>5000 </a:t>
            </a:r>
            <a:r>
              <a:rPr lang="ar-SA" dirty="0"/>
              <a:t>ساكن، إذن </a:t>
            </a:r>
            <a:r>
              <a:rPr lang="ar-SA" dirty="0" err="1"/>
              <a:t>ماهو</a:t>
            </a:r>
            <a:r>
              <a:rPr lang="ar-SA" dirty="0"/>
              <a:t> معدل الوفيات؟</a:t>
            </a:r>
          </a:p>
          <a:p>
            <a:endParaRPr lang="ar-SA" dirty="0"/>
          </a:p>
        </p:txBody>
      </p:sp>
      <p:sp>
        <p:nvSpPr>
          <p:cNvPr id="6"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39699302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a:solidFill>
                  <a:srgbClr val="1F497D"/>
                </a:solidFill>
                <a:latin typeface="Tahoma"/>
                <a:ea typeface="ＭＳ 明朝"/>
              </a:rPr>
              <a:t>المشكل </a:t>
            </a:r>
            <a:r>
              <a:rPr lang="ar-TN" smtClean="0">
                <a:solidFill>
                  <a:srgbClr val="1F497D"/>
                </a:solidFill>
                <a:latin typeface="Tahoma"/>
                <a:ea typeface="ＭＳ 明朝"/>
              </a:rPr>
              <a:t>الأوّل: </a:t>
            </a:r>
            <a:r>
              <a:rPr lang="ar-TN">
                <a:solidFill>
                  <a:srgbClr val="1F497D"/>
                </a:solidFill>
                <a:latin typeface="Tahoma"/>
                <a:ea typeface="ＭＳ 明朝"/>
              </a:rPr>
              <a:t>التّعرّض لخمسة أمراض قاتلة</a:t>
            </a:r>
            <a:endParaRPr lang="ar-SA"/>
          </a:p>
        </p:txBody>
      </p:sp>
      <p:sp>
        <p:nvSpPr>
          <p:cNvPr id="3" name="Content Placeholder 2"/>
          <p:cNvSpPr>
            <a:spLocks noGrp="1"/>
          </p:cNvSpPr>
          <p:nvPr>
            <p:ph idx="1"/>
          </p:nvPr>
        </p:nvSpPr>
        <p:spPr>
          <a:xfrm>
            <a:off x="5552388" y="1369242"/>
            <a:ext cx="3134412" cy="4785722"/>
          </a:xfrm>
        </p:spPr>
        <p:txBody>
          <a:bodyPr/>
          <a:lstStyle/>
          <a:p>
            <a:r>
              <a:rPr lang="ar-SA" dirty="0"/>
              <a:t>يتعرّض السّكان النّازحون من الكوارث وخاصّة الأطفال منهم  لخمسة أمراض قاتلة.</a:t>
            </a:r>
          </a:p>
          <a:p>
            <a:endParaRPr lang="ar-SA" dirty="0"/>
          </a:p>
          <a:p>
            <a:r>
              <a:rPr lang="ar-SA" dirty="0"/>
              <a:t>يقدّم الرّسم البياني المشاكل الرّئيسيّة المتسبّبة في موت أطفال دون </a:t>
            </a:r>
            <a:r>
              <a:rPr lang="ar-SA" sz="2000" dirty="0"/>
              <a:t>5 </a:t>
            </a:r>
            <a:r>
              <a:rPr lang="ar-SA" dirty="0"/>
              <a:t>سنوات في </a:t>
            </a:r>
            <a:r>
              <a:rPr lang="ar-SA" sz="2000" dirty="0"/>
              <a:t>9 </a:t>
            </a:r>
            <a:r>
              <a:rPr lang="ar-SA" dirty="0"/>
              <a:t>مناطق تحتضن اللاّجئين خلال يوليو </a:t>
            </a:r>
            <a:r>
              <a:rPr lang="ar-SA" sz="2000" dirty="0"/>
              <a:t>1990</a:t>
            </a:r>
            <a:r>
              <a:rPr lang="ar-SA" dirty="0" smtClean="0"/>
              <a:t>.</a:t>
            </a:r>
            <a:endParaRPr lang="ar-SA" dirty="0"/>
          </a:p>
        </p:txBody>
      </p:sp>
      <p:sp>
        <p:nvSpPr>
          <p:cNvPr id="5" name="Content Placeholder 3"/>
          <p:cNvSpPr txBox="1">
            <a:spLocks/>
          </p:cNvSpPr>
          <p:nvPr/>
        </p:nvSpPr>
        <p:spPr>
          <a:xfrm>
            <a:off x="542214" y="5532617"/>
            <a:ext cx="5409747" cy="349452"/>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rtl="1"/>
            <a:r>
              <a:rPr lang="ar-TN" sz="1200" i="1" dirty="0" smtClean="0">
                <a:latin typeface="Traditional Arabic" panose="02020603050405020304" pitchFamily="18" charset="-78"/>
                <a:cs typeface="Traditional Arabic" panose="02020603050405020304" pitchFamily="18" charset="-78"/>
              </a:rPr>
              <a:t>المصدر:التّقرير الشّهري لكلّ من وكالة الأمم المتّحدة للاّجئين ومنظّمة أطبّاء بلا حدود واللّجنة </a:t>
            </a:r>
            <a:r>
              <a:rPr lang="ar-TN" sz="1200" i="1" dirty="0" err="1" smtClean="0">
                <a:latin typeface="Traditional Arabic" panose="02020603050405020304" pitchFamily="18" charset="-78"/>
                <a:cs typeface="Traditional Arabic" panose="02020603050405020304" pitchFamily="18" charset="-78"/>
              </a:rPr>
              <a:t>الأمركيّة</a:t>
            </a:r>
            <a:r>
              <a:rPr lang="ar-TN" sz="1200" i="1" dirty="0" smtClean="0">
                <a:latin typeface="Traditional Arabic" panose="02020603050405020304" pitchFamily="18" charset="-78"/>
                <a:cs typeface="Traditional Arabic" panose="02020603050405020304" pitchFamily="18" charset="-78"/>
              </a:rPr>
              <a:t> للاّجئين واللّجنة الدّوليّة </a:t>
            </a:r>
            <a:r>
              <a:rPr lang="ar-TN" sz="1200" i="1" dirty="0" err="1" smtClean="0">
                <a:latin typeface="Traditional Arabic" panose="02020603050405020304" pitchFamily="18" charset="-78"/>
                <a:cs typeface="Traditional Arabic" panose="02020603050405020304" pitchFamily="18" charset="-78"/>
              </a:rPr>
              <a:t>للانقاذ</a:t>
            </a:r>
            <a:endParaRPr lang="fr-FR" sz="1200" i="1" dirty="0">
              <a:latin typeface="Traditional Arabic" panose="02020603050405020304" pitchFamily="18" charset="-78"/>
              <a:cs typeface="Traditional Arabic" panose="02020603050405020304" pitchFamily="18" charset="-78"/>
            </a:endParaRPr>
          </a:p>
        </p:txBody>
      </p:sp>
      <p:grpSp>
        <p:nvGrpSpPr>
          <p:cNvPr id="6" name="Group 5"/>
          <p:cNvGrpSpPr/>
          <p:nvPr/>
        </p:nvGrpSpPr>
        <p:grpSpPr>
          <a:xfrm>
            <a:off x="1604513" y="2377172"/>
            <a:ext cx="2282825" cy="2282825"/>
            <a:chOff x="3452813" y="2924175"/>
            <a:chExt cx="2282825" cy="2282825"/>
          </a:xfrm>
        </p:grpSpPr>
        <p:sp>
          <p:nvSpPr>
            <p:cNvPr id="7" name="Arc 1037"/>
            <p:cNvSpPr>
              <a:spLocks/>
            </p:cNvSpPr>
            <p:nvPr/>
          </p:nvSpPr>
          <p:spPr bwMode="auto">
            <a:xfrm>
              <a:off x="4594225" y="3254375"/>
              <a:ext cx="1141413" cy="1616075"/>
            </a:xfrm>
            <a:custGeom>
              <a:avLst/>
              <a:gdLst>
                <a:gd name="T0" fmla="*/ 2147483647 w 21600"/>
                <a:gd name="T1" fmla="*/ 0 h 30607"/>
                <a:gd name="T2" fmla="*/ 2147483647 w 21600"/>
                <a:gd name="T3" fmla="*/ 2147483647 h 30607"/>
                <a:gd name="T4" fmla="*/ 0 w 21600"/>
                <a:gd name="T5" fmla="*/ 2147483647 h 30607"/>
                <a:gd name="T6" fmla="*/ 0 60000 65536"/>
                <a:gd name="T7" fmla="*/ 0 60000 65536"/>
                <a:gd name="T8" fmla="*/ 0 60000 65536"/>
                <a:gd name="T9" fmla="*/ 0 w 21600"/>
                <a:gd name="T10" fmla="*/ 0 h 30607"/>
                <a:gd name="T11" fmla="*/ 21600 w 21600"/>
                <a:gd name="T12" fmla="*/ 30607 h 30607"/>
              </a:gdLst>
              <a:ahLst/>
              <a:cxnLst>
                <a:cxn ang="T6">
                  <a:pos x="T0" y="T1"/>
                </a:cxn>
                <a:cxn ang="T7">
                  <a:pos x="T2" y="T3"/>
                </a:cxn>
                <a:cxn ang="T8">
                  <a:pos x="T4" y="T5"/>
                </a:cxn>
              </a:cxnLst>
              <a:rect l="T9" t="T10" r="T11" b="T12"/>
              <a:pathLst>
                <a:path w="21600" h="30607" fill="none" extrusionOk="0">
                  <a:moveTo>
                    <a:pt x="15197" y="0"/>
                  </a:moveTo>
                  <a:cubicBezTo>
                    <a:pt x="19294" y="4056"/>
                    <a:pt x="21600" y="9583"/>
                    <a:pt x="21600" y="15349"/>
                  </a:cubicBezTo>
                  <a:cubicBezTo>
                    <a:pt x="21600" y="21070"/>
                    <a:pt x="19330" y="26557"/>
                    <a:pt x="15288" y="30606"/>
                  </a:cubicBezTo>
                </a:path>
                <a:path w="21600" h="30607" stroke="0" extrusionOk="0">
                  <a:moveTo>
                    <a:pt x="15197" y="0"/>
                  </a:moveTo>
                  <a:cubicBezTo>
                    <a:pt x="19294" y="4056"/>
                    <a:pt x="21600" y="9583"/>
                    <a:pt x="21600" y="15349"/>
                  </a:cubicBezTo>
                  <a:cubicBezTo>
                    <a:pt x="21600" y="21070"/>
                    <a:pt x="19330" y="26557"/>
                    <a:pt x="15288" y="30606"/>
                  </a:cubicBezTo>
                  <a:lnTo>
                    <a:pt x="0" y="15349"/>
                  </a:lnTo>
                  <a:close/>
                </a:path>
              </a:pathLst>
            </a:custGeom>
            <a:solidFill>
              <a:srgbClr val="00CC99"/>
            </a:solidFill>
            <a:ln w="6350">
              <a:solidFill>
                <a:srgbClr val="000000"/>
              </a:solidFill>
              <a:round/>
              <a:headEnd/>
              <a:tailEnd/>
            </a:ln>
          </p:spPr>
          <p:txBody>
            <a:bodyPr/>
            <a:lstStyle/>
            <a:p>
              <a:endParaRPr lang="en-GB" sz="2000" dirty="0">
                <a:latin typeface="Traditional Arabic" panose="02020603050405020304" pitchFamily="18" charset="-78"/>
                <a:cs typeface="Traditional Arabic" panose="02020603050405020304" pitchFamily="18" charset="-78"/>
              </a:endParaRPr>
            </a:p>
          </p:txBody>
        </p:sp>
        <p:sp>
          <p:nvSpPr>
            <p:cNvPr id="8" name="Arc 1038"/>
            <p:cNvSpPr>
              <a:spLocks/>
            </p:cNvSpPr>
            <p:nvPr/>
          </p:nvSpPr>
          <p:spPr bwMode="auto">
            <a:xfrm>
              <a:off x="4594225" y="4065588"/>
              <a:ext cx="808038" cy="1136650"/>
            </a:xfrm>
            <a:custGeom>
              <a:avLst/>
              <a:gdLst>
                <a:gd name="T0" fmla="*/ 2147483647 w 15289"/>
                <a:gd name="T1" fmla="*/ 2147483647 h 21523"/>
                <a:gd name="T2" fmla="*/ 2147483647 w 15289"/>
                <a:gd name="T3" fmla="*/ 2147483647 h 21523"/>
                <a:gd name="T4" fmla="*/ 0 w 15289"/>
                <a:gd name="T5" fmla="*/ 0 h 21523"/>
                <a:gd name="T6" fmla="*/ 0 60000 65536"/>
                <a:gd name="T7" fmla="*/ 0 60000 65536"/>
                <a:gd name="T8" fmla="*/ 0 60000 65536"/>
                <a:gd name="T9" fmla="*/ 0 w 15289"/>
                <a:gd name="T10" fmla="*/ 0 h 21523"/>
                <a:gd name="T11" fmla="*/ 15289 w 15289"/>
                <a:gd name="T12" fmla="*/ 21523 h 21523"/>
              </a:gdLst>
              <a:ahLst/>
              <a:cxnLst>
                <a:cxn ang="T6">
                  <a:pos x="T0" y="T1"/>
                </a:cxn>
                <a:cxn ang="T7">
                  <a:pos x="T2" y="T3"/>
                </a:cxn>
                <a:cxn ang="T8">
                  <a:pos x="T4" y="T5"/>
                </a:cxn>
              </a:cxnLst>
              <a:rect l="T9" t="T10" r="T11" b="T12"/>
              <a:pathLst>
                <a:path w="15289" h="21523" fill="none" extrusionOk="0">
                  <a:moveTo>
                    <a:pt x="15288" y="15257"/>
                  </a:moveTo>
                  <a:cubicBezTo>
                    <a:pt x="11681" y="18872"/>
                    <a:pt x="6909" y="21092"/>
                    <a:pt x="1821" y="21523"/>
                  </a:cubicBezTo>
                </a:path>
                <a:path w="15289" h="21523" stroke="0" extrusionOk="0">
                  <a:moveTo>
                    <a:pt x="15288" y="15257"/>
                  </a:moveTo>
                  <a:cubicBezTo>
                    <a:pt x="11681" y="18872"/>
                    <a:pt x="6909" y="21092"/>
                    <a:pt x="1821" y="21523"/>
                  </a:cubicBezTo>
                  <a:lnTo>
                    <a:pt x="0" y="0"/>
                  </a:lnTo>
                  <a:close/>
                </a:path>
              </a:pathLst>
            </a:custGeom>
            <a:solidFill>
              <a:srgbClr val="3333CC"/>
            </a:solidFill>
            <a:ln w="6350">
              <a:solidFill>
                <a:srgbClr val="000000"/>
              </a:solidFill>
              <a:round/>
              <a:headEnd/>
              <a:tailEnd/>
            </a:ln>
          </p:spPr>
          <p:txBody>
            <a:bodyPr/>
            <a:lstStyle/>
            <a:p>
              <a:endParaRPr lang="en-GB" sz="2000" dirty="0">
                <a:latin typeface="Traditional Arabic" panose="02020603050405020304" pitchFamily="18" charset="-78"/>
                <a:cs typeface="Traditional Arabic" panose="02020603050405020304" pitchFamily="18" charset="-78"/>
              </a:endParaRPr>
            </a:p>
          </p:txBody>
        </p:sp>
        <p:sp>
          <p:nvSpPr>
            <p:cNvPr id="9" name="Arc 1039"/>
            <p:cNvSpPr>
              <a:spLocks/>
            </p:cNvSpPr>
            <p:nvPr/>
          </p:nvSpPr>
          <p:spPr bwMode="auto">
            <a:xfrm>
              <a:off x="4000500" y="4065588"/>
              <a:ext cx="688975" cy="1141412"/>
            </a:xfrm>
            <a:custGeom>
              <a:avLst/>
              <a:gdLst>
                <a:gd name="T0" fmla="*/ 2147483647 w 13054"/>
                <a:gd name="T1" fmla="*/ 2147483647 h 21600"/>
                <a:gd name="T2" fmla="*/ 0 w 13054"/>
                <a:gd name="T3" fmla="*/ 2147483647 h 21600"/>
                <a:gd name="T4" fmla="*/ 2147483647 w 13054"/>
                <a:gd name="T5" fmla="*/ 0 h 21600"/>
                <a:gd name="T6" fmla="*/ 0 60000 65536"/>
                <a:gd name="T7" fmla="*/ 0 60000 65536"/>
                <a:gd name="T8" fmla="*/ 0 60000 65536"/>
                <a:gd name="T9" fmla="*/ 0 w 13054"/>
                <a:gd name="T10" fmla="*/ 0 h 21600"/>
                <a:gd name="T11" fmla="*/ 13054 w 13054"/>
                <a:gd name="T12" fmla="*/ 21600 h 21600"/>
              </a:gdLst>
              <a:ahLst/>
              <a:cxnLst>
                <a:cxn ang="T6">
                  <a:pos x="T0" y="T1"/>
                </a:cxn>
                <a:cxn ang="T7">
                  <a:pos x="T2" y="T3"/>
                </a:cxn>
                <a:cxn ang="T8">
                  <a:pos x="T4" y="T5"/>
                </a:cxn>
              </a:cxnLst>
              <a:rect l="T9" t="T10" r="T11" b="T12"/>
              <a:pathLst>
                <a:path w="13054" h="21600" fill="none" extrusionOk="0">
                  <a:moveTo>
                    <a:pt x="13054" y="21523"/>
                  </a:moveTo>
                  <a:cubicBezTo>
                    <a:pt x="12448" y="21574"/>
                    <a:pt x="11840" y="21599"/>
                    <a:pt x="11233" y="21600"/>
                  </a:cubicBezTo>
                  <a:cubicBezTo>
                    <a:pt x="7270" y="21600"/>
                    <a:pt x="3384" y="20510"/>
                    <a:pt x="0" y="18449"/>
                  </a:cubicBezTo>
                </a:path>
                <a:path w="13054" h="21600" stroke="0" extrusionOk="0">
                  <a:moveTo>
                    <a:pt x="13054" y="21523"/>
                  </a:moveTo>
                  <a:cubicBezTo>
                    <a:pt x="12448" y="21574"/>
                    <a:pt x="11840" y="21599"/>
                    <a:pt x="11233" y="21600"/>
                  </a:cubicBezTo>
                  <a:cubicBezTo>
                    <a:pt x="7270" y="21600"/>
                    <a:pt x="3384" y="20510"/>
                    <a:pt x="0" y="18449"/>
                  </a:cubicBezTo>
                  <a:lnTo>
                    <a:pt x="11233" y="0"/>
                  </a:lnTo>
                  <a:close/>
                </a:path>
              </a:pathLst>
            </a:custGeom>
            <a:solidFill>
              <a:srgbClr val="CCCCFF"/>
            </a:solidFill>
            <a:ln w="6350">
              <a:solidFill>
                <a:srgbClr val="000000"/>
              </a:solidFill>
              <a:round/>
              <a:headEnd/>
              <a:tailEnd/>
            </a:ln>
          </p:spPr>
          <p:txBody>
            <a:bodyPr/>
            <a:lstStyle/>
            <a:p>
              <a:endParaRPr lang="en-GB" sz="2000" dirty="0">
                <a:latin typeface="Traditional Arabic" panose="02020603050405020304" pitchFamily="18" charset="-78"/>
                <a:cs typeface="Traditional Arabic" panose="02020603050405020304" pitchFamily="18" charset="-78"/>
              </a:endParaRPr>
            </a:p>
          </p:txBody>
        </p:sp>
        <p:sp>
          <p:nvSpPr>
            <p:cNvPr id="10" name="Arc 1040"/>
            <p:cNvSpPr>
              <a:spLocks/>
            </p:cNvSpPr>
            <p:nvPr/>
          </p:nvSpPr>
          <p:spPr bwMode="auto">
            <a:xfrm>
              <a:off x="3452813" y="3673475"/>
              <a:ext cx="1141412" cy="1366838"/>
            </a:xfrm>
            <a:custGeom>
              <a:avLst/>
              <a:gdLst>
                <a:gd name="T0" fmla="*/ 2147483647 w 21600"/>
                <a:gd name="T1" fmla="*/ 2147483647 h 25882"/>
                <a:gd name="T2" fmla="*/ 2147483647 w 21600"/>
                <a:gd name="T3" fmla="*/ 0 h 25882"/>
                <a:gd name="T4" fmla="*/ 2147483647 w 21600"/>
                <a:gd name="T5" fmla="*/ 2147483647 h 25882"/>
                <a:gd name="T6" fmla="*/ 0 60000 65536"/>
                <a:gd name="T7" fmla="*/ 0 60000 65536"/>
                <a:gd name="T8" fmla="*/ 0 60000 65536"/>
                <a:gd name="T9" fmla="*/ 0 w 21600"/>
                <a:gd name="T10" fmla="*/ 0 h 25882"/>
                <a:gd name="T11" fmla="*/ 21600 w 21600"/>
                <a:gd name="T12" fmla="*/ 25882 h 25882"/>
              </a:gdLst>
              <a:ahLst/>
              <a:cxnLst>
                <a:cxn ang="T6">
                  <a:pos x="T0" y="T1"/>
                </a:cxn>
                <a:cxn ang="T7">
                  <a:pos x="T2" y="T3"/>
                </a:cxn>
                <a:cxn ang="T8">
                  <a:pos x="T4" y="T5"/>
                </a:cxn>
              </a:cxnLst>
              <a:rect l="T9" t="T10" r="T11" b="T12"/>
              <a:pathLst>
                <a:path w="21600" h="25882" fill="none" extrusionOk="0">
                  <a:moveTo>
                    <a:pt x="10367" y="25881"/>
                  </a:moveTo>
                  <a:cubicBezTo>
                    <a:pt x="3929" y="21961"/>
                    <a:pt x="0" y="14969"/>
                    <a:pt x="0" y="7432"/>
                  </a:cubicBezTo>
                  <a:cubicBezTo>
                    <a:pt x="-1" y="4896"/>
                    <a:pt x="446" y="2380"/>
                    <a:pt x="1318" y="-1"/>
                  </a:cubicBezTo>
                </a:path>
                <a:path w="21600" h="25882" stroke="0" extrusionOk="0">
                  <a:moveTo>
                    <a:pt x="10367" y="25881"/>
                  </a:moveTo>
                  <a:cubicBezTo>
                    <a:pt x="3929" y="21961"/>
                    <a:pt x="0" y="14969"/>
                    <a:pt x="0" y="7432"/>
                  </a:cubicBezTo>
                  <a:cubicBezTo>
                    <a:pt x="-1" y="4896"/>
                    <a:pt x="446" y="2380"/>
                    <a:pt x="1318" y="-1"/>
                  </a:cubicBezTo>
                  <a:lnTo>
                    <a:pt x="21600" y="7432"/>
                  </a:lnTo>
                  <a:close/>
                </a:path>
              </a:pathLst>
            </a:custGeom>
            <a:solidFill>
              <a:srgbClr val="B2B2B2"/>
            </a:solidFill>
            <a:ln w="6350">
              <a:solidFill>
                <a:srgbClr val="000000"/>
              </a:solidFill>
              <a:round/>
              <a:headEnd/>
              <a:tailEnd/>
            </a:ln>
          </p:spPr>
          <p:txBody>
            <a:bodyPr/>
            <a:lstStyle/>
            <a:p>
              <a:endParaRPr lang="en-GB" sz="2000" dirty="0">
                <a:latin typeface="Traditional Arabic" panose="02020603050405020304" pitchFamily="18" charset="-78"/>
                <a:cs typeface="Traditional Arabic" panose="02020603050405020304" pitchFamily="18" charset="-78"/>
              </a:endParaRPr>
            </a:p>
          </p:txBody>
        </p:sp>
        <p:sp>
          <p:nvSpPr>
            <p:cNvPr id="11" name="Arc 1041"/>
            <p:cNvSpPr>
              <a:spLocks/>
            </p:cNvSpPr>
            <p:nvPr/>
          </p:nvSpPr>
          <p:spPr bwMode="auto">
            <a:xfrm>
              <a:off x="3522663" y="2924175"/>
              <a:ext cx="1322387" cy="1141413"/>
            </a:xfrm>
            <a:custGeom>
              <a:avLst/>
              <a:gdLst>
                <a:gd name="T0" fmla="*/ 0 w 25030"/>
                <a:gd name="T1" fmla="*/ 2147483647 h 21600"/>
                <a:gd name="T2" fmla="*/ 2147483647 w 25030"/>
                <a:gd name="T3" fmla="*/ 2147483647 h 21600"/>
                <a:gd name="T4" fmla="*/ 2147483647 w 25030"/>
                <a:gd name="T5" fmla="*/ 2147483647 h 21600"/>
                <a:gd name="T6" fmla="*/ 0 60000 65536"/>
                <a:gd name="T7" fmla="*/ 0 60000 65536"/>
                <a:gd name="T8" fmla="*/ 0 60000 65536"/>
                <a:gd name="T9" fmla="*/ 0 w 25030"/>
                <a:gd name="T10" fmla="*/ 0 h 21600"/>
                <a:gd name="T11" fmla="*/ 25030 w 25030"/>
                <a:gd name="T12" fmla="*/ 21600 h 21600"/>
              </a:gdLst>
              <a:ahLst/>
              <a:cxnLst>
                <a:cxn ang="T6">
                  <a:pos x="T0" y="T1"/>
                </a:cxn>
                <a:cxn ang="T7">
                  <a:pos x="T2" y="T3"/>
                </a:cxn>
                <a:cxn ang="T8">
                  <a:pos x="T4" y="T5"/>
                </a:cxn>
              </a:cxnLst>
              <a:rect l="T9" t="T10" r="T11" b="T12"/>
              <a:pathLst>
                <a:path w="25030" h="21600" fill="none" extrusionOk="0">
                  <a:moveTo>
                    <a:pt x="-1" y="14167"/>
                  </a:moveTo>
                  <a:cubicBezTo>
                    <a:pt x="3118" y="5658"/>
                    <a:pt x="11217" y="-1"/>
                    <a:pt x="20281" y="0"/>
                  </a:cubicBezTo>
                  <a:cubicBezTo>
                    <a:pt x="21878" y="0"/>
                    <a:pt x="23471" y="177"/>
                    <a:pt x="25030" y="528"/>
                  </a:cubicBezTo>
                </a:path>
                <a:path w="25030" h="21600" stroke="0" extrusionOk="0">
                  <a:moveTo>
                    <a:pt x="-1" y="14167"/>
                  </a:moveTo>
                  <a:cubicBezTo>
                    <a:pt x="3118" y="5658"/>
                    <a:pt x="11217" y="-1"/>
                    <a:pt x="20281" y="0"/>
                  </a:cubicBezTo>
                  <a:cubicBezTo>
                    <a:pt x="21878" y="0"/>
                    <a:pt x="23471" y="177"/>
                    <a:pt x="25030" y="528"/>
                  </a:cubicBezTo>
                  <a:lnTo>
                    <a:pt x="20281" y="21600"/>
                  </a:lnTo>
                  <a:close/>
                </a:path>
              </a:pathLst>
            </a:custGeom>
            <a:solidFill>
              <a:srgbClr val="808080"/>
            </a:solidFill>
            <a:ln w="6350">
              <a:solidFill>
                <a:srgbClr val="000000"/>
              </a:solidFill>
              <a:round/>
              <a:headEnd/>
              <a:tailEnd/>
            </a:ln>
          </p:spPr>
          <p:txBody>
            <a:bodyPr/>
            <a:lstStyle/>
            <a:p>
              <a:endParaRPr lang="en-GB" sz="2000" dirty="0">
                <a:latin typeface="Traditional Arabic" panose="02020603050405020304" pitchFamily="18" charset="-78"/>
                <a:cs typeface="Traditional Arabic" panose="02020603050405020304" pitchFamily="18" charset="-78"/>
              </a:endParaRPr>
            </a:p>
          </p:txBody>
        </p:sp>
        <p:sp>
          <p:nvSpPr>
            <p:cNvPr id="12" name="Arc 1042"/>
            <p:cNvSpPr>
              <a:spLocks/>
            </p:cNvSpPr>
            <p:nvPr/>
          </p:nvSpPr>
          <p:spPr bwMode="auto">
            <a:xfrm>
              <a:off x="4594225" y="2952750"/>
              <a:ext cx="803275" cy="1112838"/>
            </a:xfrm>
            <a:custGeom>
              <a:avLst/>
              <a:gdLst>
                <a:gd name="T0" fmla="*/ 2147483647 w 15198"/>
                <a:gd name="T1" fmla="*/ 0 h 21071"/>
                <a:gd name="T2" fmla="*/ 2147483647 w 15198"/>
                <a:gd name="T3" fmla="*/ 2147483647 h 21071"/>
                <a:gd name="T4" fmla="*/ 0 w 15198"/>
                <a:gd name="T5" fmla="*/ 2147483647 h 21071"/>
                <a:gd name="T6" fmla="*/ 0 60000 65536"/>
                <a:gd name="T7" fmla="*/ 0 60000 65536"/>
                <a:gd name="T8" fmla="*/ 0 60000 65536"/>
                <a:gd name="T9" fmla="*/ 0 w 15198"/>
                <a:gd name="T10" fmla="*/ 0 h 21071"/>
                <a:gd name="T11" fmla="*/ 15198 w 15198"/>
                <a:gd name="T12" fmla="*/ 21071 h 21071"/>
              </a:gdLst>
              <a:ahLst/>
              <a:cxnLst>
                <a:cxn ang="T6">
                  <a:pos x="T0" y="T1"/>
                </a:cxn>
                <a:cxn ang="T7">
                  <a:pos x="T2" y="T3"/>
                </a:cxn>
                <a:cxn ang="T8">
                  <a:pos x="T4" y="T5"/>
                </a:cxn>
              </a:cxnLst>
              <a:rect l="T9" t="T10" r="T11" b="T12"/>
              <a:pathLst>
                <a:path w="15198" h="21071" fill="none" extrusionOk="0">
                  <a:moveTo>
                    <a:pt x="4749" y="-1"/>
                  </a:moveTo>
                  <a:cubicBezTo>
                    <a:pt x="8699" y="889"/>
                    <a:pt x="12320" y="2872"/>
                    <a:pt x="15197" y="5722"/>
                  </a:cubicBezTo>
                </a:path>
                <a:path w="15198" h="21071" stroke="0" extrusionOk="0">
                  <a:moveTo>
                    <a:pt x="4749" y="-1"/>
                  </a:moveTo>
                  <a:cubicBezTo>
                    <a:pt x="8699" y="889"/>
                    <a:pt x="12320" y="2872"/>
                    <a:pt x="15197" y="5722"/>
                  </a:cubicBezTo>
                  <a:lnTo>
                    <a:pt x="0" y="21071"/>
                  </a:lnTo>
                  <a:close/>
                </a:path>
              </a:pathLst>
            </a:custGeom>
            <a:solidFill>
              <a:srgbClr val="000000"/>
            </a:solidFill>
            <a:ln w="6350">
              <a:solidFill>
                <a:srgbClr val="000000"/>
              </a:solidFill>
              <a:round/>
              <a:headEnd/>
              <a:tailEnd/>
            </a:ln>
          </p:spPr>
          <p:txBody>
            <a:bodyPr/>
            <a:lstStyle/>
            <a:p>
              <a:endParaRPr lang="en-GB" sz="2000" dirty="0">
                <a:latin typeface="Traditional Arabic" panose="02020603050405020304" pitchFamily="18" charset="-78"/>
                <a:cs typeface="Traditional Arabic" panose="02020603050405020304" pitchFamily="18" charset="-78"/>
              </a:endParaRPr>
            </a:p>
          </p:txBody>
        </p:sp>
      </p:grpSp>
      <p:sp>
        <p:nvSpPr>
          <p:cNvPr id="13" name="Rectangle 1048"/>
          <p:cNvSpPr>
            <a:spLocks noChangeArrowheads="1"/>
          </p:cNvSpPr>
          <p:nvPr/>
        </p:nvSpPr>
        <p:spPr bwMode="auto">
          <a:xfrm>
            <a:off x="3424055" y="3518377"/>
            <a:ext cx="43441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2000" dirty="0" smtClean="0">
                <a:solidFill>
                  <a:srgbClr val="FFFFFF"/>
                </a:solidFill>
                <a:latin typeface="Traditional Arabic" panose="02020603050405020304" pitchFamily="18" charset="-78"/>
                <a:cs typeface="Traditional Arabic" panose="02020603050405020304" pitchFamily="18" charset="-78"/>
              </a:rPr>
              <a:t>25%</a:t>
            </a:r>
            <a:endParaRPr lang="en-GB" altLang="fr-FR" sz="2000" dirty="0">
              <a:solidFill>
                <a:srgbClr val="FFFFFF"/>
              </a:solidFill>
              <a:latin typeface="Traditional Arabic" panose="02020603050405020304" pitchFamily="18" charset="-78"/>
              <a:cs typeface="Traditional Arabic" panose="02020603050405020304" pitchFamily="18" charset="-78"/>
            </a:endParaRPr>
          </a:p>
        </p:txBody>
      </p:sp>
      <p:sp>
        <p:nvSpPr>
          <p:cNvPr id="14" name="Rectangle 1049"/>
          <p:cNvSpPr>
            <a:spLocks noChangeArrowheads="1"/>
          </p:cNvSpPr>
          <p:nvPr/>
        </p:nvSpPr>
        <p:spPr bwMode="auto">
          <a:xfrm>
            <a:off x="3035862" y="4167895"/>
            <a:ext cx="43441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2000" dirty="0" smtClean="0">
                <a:solidFill>
                  <a:schemeClr val="bg1"/>
                </a:solidFill>
                <a:latin typeface="Traditional Arabic" panose="02020603050405020304" pitchFamily="18" charset="-78"/>
                <a:cs typeface="Traditional Arabic" panose="02020603050405020304" pitchFamily="18" charset="-78"/>
              </a:rPr>
              <a:t>11%</a:t>
            </a:r>
            <a:endParaRPr lang="en-GB" altLang="fr-FR" sz="2000" dirty="0">
              <a:solidFill>
                <a:schemeClr val="bg1"/>
              </a:solidFill>
              <a:latin typeface="Traditional Arabic" panose="02020603050405020304" pitchFamily="18" charset="-78"/>
              <a:cs typeface="Traditional Arabic" panose="02020603050405020304" pitchFamily="18" charset="-78"/>
            </a:endParaRPr>
          </a:p>
        </p:txBody>
      </p:sp>
      <p:sp>
        <p:nvSpPr>
          <p:cNvPr id="15" name="Rectangle 1050"/>
          <p:cNvSpPr>
            <a:spLocks noChangeArrowheads="1"/>
          </p:cNvSpPr>
          <p:nvPr/>
        </p:nvSpPr>
        <p:spPr bwMode="auto">
          <a:xfrm>
            <a:off x="2425189" y="4207640"/>
            <a:ext cx="43441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2000" dirty="0" smtClean="0">
                <a:solidFill>
                  <a:schemeClr val="tx2"/>
                </a:solidFill>
                <a:latin typeface="Traditional Arabic" panose="02020603050405020304" pitchFamily="18" charset="-78"/>
                <a:cs typeface="Traditional Arabic" panose="02020603050405020304" pitchFamily="18" charset="-78"/>
              </a:rPr>
              <a:t>10%</a:t>
            </a:r>
            <a:endParaRPr lang="en-GB" altLang="fr-FR" sz="2000" dirty="0">
              <a:solidFill>
                <a:schemeClr val="tx2"/>
              </a:solidFill>
              <a:latin typeface="Traditional Arabic" panose="02020603050405020304" pitchFamily="18" charset="-78"/>
              <a:cs typeface="Traditional Arabic" panose="02020603050405020304" pitchFamily="18" charset="-78"/>
            </a:endParaRPr>
          </a:p>
        </p:txBody>
      </p:sp>
      <p:sp>
        <p:nvSpPr>
          <p:cNvPr id="16" name="Rectangle 1051"/>
          <p:cNvSpPr>
            <a:spLocks noChangeArrowheads="1"/>
          </p:cNvSpPr>
          <p:nvPr/>
        </p:nvSpPr>
        <p:spPr bwMode="auto">
          <a:xfrm>
            <a:off x="1939544" y="3682787"/>
            <a:ext cx="43441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2000" dirty="0" smtClean="0">
                <a:solidFill>
                  <a:srgbClr val="004386"/>
                </a:solidFill>
                <a:latin typeface="Traditional Arabic" panose="02020603050405020304" pitchFamily="18" charset="-78"/>
                <a:cs typeface="Traditional Arabic" panose="02020603050405020304" pitchFamily="18" charset="-78"/>
              </a:rPr>
              <a:t>22%</a:t>
            </a:r>
            <a:endParaRPr lang="en-GB" altLang="fr-FR" sz="2000" dirty="0">
              <a:solidFill>
                <a:srgbClr val="004386"/>
              </a:solidFill>
              <a:latin typeface="Traditional Arabic" panose="02020603050405020304" pitchFamily="18" charset="-78"/>
              <a:cs typeface="Traditional Arabic" panose="02020603050405020304" pitchFamily="18" charset="-78"/>
            </a:endParaRPr>
          </a:p>
        </p:txBody>
      </p:sp>
      <p:sp>
        <p:nvSpPr>
          <p:cNvPr id="17" name="Rectangle 1052"/>
          <p:cNvSpPr>
            <a:spLocks noChangeArrowheads="1"/>
          </p:cNvSpPr>
          <p:nvPr/>
        </p:nvSpPr>
        <p:spPr bwMode="auto">
          <a:xfrm>
            <a:off x="2266041" y="2677784"/>
            <a:ext cx="43441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2000" dirty="0" smtClean="0">
                <a:solidFill>
                  <a:srgbClr val="FFFFFF"/>
                </a:solidFill>
                <a:latin typeface="Traditional Arabic" panose="02020603050405020304" pitchFamily="18" charset="-78"/>
                <a:cs typeface="Traditional Arabic" panose="02020603050405020304" pitchFamily="18" charset="-78"/>
              </a:rPr>
              <a:t>23%</a:t>
            </a:r>
            <a:endParaRPr lang="en-GB" altLang="fr-FR" sz="2000" dirty="0">
              <a:solidFill>
                <a:srgbClr val="FFFFFF"/>
              </a:solidFill>
              <a:latin typeface="Traditional Arabic" panose="02020603050405020304" pitchFamily="18" charset="-78"/>
              <a:cs typeface="Traditional Arabic" panose="02020603050405020304" pitchFamily="18" charset="-78"/>
            </a:endParaRPr>
          </a:p>
        </p:txBody>
      </p:sp>
      <p:sp>
        <p:nvSpPr>
          <p:cNvPr id="18" name="Rectangle 1053"/>
          <p:cNvSpPr>
            <a:spLocks noChangeArrowheads="1"/>
          </p:cNvSpPr>
          <p:nvPr/>
        </p:nvSpPr>
        <p:spPr bwMode="auto">
          <a:xfrm>
            <a:off x="3018550" y="2770117"/>
            <a:ext cx="30938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2000" dirty="0" smtClean="0">
                <a:solidFill>
                  <a:srgbClr val="FFFFFF"/>
                </a:solidFill>
                <a:latin typeface="Traditional Arabic" panose="02020603050405020304" pitchFamily="18" charset="-78"/>
                <a:cs typeface="Traditional Arabic" panose="02020603050405020304" pitchFamily="18" charset="-78"/>
              </a:rPr>
              <a:t>9%</a:t>
            </a:r>
            <a:endParaRPr lang="en-GB" altLang="fr-FR" sz="2000" dirty="0">
              <a:solidFill>
                <a:srgbClr val="FFFFFF"/>
              </a:solidFill>
              <a:latin typeface="Traditional Arabic" panose="02020603050405020304" pitchFamily="18" charset="-78"/>
              <a:cs typeface="Traditional Arabic" panose="02020603050405020304" pitchFamily="18" charset="-78"/>
            </a:endParaRPr>
          </a:p>
        </p:txBody>
      </p:sp>
      <p:sp>
        <p:nvSpPr>
          <p:cNvPr id="19" name="Rectangle 1030"/>
          <p:cNvSpPr>
            <a:spLocks noChangeArrowheads="1"/>
          </p:cNvSpPr>
          <p:nvPr/>
        </p:nvSpPr>
        <p:spPr bwMode="auto">
          <a:xfrm>
            <a:off x="962476" y="1369242"/>
            <a:ext cx="3685662" cy="397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2000" b="1" dirty="0" smtClean="0">
                <a:solidFill>
                  <a:schemeClr val="tx2"/>
                </a:solidFill>
                <a:latin typeface="Traditional Arabic" panose="02020603050405020304" pitchFamily="18" charset="-78"/>
                <a:cs typeface="Traditional Arabic" panose="02020603050405020304" pitchFamily="18" charset="-78"/>
              </a:rPr>
              <a:t>أطفال دون </a:t>
            </a:r>
            <a:r>
              <a:rPr lang="ar-TN" altLang="fr-FR" sz="1800" b="1" dirty="0" smtClean="0">
                <a:solidFill>
                  <a:schemeClr val="tx2"/>
                </a:solidFill>
                <a:latin typeface="Traditional Arabic" panose="02020603050405020304" pitchFamily="18" charset="-78"/>
                <a:cs typeface="Traditional Arabic" panose="02020603050405020304" pitchFamily="18" charset="-78"/>
              </a:rPr>
              <a:t>5 </a:t>
            </a:r>
            <a:r>
              <a:rPr lang="ar-TN" altLang="fr-FR" sz="2000" b="1" dirty="0" smtClean="0">
                <a:solidFill>
                  <a:schemeClr val="tx2"/>
                </a:solidFill>
                <a:latin typeface="Traditional Arabic" panose="02020603050405020304" pitchFamily="18" charset="-78"/>
                <a:cs typeface="Traditional Arabic" panose="02020603050405020304" pitchFamily="18" charset="-78"/>
              </a:rPr>
              <a:t>سنوات:</a:t>
            </a:r>
            <a:r>
              <a:rPr lang="en-GB" altLang="fr-FR" sz="2000" b="1" dirty="0" smtClean="0">
                <a:solidFill>
                  <a:schemeClr val="tx2"/>
                </a:solidFill>
                <a:latin typeface="Traditional Arabic" panose="02020603050405020304" pitchFamily="18" charset="-78"/>
                <a:cs typeface="Traditional Arabic" panose="02020603050405020304" pitchFamily="18" charset="-78"/>
              </a:rPr>
              <a:t> </a:t>
            </a:r>
            <a:r>
              <a:rPr lang="ar-TN" altLang="fr-FR" sz="2000" b="1" dirty="0" smtClean="0">
                <a:solidFill>
                  <a:schemeClr val="tx2"/>
                </a:solidFill>
                <a:latin typeface="Traditional Arabic" panose="02020603050405020304" pitchFamily="18" charset="-78"/>
                <a:cs typeface="Traditional Arabic" panose="02020603050405020304" pitchFamily="18" charset="-78"/>
              </a:rPr>
              <a:t>بلغ عدد الوفيات </a:t>
            </a:r>
            <a:r>
              <a:rPr lang="ar-TN" altLang="fr-FR" sz="1800" b="1" dirty="0" smtClean="0">
                <a:solidFill>
                  <a:schemeClr val="tx2"/>
                </a:solidFill>
                <a:latin typeface="Traditional Arabic" panose="02020603050405020304" pitchFamily="18" charset="-78"/>
                <a:cs typeface="Traditional Arabic" panose="02020603050405020304" pitchFamily="18" charset="-78"/>
              </a:rPr>
              <a:t>175  </a:t>
            </a:r>
            <a:endParaRPr lang="en-GB" altLang="fr-FR" sz="2000" b="1" dirty="0">
              <a:solidFill>
                <a:schemeClr val="tx2"/>
              </a:solidFill>
              <a:latin typeface="Traditional Arabic" panose="02020603050405020304" pitchFamily="18" charset="-78"/>
              <a:cs typeface="Traditional Arabic" panose="02020603050405020304" pitchFamily="18" charset="-78"/>
            </a:endParaRPr>
          </a:p>
        </p:txBody>
      </p:sp>
      <p:sp>
        <p:nvSpPr>
          <p:cNvPr id="20" name="Rectangle 1031"/>
          <p:cNvSpPr>
            <a:spLocks noChangeArrowheads="1"/>
          </p:cNvSpPr>
          <p:nvPr/>
        </p:nvSpPr>
        <p:spPr bwMode="auto">
          <a:xfrm>
            <a:off x="1161994" y="2321100"/>
            <a:ext cx="936156" cy="397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2000" dirty="0" smtClean="0">
                <a:solidFill>
                  <a:schemeClr val="tx2"/>
                </a:solidFill>
                <a:latin typeface="Traditional Arabic" panose="02020603050405020304" pitchFamily="18" charset="-78"/>
                <a:cs typeface="Traditional Arabic" panose="02020603050405020304" pitchFamily="18" charset="-78"/>
              </a:rPr>
              <a:t>سوء التّغذية</a:t>
            </a:r>
            <a:endParaRPr lang="en-GB" altLang="fr-FR" sz="2000" dirty="0">
              <a:solidFill>
                <a:schemeClr val="tx2"/>
              </a:solidFill>
              <a:latin typeface="Traditional Arabic" panose="02020603050405020304" pitchFamily="18" charset="-78"/>
              <a:cs typeface="Traditional Arabic" panose="02020603050405020304" pitchFamily="18" charset="-78"/>
            </a:endParaRPr>
          </a:p>
        </p:txBody>
      </p:sp>
      <p:sp>
        <p:nvSpPr>
          <p:cNvPr id="21" name="Rectangle 1032"/>
          <p:cNvSpPr>
            <a:spLocks noChangeArrowheads="1"/>
          </p:cNvSpPr>
          <p:nvPr/>
        </p:nvSpPr>
        <p:spPr bwMode="auto">
          <a:xfrm>
            <a:off x="3447978" y="2183883"/>
            <a:ext cx="1202253" cy="397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271463" lvl="1" indent="-271463" algn="r" rtl="1">
              <a:spcBef>
                <a:spcPts val="800"/>
              </a:spcBef>
              <a:buClr>
                <a:schemeClr val="tx2"/>
              </a:buClr>
            </a:pPr>
            <a:r>
              <a:rPr lang="ar-TN" altLang="fr-FR" sz="2000" dirty="0" smtClean="0">
                <a:solidFill>
                  <a:schemeClr val="tx2"/>
                </a:solidFill>
                <a:latin typeface="Traditional Arabic" panose="02020603050405020304" pitchFamily="18" charset="-78"/>
                <a:cs typeface="Traditional Arabic" panose="02020603050405020304" pitchFamily="18" charset="-78"/>
              </a:rPr>
              <a:t>الالتهاب</a:t>
            </a:r>
            <a:r>
              <a:rPr lang="ar-TN" sz="2000" dirty="0" smtClean="0">
                <a:latin typeface="Traditional Arabic" panose="02020603050405020304" pitchFamily="18" charset="-78"/>
                <a:cs typeface="Traditional Arabic" panose="02020603050405020304" pitchFamily="18" charset="-78"/>
              </a:rPr>
              <a:t> </a:t>
            </a:r>
            <a:r>
              <a:rPr lang="ar-TN" altLang="fr-FR" sz="2000" dirty="0" smtClean="0">
                <a:solidFill>
                  <a:schemeClr val="tx2"/>
                </a:solidFill>
                <a:latin typeface="Traditional Arabic" panose="02020603050405020304" pitchFamily="18" charset="-78"/>
                <a:cs typeface="Traditional Arabic" panose="02020603050405020304" pitchFamily="18" charset="-78"/>
              </a:rPr>
              <a:t>الرئوي</a:t>
            </a:r>
          </a:p>
        </p:txBody>
      </p:sp>
      <p:sp>
        <p:nvSpPr>
          <p:cNvPr id="22" name="Rectangle 1033"/>
          <p:cNvSpPr>
            <a:spLocks noChangeArrowheads="1"/>
          </p:cNvSpPr>
          <p:nvPr/>
        </p:nvSpPr>
        <p:spPr bwMode="auto">
          <a:xfrm>
            <a:off x="4103605" y="3545570"/>
            <a:ext cx="546626" cy="397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2000" dirty="0" err="1" smtClean="0">
                <a:solidFill>
                  <a:schemeClr val="tx2"/>
                </a:solidFill>
                <a:latin typeface="Traditional Arabic" panose="02020603050405020304" pitchFamily="18" charset="-78"/>
                <a:cs typeface="Traditional Arabic" panose="02020603050405020304" pitchFamily="18" charset="-78"/>
              </a:rPr>
              <a:t>ملاريا</a:t>
            </a:r>
            <a:endParaRPr lang="en-GB" altLang="fr-FR" sz="2000" dirty="0">
              <a:solidFill>
                <a:schemeClr val="tx2"/>
              </a:solidFill>
              <a:latin typeface="Traditional Arabic" panose="02020603050405020304" pitchFamily="18" charset="-78"/>
              <a:cs typeface="Traditional Arabic" panose="02020603050405020304" pitchFamily="18" charset="-78"/>
            </a:endParaRPr>
          </a:p>
        </p:txBody>
      </p:sp>
      <p:sp>
        <p:nvSpPr>
          <p:cNvPr id="23" name="Rectangle 1034"/>
          <p:cNvSpPr>
            <a:spLocks noChangeArrowheads="1"/>
          </p:cNvSpPr>
          <p:nvPr/>
        </p:nvSpPr>
        <p:spPr bwMode="auto">
          <a:xfrm>
            <a:off x="3189487" y="4693943"/>
            <a:ext cx="782267" cy="397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271463" lvl="1" indent="-271463" algn="r" rtl="1">
              <a:spcBef>
                <a:spcPts val="800"/>
              </a:spcBef>
              <a:buClr>
                <a:schemeClr val="tx2"/>
              </a:buClr>
            </a:pPr>
            <a:r>
              <a:rPr lang="ar-TN" altLang="fr-FR" sz="2000" dirty="0" smtClean="0">
                <a:solidFill>
                  <a:schemeClr val="tx2"/>
                </a:solidFill>
                <a:latin typeface="Traditional Arabic" panose="02020603050405020304" pitchFamily="18" charset="-78"/>
                <a:cs typeface="Traditional Arabic" panose="02020603050405020304" pitchFamily="18" charset="-78"/>
              </a:rPr>
              <a:t>الاسهال </a:t>
            </a:r>
          </a:p>
        </p:txBody>
      </p:sp>
      <p:sp>
        <p:nvSpPr>
          <p:cNvPr id="24" name="Rectangle 1035"/>
          <p:cNvSpPr>
            <a:spLocks noChangeArrowheads="1"/>
          </p:cNvSpPr>
          <p:nvPr/>
        </p:nvSpPr>
        <p:spPr bwMode="auto">
          <a:xfrm>
            <a:off x="1970001" y="4772709"/>
            <a:ext cx="618761" cy="397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2000" dirty="0" smtClean="0">
                <a:solidFill>
                  <a:schemeClr val="tx2"/>
                </a:solidFill>
                <a:latin typeface="Traditional Arabic" panose="02020603050405020304" pitchFamily="18" charset="-78"/>
                <a:cs typeface="Traditional Arabic" panose="02020603050405020304" pitchFamily="18" charset="-78"/>
              </a:rPr>
              <a:t>الحصبة</a:t>
            </a:r>
            <a:endParaRPr lang="en-GB" altLang="fr-FR" sz="2000" dirty="0">
              <a:solidFill>
                <a:schemeClr val="tx2"/>
              </a:solidFill>
              <a:latin typeface="Traditional Arabic" panose="02020603050405020304" pitchFamily="18" charset="-78"/>
              <a:cs typeface="Traditional Arabic" panose="02020603050405020304" pitchFamily="18" charset="-78"/>
            </a:endParaRPr>
          </a:p>
        </p:txBody>
      </p:sp>
      <p:sp>
        <p:nvSpPr>
          <p:cNvPr id="25" name="Rectangle 1036"/>
          <p:cNvSpPr>
            <a:spLocks noChangeArrowheads="1"/>
          </p:cNvSpPr>
          <p:nvPr/>
        </p:nvSpPr>
        <p:spPr bwMode="auto">
          <a:xfrm>
            <a:off x="586605" y="3978267"/>
            <a:ext cx="1017908" cy="397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rtl="1"/>
            <a:r>
              <a:rPr lang="ar-TN" altLang="fr-FR" sz="2000" dirty="0" smtClean="0">
                <a:solidFill>
                  <a:schemeClr val="tx2"/>
                </a:solidFill>
                <a:latin typeface="Traditional Arabic" panose="02020603050405020304" pitchFamily="18" charset="-78"/>
                <a:cs typeface="Traditional Arabic" panose="02020603050405020304" pitchFamily="18" charset="-78"/>
              </a:rPr>
              <a:t>أمراض اخرى</a:t>
            </a:r>
            <a:endParaRPr lang="en-GB" altLang="fr-FR" sz="2000" dirty="0">
              <a:solidFill>
                <a:schemeClr val="tx2"/>
              </a:solidFill>
              <a:latin typeface="Traditional Arabic" panose="02020603050405020304" pitchFamily="18" charset="-78"/>
              <a:cs typeface="Traditional Arabic" panose="02020603050405020304" pitchFamily="18" charset="-78"/>
            </a:endParaRPr>
          </a:p>
        </p:txBody>
      </p:sp>
      <p:sp>
        <p:nvSpPr>
          <p:cNvPr id="26"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181199944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حساب معدل الوفيات</a:t>
            </a:r>
          </a:p>
        </p:txBody>
      </p:sp>
      <p:sp>
        <p:nvSpPr>
          <p:cNvPr id="3" name="Content Placeholder 2"/>
          <p:cNvSpPr>
            <a:spLocks noGrp="1"/>
          </p:cNvSpPr>
          <p:nvPr>
            <p:ph idx="1"/>
          </p:nvPr>
        </p:nvSpPr>
        <p:spPr>
          <a:xfrm>
            <a:off x="457200" y="1369242"/>
            <a:ext cx="8229600" cy="870105"/>
          </a:xfrm>
        </p:spPr>
        <p:txBody>
          <a:bodyPr/>
          <a:lstStyle/>
          <a:p>
            <a:pPr algn="ctr"/>
            <a:r>
              <a:rPr lang="ar-SA" u="sng" dirty="0"/>
              <a:t> عدد </a:t>
            </a:r>
            <a:r>
              <a:rPr lang="ar-SA" u="sng" dirty="0" smtClean="0"/>
              <a:t>الوفيات</a:t>
            </a:r>
            <a:r>
              <a:rPr lang="en-GB" u="sng" dirty="0" smtClean="0"/>
              <a:t>x </a:t>
            </a:r>
            <a:r>
              <a:rPr lang="ar-SA" u="sng" dirty="0" smtClean="0"/>
              <a:t> </a:t>
            </a:r>
            <a:r>
              <a:rPr lang="en-GB" u="sng" dirty="0" smtClean="0"/>
              <a:t> </a:t>
            </a:r>
            <a:r>
              <a:rPr lang="en-GB" sz="2000" u="sng" dirty="0" smtClean="0"/>
              <a:t>10.000</a:t>
            </a:r>
            <a:r>
              <a:rPr lang="ar-SA" u="sng" dirty="0" smtClean="0"/>
              <a:t>يوميا</a:t>
            </a:r>
            <a:endParaRPr lang="ar-SA" u="sng" dirty="0"/>
          </a:p>
          <a:p>
            <a:pPr algn="ctr"/>
            <a:r>
              <a:rPr lang="ar-SA" dirty="0" smtClean="0"/>
              <a:t>عدد </a:t>
            </a:r>
            <a:r>
              <a:rPr lang="ar-SA" dirty="0"/>
              <a:t>الأيام خلال الفترة </a:t>
            </a:r>
            <a:r>
              <a:rPr lang="en-GB" dirty="0"/>
              <a:t> x </a:t>
            </a:r>
            <a:r>
              <a:rPr lang="ar-SA" dirty="0" smtClean="0"/>
              <a:t>عدد السكان</a:t>
            </a:r>
            <a:endParaRPr lang="ar-SA" dirty="0"/>
          </a:p>
        </p:txBody>
      </p:sp>
      <p:sp>
        <p:nvSpPr>
          <p:cNvPr id="5" name="Content Placeholder 2"/>
          <p:cNvSpPr txBox="1">
            <a:spLocks/>
          </p:cNvSpPr>
          <p:nvPr/>
        </p:nvSpPr>
        <p:spPr>
          <a:xfrm>
            <a:off x="457200" y="2752430"/>
            <a:ext cx="8229600" cy="842113"/>
          </a:xfrm>
          <a:prstGeom prst="rect">
            <a:avLst/>
          </a:prstGeom>
        </p:spPr>
        <p:txBody>
          <a:bodyPr vert="horz" lIns="91440" tIns="45720" rIns="91440" bIns="45720" rtlCol="0">
            <a:noAutofit/>
          </a:bodyPr>
          <a:lstStyle>
            <a:lvl1pPr marL="0" indent="0" algn="r" defTabSz="914400" rtl="1" eaLnBrk="1" latinLnBrk="0" hangingPunct="1">
              <a:spcBef>
                <a:spcPct val="20000"/>
              </a:spcBef>
              <a:buClr>
                <a:schemeClr val="tx2"/>
              </a:buClr>
              <a:buFont typeface="Arial" panose="020B0604020202020204" pitchFamily="34" charset="0"/>
              <a:buNone/>
              <a:defRPr sz="2200" kern="1200">
                <a:solidFill>
                  <a:srgbClr val="000000"/>
                </a:solidFill>
                <a:latin typeface="Traditional Arabic" panose="02020603050405020304" pitchFamily="18" charset="-78"/>
                <a:ea typeface="+mn-ea"/>
                <a:cs typeface="Traditional Arabic" panose="02020603050405020304" pitchFamily="18" charset="-78"/>
              </a:defRPr>
            </a:lvl1pPr>
            <a:lvl2pPr marL="361950" indent="-361950" algn="r" defTabSz="914400" rtl="1" eaLnBrk="1" latinLnBrk="0" hangingPunct="1">
              <a:spcBef>
                <a:spcPct val="20000"/>
              </a:spcBef>
              <a:buClr>
                <a:schemeClr val="tx2"/>
              </a:buClr>
              <a:buFont typeface="Arial" panose="020B0604020202020204" pitchFamily="34" charset="0"/>
              <a:buChar char="•"/>
              <a:defRPr sz="2200" kern="1200">
                <a:solidFill>
                  <a:srgbClr val="000000"/>
                </a:solidFill>
                <a:latin typeface="Traditional Arabic" panose="02020603050405020304" pitchFamily="18" charset="-78"/>
                <a:ea typeface="+mn-ea"/>
                <a:cs typeface="Traditional Arabic" panose="02020603050405020304" pitchFamily="18" charset="-78"/>
              </a:defRPr>
            </a:lvl2pPr>
            <a:lvl3pPr marL="715963" indent="-354013" algn="r" defTabSz="914400" rtl="1" eaLnBrk="1" latinLnBrk="0" hangingPunct="1">
              <a:spcBef>
                <a:spcPct val="20000"/>
              </a:spcBef>
              <a:buFont typeface="Traditional Arabic" panose="02020603050405020304" pitchFamily="18" charset="-78"/>
              <a:buChar char="–"/>
              <a:defRPr sz="2200" kern="1200">
                <a:solidFill>
                  <a:srgbClr val="000000"/>
                </a:solidFill>
                <a:latin typeface="Traditional Arabic" panose="02020603050405020304" pitchFamily="18" charset="-78"/>
                <a:ea typeface="+mn-ea"/>
                <a:cs typeface="Traditional Arabic" panose="02020603050405020304" pitchFamily="18" charset="-78"/>
              </a:defRPr>
            </a:lvl3pPr>
            <a:lvl4pPr marL="16002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4pPr>
            <a:lvl5pPr marL="20574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ar-SA" sz="2000" u="sng" dirty="0" smtClean="0"/>
              <a:t>21</a:t>
            </a:r>
            <a:r>
              <a:rPr lang="ar-SA" sz="2400" u="sng" dirty="0" smtClean="0"/>
              <a:t> </a:t>
            </a:r>
            <a:r>
              <a:rPr lang="ar-SA" u="sng" dirty="0" smtClean="0"/>
              <a:t>(حالة وفاه)</a:t>
            </a:r>
            <a:r>
              <a:rPr lang="en-GB" u="sng" dirty="0" smtClean="0"/>
              <a:t>x </a:t>
            </a:r>
            <a:r>
              <a:rPr lang="ar-SA" u="sng" dirty="0" smtClean="0"/>
              <a:t> </a:t>
            </a:r>
            <a:r>
              <a:rPr lang="en-GB" sz="2000" u="sng" dirty="0" smtClean="0"/>
              <a:t>10.000</a:t>
            </a:r>
          </a:p>
          <a:p>
            <a:pPr algn="ctr"/>
            <a:r>
              <a:rPr lang="en-GB" dirty="0" smtClean="0"/>
              <a:t>) </a:t>
            </a:r>
            <a:r>
              <a:rPr lang="en-GB" sz="2000" dirty="0" smtClean="0"/>
              <a:t>7</a:t>
            </a:r>
            <a:r>
              <a:rPr lang="ar-SA" dirty="0" smtClean="0"/>
              <a:t>ايام</a:t>
            </a:r>
            <a:r>
              <a:rPr lang="en-GB" dirty="0" smtClean="0"/>
              <a:t>) </a:t>
            </a:r>
            <a:r>
              <a:rPr lang="en-GB" sz="1800" dirty="0" smtClean="0"/>
              <a:t>50.000</a:t>
            </a:r>
            <a:r>
              <a:rPr lang="en-GB" dirty="0" smtClean="0"/>
              <a:t> x (</a:t>
            </a:r>
            <a:r>
              <a:rPr lang="ar-SA" dirty="0" err="1" smtClean="0"/>
              <a:t>إجمالى</a:t>
            </a:r>
            <a:r>
              <a:rPr lang="ar-SA" dirty="0" smtClean="0"/>
              <a:t> عدد السكان)</a:t>
            </a:r>
          </a:p>
        </p:txBody>
      </p:sp>
      <p:sp>
        <p:nvSpPr>
          <p:cNvPr id="6" name="Content Placeholder 2"/>
          <p:cNvSpPr txBox="1">
            <a:spLocks/>
          </p:cNvSpPr>
          <p:nvPr/>
        </p:nvSpPr>
        <p:spPr>
          <a:xfrm>
            <a:off x="457200" y="4382403"/>
            <a:ext cx="8229600" cy="478219"/>
          </a:xfrm>
          <a:prstGeom prst="rect">
            <a:avLst/>
          </a:prstGeom>
        </p:spPr>
        <p:txBody>
          <a:bodyPr vert="horz" lIns="91440" tIns="45720" rIns="91440" bIns="45720" rtlCol="0">
            <a:noAutofit/>
          </a:bodyPr>
          <a:lstStyle>
            <a:lvl1pPr marL="0" indent="0" algn="r" defTabSz="914400" rtl="1" eaLnBrk="1" latinLnBrk="0" hangingPunct="1">
              <a:spcBef>
                <a:spcPct val="20000"/>
              </a:spcBef>
              <a:buClr>
                <a:schemeClr val="tx2"/>
              </a:buClr>
              <a:buFont typeface="Arial" panose="020B0604020202020204" pitchFamily="34" charset="0"/>
              <a:buNone/>
              <a:defRPr sz="2200" kern="1200">
                <a:solidFill>
                  <a:srgbClr val="000000"/>
                </a:solidFill>
                <a:latin typeface="Traditional Arabic" panose="02020603050405020304" pitchFamily="18" charset="-78"/>
                <a:ea typeface="+mn-ea"/>
                <a:cs typeface="Traditional Arabic" panose="02020603050405020304" pitchFamily="18" charset="-78"/>
              </a:defRPr>
            </a:lvl1pPr>
            <a:lvl2pPr marL="361950" indent="-361950" algn="r" defTabSz="914400" rtl="1" eaLnBrk="1" latinLnBrk="0" hangingPunct="1">
              <a:spcBef>
                <a:spcPct val="20000"/>
              </a:spcBef>
              <a:buClr>
                <a:schemeClr val="tx2"/>
              </a:buClr>
              <a:buFont typeface="Arial" panose="020B0604020202020204" pitchFamily="34" charset="0"/>
              <a:buChar char="•"/>
              <a:defRPr sz="2200" kern="1200">
                <a:solidFill>
                  <a:srgbClr val="000000"/>
                </a:solidFill>
                <a:latin typeface="Traditional Arabic" panose="02020603050405020304" pitchFamily="18" charset="-78"/>
                <a:ea typeface="+mn-ea"/>
                <a:cs typeface="Traditional Arabic" panose="02020603050405020304" pitchFamily="18" charset="-78"/>
              </a:defRPr>
            </a:lvl2pPr>
            <a:lvl3pPr marL="715963" indent="-354013" algn="r" defTabSz="914400" rtl="1" eaLnBrk="1" latinLnBrk="0" hangingPunct="1">
              <a:spcBef>
                <a:spcPct val="20000"/>
              </a:spcBef>
              <a:buFont typeface="Traditional Arabic" panose="02020603050405020304" pitchFamily="18" charset="-78"/>
              <a:buChar char="–"/>
              <a:defRPr sz="2200" kern="1200">
                <a:solidFill>
                  <a:srgbClr val="000000"/>
                </a:solidFill>
                <a:latin typeface="Traditional Arabic" panose="02020603050405020304" pitchFamily="18" charset="-78"/>
                <a:ea typeface="+mn-ea"/>
                <a:cs typeface="Traditional Arabic" panose="02020603050405020304" pitchFamily="18" charset="-78"/>
              </a:defRPr>
            </a:lvl3pPr>
            <a:lvl4pPr marL="16002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4pPr>
            <a:lvl5pPr marL="20574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ar-SA" sz="2000" b="1" dirty="0" smtClean="0">
                <a:solidFill>
                  <a:schemeClr val="tx2"/>
                </a:solidFill>
              </a:rPr>
              <a:t>6 </a:t>
            </a:r>
            <a:r>
              <a:rPr lang="ar-SA" b="1" dirty="0" smtClean="0">
                <a:solidFill>
                  <a:schemeClr val="tx2"/>
                </a:solidFill>
              </a:rPr>
              <a:t>وفيات من </a:t>
            </a:r>
            <a:r>
              <a:rPr lang="ar-SA" sz="2000" b="1" dirty="0" smtClean="0">
                <a:solidFill>
                  <a:schemeClr val="tx2"/>
                </a:solidFill>
              </a:rPr>
              <a:t>10.000 </a:t>
            </a:r>
            <a:r>
              <a:rPr lang="ar-SA" b="1" dirty="0" err="1" smtClean="0">
                <a:solidFill>
                  <a:schemeClr val="tx2"/>
                </a:solidFill>
              </a:rPr>
              <a:t>فى</a:t>
            </a:r>
            <a:r>
              <a:rPr lang="ar-SA" b="1" dirty="0" smtClean="0">
                <a:solidFill>
                  <a:schemeClr val="tx2"/>
                </a:solidFill>
              </a:rPr>
              <a:t> اليوم الواحد</a:t>
            </a:r>
            <a:endParaRPr lang="ar-SA" b="1" dirty="0">
              <a:solidFill>
                <a:schemeClr val="tx2"/>
              </a:solidFill>
            </a:endParaRPr>
          </a:p>
        </p:txBody>
      </p:sp>
      <p:sp>
        <p:nvSpPr>
          <p:cNvPr id="7" name="Down Arrow 6"/>
          <p:cNvSpPr/>
          <p:nvPr/>
        </p:nvSpPr>
        <p:spPr>
          <a:xfrm>
            <a:off x="4013704" y="2090155"/>
            <a:ext cx="1116593" cy="770056"/>
          </a:xfrm>
          <a:prstGeom prst="downArrow">
            <a:avLst/>
          </a:prstGeom>
          <a:solidFill>
            <a:schemeClr val="accent5">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8" name="Down Arrow 7"/>
          <p:cNvSpPr/>
          <p:nvPr/>
        </p:nvSpPr>
        <p:spPr>
          <a:xfrm>
            <a:off x="4013704" y="3519009"/>
            <a:ext cx="1116593" cy="770056"/>
          </a:xfrm>
          <a:prstGeom prst="downArrow">
            <a:avLst/>
          </a:prstGeom>
          <a:solidFill>
            <a:schemeClr val="accent5">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822283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down)">
                                      <p:cBhvr>
                                        <p:cTn id="8" dur="500"/>
                                        <p:tgtEl>
                                          <p:spTgt spid="7"/>
                                        </p:tgtEl>
                                      </p:cBhvr>
                                    </p:animEffect>
                                  </p:childTnLst>
                                </p:cTn>
                              </p:par>
                            </p:childTnLst>
                          </p:cTn>
                        </p:par>
                        <p:par>
                          <p:cTn id="9" fill="hold">
                            <p:stCondLst>
                              <p:cond delay="500"/>
                            </p:stCondLst>
                            <p:childTnLst>
                              <p:par>
                                <p:cTn id="10" presetID="1" presetClass="entr" presetSubtype="0" fill="hold" grpId="0" nodeType="afterEffect">
                                  <p:stCondLst>
                                    <p:cond delay="75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2" presetClass="entr" presetSubtype="1"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p:tgtEl>
                                          <p:spTgt spid="8"/>
                                        </p:tgtEl>
                                        <p:attrNameLst>
                                          <p:attrName>ppt_y</p:attrName>
                                        </p:attrNameLst>
                                      </p:cBhvr>
                                      <p:tavLst>
                                        <p:tav tm="0">
                                          <p:val>
                                            <p:strVal val="#ppt_y-#ppt_h*1.125000"/>
                                          </p:val>
                                        </p:tav>
                                        <p:tav tm="100000">
                                          <p:val>
                                            <p:strVal val="#ppt_y"/>
                                          </p:val>
                                        </p:tav>
                                      </p:tavLst>
                                    </p:anim>
                                    <p:animEffect transition="in" filter="wipe(down)">
                                      <p:cBhvr>
                                        <p:cTn id="17" dur="500"/>
                                        <p:tgtEl>
                                          <p:spTgt spid="8"/>
                                        </p:tgtEl>
                                      </p:cBhvr>
                                    </p:animEffect>
                                  </p:childTnLst>
                                </p:cTn>
                              </p:par>
                            </p:childTnLst>
                          </p:cTn>
                        </p:par>
                        <p:par>
                          <p:cTn id="18" fill="hold">
                            <p:stCondLst>
                              <p:cond delay="500"/>
                            </p:stCondLst>
                            <p:childTnLst>
                              <p:par>
                                <p:cTn id="19" presetID="1" presetClass="entr" presetSubtype="0" fill="hold" grpId="0" nodeType="afterEffect">
                                  <p:stCondLst>
                                    <p:cond delay="75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حساب معدل الوفيات الخام</a:t>
            </a:r>
          </a:p>
        </p:txBody>
      </p:sp>
      <p:sp>
        <p:nvSpPr>
          <p:cNvPr id="3" name="Content Placeholder 2"/>
          <p:cNvSpPr>
            <a:spLocks noGrp="1"/>
          </p:cNvSpPr>
          <p:nvPr>
            <p:ph idx="1"/>
          </p:nvPr>
        </p:nvSpPr>
        <p:spPr>
          <a:xfrm>
            <a:off x="457200" y="1369242"/>
            <a:ext cx="8229600" cy="4275778"/>
          </a:xfrm>
        </p:spPr>
        <p:txBody>
          <a:bodyPr/>
          <a:lstStyle/>
          <a:p>
            <a:pPr>
              <a:spcBef>
                <a:spcPts val="1200"/>
              </a:spcBef>
            </a:pPr>
            <a:r>
              <a:rPr lang="ar-SA" dirty="0"/>
              <a:t>إذا توفي </a:t>
            </a:r>
            <a:r>
              <a:rPr lang="ar-SA" sz="2000" dirty="0"/>
              <a:t>60</a:t>
            </a:r>
            <a:r>
              <a:rPr lang="ar-SA" dirty="0"/>
              <a:t> شخص من إجمالي عدد </a:t>
            </a:r>
            <a:r>
              <a:rPr lang="en-GB" sz="2000" dirty="0" smtClean="0"/>
              <a:t>20.000</a:t>
            </a:r>
            <a:r>
              <a:rPr lang="ar-SA" sz="2000" dirty="0" smtClean="0"/>
              <a:t> </a:t>
            </a:r>
            <a:r>
              <a:rPr lang="ar-SA" dirty="0"/>
              <a:t>نسمة ، في </a:t>
            </a:r>
            <a:r>
              <a:rPr lang="ar-SA" sz="2000" dirty="0"/>
              <a:t>3 </a:t>
            </a:r>
            <a:r>
              <a:rPr lang="ar-SA" dirty="0"/>
              <a:t>أسابيع .فما هو  معدل الوفيات؟ وماذا يعني ذلك؟</a:t>
            </a:r>
          </a:p>
          <a:p>
            <a:pPr algn="ctr">
              <a:spcBef>
                <a:spcPts val="2400"/>
              </a:spcBef>
            </a:pPr>
            <a:r>
              <a:rPr lang="ar-SA" sz="2000" u="sng" dirty="0" smtClean="0"/>
              <a:t>60</a:t>
            </a:r>
            <a:r>
              <a:rPr lang="en-GB" u="sng" dirty="0" smtClean="0"/>
              <a:t> </a:t>
            </a:r>
            <a:r>
              <a:rPr lang="ar-SA" u="sng" dirty="0" smtClean="0"/>
              <a:t>(</a:t>
            </a:r>
            <a:r>
              <a:rPr lang="ar-SA" u="sng" dirty="0"/>
              <a:t>حالة </a:t>
            </a:r>
            <a:r>
              <a:rPr lang="ar-SA" u="sng" dirty="0" smtClean="0"/>
              <a:t>وفاة)</a:t>
            </a:r>
            <a:r>
              <a:rPr lang="en-GB" u="sng" dirty="0" smtClean="0"/>
              <a:t>x </a:t>
            </a:r>
            <a:r>
              <a:rPr lang="ar-SA" u="sng" dirty="0" smtClean="0"/>
              <a:t> </a:t>
            </a:r>
            <a:r>
              <a:rPr lang="en-GB" sz="2000" u="sng" dirty="0" smtClean="0"/>
              <a:t>10.000</a:t>
            </a:r>
            <a:endParaRPr lang="en-GB" u="sng" dirty="0"/>
          </a:p>
          <a:p>
            <a:pPr algn="ctr">
              <a:spcBef>
                <a:spcPts val="600"/>
              </a:spcBef>
            </a:pPr>
            <a:r>
              <a:rPr lang="en-GB" dirty="0" smtClean="0"/>
              <a:t>) </a:t>
            </a:r>
            <a:r>
              <a:rPr lang="en-GB" sz="2000" dirty="0" smtClean="0"/>
              <a:t>90</a:t>
            </a:r>
            <a:r>
              <a:rPr lang="ar-SA" dirty="0" smtClean="0"/>
              <a:t>يوم)</a:t>
            </a:r>
            <a:r>
              <a:rPr lang="en-GB" dirty="0" smtClean="0"/>
              <a:t>x </a:t>
            </a:r>
            <a:r>
              <a:rPr lang="ar-SA" dirty="0" smtClean="0"/>
              <a:t> </a:t>
            </a:r>
            <a:r>
              <a:rPr lang="en-GB" dirty="0" smtClean="0"/>
              <a:t>) </a:t>
            </a:r>
            <a:r>
              <a:rPr lang="en-GB" sz="2000" dirty="0" smtClean="0"/>
              <a:t>20.000</a:t>
            </a:r>
            <a:r>
              <a:rPr lang="ar-SA" dirty="0" smtClean="0"/>
              <a:t>إجمالي </a:t>
            </a:r>
            <a:r>
              <a:rPr lang="ar-SA" dirty="0"/>
              <a:t>عدد السكان)</a:t>
            </a:r>
          </a:p>
          <a:p>
            <a:pPr algn="ctr">
              <a:spcBef>
                <a:spcPts val="1200"/>
              </a:spcBef>
            </a:pPr>
            <a:r>
              <a:rPr lang="ar-SA" b="1" dirty="0" smtClean="0">
                <a:solidFill>
                  <a:schemeClr val="tx2"/>
                </a:solidFill>
              </a:rPr>
              <a:t>= </a:t>
            </a:r>
            <a:r>
              <a:rPr lang="ar-SA" sz="2000" b="1" dirty="0">
                <a:solidFill>
                  <a:schemeClr val="tx2"/>
                </a:solidFill>
              </a:rPr>
              <a:t>0.33</a:t>
            </a:r>
            <a:endParaRPr lang="ar-SA" b="1" dirty="0">
              <a:solidFill>
                <a:schemeClr val="tx2"/>
              </a:solidFill>
            </a:endParaRPr>
          </a:p>
          <a:p>
            <a:pPr>
              <a:spcBef>
                <a:spcPts val="2400"/>
              </a:spcBef>
            </a:pPr>
            <a:r>
              <a:rPr lang="ar-SA" dirty="0"/>
              <a:t>تحليل أعمق للبيانات: من بين هؤلاء الوفيات </a:t>
            </a:r>
            <a:r>
              <a:rPr lang="ar-SA" sz="2000" dirty="0"/>
              <a:t>53 </a:t>
            </a:r>
            <a:r>
              <a:rPr lang="ar-SA" dirty="0"/>
              <a:t>منهم أطفال دون </a:t>
            </a:r>
            <a:r>
              <a:rPr lang="ar-SA" sz="2000" dirty="0"/>
              <a:t>5 </a:t>
            </a:r>
            <a:r>
              <a:rPr lang="ar-SA" dirty="0"/>
              <a:t>سنوات. كيف ستبلّغ عن هذه النتيجة وماذا يعني ذلك؟ </a:t>
            </a:r>
          </a:p>
          <a:p>
            <a:pPr algn="ctr">
              <a:spcBef>
                <a:spcPts val="2400"/>
              </a:spcBef>
            </a:pPr>
            <a:r>
              <a:rPr lang="ar-SA" sz="2000" u="sng" dirty="0" smtClean="0"/>
              <a:t>53</a:t>
            </a:r>
            <a:r>
              <a:rPr lang="en-GB" sz="2000" u="sng" dirty="0" smtClean="0"/>
              <a:t> </a:t>
            </a:r>
            <a:r>
              <a:rPr lang="ar-SA" u="sng" dirty="0" smtClean="0"/>
              <a:t>(</a:t>
            </a:r>
            <a:r>
              <a:rPr lang="ar-SA" u="sng" dirty="0"/>
              <a:t>حالة </a:t>
            </a:r>
            <a:r>
              <a:rPr lang="ar-SA" u="sng" dirty="0" smtClean="0"/>
              <a:t>وفاة)</a:t>
            </a:r>
            <a:r>
              <a:rPr lang="en-GB" u="sng" dirty="0" smtClean="0"/>
              <a:t>x </a:t>
            </a:r>
            <a:r>
              <a:rPr lang="ar-SA" u="sng" dirty="0" smtClean="0"/>
              <a:t> </a:t>
            </a:r>
            <a:r>
              <a:rPr lang="en-GB" sz="2000" u="sng" dirty="0" smtClean="0"/>
              <a:t>10.000</a:t>
            </a:r>
            <a:endParaRPr lang="en-GB" u="sng" dirty="0"/>
          </a:p>
          <a:p>
            <a:pPr algn="ctr">
              <a:spcBef>
                <a:spcPts val="600"/>
              </a:spcBef>
            </a:pPr>
            <a:r>
              <a:rPr lang="en-GB" dirty="0" smtClean="0"/>
              <a:t>) </a:t>
            </a:r>
            <a:r>
              <a:rPr lang="en-GB" sz="2000" dirty="0" smtClean="0"/>
              <a:t>90</a:t>
            </a:r>
            <a:r>
              <a:rPr lang="ar-SA" dirty="0" smtClean="0"/>
              <a:t>يوم</a:t>
            </a:r>
            <a:r>
              <a:rPr lang="en-GB" dirty="0" smtClean="0"/>
              <a:t>) x (</a:t>
            </a:r>
            <a:r>
              <a:rPr lang="ar-SA" dirty="0"/>
              <a:t>إجمالي عدد الأطفال دون </a:t>
            </a:r>
            <a:r>
              <a:rPr lang="ar-SA" sz="2000" dirty="0"/>
              <a:t>5</a:t>
            </a:r>
            <a:r>
              <a:rPr lang="ar-SA" dirty="0"/>
              <a:t> سنوات</a:t>
            </a:r>
            <a:r>
              <a:rPr lang="ar-SA" dirty="0" smtClean="0"/>
              <a:t>)</a:t>
            </a:r>
            <a:endParaRPr lang="ar-SA" dirty="0"/>
          </a:p>
        </p:txBody>
      </p:sp>
      <p:sp>
        <p:nvSpPr>
          <p:cNvPr id="5" name="TextBox 4"/>
          <p:cNvSpPr txBox="1"/>
          <p:nvPr/>
        </p:nvSpPr>
        <p:spPr>
          <a:xfrm>
            <a:off x="4998259" y="2883159"/>
            <a:ext cx="998376" cy="369332"/>
          </a:xfrm>
          <a:prstGeom prst="rect">
            <a:avLst/>
          </a:prstGeom>
          <a:noFill/>
        </p:spPr>
        <p:txBody>
          <a:bodyPr wrap="square" rtlCol="1">
            <a:spAutoFit/>
          </a:bodyPr>
          <a:lstStyle/>
          <a:p>
            <a:r>
              <a:rPr lang="ar-SA" b="1">
                <a:solidFill>
                  <a:schemeClr val="tx2"/>
                </a:solidFill>
              </a:rPr>
              <a:t>✔ صحيح</a:t>
            </a:r>
            <a:endParaRPr lang="ar-SA"/>
          </a:p>
        </p:txBody>
      </p:sp>
      <p:sp>
        <p:nvSpPr>
          <p:cNvPr id="7"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3549673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حساب معدل الوفيات </a:t>
            </a:r>
          </a:p>
        </p:txBody>
      </p:sp>
      <p:sp>
        <p:nvSpPr>
          <p:cNvPr id="3" name="Content Placeholder 2"/>
          <p:cNvSpPr>
            <a:spLocks noGrp="1"/>
          </p:cNvSpPr>
          <p:nvPr>
            <p:ph idx="1"/>
          </p:nvPr>
        </p:nvSpPr>
        <p:spPr/>
        <p:txBody>
          <a:bodyPr/>
          <a:lstStyle/>
          <a:p>
            <a:pPr>
              <a:spcBef>
                <a:spcPts val="1200"/>
              </a:spcBef>
            </a:pPr>
            <a:r>
              <a:rPr lang="ar-SA" dirty="0"/>
              <a:t>العدد </a:t>
            </a:r>
            <a:r>
              <a:rPr lang="ar-SA" dirty="0" err="1"/>
              <a:t>الجملي</a:t>
            </a:r>
            <a:r>
              <a:rPr lang="ar-SA" dirty="0"/>
              <a:t> للسكاّن </a:t>
            </a:r>
            <a:r>
              <a:rPr lang="ar-SA" sz="2000" dirty="0" smtClean="0"/>
              <a:t>20000</a:t>
            </a:r>
            <a:endParaRPr lang="ar-SA" dirty="0"/>
          </a:p>
          <a:p>
            <a:pPr lvl="1">
              <a:spcBef>
                <a:spcPts val="1200"/>
              </a:spcBef>
            </a:pPr>
            <a:r>
              <a:rPr lang="ar-SA" sz="2000" dirty="0"/>
              <a:t>13</a:t>
            </a:r>
            <a:r>
              <a:rPr lang="ar-SA" dirty="0"/>
              <a:t>% أقل من </a:t>
            </a:r>
            <a:r>
              <a:rPr lang="ar-SA" sz="2000" dirty="0"/>
              <a:t>5 </a:t>
            </a:r>
            <a:r>
              <a:rPr lang="ar-SA" dirty="0"/>
              <a:t>سنوات= </a:t>
            </a:r>
            <a:r>
              <a:rPr lang="ar-SA" sz="2000" dirty="0"/>
              <a:t>2600 </a:t>
            </a:r>
            <a:r>
              <a:rPr lang="ar-SA" dirty="0"/>
              <a:t>شخص</a:t>
            </a:r>
          </a:p>
          <a:p>
            <a:pPr lvl="1">
              <a:spcBef>
                <a:spcPts val="1200"/>
              </a:spcBef>
            </a:pPr>
            <a:r>
              <a:rPr lang="ar-SA" sz="1800" dirty="0" smtClean="0"/>
              <a:t>12</a:t>
            </a:r>
            <a:r>
              <a:rPr lang="ar-SA" dirty="0" smtClean="0"/>
              <a:t>% </a:t>
            </a:r>
            <a:r>
              <a:rPr lang="ar-SA" dirty="0"/>
              <a:t>بين </a:t>
            </a:r>
            <a:r>
              <a:rPr lang="ar-SA" sz="2000" dirty="0"/>
              <a:t>5 </a:t>
            </a:r>
            <a:r>
              <a:rPr lang="ar-SA" dirty="0"/>
              <a:t>سنوات وأقل من </a:t>
            </a:r>
            <a:r>
              <a:rPr lang="ar-SA" sz="2000" dirty="0"/>
              <a:t>15 </a:t>
            </a:r>
            <a:r>
              <a:rPr lang="ar-SA" dirty="0" smtClean="0"/>
              <a:t>سنة</a:t>
            </a:r>
            <a:r>
              <a:rPr lang="en-GB" dirty="0" smtClean="0"/>
              <a:t> </a:t>
            </a:r>
            <a:r>
              <a:rPr lang="ar-SA" dirty="0" smtClean="0"/>
              <a:t>= </a:t>
            </a:r>
            <a:r>
              <a:rPr lang="ar-SA" sz="2000" dirty="0"/>
              <a:t>2400 </a:t>
            </a:r>
            <a:r>
              <a:rPr lang="ar-SA" dirty="0"/>
              <a:t>شخص </a:t>
            </a:r>
          </a:p>
          <a:p>
            <a:pPr lvl="1">
              <a:spcBef>
                <a:spcPts val="1200"/>
              </a:spcBef>
            </a:pPr>
            <a:r>
              <a:rPr lang="ar-SA" sz="1800" dirty="0"/>
              <a:t>15</a:t>
            </a:r>
            <a:r>
              <a:rPr lang="ar-SA" dirty="0"/>
              <a:t>% </a:t>
            </a:r>
            <a:r>
              <a:rPr lang="ar-SA" dirty="0" smtClean="0"/>
              <a:t>بين </a:t>
            </a:r>
            <a:r>
              <a:rPr lang="ar-SA" sz="2000" dirty="0" smtClean="0"/>
              <a:t>15</a:t>
            </a:r>
            <a:r>
              <a:rPr lang="en-GB" sz="2000" dirty="0" smtClean="0"/>
              <a:t> </a:t>
            </a:r>
            <a:r>
              <a:rPr lang="ar-SA" dirty="0" smtClean="0"/>
              <a:t>سنة </a:t>
            </a:r>
            <a:r>
              <a:rPr lang="ar-SA" dirty="0"/>
              <a:t>وأقل من </a:t>
            </a:r>
            <a:r>
              <a:rPr lang="ar-SA" sz="2000" dirty="0"/>
              <a:t>20 </a:t>
            </a:r>
            <a:r>
              <a:rPr lang="ar-SA" dirty="0"/>
              <a:t>سنة </a:t>
            </a:r>
            <a:r>
              <a:rPr lang="ar-SA" dirty="0" smtClean="0"/>
              <a:t>=</a:t>
            </a:r>
            <a:r>
              <a:rPr lang="en-GB" dirty="0" smtClean="0"/>
              <a:t> </a:t>
            </a:r>
            <a:r>
              <a:rPr lang="ar-SA" sz="2000" dirty="0" smtClean="0"/>
              <a:t>3000</a:t>
            </a:r>
            <a:r>
              <a:rPr lang="en-GB" sz="2000" dirty="0" smtClean="0"/>
              <a:t> </a:t>
            </a:r>
            <a:r>
              <a:rPr lang="ar-SA" sz="2000" dirty="0" smtClean="0"/>
              <a:t> </a:t>
            </a:r>
            <a:r>
              <a:rPr lang="ar-SA" dirty="0"/>
              <a:t>شخص</a:t>
            </a:r>
          </a:p>
          <a:p>
            <a:pPr lvl="1">
              <a:spcBef>
                <a:spcPts val="1200"/>
              </a:spcBef>
            </a:pPr>
            <a:r>
              <a:rPr lang="ar-SA" sz="2000" dirty="0"/>
              <a:t>52</a:t>
            </a:r>
            <a:r>
              <a:rPr lang="ar-SA" dirty="0"/>
              <a:t>% </a:t>
            </a:r>
            <a:r>
              <a:rPr lang="ar-SA" dirty="0" smtClean="0"/>
              <a:t>بين</a:t>
            </a:r>
            <a:r>
              <a:rPr lang="en-GB" dirty="0" smtClean="0"/>
              <a:t> </a:t>
            </a:r>
            <a:r>
              <a:rPr lang="en-GB" sz="2000" dirty="0" smtClean="0"/>
              <a:t>20 </a:t>
            </a:r>
            <a:r>
              <a:rPr lang="ar-SA" dirty="0" smtClean="0"/>
              <a:t>سنة </a:t>
            </a:r>
            <a:r>
              <a:rPr lang="ar-SA" dirty="0"/>
              <a:t>وأقل من </a:t>
            </a:r>
            <a:r>
              <a:rPr lang="ar-SA" sz="2000" dirty="0"/>
              <a:t>60 </a:t>
            </a:r>
            <a:r>
              <a:rPr lang="ar-SA" dirty="0"/>
              <a:t>سنة </a:t>
            </a:r>
            <a:r>
              <a:rPr lang="ar-SA" dirty="0" smtClean="0"/>
              <a:t>=</a:t>
            </a:r>
            <a:r>
              <a:rPr lang="ar-SA" dirty="0"/>
              <a:t> </a:t>
            </a:r>
            <a:r>
              <a:rPr lang="ar-SA" sz="2000" dirty="0" smtClean="0"/>
              <a:t>10400 </a:t>
            </a:r>
            <a:r>
              <a:rPr lang="ar-SA" dirty="0" smtClean="0"/>
              <a:t>شخص</a:t>
            </a:r>
          </a:p>
          <a:p>
            <a:pPr lvl="1">
              <a:spcBef>
                <a:spcPts val="1200"/>
              </a:spcBef>
            </a:pPr>
            <a:r>
              <a:rPr lang="ar-SA" sz="2000" dirty="0" smtClean="0"/>
              <a:t>8</a:t>
            </a:r>
            <a:r>
              <a:rPr lang="ar-SA" dirty="0" smtClean="0"/>
              <a:t>% أكثر من </a:t>
            </a:r>
            <a:r>
              <a:rPr lang="ar-SA" sz="2000" dirty="0" smtClean="0"/>
              <a:t>60 </a:t>
            </a:r>
            <a:r>
              <a:rPr lang="ar-SA" dirty="0" smtClean="0"/>
              <a:t>سنة =</a:t>
            </a:r>
            <a:r>
              <a:rPr lang="en-GB" dirty="0" smtClean="0"/>
              <a:t> </a:t>
            </a:r>
            <a:r>
              <a:rPr lang="en-GB" sz="2000" dirty="0" smtClean="0"/>
              <a:t>1600 </a:t>
            </a:r>
            <a:r>
              <a:rPr lang="ar-SA" sz="2000" dirty="0" smtClean="0"/>
              <a:t> </a:t>
            </a:r>
            <a:r>
              <a:rPr lang="ar-SA" dirty="0" smtClean="0"/>
              <a:t>شخص</a:t>
            </a:r>
          </a:p>
          <a:p>
            <a:pPr lvl="1">
              <a:spcBef>
                <a:spcPts val="1200"/>
              </a:spcBef>
            </a:pPr>
            <a:r>
              <a:rPr lang="ar-SA" sz="2000" dirty="0" smtClean="0"/>
              <a:t>100</a:t>
            </a:r>
            <a:r>
              <a:rPr lang="ar-SA" dirty="0"/>
              <a:t>% = </a:t>
            </a:r>
            <a:r>
              <a:rPr lang="ar-SA" sz="2000" dirty="0"/>
              <a:t>20000 </a:t>
            </a:r>
            <a:r>
              <a:rPr lang="ar-SA" dirty="0"/>
              <a:t>شخص </a:t>
            </a:r>
          </a:p>
          <a:p>
            <a:pPr>
              <a:spcBef>
                <a:spcPts val="1200"/>
              </a:spcBef>
            </a:pPr>
            <a:r>
              <a:rPr lang="ar-SA" dirty="0"/>
              <a:t>كيف تقوم باحتساب معدل الوفيات للأطفال دون </a:t>
            </a:r>
            <a:r>
              <a:rPr lang="ar-SA" sz="2000" dirty="0"/>
              <a:t>5</a:t>
            </a:r>
            <a:r>
              <a:rPr lang="ar-SA" dirty="0"/>
              <a:t> سنوات؟ </a:t>
            </a:r>
          </a:p>
        </p:txBody>
      </p:sp>
      <p:sp>
        <p:nvSpPr>
          <p:cNvPr id="6"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17435076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حساب معدل الوفيات </a:t>
            </a:r>
          </a:p>
        </p:txBody>
      </p:sp>
      <p:sp>
        <p:nvSpPr>
          <p:cNvPr id="3" name="Content Placeholder 2"/>
          <p:cNvSpPr>
            <a:spLocks noGrp="1"/>
          </p:cNvSpPr>
          <p:nvPr>
            <p:ph idx="1"/>
          </p:nvPr>
        </p:nvSpPr>
        <p:spPr/>
        <p:txBody>
          <a:bodyPr/>
          <a:lstStyle/>
          <a:p>
            <a:pPr algn="ctr">
              <a:spcBef>
                <a:spcPts val="1600"/>
              </a:spcBef>
            </a:pPr>
            <a:r>
              <a:rPr lang="en-GB" u="sng" dirty="0" smtClean="0"/>
              <a:t>) </a:t>
            </a:r>
            <a:r>
              <a:rPr lang="en-GB" sz="2000" u="sng" dirty="0" smtClean="0"/>
              <a:t>53</a:t>
            </a:r>
            <a:r>
              <a:rPr lang="ar-SA" u="sng" dirty="0" smtClean="0"/>
              <a:t>عدد </a:t>
            </a:r>
            <a:r>
              <a:rPr lang="ar-SA" u="sng" dirty="0"/>
              <a:t>الوفيات دون </a:t>
            </a:r>
            <a:r>
              <a:rPr lang="ar-SA" sz="2000" u="sng" dirty="0"/>
              <a:t>5 </a:t>
            </a:r>
            <a:r>
              <a:rPr lang="ar-SA" u="sng" dirty="0" smtClean="0"/>
              <a:t>سنوات</a:t>
            </a:r>
            <a:r>
              <a:rPr lang="en-GB" sz="2000" u="sng" dirty="0" smtClean="0"/>
              <a:t>10000 </a:t>
            </a:r>
            <a:r>
              <a:rPr lang="en-GB" u="sng" dirty="0" smtClean="0"/>
              <a:t>x (</a:t>
            </a:r>
          </a:p>
          <a:p>
            <a:pPr algn="ctr">
              <a:spcBef>
                <a:spcPts val="600"/>
              </a:spcBef>
            </a:pPr>
            <a:r>
              <a:rPr lang="en-GB" dirty="0" smtClean="0"/>
              <a:t>) </a:t>
            </a:r>
            <a:r>
              <a:rPr lang="en-GB" sz="2000" dirty="0"/>
              <a:t>90 </a:t>
            </a:r>
            <a:r>
              <a:rPr lang="ar-SA" dirty="0" smtClean="0"/>
              <a:t>يوم</a:t>
            </a:r>
            <a:r>
              <a:rPr lang="en-GB" dirty="0" smtClean="0"/>
              <a:t>(</a:t>
            </a:r>
            <a:r>
              <a:rPr lang="ar-SA" dirty="0" smtClean="0"/>
              <a:t> </a:t>
            </a:r>
            <a:r>
              <a:rPr lang="en-GB" dirty="0" smtClean="0"/>
              <a:t> x 2600</a:t>
            </a:r>
            <a:r>
              <a:rPr lang="ar-SA" dirty="0" smtClean="0"/>
              <a:t>لعدد </a:t>
            </a:r>
            <a:r>
              <a:rPr lang="ar-SA" dirty="0" err="1"/>
              <a:t>الجملي</a:t>
            </a:r>
            <a:r>
              <a:rPr lang="ar-SA" dirty="0"/>
              <a:t> الأطفال دون </a:t>
            </a:r>
            <a:r>
              <a:rPr lang="ar-SA" sz="2000" dirty="0"/>
              <a:t>5 </a:t>
            </a:r>
            <a:r>
              <a:rPr lang="ar-SA" dirty="0"/>
              <a:t>سنوات)</a:t>
            </a:r>
          </a:p>
          <a:p>
            <a:pPr algn="ctr">
              <a:spcBef>
                <a:spcPts val="1600"/>
              </a:spcBef>
            </a:pPr>
            <a:r>
              <a:rPr lang="ar-SA" b="1" dirty="0">
                <a:solidFill>
                  <a:schemeClr val="tx2"/>
                </a:solidFill>
              </a:rPr>
              <a:t>= </a:t>
            </a:r>
            <a:r>
              <a:rPr lang="ar-SA" sz="2000" b="1" dirty="0">
                <a:solidFill>
                  <a:schemeClr val="tx2"/>
                </a:solidFill>
              </a:rPr>
              <a:t>2.3</a:t>
            </a:r>
            <a:endParaRPr lang="ar-SA" b="1" dirty="0">
              <a:solidFill>
                <a:schemeClr val="tx2"/>
              </a:solidFill>
            </a:endParaRPr>
          </a:p>
          <a:p>
            <a:pPr>
              <a:spcBef>
                <a:spcPts val="2400"/>
              </a:spcBef>
            </a:pPr>
            <a:r>
              <a:rPr lang="ar-SA" dirty="0"/>
              <a:t>ماهي أنواع الانحياز التي يُمكن أن تتعلّق بمعدل الوفيات الخام ومعدل الوفيات الأطفال دون 5 سنوات؟  </a:t>
            </a:r>
          </a:p>
          <a:p>
            <a:pPr>
              <a:spcBef>
                <a:spcPts val="1800"/>
              </a:spcBef>
            </a:pPr>
            <a:r>
              <a:rPr lang="ar-SA" dirty="0"/>
              <a:t>كيف يمكن التصدي لهذه </a:t>
            </a:r>
            <a:r>
              <a:rPr lang="ar-SA" dirty="0" err="1"/>
              <a:t>الانحيازات</a:t>
            </a:r>
            <a:r>
              <a:rPr lang="ar-SA" dirty="0"/>
              <a:t>؟  </a:t>
            </a:r>
          </a:p>
          <a:p>
            <a:pPr>
              <a:spcBef>
                <a:spcPts val="600"/>
              </a:spcBef>
            </a:pPr>
            <a:r>
              <a:rPr lang="ar-SA" dirty="0" err="1"/>
              <a:t>ماهو</a:t>
            </a:r>
            <a:r>
              <a:rPr lang="ar-SA" dirty="0"/>
              <a:t> كمّ تفاصيل التقدير المحتاجة في حالات الاستجابة لحالات </a:t>
            </a:r>
            <a:r>
              <a:rPr lang="ar-SA" dirty="0" smtClean="0"/>
              <a:t>الطوارئ</a:t>
            </a:r>
            <a:r>
              <a:rPr lang="en-GB" dirty="0" smtClean="0"/>
              <a:t/>
            </a:r>
            <a:br>
              <a:rPr lang="en-GB" dirty="0" smtClean="0"/>
            </a:br>
            <a:r>
              <a:rPr lang="ar-SA" dirty="0" smtClean="0"/>
              <a:t> </a:t>
            </a:r>
            <a:r>
              <a:rPr lang="ar-SA" dirty="0"/>
              <a:t>حيث يعتبر الوقت ذو قيمة؟ </a:t>
            </a:r>
          </a:p>
          <a:p>
            <a:pPr>
              <a:spcBef>
                <a:spcPts val="1800"/>
              </a:spcBef>
            </a:pPr>
            <a:r>
              <a:rPr lang="ar-SA" dirty="0"/>
              <a:t>والآن قُم بمراجعة الميثاق أو معدل الوفيات الخام في جميع أنحاء العالم في </a:t>
            </a:r>
            <a:r>
              <a:rPr lang="ar-SA" dirty="0" smtClean="0"/>
              <a:t>الصفحة</a:t>
            </a:r>
            <a:r>
              <a:rPr lang="en-GB" dirty="0" smtClean="0"/>
              <a:t>296  </a:t>
            </a:r>
            <a:br>
              <a:rPr lang="en-GB" dirty="0" smtClean="0"/>
            </a:br>
            <a:r>
              <a:rPr lang="ar-SA" dirty="0" smtClean="0"/>
              <a:t> </a:t>
            </a:r>
            <a:r>
              <a:rPr lang="ar-SA" dirty="0"/>
              <a:t>من دليل </a:t>
            </a:r>
            <a:r>
              <a:rPr lang="ar-SA" dirty="0" err="1"/>
              <a:t>أسفير</a:t>
            </a:r>
            <a:r>
              <a:rPr lang="ar-SA" dirty="0"/>
              <a:t> 2011. ماذا تستنتج بعد قراءة الميثاق؟</a:t>
            </a:r>
          </a:p>
          <a:p>
            <a:pPr>
              <a:spcBef>
                <a:spcPts val="1600"/>
              </a:spcBef>
            </a:pPr>
            <a:r>
              <a:rPr lang="ar-SA" dirty="0"/>
              <a:t/>
            </a:r>
            <a:br>
              <a:rPr lang="ar-SA" dirty="0"/>
            </a:br>
            <a:endParaRPr lang="ar-SA" dirty="0"/>
          </a:p>
          <a:p>
            <a:pPr>
              <a:spcBef>
                <a:spcPts val="1600"/>
              </a:spcBef>
            </a:pPr>
            <a:endParaRPr lang="ar-SA" dirty="0"/>
          </a:p>
        </p:txBody>
      </p:sp>
      <p:pic>
        <p:nvPicPr>
          <p:cNvPr id="5" name="Picture 4" descr="Sphere Handbook cover Arabic"/>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3712494"/>
            <a:ext cx="1709902" cy="2442470"/>
          </a:xfrm>
          <a:prstGeom prst="rect">
            <a:avLst/>
          </a:prstGeom>
          <a:noFill/>
          <a:ln>
            <a:solidFill>
              <a:schemeClr val="accent1"/>
            </a:solidFill>
          </a:ln>
        </p:spPr>
      </p:pic>
      <p:sp>
        <p:nvSpPr>
          <p:cNvPr id="7"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1347524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المستويات المرجعية للبيانات الخاصة بالوفيات حسب </a:t>
            </a:r>
            <a:r>
              <a:rPr lang="ar-SA" smtClean="0"/>
              <a:t>المناطق</a:t>
            </a:r>
            <a:endParaRPr lang="ar-SA"/>
          </a:p>
        </p:txBody>
      </p:sp>
      <p:sp>
        <p:nvSpPr>
          <p:cNvPr id="3" name="Content Placeholder 2"/>
          <p:cNvSpPr>
            <a:spLocks noGrp="1"/>
          </p:cNvSpPr>
          <p:nvPr>
            <p:ph idx="1"/>
          </p:nvPr>
        </p:nvSpPr>
        <p:spPr>
          <a:xfrm>
            <a:off x="457200" y="6501079"/>
            <a:ext cx="8229600" cy="356921"/>
          </a:xfrm>
        </p:spPr>
        <p:txBody>
          <a:bodyPr/>
          <a:lstStyle/>
          <a:p>
            <a:r>
              <a:rPr lang="ar-SA" sz="1200" i="1"/>
              <a:t>راجع صفحة رقم 296 من دليل اسفير - طبعة عام 2011</a:t>
            </a:r>
          </a:p>
        </p:txBody>
      </p:sp>
      <p:pic>
        <p:nvPicPr>
          <p:cNvPr id="6" name="Picture 2" descr="http://www.justmaps.org/maps/images/world-maps.gif"/>
          <p:cNvPicPr>
            <a:picLocks noChangeAspect="1" noChangeArrowheads="1"/>
          </p:cNvPicPr>
          <p:nvPr/>
        </p:nvPicPr>
        <p:blipFill>
          <a:blip r:embed="rId2" cstate="print">
            <a:extLst>
              <a:ext uri="{28A0092B-C50C-407E-A947-70E740481C1C}">
                <a14:useLocalDpi xmlns:a14="http://schemas.microsoft.com/office/drawing/2010/main"/>
              </a:ext>
            </a:extLst>
          </a:blip>
          <a:srcRect l="5991" r="8430"/>
          <a:stretch>
            <a:fillRect/>
          </a:stretch>
        </p:blipFill>
        <p:spPr bwMode="auto">
          <a:xfrm>
            <a:off x="222400" y="1192043"/>
            <a:ext cx="874395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Oval 6"/>
          <p:cNvSpPr>
            <a:spLocks noChangeArrowheads="1"/>
          </p:cNvSpPr>
          <p:nvPr/>
        </p:nvSpPr>
        <p:spPr bwMode="auto">
          <a:xfrm>
            <a:off x="1213000" y="2335043"/>
            <a:ext cx="990600" cy="533400"/>
          </a:xfrm>
          <a:prstGeom prst="ellipse">
            <a:avLst/>
          </a:prstGeom>
          <a:solidFill>
            <a:srgbClr val="FFFF00"/>
          </a:solidFill>
          <a:ln w="9525" algn="ctr">
            <a:solidFill>
              <a:schemeClr val="tx1"/>
            </a:solidFill>
            <a:round/>
            <a:headEnd/>
            <a:tailEnd/>
          </a:ln>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smtClean="0">
                <a:solidFill>
                  <a:srgbClr val="000000"/>
                </a:solidFill>
                <a:latin typeface="Tahoma"/>
                <a:cs typeface="Tahoma"/>
              </a:rPr>
              <a:t>0.25</a:t>
            </a:r>
          </a:p>
        </p:txBody>
      </p:sp>
      <p:sp>
        <p:nvSpPr>
          <p:cNvPr id="8" name="Oval 7"/>
          <p:cNvSpPr>
            <a:spLocks noChangeArrowheads="1"/>
          </p:cNvSpPr>
          <p:nvPr/>
        </p:nvSpPr>
        <p:spPr bwMode="auto">
          <a:xfrm>
            <a:off x="4489600" y="2030243"/>
            <a:ext cx="990600" cy="533400"/>
          </a:xfrm>
          <a:prstGeom prst="ellipse">
            <a:avLst/>
          </a:prstGeom>
          <a:solidFill>
            <a:srgbClr val="FFFF00"/>
          </a:solidFill>
          <a:ln w="9525" algn="ctr">
            <a:solidFill>
              <a:schemeClr val="tx1"/>
            </a:solidFill>
            <a:round/>
            <a:headEnd/>
            <a:tailEnd/>
          </a:ln>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smtClean="0">
                <a:solidFill>
                  <a:srgbClr val="000000"/>
                </a:solidFill>
                <a:latin typeface="Tahoma"/>
                <a:cs typeface="Tahoma"/>
              </a:rPr>
              <a:t>0.25</a:t>
            </a:r>
          </a:p>
        </p:txBody>
      </p:sp>
      <p:sp>
        <p:nvSpPr>
          <p:cNvPr id="9" name="Oval 8"/>
          <p:cNvSpPr>
            <a:spLocks noChangeArrowheads="1"/>
          </p:cNvSpPr>
          <p:nvPr/>
        </p:nvSpPr>
        <p:spPr bwMode="auto">
          <a:xfrm>
            <a:off x="7690000" y="5306843"/>
            <a:ext cx="990600" cy="533400"/>
          </a:xfrm>
          <a:prstGeom prst="ellipse">
            <a:avLst/>
          </a:prstGeom>
          <a:solidFill>
            <a:srgbClr val="FFFF00"/>
          </a:solidFill>
          <a:ln w="9525" algn="ctr">
            <a:solidFill>
              <a:schemeClr val="tx1"/>
            </a:solidFill>
            <a:round/>
            <a:headEnd/>
            <a:tailEnd/>
          </a:ln>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smtClean="0">
                <a:solidFill>
                  <a:srgbClr val="000000"/>
                </a:solidFill>
                <a:latin typeface="Tahoma"/>
                <a:cs typeface="Tahoma"/>
              </a:rPr>
              <a:t>0.25</a:t>
            </a:r>
          </a:p>
        </p:txBody>
      </p:sp>
      <p:sp>
        <p:nvSpPr>
          <p:cNvPr id="10" name="Oval 9"/>
          <p:cNvSpPr>
            <a:spLocks noChangeArrowheads="1"/>
          </p:cNvSpPr>
          <p:nvPr/>
        </p:nvSpPr>
        <p:spPr bwMode="auto">
          <a:xfrm>
            <a:off x="4413400" y="3173243"/>
            <a:ext cx="990600" cy="533400"/>
          </a:xfrm>
          <a:prstGeom prst="ellipse">
            <a:avLst/>
          </a:prstGeom>
          <a:solidFill>
            <a:srgbClr val="92D050"/>
          </a:solidFill>
          <a:ln w="9525" algn="ctr">
            <a:solidFill>
              <a:schemeClr val="tx1"/>
            </a:solidFill>
            <a:round/>
            <a:headEnd/>
            <a:tailEnd/>
          </a:ln>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smtClean="0">
                <a:solidFill>
                  <a:srgbClr val="000000"/>
                </a:solidFill>
                <a:latin typeface="Tahoma"/>
                <a:cs typeface="Tahoma"/>
              </a:rPr>
              <a:t>0.16</a:t>
            </a:r>
          </a:p>
        </p:txBody>
      </p:sp>
      <p:sp>
        <p:nvSpPr>
          <p:cNvPr id="11" name="Oval 10"/>
          <p:cNvSpPr>
            <a:spLocks noChangeArrowheads="1"/>
          </p:cNvSpPr>
          <p:nvPr/>
        </p:nvSpPr>
        <p:spPr bwMode="auto">
          <a:xfrm>
            <a:off x="4337200" y="4240043"/>
            <a:ext cx="990600" cy="533400"/>
          </a:xfrm>
          <a:prstGeom prst="ellipse">
            <a:avLst/>
          </a:prstGeom>
          <a:solidFill>
            <a:srgbClr val="FF0000"/>
          </a:solidFill>
          <a:ln w="9525" algn="ctr">
            <a:solidFill>
              <a:schemeClr val="tx1"/>
            </a:solidFill>
            <a:round/>
            <a:headEnd/>
            <a:tailEnd/>
          </a:ln>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smtClean="0">
                <a:solidFill>
                  <a:srgbClr val="FFFFFF"/>
                </a:solidFill>
                <a:latin typeface="Tahoma"/>
                <a:cs typeface="Tahoma"/>
              </a:rPr>
              <a:t>0.41</a:t>
            </a:r>
          </a:p>
        </p:txBody>
      </p:sp>
      <p:sp>
        <p:nvSpPr>
          <p:cNvPr id="12" name="Oval 11"/>
          <p:cNvSpPr>
            <a:spLocks noChangeArrowheads="1"/>
          </p:cNvSpPr>
          <p:nvPr/>
        </p:nvSpPr>
        <p:spPr bwMode="auto">
          <a:xfrm>
            <a:off x="6013600" y="3401843"/>
            <a:ext cx="990600" cy="533400"/>
          </a:xfrm>
          <a:prstGeom prst="ellipse">
            <a:avLst/>
          </a:prstGeom>
          <a:solidFill>
            <a:srgbClr val="92D050"/>
          </a:solidFill>
          <a:ln w="9525" algn="ctr">
            <a:solidFill>
              <a:schemeClr val="tx1"/>
            </a:solidFill>
            <a:round/>
            <a:headEnd/>
            <a:tailEnd/>
          </a:ln>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smtClean="0">
                <a:solidFill>
                  <a:srgbClr val="000000"/>
                </a:solidFill>
                <a:latin typeface="Tahoma"/>
                <a:cs typeface="Tahoma"/>
              </a:rPr>
              <a:t>0.22</a:t>
            </a:r>
          </a:p>
        </p:txBody>
      </p:sp>
      <p:sp>
        <p:nvSpPr>
          <p:cNvPr id="13" name="Oval 12"/>
          <p:cNvSpPr>
            <a:spLocks noChangeArrowheads="1"/>
          </p:cNvSpPr>
          <p:nvPr/>
        </p:nvSpPr>
        <p:spPr bwMode="auto">
          <a:xfrm>
            <a:off x="7156600" y="3630443"/>
            <a:ext cx="990600" cy="533400"/>
          </a:xfrm>
          <a:prstGeom prst="ellipse">
            <a:avLst/>
          </a:prstGeom>
          <a:solidFill>
            <a:srgbClr val="92D050"/>
          </a:solidFill>
          <a:ln w="9525" algn="ctr">
            <a:solidFill>
              <a:schemeClr val="tx1"/>
            </a:solidFill>
            <a:round/>
            <a:headEnd/>
            <a:tailEnd/>
          </a:ln>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smtClean="0">
                <a:solidFill>
                  <a:srgbClr val="000000"/>
                </a:solidFill>
                <a:latin typeface="Tahoma"/>
                <a:cs typeface="Tahoma"/>
              </a:rPr>
              <a:t>0.19</a:t>
            </a:r>
          </a:p>
        </p:txBody>
      </p:sp>
      <p:sp>
        <p:nvSpPr>
          <p:cNvPr id="14" name="Oval 13"/>
          <p:cNvSpPr>
            <a:spLocks noChangeArrowheads="1"/>
          </p:cNvSpPr>
          <p:nvPr/>
        </p:nvSpPr>
        <p:spPr bwMode="auto">
          <a:xfrm>
            <a:off x="908200" y="3249443"/>
            <a:ext cx="990600" cy="533400"/>
          </a:xfrm>
          <a:prstGeom prst="ellipse">
            <a:avLst/>
          </a:prstGeom>
          <a:solidFill>
            <a:srgbClr val="92D050"/>
          </a:solidFill>
          <a:ln w="9525" algn="ctr">
            <a:solidFill>
              <a:schemeClr val="tx1"/>
            </a:solidFill>
            <a:round/>
            <a:headEnd/>
            <a:tailEnd/>
          </a:ln>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smtClean="0">
                <a:solidFill>
                  <a:srgbClr val="000000"/>
                </a:solidFill>
                <a:latin typeface="Tahoma"/>
                <a:cs typeface="Tahoma"/>
              </a:rPr>
              <a:t>0.16</a:t>
            </a:r>
          </a:p>
        </p:txBody>
      </p:sp>
      <p:sp>
        <p:nvSpPr>
          <p:cNvPr id="15" name="Oval 14"/>
          <p:cNvSpPr>
            <a:spLocks noChangeArrowheads="1"/>
          </p:cNvSpPr>
          <p:nvPr/>
        </p:nvSpPr>
        <p:spPr bwMode="auto">
          <a:xfrm>
            <a:off x="5327800" y="2335043"/>
            <a:ext cx="990600" cy="533400"/>
          </a:xfrm>
          <a:prstGeom prst="ellipse">
            <a:avLst/>
          </a:prstGeom>
          <a:solidFill>
            <a:srgbClr val="FFC000"/>
          </a:solidFill>
          <a:ln w="9525" algn="ctr">
            <a:solidFill>
              <a:schemeClr val="tx1"/>
            </a:solidFill>
            <a:round/>
            <a:headEnd/>
            <a:tailEnd/>
          </a:ln>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smtClean="0">
                <a:solidFill>
                  <a:srgbClr val="000000"/>
                </a:solidFill>
                <a:latin typeface="Tahoma"/>
                <a:cs typeface="Tahoma"/>
              </a:rPr>
              <a:t>0.33</a:t>
            </a:r>
          </a:p>
        </p:txBody>
      </p:sp>
      <p:sp>
        <p:nvSpPr>
          <p:cNvPr id="16" name="Oval 15"/>
          <p:cNvSpPr>
            <a:spLocks noChangeArrowheads="1"/>
          </p:cNvSpPr>
          <p:nvPr/>
        </p:nvSpPr>
        <p:spPr bwMode="auto">
          <a:xfrm>
            <a:off x="1594000" y="4163843"/>
            <a:ext cx="990600" cy="533400"/>
          </a:xfrm>
          <a:prstGeom prst="ellipse">
            <a:avLst/>
          </a:prstGeom>
          <a:solidFill>
            <a:srgbClr val="92D050"/>
          </a:solidFill>
          <a:ln w="9525" algn="ctr">
            <a:solidFill>
              <a:schemeClr val="tx1"/>
            </a:solidFill>
            <a:round/>
            <a:headEnd/>
            <a:tailEnd/>
          </a:ln>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smtClean="0">
                <a:solidFill>
                  <a:srgbClr val="000000"/>
                </a:solidFill>
                <a:latin typeface="Tahoma"/>
                <a:cs typeface="Tahoma"/>
              </a:rPr>
              <a:t>0.22</a:t>
            </a:r>
          </a:p>
        </p:txBody>
      </p:sp>
      <p:sp>
        <p:nvSpPr>
          <p:cNvPr id="17" name="Oval 16"/>
          <p:cNvSpPr>
            <a:spLocks noChangeArrowheads="1"/>
          </p:cNvSpPr>
          <p:nvPr/>
        </p:nvSpPr>
        <p:spPr bwMode="auto">
          <a:xfrm>
            <a:off x="3270400" y="5383043"/>
            <a:ext cx="2895600" cy="1295400"/>
          </a:xfrm>
          <a:prstGeom prst="ellipse">
            <a:avLst/>
          </a:prstGeom>
          <a:solidFill>
            <a:srgbClr val="92D050"/>
          </a:solidFill>
          <a:ln w="9525" algn="ctr">
            <a:solidFill>
              <a:schemeClr val="tx1"/>
            </a:solidFill>
            <a:round/>
            <a:headEnd/>
            <a:tailEnd/>
          </a:ln>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r>
              <a:rPr lang="en-US" altLang="fr-FR" sz="1600" b="1" dirty="0" smtClean="0">
                <a:solidFill>
                  <a:srgbClr val="000000"/>
                </a:solidFill>
                <a:latin typeface="Tahoma"/>
                <a:cs typeface="Tahoma"/>
              </a:rPr>
              <a:t>0.25</a:t>
            </a:r>
          </a:p>
          <a:p>
            <a:pPr algn="ctr" defTabSz="914400" eaLnBrk="0" fontAlgn="base" hangingPunct="0">
              <a:spcBef>
                <a:spcPct val="0"/>
              </a:spcBef>
              <a:spcAft>
                <a:spcPct val="0"/>
              </a:spcAft>
            </a:pPr>
            <a:r>
              <a:rPr lang="ar-EG" altLang="en-US" sz="1600" b="1" dirty="0" smtClean="0">
                <a:solidFill>
                  <a:srgbClr val="000000"/>
                </a:solidFill>
                <a:latin typeface="Arial" panose="020B0604020202020204" pitchFamily="34" charset="0"/>
                <a:cs typeface="Traditional Arabic" panose="02020603050405020304" pitchFamily="18" charset="-78"/>
              </a:rPr>
              <a:t>المتوسط العالمى </a:t>
            </a:r>
            <a:endParaRPr lang="en-US" altLang="en-US" sz="1600" b="1" dirty="0" smtClean="0">
              <a:solidFill>
                <a:srgbClr val="000000"/>
              </a:solidFill>
              <a:latin typeface="Arial" panose="020B0604020202020204" pitchFamily="34" charset="0"/>
              <a:cs typeface="Traditional Arabic" panose="02020603050405020304" pitchFamily="18" charset="-78"/>
            </a:endParaRPr>
          </a:p>
        </p:txBody>
      </p:sp>
    </p:spTree>
    <p:extLst>
      <p:ext uri="{BB962C8B-B14F-4D97-AF65-F5344CB8AC3E}">
        <p14:creationId xmlns:p14="http://schemas.microsoft.com/office/powerpoint/2010/main" val="415439654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الصحة الجنسية والإنجابية</a:t>
            </a:r>
          </a:p>
        </p:txBody>
      </p:sp>
      <p:sp>
        <p:nvSpPr>
          <p:cNvPr id="3" name="Content Placeholder 2"/>
          <p:cNvSpPr>
            <a:spLocks noGrp="1"/>
          </p:cNvSpPr>
          <p:nvPr>
            <p:ph idx="1"/>
          </p:nvPr>
        </p:nvSpPr>
        <p:spPr/>
        <p:txBody>
          <a:bodyPr/>
          <a:lstStyle/>
          <a:p>
            <a:pPr>
              <a:spcBef>
                <a:spcPts val="1600"/>
              </a:spcBef>
            </a:pPr>
            <a:r>
              <a:rPr lang="ar-SA" b="1">
                <a:solidFill>
                  <a:schemeClr val="tx2"/>
                </a:solidFill>
              </a:rPr>
              <a:t>خدمات الصحة الأساسية – معيار الصحة الجنسية والإنجابية رقم 1: الصحة </a:t>
            </a:r>
            <a:r>
              <a:rPr lang="ar-SA" b="1" smtClean="0">
                <a:solidFill>
                  <a:schemeClr val="tx2"/>
                </a:solidFill>
              </a:rPr>
              <a:t>الإنجابية</a:t>
            </a:r>
            <a:endParaRPr lang="en-GB" b="1" smtClean="0">
              <a:solidFill>
                <a:schemeClr val="tx2"/>
              </a:solidFill>
            </a:endParaRPr>
          </a:p>
          <a:p>
            <a:pPr>
              <a:spcBef>
                <a:spcPts val="1600"/>
              </a:spcBef>
            </a:pPr>
            <a:r>
              <a:rPr lang="ar-SA"/>
              <a:t>”ينبغي أن يحصل الناس على خدمات الصحة الإنجابية ذات الأولوية في إطار مجموعة الخدمات الأولية الدنيا في بداية حالة الطوارئ، وعلى خدمات الصحة الإنجابية الشاملة عند استقرار الوضع.“</a:t>
            </a:r>
          </a:p>
          <a:p>
            <a:pPr>
              <a:spcBef>
                <a:spcPts val="1600"/>
              </a:spcBef>
            </a:pPr>
            <a:r>
              <a:rPr lang="en-GB" sz="1800" smtClean="0"/>
              <a:t>)</a:t>
            </a:r>
            <a:r>
              <a:rPr lang="ar-SA" sz="1800" smtClean="0"/>
              <a:t>راجع </a:t>
            </a:r>
            <a:r>
              <a:rPr lang="ar-SA" sz="1800"/>
              <a:t>صفحة رقم 310 من دليل اسفير - طبعة عام </a:t>
            </a:r>
            <a:r>
              <a:rPr lang="ar-SA" sz="1800" smtClean="0"/>
              <a:t>2011</a:t>
            </a:r>
            <a:r>
              <a:rPr lang="en-GB" sz="1800" smtClean="0"/>
              <a:t>(</a:t>
            </a:r>
            <a:endParaRPr lang="ar-SA" sz="1800" smtClean="0"/>
          </a:p>
          <a:p>
            <a:pPr>
              <a:spcBef>
                <a:spcPts val="3000"/>
              </a:spcBef>
            </a:pPr>
            <a:r>
              <a:rPr lang="ar-SA" smtClean="0"/>
              <a:t>ما </a:t>
            </a:r>
            <a:r>
              <a:rPr lang="ar-SA"/>
              <a:t>هي عناصر مجموعة الخدمات الأولية الدنيا</a:t>
            </a:r>
            <a:r>
              <a:rPr lang="ar-SA" smtClean="0"/>
              <a:t>؟</a:t>
            </a:r>
            <a:endParaRPr lang="ar-SA"/>
          </a:p>
        </p:txBody>
      </p:sp>
      <p:pic>
        <p:nvPicPr>
          <p:cNvPr id="5" name="Picture 12" descr="http://img.docstoccdn.com/thumb/orig/24365545.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21004908">
            <a:off x="996406" y="3006537"/>
            <a:ext cx="2422042" cy="3137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356858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ما هي عناصر مجموعة الخدمات الأولية الدنيا؟</a:t>
            </a:r>
          </a:p>
        </p:txBody>
      </p:sp>
      <p:sp>
        <p:nvSpPr>
          <p:cNvPr id="3" name="Content Placeholder 2"/>
          <p:cNvSpPr>
            <a:spLocks noGrp="1"/>
          </p:cNvSpPr>
          <p:nvPr>
            <p:ph idx="1"/>
          </p:nvPr>
        </p:nvSpPr>
        <p:spPr/>
        <p:txBody>
          <a:bodyPr/>
          <a:lstStyle/>
          <a:p>
            <a:pPr>
              <a:spcBef>
                <a:spcPts val="3000"/>
              </a:spcBef>
            </a:pPr>
            <a:r>
              <a:rPr lang="ar-SA" b="1" smtClean="0">
                <a:solidFill>
                  <a:schemeClr val="tx2"/>
                </a:solidFill>
              </a:rPr>
              <a:t>الدنيا</a:t>
            </a:r>
            <a:endParaRPr lang="en-GB" b="1" smtClean="0">
              <a:solidFill>
                <a:schemeClr val="tx2"/>
              </a:solidFill>
            </a:endParaRPr>
          </a:p>
          <a:p>
            <a:pPr>
              <a:spcBef>
                <a:spcPts val="3000"/>
              </a:spcBef>
            </a:pPr>
            <a:r>
              <a:rPr lang="ar-SA" b="1" smtClean="0">
                <a:solidFill>
                  <a:schemeClr val="tx2"/>
                </a:solidFill>
              </a:rPr>
              <a:t>الأولية</a:t>
            </a:r>
            <a:endParaRPr lang="ar-SA" b="1">
              <a:solidFill>
                <a:schemeClr val="tx2"/>
              </a:solidFill>
            </a:endParaRPr>
          </a:p>
          <a:p>
            <a:pPr>
              <a:spcBef>
                <a:spcPts val="3000"/>
              </a:spcBef>
            </a:pPr>
            <a:r>
              <a:rPr lang="ar-SA" b="1" smtClean="0">
                <a:solidFill>
                  <a:schemeClr val="tx2"/>
                </a:solidFill>
              </a:rPr>
              <a:t>الخدمة</a:t>
            </a:r>
            <a:endParaRPr lang="ar-SA" b="1">
              <a:solidFill>
                <a:schemeClr val="tx2"/>
              </a:solidFill>
            </a:endParaRPr>
          </a:p>
          <a:p>
            <a:pPr>
              <a:spcBef>
                <a:spcPts val="3000"/>
              </a:spcBef>
            </a:pPr>
            <a:r>
              <a:rPr lang="ar-SA" b="1" smtClean="0">
                <a:solidFill>
                  <a:schemeClr val="tx2"/>
                </a:solidFill>
              </a:rPr>
              <a:t>مجموعة</a:t>
            </a:r>
            <a:endParaRPr lang="ar-SA" b="1">
              <a:solidFill>
                <a:schemeClr val="tx2"/>
              </a:solidFill>
            </a:endParaRPr>
          </a:p>
        </p:txBody>
      </p:sp>
      <p:sp>
        <p:nvSpPr>
          <p:cNvPr id="5" name="Content Placeholder 2"/>
          <p:cNvSpPr txBox="1">
            <a:spLocks/>
          </p:cNvSpPr>
          <p:nvPr/>
        </p:nvSpPr>
        <p:spPr>
          <a:xfrm>
            <a:off x="2260690" y="1369242"/>
            <a:ext cx="5380330" cy="4785722"/>
          </a:xfrm>
          <a:prstGeom prst="rect">
            <a:avLst/>
          </a:prstGeom>
        </p:spPr>
        <p:txBody>
          <a:bodyPr vert="horz" lIns="91440" tIns="45720" rIns="91440" bIns="45720" rtlCol="0">
            <a:noAutofit/>
          </a:bodyPr>
          <a:lstStyle>
            <a:lvl1pPr marL="0" indent="0" algn="r" defTabSz="914400" rtl="1" eaLnBrk="1" latinLnBrk="0" hangingPunct="1">
              <a:spcBef>
                <a:spcPct val="20000"/>
              </a:spcBef>
              <a:buClr>
                <a:schemeClr val="tx2"/>
              </a:buClr>
              <a:buFont typeface="Arial" panose="020B0604020202020204" pitchFamily="34" charset="0"/>
              <a:buNone/>
              <a:defRPr sz="2200" kern="1200">
                <a:solidFill>
                  <a:srgbClr val="000000"/>
                </a:solidFill>
                <a:latin typeface="Traditional Arabic" panose="02020603050405020304" pitchFamily="18" charset="-78"/>
                <a:ea typeface="+mn-ea"/>
                <a:cs typeface="Traditional Arabic" panose="02020603050405020304" pitchFamily="18" charset="-78"/>
              </a:defRPr>
            </a:lvl1pPr>
            <a:lvl2pPr marL="361950" indent="-361950" algn="r" defTabSz="914400" rtl="1" eaLnBrk="1" latinLnBrk="0" hangingPunct="1">
              <a:spcBef>
                <a:spcPct val="20000"/>
              </a:spcBef>
              <a:buClr>
                <a:schemeClr val="tx2"/>
              </a:buClr>
              <a:buFont typeface="Arial" panose="020B0604020202020204" pitchFamily="34" charset="0"/>
              <a:buChar char="•"/>
              <a:defRPr sz="2200" kern="1200">
                <a:solidFill>
                  <a:srgbClr val="000000"/>
                </a:solidFill>
                <a:latin typeface="Traditional Arabic" panose="02020603050405020304" pitchFamily="18" charset="-78"/>
                <a:ea typeface="+mn-ea"/>
                <a:cs typeface="Traditional Arabic" panose="02020603050405020304" pitchFamily="18" charset="-78"/>
              </a:defRPr>
            </a:lvl2pPr>
            <a:lvl3pPr marL="715963" indent="-354013" algn="r" defTabSz="914400" rtl="1" eaLnBrk="1" latinLnBrk="0" hangingPunct="1">
              <a:spcBef>
                <a:spcPct val="20000"/>
              </a:spcBef>
              <a:buFont typeface="Traditional Arabic" panose="02020603050405020304" pitchFamily="18" charset="-78"/>
              <a:buChar char="–"/>
              <a:defRPr sz="2200" kern="1200">
                <a:solidFill>
                  <a:srgbClr val="000000"/>
                </a:solidFill>
                <a:latin typeface="Traditional Arabic" panose="02020603050405020304" pitchFamily="18" charset="-78"/>
                <a:ea typeface="+mn-ea"/>
                <a:cs typeface="Traditional Arabic" panose="02020603050405020304" pitchFamily="18" charset="-78"/>
              </a:defRPr>
            </a:lvl3pPr>
            <a:lvl4pPr marL="16002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4pPr>
            <a:lvl5pPr marL="2057400" indent="-228600" algn="r" defTabSz="914400" rtl="1" eaLnBrk="1" latinLnBrk="0" hangingPunct="1">
              <a:spcBef>
                <a:spcPct val="20000"/>
              </a:spcBef>
              <a:buFont typeface="Arial" panose="020B0604020202020204" pitchFamily="34" charset="0"/>
              <a:buChar char="»"/>
              <a:defRPr sz="1800" kern="1200">
                <a:solidFill>
                  <a:schemeClr val="tx1"/>
                </a:solidFill>
                <a:latin typeface="Traditional Arabic" panose="02020603050405020304" pitchFamily="18" charset="-78"/>
                <a:ea typeface="+mn-ea"/>
                <a:cs typeface="Traditional Arabic" panose="02020603050405020304" pitchFamily="18" charset="-78"/>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Bef>
                <a:spcPts val="3000"/>
              </a:spcBef>
            </a:pPr>
            <a:r>
              <a:rPr lang="ar-SA" smtClean="0"/>
              <a:t>خدمات أساسية محدودة للصحة الإنجابية</a:t>
            </a:r>
          </a:p>
          <a:p>
            <a:pPr>
              <a:spcBef>
                <a:spcPts val="3000"/>
              </a:spcBef>
            </a:pPr>
            <a:r>
              <a:rPr lang="ar-SA" smtClean="0"/>
              <a:t>للاستخدام في حالات الطوارئ، بدون تقييم احتياجات خاصة بالموقع</a:t>
            </a:r>
          </a:p>
          <a:p>
            <a:pPr>
              <a:spcBef>
                <a:spcPts val="3000"/>
              </a:spcBef>
            </a:pPr>
            <a:r>
              <a:rPr lang="ar-SA" smtClean="0"/>
              <a:t>خدمات يتم تقديمها للسكان</a:t>
            </a:r>
          </a:p>
          <a:p>
            <a:pPr>
              <a:spcBef>
                <a:spcPts val="3000"/>
              </a:spcBef>
            </a:pPr>
            <a:r>
              <a:rPr lang="ar-SA" smtClean="0"/>
              <a:t>إمدادات وأنشطة، تنسيق وتخطيط</a:t>
            </a:r>
            <a:endParaRPr lang="ar-SA"/>
          </a:p>
        </p:txBody>
      </p:sp>
      <p:sp>
        <p:nvSpPr>
          <p:cNvPr id="7"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2498985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الصّحة الإنجابية </a:t>
            </a:r>
          </a:p>
        </p:txBody>
      </p:sp>
      <p:sp>
        <p:nvSpPr>
          <p:cNvPr id="3" name="Content Placeholder 2"/>
          <p:cNvSpPr>
            <a:spLocks noGrp="1"/>
          </p:cNvSpPr>
          <p:nvPr>
            <p:ph idx="1"/>
          </p:nvPr>
        </p:nvSpPr>
        <p:spPr/>
        <p:txBody>
          <a:bodyPr/>
          <a:lstStyle/>
          <a:p>
            <a:pPr>
              <a:spcBef>
                <a:spcPts val="2400"/>
              </a:spcBef>
            </a:pPr>
            <a:r>
              <a:rPr lang="ar-SA"/>
              <a:t>تشمل الصحة الإنجابية على ما يلي</a:t>
            </a:r>
            <a:r>
              <a:rPr lang="ar-SA" smtClean="0"/>
              <a:t>:</a:t>
            </a:r>
            <a:endParaRPr lang="ar-SA"/>
          </a:p>
          <a:p>
            <a:pPr lvl="1">
              <a:spcBef>
                <a:spcPts val="2400"/>
              </a:spcBef>
            </a:pPr>
            <a:r>
              <a:rPr lang="ar-SA"/>
              <a:t>الأمومة الآمنة، بما في ذلك خدمات الرعاية الطارئة المتعلقة بعمليات الولادة </a:t>
            </a:r>
          </a:p>
          <a:p>
            <a:pPr lvl="1">
              <a:spcBef>
                <a:spcPts val="2400"/>
              </a:spcBef>
            </a:pPr>
            <a:r>
              <a:rPr lang="ar-SA"/>
              <a:t>الوقاية من العنف الجنسي والجنساني ومعالجة أثاره.</a:t>
            </a:r>
          </a:p>
          <a:p>
            <a:pPr lvl="1">
              <a:spcBef>
                <a:spcPts val="2400"/>
              </a:spcBef>
            </a:pPr>
            <a:r>
              <a:rPr lang="ar-SA"/>
              <a:t>الحد من انتقال فيروس نقص المناعة البشرية/الأمراض المنقولة جنسيا</a:t>
            </a:r>
          </a:p>
          <a:p>
            <a:pPr lvl="1">
              <a:spcBef>
                <a:spcPts val="2400"/>
              </a:spcBef>
            </a:pPr>
            <a:r>
              <a:rPr lang="ar-SA"/>
              <a:t>تنظيم </a:t>
            </a:r>
            <a:r>
              <a:rPr lang="ar-SA" smtClean="0"/>
              <a:t>الأسرة</a:t>
            </a:r>
            <a:endParaRPr lang="ar-SA"/>
          </a:p>
        </p:txBody>
      </p:sp>
      <p:sp>
        <p:nvSpPr>
          <p:cNvPr id="5"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127455173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الأسباب الرئيسية لوفيات الأمهات</a:t>
            </a:r>
          </a:p>
        </p:txBody>
      </p:sp>
      <p:pic>
        <p:nvPicPr>
          <p:cNvPr id="5" name="Picture 4" descr="Causes of maternal death.png"/>
          <p:cNvPicPr>
            <a:picLocks noChangeAspect="1"/>
          </p:cNvPicPr>
          <p:nvPr/>
        </p:nvPicPr>
        <p:blipFill rotWithShape="1">
          <a:blip r:embed="rId3">
            <a:extLst>
              <a:ext uri="{28A0092B-C50C-407E-A947-70E740481C1C}">
                <a14:useLocalDpi xmlns:a14="http://schemas.microsoft.com/office/drawing/2010/main"/>
              </a:ext>
            </a:extLst>
          </a:blip>
          <a:srcRect l="6207" t="7803" r="25517" b="9037"/>
          <a:stretch/>
        </p:blipFill>
        <p:spPr>
          <a:xfrm>
            <a:off x="672662" y="1813393"/>
            <a:ext cx="5602014" cy="3499945"/>
          </a:xfrm>
          <a:prstGeom prst="rect">
            <a:avLst/>
          </a:prstGeom>
        </p:spPr>
      </p:pic>
      <p:pic>
        <p:nvPicPr>
          <p:cNvPr id="7" name="Picture 6" descr="Causes of maternal death.png"/>
          <p:cNvPicPr>
            <a:picLocks noChangeAspect="1"/>
          </p:cNvPicPr>
          <p:nvPr/>
        </p:nvPicPr>
        <p:blipFill rotWithShape="1">
          <a:blip r:embed="rId3">
            <a:extLst>
              <a:ext uri="{28A0092B-C50C-407E-A947-70E740481C1C}">
                <a14:useLocalDpi xmlns:a14="http://schemas.microsoft.com/office/drawing/2010/main"/>
              </a:ext>
            </a:extLst>
          </a:blip>
          <a:srcRect l="77942" t="30279" r="17702" b="30014"/>
          <a:stretch/>
        </p:blipFill>
        <p:spPr>
          <a:xfrm>
            <a:off x="7693574" y="2585544"/>
            <a:ext cx="357352" cy="1671145"/>
          </a:xfrm>
          <a:prstGeom prst="rect">
            <a:avLst/>
          </a:prstGeom>
        </p:spPr>
      </p:pic>
      <p:sp>
        <p:nvSpPr>
          <p:cNvPr id="8" name="TextBox 7"/>
          <p:cNvSpPr txBox="1"/>
          <p:nvPr/>
        </p:nvSpPr>
        <p:spPr>
          <a:xfrm>
            <a:off x="5223370" y="2511973"/>
            <a:ext cx="2512244" cy="1785104"/>
          </a:xfrm>
          <a:prstGeom prst="rect">
            <a:avLst/>
          </a:prstGeom>
          <a:noFill/>
        </p:spPr>
        <p:txBody>
          <a:bodyPr wrap="square" rtlCol="1">
            <a:spAutoFit/>
          </a:bodyPr>
          <a:lstStyle/>
          <a:p>
            <a:pPr algn="r" rtl="1">
              <a:lnSpc>
                <a:spcPts val="2200"/>
              </a:lnSpc>
            </a:pPr>
            <a:r>
              <a:rPr lang="ar-SA" b="1"/>
              <a:t>نزيف </a:t>
            </a:r>
          </a:p>
          <a:p>
            <a:pPr algn="r" rtl="1">
              <a:lnSpc>
                <a:spcPts val="2200"/>
              </a:lnSpc>
            </a:pPr>
            <a:r>
              <a:rPr lang="ar-SA" b="1"/>
              <a:t>عفن الدم</a:t>
            </a:r>
          </a:p>
          <a:p>
            <a:pPr algn="r" rtl="1">
              <a:lnSpc>
                <a:spcPts val="2200"/>
              </a:lnSpc>
            </a:pPr>
            <a:r>
              <a:rPr lang="ar-SA" b="1"/>
              <a:t>تسمم الحمل</a:t>
            </a:r>
          </a:p>
          <a:p>
            <a:pPr algn="r" rtl="1">
              <a:lnSpc>
                <a:spcPts val="2200"/>
              </a:lnSpc>
            </a:pPr>
            <a:r>
              <a:rPr lang="ar-SA" b="1"/>
              <a:t>الإجهاض</a:t>
            </a:r>
          </a:p>
          <a:p>
            <a:pPr algn="r" rtl="1">
              <a:lnSpc>
                <a:spcPts val="2200"/>
              </a:lnSpc>
            </a:pPr>
            <a:r>
              <a:rPr lang="ar-SA" b="1"/>
              <a:t>الإنسداد</a:t>
            </a:r>
          </a:p>
          <a:p>
            <a:pPr algn="r" rtl="1">
              <a:lnSpc>
                <a:spcPts val="2200"/>
              </a:lnSpc>
            </a:pPr>
            <a:r>
              <a:rPr lang="ar-SA" b="1"/>
              <a:t>أخرى</a:t>
            </a:r>
          </a:p>
        </p:txBody>
      </p:sp>
      <p:sp>
        <p:nvSpPr>
          <p:cNvPr id="10"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272563915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المجموعة الجديدة للصحة في حالات الطوارئ </a:t>
            </a:r>
            <a:r>
              <a:rPr lang="ar-SA" smtClean="0"/>
              <a:t>(</a:t>
            </a:r>
            <a:r>
              <a:rPr lang="en-GB" smtClean="0"/>
              <a:t>(NEHK</a:t>
            </a:r>
            <a:endParaRPr lang="ar-SA"/>
          </a:p>
        </p:txBody>
      </p:sp>
      <p:sp>
        <p:nvSpPr>
          <p:cNvPr id="3" name="Content Placeholder 2"/>
          <p:cNvSpPr>
            <a:spLocks noGrp="1"/>
          </p:cNvSpPr>
          <p:nvPr>
            <p:ph idx="1"/>
          </p:nvPr>
        </p:nvSpPr>
        <p:spPr/>
        <p:txBody>
          <a:bodyPr/>
          <a:lstStyle/>
          <a:p>
            <a:pPr lvl="1">
              <a:spcBef>
                <a:spcPts val="2400"/>
              </a:spcBef>
            </a:pPr>
            <a:r>
              <a:rPr lang="ar-SA"/>
              <a:t>المجموعة الجديدة للصحة في حالات الطّوارئ </a:t>
            </a:r>
            <a:r>
              <a:rPr lang="en-GB" smtClean="0"/>
              <a:t> (NEHK)</a:t>
            </a:r>
            <a:r>
              <a:rPr lang="ar-SA" smtClean="0"/>
              <a:t>لمنظمة </a:t>
            </a:r>
            <a:r>
              <a:rPr lang="ar-SA"/>
              <a:t>الصحة العالمية الصحة لـ 10،000 شخص لمدة 3 </a:t>
            </a:r>
            <a:r>
              <a:rPr lang="ar-SA" smtClean="0"/>
              <a:t>أشهر</a:t>
            </a:r>
            <a:r>
              <a:rPr lang="en-GB"/>
              <a:t> …</a:t>
            </a:r>
            <a:endParaRPr lang="ar-SA"/>
          </a:p>
          <a:p>
            <a:pPr lvl="1">
              <a:spcBef>
                <a:spcPts val="2400"/>
              </a:spcBef>
            </a:pPr>
            <a:r>
              <a:rPr lang="ar-SA"/>
              <a:t> تم إجراء آخر تحديث لمجموعة الصحة في حالات الطوارئ في عام 1998 ويجري مراجعتها حالياً.</a:t>
            </a:r>
          </a:p>
          <a:p>
            <a:pPr lvl="1">
              <a:spcBef>
                <a:spcPts val="2400"/>
              </a:spcBef>
            </a:pPr>
            <a:r>
              <a:rPr lang="ar-SA"/>
              <a:t> المجموعة الجديدة التي حلت محلها يطلق </a:t>
            </a:r>
            <a:r>
              <a:rPr lang="ar-SA" smtClean="0"/>
              <a:t>عليها </a:t>
            </a:r>
            <a:r>
              <a:rPr lang="en-GB" smtClean="0"/>
              <a:t> (IEHK)</a:t>
            </a:r>
            <a:r>
              <a:rPr lang="ar-SA" smtClean="0"/>
              <a:t>أو </a:t>
            </a:r>
            <a:r>
              <a:rPr lang="ar-SA"/>
              <a:t>مجموعة الصحة بين الوكالات في حالات الطوارئ</a:t>
            </a:r>
          </a:p>
          <a:p>
            <a:pPr>
              <a:spcBef>
                <a:spcPts val="2400"/>
              </a:spcBef>
            </a:pPr>
            <a:endParaRPr lang="ar-SA"/>
          </a:p>
          <a:p>
            <a:pPr>
              <a:spcBef>
                <a:spcPts val="2400"/>
              </a:spcBef>
            </a:pPr>
            <a:endParaRPr lang="ar-SA"/>
          </a:p>
        </p:txBody>
      </p:sp>
      <p:sp>
        <p:nvSpPr>
          <p:cNvPr id="6"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29845454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أسباب موت أطفال دون 4 سنوات </a:t>
            </a:r>
          </a:p>
        </p:txBody>
      </p:sp>
      <p:pic>
        <p:nvPicPr>
          <p:cNvPr id="5" name="Picture 4" descr="Cause of death &lt;4.png"/>
          <p:cNvPicPr>
            <a:picLocks noChangeAspect="1"/>
          </p:cNvPicPr>
          <p:nvPr/>
        </p:nvPicPr>
        <p:blipFill rotWithShape="1">
          <a:blip r:embed="rId3">
            <a:extLst>
              <a:ext uri="{28A0092B-C50C-407E-A947-70E740481C1C}">
                <a14:useLocalDpi xmlns:a14="http://schemas.microsoft.com/office/drawing/2010/main"/>
              </a:ext>
            </a:extLst>
          </a:blip>
          <a:srcRect l="6530" t="4323" r="25592" b="10016"/>
          <a:stretch/>
        </p:blipFill>
        <p:spPr>
          <a:xfrm>
            <a:off x="678874" y="1759973"/>
            <a:ext cx="5786581" cy="3745778"/>
          </a:xfrm>
          <a:prstGeom prst="rect">
            <a:avLst/>
          </a:prstGeom>
        </p:spPr>
      </p:pic>
      <p:sp>
        <p:nvSpPr>
          <p:cNvPr id="6" name="Content Placeholder 3"/>
          <p:cNvSpPr txBox="1">
            <a:spLocks/>
          </p:cNvSpPr>
          <p:nvPr/>
        </p:nvSpPr>
        <p:spPr>
          <a:xfrm>
            <a:off x="5673970" y="5368633"/>
            <a:ext cx="3040756" cy="282753"/>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rtl="1"/>
            <a:r>
              <a:rPr lang="ar-TN" sz="1200" i="1" dirty="0" err="1" smtClean="0">
                <a:latin typeface="Traditional Arabic" panose="02020603050405020304" pitchFamily="18" charset="-78"/>
                <a:cs typeface="Traditional Arabic" panose="02020603050405020304" pitchFamily="18" charset="-78"/>
              </a:rPr>
              <a:t>كيلامي</a:t>
            </a:r>
            <a:r>
              <a:rPr lang="ar-TN" sz="1200" i="1" dirty="0" smtClean="0">
                <a:latin typeface="Traditional Arabic" panose="02020603050405020304" pitchFamily="18" charset="-78"/>
                <a:cs typeface="Traditional Arabic" panose="02020603050405020304" pitchFamily="18" charset="-78"/>
              </a:rPr>
              <a:t>-اللّجنة الدّوليّة للصليب الأحمر-2000 </a:t>
            </a:r>
            <a:endParaRPr lang="fr-FR" sz="1200" i="1" dirty="0">
              <a:latin typeface="Traditional Arabic" panose="02020603050405020304" pitchFamily="18" charset="-78"/>
              <a:cs typeface="Traditional Arabic" panose="02020603050405020304" pitchFamily="18" charset="-78"/>
            </a:endParaRPr>
          </a:p>
        </p:txBody>
      </p:sp>
      <p:pic>
        <p:nvPicPr>
          <p:cNvPr id="7" name="Picture 6" descr="Cause of death &lt;4.png"/>
          <p:cNvPicPr>
            <a:picLocks noChangeAspect="1"/>
          </p:cNvPicPr>
          <p:nvPr/>
        </p:nvPicPr>
        <p:blipFill rotWithShape="1">
          <a:blip r:embed="rId3">
            <a:extLst>
              <a:ext uri="{28A0092B-C50C-407E-A947-70E740481C1C}">
                <a14:useLocalDpi xmlns:a14="http://schemas.microsoft.com/office/drawing/2010/main"/>
              </a:ext>
            </a:extLst>
          </a:blip>
          <a:srcRect l="77943" t="30597" r="18623" b="30806"/>
          <a:stretch/>
        </p:blipFill>
        <p:spPr>
          <a:xfrm>
            <a:off x="8372764" y="2548303"/>
            <a:ext cx="314037" cy="1810328"/>
          </a:xfrm>
          <a:prstGeom prst="rect">
            <a:avLst/>
          </a:prstGeom>
        </p:spPr>
      </p:pic>
      <p:sp>
        <p:nvSpPr>
          <p:cNvPr id="8" name="TextBox 7"/>
          <p:cNvSpPr txBox="1"/>
          <p:nvPr/>
        </p:nvSpPr>
        <p:spPr>
          <a:xfrm>
            <a:off x="5952886" y="2519980"/>
            <a:ext cx="2512244" cy="1920526"/>
          </a:xfrm>
          <a:prstGeom prst="rect">
            <a:avLst/>
          </a:prstGeom>
          <a:noFill/>
        </p:spPr>
        <p:txBody>
          <a:bodyPr wrap="square" rtlCol="1">
            <a:spAutoFit/>
          </a:bodyPr>
          <a:lstStyle/>
          <a:p>
            <a:pPr algn="r" rtl="1">
              <a:lnSpc>
                <a:spcPct val="110000"/>
              </a:lnSpc>
            </a:pPr>
            <a:r>
              <a:rPr lang="ar-SA" b="1"/>
              <a:t>ملاريا</a:t>
            </a:r>
          </a:p>
          <a:p>
            <a:pPr algn="r" rtl="1">
              <a:lnSpc>
                <a:spcPct val="110000"/>
              </a:lnSpc>
            </a:pPr>
            <a:r>
              <a:rPr lang="ar-SA" b="1"/>
              <a:t>الكوليرا والإسهال</a:t>
            </a:r>
          </a:p>
          <a:p>
            <a:pPr algn="r" rtl="1">
              <a:lnSpc>
                <a:spcPct val="110000"/>
              </a:lnSpc>
            </a:pPr>
            <a:r>
              <a:rPr lang="ar-SA" b="1"/>
              <a:t>أخرى</a:t>
            </a:r>
          </a:p>
          <a:p>
            <a:pPr algn="r" rtl="1">
              <a:lnSpc>
                <a:spcPct val="110000"/>
              </a:lnSpc>
            </a:pPr>
            <a:r>
              <a:rPr lang="ar-SA" b="1"/>
              <a:t>نسائية</a:t>
            </a:r>
          </a:p>
          <a:p>
            <a:pPr algn="r" rtl="1">
              <a:lnSpc>
                <a:spcPct val="110000"/>
              </a:lnSpc>
            </a:pPr>
            <a:r>
              <a:rPr lang="ar-SA" b="1"/>
              <a:t>سوء التّغذية</a:t>
            </a:r>
          </a:p>
          <a:p>
            <a:pPr algn="r" rtl="1">
              <a:lnSpc>
                <a:spcPct val="110000"/>
              </a:lnSpc>
            </a:pPr>
            <a:r>
              <a:rPr lang="ar-SA" b="1" smtClean="0"/>
              <a:t>العنف</a:t>
            </a:r>
            <a:endParaRPr lang="ar-SA" b="1"/>
          </a:p>
        </p:txBody>
      </p:sp>
      <p:sp>
        <p:nvSpPr>
          <p:cNvPr id="9"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10158874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 مجموعة الصّحة الإنجابيّة لصندوق الأمم المتحدة </a:t>
            </a:r>
          </a:p>
        </p:txBody>
      </p:sp>
      <p:sp>
        <p:nvSpPr>
          <p:cNvPr id="3" name="Content Placeholder 2"/>
          <p:cNvSpPr>
            <a:spLocks noGrp="1"/>
          </p:cNvSpPr>
          <p:nvPr>
            <p:ph idx="1"/>
          </p:nvPr>
        </p:nvSpPr>
        <p:spPr/>
        <p:txBody>
          <a:bodyPr/>
          <a:lstStyle/>
          <a:p>
            <a:pPr>
              <a:spcBef>
                <a:spcPts val="1600"/>
              </a:spcBef>
            </a:pPr>
            <a:r>
              <a:rPr lang="ar-SA"/>
              <a:t>تُستخدم مجموعة الصحة الإنجابية لصندوق الأمم المتحدة للأنشطة السكانية  في الرعاية الصحية الأولية على صعيد مركز </a:t>
            </a:r>
            <a:r>
              <a:rPr lang="ar-SA" smtClean="0"/>
              <a:t>صحي</a:t>
            </a:r>
            <a:r>
              <a:rPr lang="en-GB" smtClean="0"/>
              <a:t> </a:t>
            </a:r>
            <a:r>
              <a:rPr lang="ar-SA" smtClean="0"/>
              <a:t>(10،000 </a:t>
            </a:r>
            <a:r>
              <a:rPr lang="ar-SA"/>
              <a:t>شخص لمدة 3 أشهر) </a:t>
            </a:r>
            <a:r>
              <a:rPr lang="ar-SA" smtClean="0"/>
              <a:t>:</a:t>
            </a:r>
            <a:endParaRPr lang="ar-SA"/>
          </a:p>
          <a:p>
            <a:pPr lvl="1">
              <a:spcBef>
                <a:spcPts val="1600"/>
              </a:spcBef>
            </a:pPr>
            <a:r>
              <a:rPr lang="ar-SA"/>
              <a:t>التدريب والإدارة</a:t>
            </a:r>
          </a:p>
          <a:p>
            <a:pPr lvl="1">
              <a:spcBef>
                <a:spcPts val="1600"/>
              </a:spcBef>
            </a:pPr>
            <a:r>
              <a:rPr lang="ar-SA"/>
              <a:t> واقيات ذكرية</a:t>
            </a:r>
          </a:p>
          <a:p>
            <a:pPr lvl="1">
              <a:spcBef>
                <a:spcPts val="1600"/>
              </a:spcBef>
            </a:pPr>
            <a:r>
              <a:rPr lang="ar-SA"/>
              <a:t>مجموعة خدمات نظيفة</a:t>
            </a:r>
          </a:p>
          <a:p>
            <a:pPr lvl="1">
              <a:spcBef>
                <a:spcPts val="1600"/>
              </a:spcBef>
            </a:pPr>
            <a:r>
              <a:rPr lang="ar-SA"/>
              <a:t> معالجة اثار ما بعد الاغتصاب</a:t>
            </a:r>
          </a:p>
          <a:p>
            <a:pPr lvl="1">
              <a:spcBef>
                <a:spcPts val="1600"/>
              </a:spcBef>
            </a:pPr>
            <a:r>
              <a:rPr lang="ar-SA"/>
              <a:t>وسائل منع حمل فموية ومن خلال </a:t>
            </a:r>
            <a:r>
              <a:rPr lang="ar-SA" smtClean="0"/>
              <a:t>الحقن</a:t>
            </a:r>
          </a:p>
          <a:p>
            <a:pPr lvl="1">
              <a:spcBef>
                <a:spcPts val="1600"/>
              </a:spcBef>
            </a:pPr>
            <a:r>
              <a:rPr lang="ar-SA" smtClean="0"/>
              <a:t>أدوية لعلاج الأمراض المنقولة جنسيّا</a:t>
            </a:r>
          </a:p>
          <a:p>
            <a:pPr>
              <a:spcBef>
                <a:spcPts val="1600"/>
              </a:spcBef>
            </a:pPr>
            <a:endParaRPr lang="ar-SA"/>
          </a:p>
        </p:txBody>
      </p:sp>
      <p:sp>
        <p:nvSpPr>
          <p:cNvPr id="6"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185873524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تذكر</a:t>
            </a:r>
          </a:p>
        </p:txBody>
      </p:sp>
      <p:sp>
        <p:nvSpPr>
          <p:cNvPr id="3" name="Content Placeholder 2"/>
          <p:cNvSpPr>
            <a:spLocks noGrp="1"/>
          </p:cNvSpPr>
          <p:nvPr>
            <p:ph idx="1"/>
          </p:nvPr>
        </p:nvSpPr>
        <p:spPr>
          <a:xfrm>
            <a:off x="231228" y="1369242"/>
            <a:ext cx="8455572" cy="438537"/>
          </a:xfrm>
        </p:spPr>
        <p:txBody>
          <a:bodyPr/>
          <a:lstStyle/>
          <a:p>
            <a:r>
              <a:rPr lang="ar-SA"/>
              <a:t>ينبغي استخدام الفصول التقنية بالعودة إلى الميثاق الإنساني والمعايير الأساسية ومبادئ الحماية دون فصلها عن بعضها. </a:t>
            </a:r>
          </a:p>
          <a:p>
            <a:endParaRPr lang="ar-SA"/>
          </a:p>
        </p:txBody>
      </p:sp>
      <p:pic>
        <p:nvPicPr>
          <p:cNvPr id="8" name="Picture 7"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1885" y="1914525"/>
            <a:ext cx="6660232" cy="4090627"/>
          </a:xfrm>
          <a:prstGeom prst="rect">
            <a:avLst/>
          </a:prstGeom>
        </p:spPr>
      </p:pic>
      <p:sp>
        <p:nvSpPr>
          <p:cNvPr id="7"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28604243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TN">
                <a:solidFill>
                  <a:srgbClr val="1F497D"/>
                </a:solidFill>
                <a:ea typeface="ＭＳ 明朝"/>
              </a:rPr>
              <a:t>التباس حول الكوارث والجثث والأوبئة</a:t>
            </a:r>
            <a:endParaRPr lang="ar-SA"/>
          </a:p>
        </p:txBody>
      </p:sp>
      <p:sp>
        <p:nvSpPr>
          <p:cNvPr id="3" name="Content Placeholder 2"/>
          <p:cNvSpPr>
            <a:spLocks noGrp="1"/>
          </p:cNvSpPr>
          <p:nvPr>
            <p:ph idx="1"/>
          </p:nvPr>
        </p:nvSpPr>
        <p:spPr>
          <a:xfrm>
            <a:off x="3629320" y="1369242"/>
            <a:ext cx="5057479" cy="4785722"/>
          </a:xfrm>
        </p:spPr>
        <p:txBody>
          <a:bodyPr/>
          <a:lstStyle/>
          <a:p>
            <a:r>
              <a:rPr lang="ar-SA"/>
              <a:t>لا تتسبّب جثث القتلى من الكوارث في ظهور أوبئة جديدة.</a:t>
            </a:r>
          </a:p>
          <a:p>
            <a:endParaRPr lang="ar-SA"/>
          </a:p>
          <a:p>
            <a:r>
              <a:rPr lang="ar-SA"/>
              <a:t>إنّما ينتج عن ضعف الاستجابة في أغلب الأحيان   انتشار الاكتظاظ و تلوّث بيئي لا يطاق ممّا يتسبّب في تفاقم الأمراض الموجودة</a:t>
            </a:r>
            <a:r>
              <a:rPr lang="ar-SA" smtClean="0"/>
              <a:t>.</a:t>
            </a:r>
            <a:endParaRPr lang="ar-SA"/>
          </a:p>
        </p:txBody>
      </p:sp>
      <p:pic>
        <p:nvPicPr>
          <p:cNvPr id="5" name="Picture 1029" descr="vaccine"/>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859908" y="1382954"/>
            <a:ext cx="2045286" cy="3848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29509376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لكن ليس دائما...يجب الأخذ بعين الإعتبار هذه الحالات...</a:t>
            </a:r>
          </a:p>
        </p:txBody>
      </p:sp>
      <p:sp>
        <p:nvSpPr>
          <p:cNvPr id="3" name="Content Placeholder 2"/>
          <p:cNvSpPr>
            <a:spLocks noGrp="1"/>
          </p:cNvSpPr>
          <p:nvPr>
            <p:ph idx="1"/>
          </p:nvPr>
        </p:nvSpPr>
        <p:spPr>
          <a:xfrm>
            <a:off x="5731498" y="1369242"/>
            <a:ext cx="2955302" cy="4785722"/>
          </a:xfrm>
        </p:spPr>
        <p:txBody>
          <a:bodyPr/>
          <a:lstStyle/>
          <a:p>
            <a:pPr>
              <a:spcBef>
                <a:spcPts val="1200"/>
              </a:spcBef>
            </a:pPr>
            <a:r>
              <a:rPr lang="ar-SA" dirty="0"/>
              <a:t>لم تحدث حالات وفيات ناتجة عن انتشار أمراض معدية </a:t>
            </a:r>
            <a:r>
              <a:rPr lang="ar-SA" dirty="0" smtClean="0"/>
              <a:t>في</a:t>
            </a:r>
            <a:r>
              <a:rPr lang="ar-SA" dirty="0"/>
              <a:t>:</a:t>
            </a:r>
          </a:p>
          <a:p>
            <a:pPr lvl="1">
              <a:spcBef>
                <a:spcPts val="1200"/>
              </a:spcBef>
            </a:pPr>
            <a:r>
              <a:rPr lang="ar-SA" dirty="0"/>
              <a:t>زلزال تركيا</a:t>
            </a:r>
          </a:p>
          <a:p>
            <a:pPr lvl="1">
              <a:spcBef>
                <a:spcPts val="1200"/>
              </a:spcBef>
            </a:pPr>
            <a:r>
              <a:rPr lang="ar-SA" dirty="0" err="1"/>
              <a:t>الفياضانات</a:t>
            </a:r>
            <a:r>
              <a:rPr lang="ar-SA" dirty="0"/>
              <a:t> بالموزمبيق</a:t>
            </a:r>
          </a:p>
          <a:p>
            <a:pPr lvl="1">
              <a:spcBef>
                <a:spcPts val="1200"/>
              </a:spcBef>
            </a:pPr>
            <a:r>
              <a:rPr lang="ar-SA" dirty="0"/>
              <a:t>زلزال السلفادور</a:t>
            </a:r>
          </a:p>
          <a:p>
            <a:pPr lvl="1">
              <a:spcBef>
                <a:spcPts val="1200"/>
              </a:spcBef>
            </a:pPr>
            <a:r>
              <a:rPr lang="ar-SA" dirty="0"/>
              <a:t>إعصار </a:t>
            </a:r>
            <a:r>
              <a:rPr lang="ar-SA" dirty="0" err="1"/>
              <a:t>ميتش</a:t>
            </a:r>
            <a:endParaRPr lang="ar-SA" dirty="0"/>
          </a:p>
          <a:p>
            <a:pPr lvl="1">
              <a:spcBef>
                <a:spcPts val="1200"/>
              </a:spcBef>
            </a:pPr>
            <a:r>
              <a:rPr lang="ar-SA" dirty="0"/>
              <a:t>الهجمات على مركز التجارة العالمي </a:t>
            </a:r>
            <a:r>
              <a:rPr lang="ar-SA" sz="2000" dirty="0"/>
              <a:t>2001</a:t>
            </a:r>
            <a:endParaRPr lang="ar-SA" dirty="0"/>
          </a:p>
          <a:p>
            <a:pPr lvl="1">
              <a:spcBef>
                <a:spcPts val="1200"/>
              </a:spcBef>
            </a:pPr>
            <a:r>
              <a:rPr lang="ar-SA" dirty="0"/>
              <a:t>تسونامي بابوا غينيا الجديدة</a:t>
            </a:r>
          </a:p>
          <a:p>
            <a:pPr>
              <a:spcBef>
                <a:spcPts val="1200"/>
              </a:spcBef>
            </a:pPr>
            <a:endParaRPr lang="ar-SA" dirty="0"/>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27823" y="1456831"/>
            <a:ext cx="4488893" cy="2992595"/>
          </a:xfrm>
          <a:prstGeom prst="rect">
            <a:avLst/>
          </a:prstGeom>
        </p:spPr>
      </p:pic>
      <p:sp>
        <p:nvSpPr>
          <p:cNvPr id="6" name="TextBox 5"/>
          <p:cNvSpPr txBox="1"/>
          <p:nvPr/>
        </p:nvSpPr>
        <p:spPr>
          <a:xfrm>
            <a:off x="3219753" y="4460679"/>
            <a:ext cx="2134677" cy="276999"/>
          </a:xfrm>
          <a:prstGeom prst="rect">
            <a:avLst/>
          </a:prstGeom>
          <a:noFill/>
        </p:spPr>
        <p:txBody>
          <a:bodyPr wrap="square" rtlCol="0">
            <a:spAutoFit/>
          </a:bodyPr>
          <a:lstStyle/>
          <a:p>
            <a:pPr algn="r" rtl="1"/>
            <a:r>
              <a:rPr lang="ar-TN" sz="1200" dirty="0" smtClean="0">
                <a:solidFill>
                  <a:srgbClr val="000000"/>
                </a:solidFill>
                <a:latin typeface="Traditional Arabic" panose="02020603050405020304" pitchFamily="18" charset="-78"/>
                <a:cs typeface="Traditional Arabic" panose="02020603050405020304" pitchFamily="18" charset="-78"/>
              </a:rPr>
              <a:t>المصدر:الصّليب الأحمر التّركي</a:t>
            </a:r>
            <a:endParaRPr lang="en-GB" sz="1200" dirty="0">
              <a:solidFill>
                <a:srgbClr val="000000"/>
              </a:solidFill>
              <a:latin typeface="Traditional Arabic" panose="02020603050405020304" pitchFamily="18" charset="-78"/>
              <a:cs typeface="Traditional Arabic" panose="02020603050405020304" pitchFamily="18" charset="-78"/>
            </a:endParaRPr>
          </a:p>
        </p:txBody>
      </p:sp>
      <p:sp>
        <p:nvSpPr>
          <p:cNvPr id="7"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15636312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سبب الوفاة بالنّسبة لكافة الفئات </a:t>
            </a:r>
            <a:r>
              <a:rPr lang="ar-SA" smtClean="0"/>
              <a:t>العمرية</a:t>
            </a:r>
            <a:r>
              <a:rPr lang="en-GB" smtClean="0"/>
              <a:t> </a:t>
            </a:r>
            <a:r>
              <a:rPr lang="ar-SA" smtClean="0"/>
              <a:t>سراييفو</a:t>
            </a:r>
            <a:r>
              <a:rPr lang="ar-SA"/>
              <a:t>، البوسنة: </a:t>
            </a:r>
            <a:r>
              <a:rPr lang="ar-SA" smtClean="0"/>
              <a:t>1992</a:t>
            </a:r>
            <a:r>
              <a:rPr lang="en-GB" smtClean="0"/>
              <a:t>-</a:t>
            </a:r>
            <a:r>
              <a:rPr lang="ar-SA" smtClean="0"/>
              <a:t>1993</a:t>
            </a:r>
            <a:endParaRPr lang="ar-SA"/>
          </a:p>
        </p:txBody>
      </p:sp>
      <p:sp>
        <p:nvSpPr>
          <p:cNvPr id="6" name="Content Placeholder 3"/>
          <p:cNvSpPr txBox="1">
            <a:spLocks/>
          </p:cNvSpPr>
          <p:nvPr/>
        </p:nvSpPr>
        <p:spPr>
          <a:xfrm>
            <a:off x="5303799" y="5368633"/>
            <a:ext cx="3128117" cy="387880"/>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rtl="1"/>
            <a:r>
              <a:rPr lang="ar-TN" sz="1200" i="1" dirty="0" smtClean="0">
                <a:latin typeface="Traditional Arabic" panose="02020603050405020304" pitchFamily="18" charset="-78"/>
                <a:cs typeface="Traditional Arabic" panose="02020603050405020304" pitchFamily="18" charset="-78"/>
              </a:rPr>
              <a:t>المصدر: منظّمة أطباء بلا حدود</a:t>
            </a:r>
            <a:r>
              <a:rPr lang="ar-EG" sz="1200" i="1" dirty="0" smtClean="0">
                <a:latin typeface="Traditional Arabic" panose="02020603050405020304" pitchFamily="18" charset="-78"/>
                <a:cs typeface="Traditional Arabic" panose="02020603050405020304" pitchFamily="18" charset="-78"/>
              </a:rPr>
              <a:t> </a:t>
            </a:r>
            <a:r>
              <a:rPr lang="ar-TN" sz="1200" i="1" dirty="0" smtClean="0">
                <a:latin typeface="Traditional Arabic" panose="02020603050405020304" pitchFamily="18" charset="-78"/>
                <a:cs typeface="Traditional Arabic" panose="02020603050405020304" pitchFamily="18" charset="-78"/>
              </a:rPr>
              <a:t> </a:t>
            </a:r>
            <a:r>
              <a:rPr lang="ar-TN" sz="1100" i="1" dirty="0" smtClean="0">
                <a:latin typeface="Traditional Arabic" panose="02020603050405020304" pitchFamily="18" charset="-78"/>
                <a:cs typeface="Traditional Arabic" panose="02020603050405020304" pitchFamily="18" charset="-78"/>
              </a:rPr>
              <a:t>1992-1993</a:t>
            </a:r>
            <a:endParaRPr lang="en-GB" sz="1200" i="1" dirty="0">
              <a:latin typeface="Traditional Arabic" panose="02020603050405020304" pitchFamily="18" charset="-78"/>
              <a:cs typeface="Traditional Arabic" panose="02020603050405020304" pitchFamily="18" charset="-78"/>
            </a:endParaRPr>
          </a:p>
        </p:txBody>
      </p:sp>
      <p:pic>
        <p:nvPicPr>
          <p:cNvPr id="5" name="Picture 4" descr="Sarajevo deaths.png"/>
          <p:cNvPicPr>
            <a:picLocks noChangeAspect="1"/>
          </p:cNvPicPr>
          <p:nvPr/>
        </p:nvPicPr>
        <p:blipFill rotWithShape="1">
          <a:blip r:embed="rId3">
            <a:extLst>
              <a:ext uri="{28A0092B-C50C-407E-A947-70E740481C1C}">
                <a14:useLocalDpi xmlns:a14="http://schemas.microsoft.com/office/drawing/2010/main"/>
              </a:ext>
            </a:extLst>
          </a:blip>
          <a:srcRect l="67709" r="29278"/>
          <a:stretch/>
        </p:blipFill>
        <p:spPr>
          <a:xfrm>
            <a:off x="8426811" y="1156716"/>
            <a:ext cx="275538" cy="4347055"/>
          </a:xfrm>
          <a:prstGeom prst="rect">
            <a:avLst/>
          </a:prstGeom>
        </p:spPr>
      </p:pic>
      <p:sp>
        <p:nvSpPr>
          <p:cNvPr id="7" name="TextBox 6"/>
          <p:cNvSpPr txBox="1"/>
          <p:nvPr/>
        </p:nvSpPr>
        <p:spPr>
          <a:xfrm>
            <a:off x="5985661" y="2611224"/>
            <a:ext cx="2512244" cy="1615827"/>
          </a:xfrm>
          <a:prstGeom prst="rect">
            <a:avLst/>
          </a:prstGeom>
          <a:noFill/>
        </p:spPr>
        <p:txBody>
          <a:bodyPr wrap="square" rtlCol="1">
            <a:spAutoFit/>
          </a:bodyPr>
          <a:lstStyle/>
          <a:p>
            <a:pPr algn="r" rtl="1">
              <a:lnSpc>
                <a:spcPct val="110000"/>
              </a:lnSpc>
            </a:pPr>
            <a:r>
              <a:rPr lang="ar-SA" b="1"/>
              <a:t>الالتهاب الرئوي</a:t>
            </a:r>
          </a:p>
          <a:p>
            <a:pPr algn="r" rtl="1">
              <a:lnSpc>
                <a:spcPct val="110000"/>
              </a:lnSpc>
            </a:pPr>
            <a:r>
              <a:rPr lang="ar-SA" b="1"/>
              <a:t>السّرطان</a:t>
            </a:r>
          </a:p>
          <a:p>
            <a:pPr algn="r" rtl="1">
              <a:lnSpc>
                <a:spcPct val="110000"/>
              </a:lnSpc>
            </a:pPr>
            <a:r>
              <a:rPr lang="ar-SA" b="1"/>
              <a:t>الأمراض القلبية الوعائية</a:t>
            </a:r>
          </a:p>
          <a:p>
            <a:pPr algn="r" rtl="1">
              <a:lnSpc>
                <a:spcPct val="110000"/>
              </a:lnSpc>
            </a:pPr>
            <a:r>
              <a:rPr lang="ar-SA" b="1"/>
              <a:t> أخرى</a:t>
            </a:r>
          </a:p>
          <a:p>
            <a:pPr algn="r" rtl="1">
              <a:lnSpc>
                <a:spcPct val="110000"/>
              </a:lnSpc>
            </a:pPr>
            <a:r>
              <a:rPr lang="ar-SA" b="1"/>
              <a:t>الصدمات الجسدية (العنف)</a:t>
            </a:r>
          </a:p>
        </p:txBody>
      </p:sp>
      <p:pic>
        <p:nvPicPr>
          <p:cNvPr id="8" name="Picture 7" descr="Sarajevo deaths.png"/>
          <p:cNvPicPr>
            <a:picLocks noChangeAspect="1"/>
          </p:cNvPicPr>
          <p:nvPr/>
        </p:nvPicPr>
        <p:blipFill rotWithShape="1">
          <a:blip r:embed="rId3">
            <a:extLst>
              <a:ext uri="{28A0092B-C50C-407E-A947-70E740481C1C}">
                <a14:useLocalDpi xmlns:a14="http://schemas.microsoft.com/office/drawing/2010/main"/>
              </a:ext>
            </a:extLst>
          </a:blip>
          <a:srcRect l="1" r="32647"/>
          <a:stretch/>
        </p:blipFill>
        <p:spPr>
          <a:xfrm>
            <a:off x="227107" y="1245609"/>
            <a:ext cx="6158725" cy="4347055"/>
          </a:xfrm>
          <a:prstGeom prst="rect">
            <a:avLst/>
          </a:prstGeom>
        </p:spPr>
      </p:pic>
      <p:sp>
        <p:nvSpPr>
          <p:cNvPr id="9"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41153434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الثّاني: عدم التّفهّم</a:t>
            </a:r>
          </a:p>
        </p:txBody>
      </p:sp>
      <p:sp>
        <p:nvSpPr>
          <p:cNvPr id="3" name="Content Placeholder 2"/>
          <p:cNvSpPr>
            <a:spLocks noGrp="1"/>
          </p:cNvSpPr>
          <p:nvPr>
            <p:ph idx="1"/>
          </p:nvPr>
        </p:nvSpPr>
        <p:spPr>
          <a:xfrm>
            <a:off x="5420412" y="1369242"/>
            <a:ext cx="3266388" cy="4785722"/>
          </a:xfrm>
        </p:spPr>
        <p:txBody>
          <a:bodyPr/>
          <a:lstStyle/>
          <a:p>
            <a:pPr>
              <a:spcBef>
                <a:spcPts val="1600"/>
              </a:spcBef>
            </a:pPr>
            <a:r>
              <a:rPr lang="ar-SA"/>
              <a:t>لا يفهم المسؤولون والأخصائيّون في مجال الصّحة الحالة الصّحيّة العامّة في حالة التّجمّع السّكاني الضّخم والنّازحين والمشرّدين</a:t>
            </a:r>
            <a:r>
              <a:rPr lang="ar-SA" smtClean="0"/>
              <a:t>.</a:t>
            </a:r>
            <a:endParaRPr lang="ar-SA"/>
          </a:p>
          <a:p>
            <a:pPr>
              <a:spcBef>
                <a:spcPts val="1600"/>
              </a:spcBef>
            </a:pPr>
            <a:r>
              <a:rPr lang="ar-SA"/>
              <a:t>يؤمن الكثير بأنّ العلاج والرّعاية السريريّة في حالات الطّوارئ  تأتي في المقام الأوّل وتهيمن على جميع الإجراءات الاخرى،ولكن هذا غير صحيح.</a:t>
            </a:r>
          </a:p>
          <a:p>
            <a:pPr>
              <a:spcBef>
                <a:spcPts val="1600"/>
              </a:spcBef>
            </a:pPr>
            <a:r>
              <a:rPr lang="ar-SA"/>
              <a:t>إذ ستوفّر دراسة الحالة العامّة لمحة حول المجالات ذات الأولويّة</a:t>
            </a:r>
            <a:r>
              <a:rPr lang="ar-SA" smtClean="0"/>
              <a:t>.</a:t>
            </a:r>
            <a:endParaRPr lang="ar-SA"/>
          </a:p>
        </p:txBody>
      </p:sp>
      <p:sp>
        <p:nvSpPr>
          <p:cNvPr id="5" name="Content Placeholder 3"/>
          <p:cNvSpPr txBox="1">
            <a:spLocks/>
          </p:cNvSpPr>
          <p:nvPr/>
        </p:nvSpPr>
        <p:spPr>
          <a:xfrm>
            <a:off x="1961637" y="4702878"/>
            <a:ext cx="3403386" cy="282753"/>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rtl="1"/>
            <a:r>
              <a:rPr lang="ar-TN" sz="1200" i="1" dirty="0" smtClean="0">
                <a:latin typeface="Traditional Arabic" panose="02020603050405020304" pitchFamily="18" charset="-78"/>
                <a:cs typeface="Traditional Arabic" panose="02020603050405020304" pitchFamily="18" charset="-78"/>
              </a:rPr>
              <a:t>جوي كروب-الاتّحاد الدّولي لجمعيّات الصّليب الأحمر والهلال الأحمر</a:t>
            </a:r>
            <a:endParaRPr lang="en-GB" sz="1200" i="1" dirty="0">
              <a:latin typeface="Traditional Arabic" panose="02020603050405020304" pitchFamily="18" charset="-78"/>
              <a:cs typeface="Traditional Arabic" panose="02020603050405020304" pitchFamily="18" charset="-78"/>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201" y="1444693"/>
            <a:ext cx="4870113" cy="3246742"/>
          </a:xfrm>
          <a:prstGeom prst="rect">
            <a:avLst/>
          </a:prstGeom>
        </p:spPr>
      </p:pic>
      <p:sp>
        <p:nvSpPr>
          <p:cNvPr id="7"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33580990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a:t>المشكل الثّالث: عدم الاهتمام بالقطاعات الرّئيسيّة الاخرى</a:t>
            </a:r>
          </a:p>
        </p:txBody>
      </p:sp>
      <p:sp>
        <p:nvSpPr>
          <p:cNvPr id="3" name="Content Placeholder 2"/>
          <p:cNvSpPr>
            <a:spLocks noGrp="1"/>
          </p:cNvSpPr>
          <p:nvPr>
            <p:ph idx="1"/>
          </p:nvPr>
        </p:nvSpPr>
        <p:spPr>
          <a:xfrm>
            <a:off x="4732256" y="1369242"/>
            <a:ext cx="3954544" cy="4785722"/>
          </a:xfrm>
        </p:spPr>
        <p:txBody>
          <a:bodyPr/>
          <a:lstStyle/>
          <a:p>
            <a:r>
              <a:rPr lang="ar-SA"/>
              <a:t>يتسبّب عدم الاهتمام بالقطاعات الرّئيسيّة الاخرى في تهديدات خطيرة تمسّ من الصّحة العامّة ممّا يقتضي في نهاية المطاف الاستجابة الصّحيّة والعلاجيّة لحلّها</a:t>
            </a:r>
            <a:r>
              <a:rPr lang="ar-SA" smtClean="0"/>
              <a:t>.</a:t>
            </a:r>
            <a:endParaRPr lang="ar-SA"/>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09049" y="1498122"/>
            <a:ext cx="2628000" cy="3942000"/>
          </a:xfrm>
          <a:prstGeom prst="rect">
            <a:avLst/>
          </a:prstGeom>
        </p:spPr>
      </p:pic>
      <p:sp>
        <p:nvSpPr>
          <p:cNvPr id="6" name="TextBox 5"/>
          <p:cNvSpPr txBox="1"/>
          <p:nvPr/>
        </p:nvSpPr>
        <p:spPr>
          <a:xfrm>
            <a:off x="1835907" y="5451865"/>
            <a:ext cx="2157704" cy="276999"/>
          </a:xfrm>
          <a:prstGeom prst="rect">
            <a:avLst/>
          </a:prstGeom>
          <a:noFill/>
        </p:spPr>
        <p:txBody>
          <a:bodyPr wrap="square" rtlCol="0">
            <a:spAutoFit/>
          </a:bodyPr>
          <a:lstStyle/>
          <a:p>
            <a:pPr algn="r" rtl="1"/>
            <a:r>
              <a:rPr lang="ar-TN" sz="1200" i="1" dirty="0" err="1" smtClean="0">
                <a:solidFill>
                  <a:srgbClr val="000000"/>
                </a:solidFill>
                <a:latin typeface="Traditional Arabic" panose="02020603050405020304" pitchFamily="18" charset="-78"/>
                <a:cs typeface="Traditional Arabic" panose="02020603050405020304" pitchFamily="18" charset="-78"/>
              </a:rPr>
              <a:t>لويز</a:t>
            </a:r>
            <a:r>
              <a:rPr lang="ar-TN" sz="1200" i="1" dirty="0" smtClean="0">
                <a:solidFill>
                  <a:srgbClr val="000000"/>
                </a:solidFill>
                <a:latin typeface="Traditional Arabic" panose="02020603050405020304" pitchFamily="18" charset="-78"/>
                <a:cs typeface="Traditional Arabic" panose="02020603050405020304" pitchFamily="18" charset="-78"/>
              </a:rPr>
              <a:t> </a:t>
            </a:r>
            <a:r>
              <a:rPr lang="ar-TN" sz="1200" i="1" dirty="0" err="1" smtClean="0">
                <a:solidFill>
                  <a:srgbClr val="000000"/>
                </a:solidFill>
                <a:latin typeface="Traditional Arabic" panose="02020603050405020304" pitchFamily="18" charset="-78"/>
                <a:cs typeface="Traditional Arabic" panose="02020603050405020304" pitchFamily="18" charset="-78"/>
              </a:rPr>
              <a:t>تايلور </a:t>
            </a:r>
            <a:r>
              <a:rPr lang="ar-TN" sz="1200" i="1" dirty="0" smtClean="0">
                <a:solidFill>
                  <a:srgbClr val="000000"/>
                </a:solidFill>
                <a:latin typeface="Traditional Arabic" panose="02020603050405020304" pitchFamily="18" charset="-78"/>
                <a:cs typeface="Traditional Arabic" panose="02020603050405020304" pitchFamily="18" charset="-78"/>
              </a:rPr>
              <a:t>/ الصليب الأحمر الكندي</a:t>
            </a:r>
            <a:endParaRPr lang="en-GB" sz="1200" i="1" dirty="0">
              <a:solidFill>
                <a:srgbClr val="000000"/>
              </a:solidFill>
              <a:latin typeface="Traditional Arabic" panose="02020603050405020304" pitchFamily="18" charset="-78"/>
              <a:cs typeface="Traditional Arabic" panose="02020603050405020304" pitchFamily="18" charset="-78"/>
            </a:endParaRPr>
          </a:p>
        </p:txBody>
      </p:sp>
      <p:sp>
        <p:nvSpPr>
          <p:cNvPr id="7" name="Footer Placeholder 3"/>
          <p:cNvSpPr>
            <a:spLocks noGrp="1"/>
          </p:cNvSpPr>
          <p:nvPr>
            <p:ph type="ftr" sz="quarter" idx="3"/>
          </p:nvPr>
        </p:nvSpPr>
        <p:spPr>
          <a:xfrm>
            <a:off x="3306470" y="6329599"/>
            <a:ext cx="5380331" cy="365125"/>
          </a:xfrm>
        </p:spPr>
        <p:txBody>
          <a:bodyPr/>
          <a:lstStyle/>
          <a:p>
            <a:r>
              <a:rPr lang="ar-SA" dirty="0" smtClean="0"/>
              <a:t>الجزء</a:t>
            </a:r>
            <a:r>
              <a:rPr lang="ar-EG" dirty="0" smtClean="0"/>
              <a:t>"</a:t>
            </a:r>
            <a:r>
              <a:rPr lang="ar-SA" dirty="0" smtClean="0"/>
              <a:t>أ</a:t>
            </a:r>
            <a:r>
              <a:rPr lang="ar-EG" dirty="0" smtClean="0"/>
              <a:t>"</a:t>
            </a:r>
            <a:r>
              <a:rPr lang="fr-CH" dirty="0" smtClean="0"/>
              <a:t> </a:t>
            </a:r>
            <a:r>
              <a:rPr lang="ar-SA" dirty="0" smtClean="0"/>
              <a:t>17</a:t>
            </a:r>
            <a:r>
              <a:rPr lang="ar-EG" dirty="0" smtClean="0"/>
              <a:t> </a:t>
            </a:r>
            <a:r>
              <a:rPr lang="fr-FR" dirty="0" smtClean="0"/>
              <a:t>–</a:t>
            </a:r>
            <a:r>
              <a:rPr lang="ar-EG" dirty="0" smtClean="0"/>
              <a:t>مجموعة  </a:t>
            </a:r>
            <a:r>
              <a:rPr lang="ar-SA" dirty="0" err="1" smtClean="0"/>
              <a:t>اسفير</a:t>
            </a:r>
            <a:r>
              <a:rPr lang="ar-SA" dirty="0" smtClean="0"/>
              <a:t> التدريبية </a:t>
            </a:r>
            <a:r>
              <a:rPr lang="ar-EG" dirty="0" smtClean="0"/>
              <a:t> </a:t>
            </a:r>
            <a:r>
              <a:rPr lang="ar-SA" dirty="0" smtClean="0"/>
              <a:t>2015</a:t>
            </a:r>
            <a:endParaRPr lang="fr-CH" dirty="0"/>
          </a:p>
        </p:txBody>
      </p:sp>
    </p:spTree>
    <p:extLst>
      <p:ext uri="{BB962C8B-B14F-4D97-AF65-F5344CB8AC3E}">
        <p14:creationId xmlns:p14="http://schemas.microsoft.com/office/powerpoint/2010/main" val="1870854505"/>
      </p:ext>
    </p:extLst>
  </p:cSld>
  <p:clrMapOvr>
    <a:masterClrMapping/>
  </p:clrMapOvr>
  <p:timing>
    <p:tnLst>
      <p:par>
        <p:cTn id="1" dur="indefinite" restart="never" nodeType="tmRoot"/>
      </p:par>
    </p:tnLst>
  </p:timing>
</p:sld>
</file>

<file path=ppt/theme/theme1.xml><?xml version="1.0" encoding="utf-8"?>
<a:theme xmlns:a="http://schemas.openxmlformats.org/drawingml/2006/main" name="Speher Arabic ppt theme">
  <a:themeElements>
    <a:clrScheme name="Sphere Arabic">
      <a:dk1>
        <a:sysClr val="windowText" lastClr="000000"/>
      </a:dk1>
      <a:lt1>
        <a:sysClr val="window" lastClr="FFFFFF"/>
      </a:lt1>
      <a:dk2>
        <a:srgbClr val="004386"/>
      </a:dk2>
      <a:lt2>
        <a:srgbClr val="87B91D"/>
      </a:lt2>
      <a:accent1>
        <a:srgbClr val="579305"/>
      </a:accent1>
      <a:accent2>
        <a:srgbClr val="C80F3F"/>
      </a:accent2>
      <a:accent3>
        <a:srgbClr val="FBAD18"/>
      </a:accent3>
      <a:accent4>
        <a:srgbClr val="E4028C"/>
      </a:accent4>
      <a:accent5>
        <a:srgbClr val="4BACC6"/>
      </a:accent5>
      <a:accent6>
        <a:srgbClr val="F79646"/>
      </a:accent6>
      <a:hlink>
        <a:srgbClr val="004386"/>
      </a:hlink>
      <a:folHlink>
        <a:srgbClr val="004386"/>
      </a:folHlink>
    </a:clrScheme>
    <a:fontScheme name="Custom 1">
      <a:majorFont>
        <a:latin typeface="Traditional Arabic"/>
        <a:ea typeface=""/>
        <a:cs typeface="Traditional Arabic"/>
      </a:majorFont>
      <a:minorFont>
        <a:latin typeface="Traditional Arabic"/>
        <a:ea typeface=""/>
        <a:cs typeface="Traditional Arabic"/>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Speher Arabic ppt theme" id="{E8BFA150-2B5B-48C8-8981-66A7178BA1E8}" vid="{5FA11942-FBDE-4059-82D6-9E5DA248BAA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Speher Arabic ppt theme</Template>
  <TotalTime>1228</TotalTime>
  <Words>3846</Words>
  <Application>Microsoft Office PowerPoint</Application>
  <PresentationFormat>On-screen Show (4:3)</PresentationFormat>
  <Paragraphs>383</Paragraphs>
  <Slides>41</Slides>
  <Notes>26</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Speher Arabic ppt theme</vt:lpstr>
      <vt:lpstr>الفصل التّقني المتعلّق بمجال العمل الصّحي</vt:lpstr>
      <vt:lpstr>المشاكل الصّحيّة الطّارئة التّي تخلّفها الكوارث</vt:lpstr>
      <vt:lpstr>المشكل الأوّل: التّعرّض لخمسة أمراض قاتلة</vt:lpstr>
      <vt:lpstr>أسباب موت أطفال دون 4 سنوات </vt:lpstr>
      <vt:lpstr>التباس حول الكوارث والجثث والأوبئة</vt:lpstr>
      <vt:lpstr>لكن ليس دائما...يجب الأخذ بعين الإعتبار هذه الحالات...</vt:lpstr>
      <vt:lpstr>سبب الوفاة بالنّسبة لكافة الفئات العمرية سراييفو، البوسنة: 1992-1993</vt:lpstr>
      <vt:lpstr>المشكل الثّاني: عدم التّفهّم</vt:lpstr>
      <vt:lpstr>المشكل الثّالث: عدم الاهتمام بالقطاعات الرّئيسيّة الاخرى</vt:lpstr>
      <vt:lpstr>المشكل الرّابع: مرض الإسهال</vt:lpstr>
      <vt:lpstr>ما هو مرض الاسهال؟</vt:lpstr>
      <vt:lpstr>مقارنة لأسباب تعرّض الأطفال لمرض الاسهال</vt:lpstr>
      <vt:lpstr>الزُّحَار (مَرَض يُصيِ ب الْأَمْعَاء الْغَلِيظَة)</vt:lpstr>
      <vt:lpstr>المجاعة في أفغانستان، تحديدا في مقاطعة فارياب عام 2001 النّازحون داخليّا - منظّمة الإنقاذ للولايات المتحدة</vt:lpstr>
      <vt:lpstr>الكوليرا</vt:lpstr>
      <vt:lpstr> ايبولا</vt:lpstr>
      <vt:lpstr>المشكل الخامس: نقص التّنظيم والتّواصل مع القطاعات الأخرى </vt:lpstr>
      <vt:lpstr>المشكل السّادس: عدم التشاور مع السكان المتضرّرين </vt:lpstr>
      <vt:lpstr>المشكل السّابع: الاكتظاظ ونقص في التّلقيح</vt:lpstr>
      <vt:lpstr>المشكل الثّامن: البدأ بالعمل بالبرامج الصّحيّة (أو غيرها) في وقت متأخّر</vt:lpstr>
      <vt:lpstr>المشكل الثّامن:دراسة حالة</vt:lpstr>
      <vt:lpstr>المشكل التّاسع: التّأخر في تطبيق الاجراءات الصّحية ذات الأولوية </vt:lpstr>
      <vt:lpstr>المشكل العاشر: برامج صحية غير ملائمة أو غير كافية</vt:lpstr>
      <vt:lpstr>العلاقة بين مكوّنات دليل اسفير </vt:lpstr>
      <vt:lpstr>تصوّر لبعض مؤشّرات العمل الصّحي والملاحظات الإرشاديّة...</vt:lpstr>
      <vt:lpstr>معيار خدمات الصحة الأساسية رقم 1:  ترتيب خدمات الصحة حسب الأولوية</vt:lpstr>
      <vt:lpstr>بعض المصطلحات الأساسيّة</vt:lpstr>
      <vt:lpstr>بعض المؤشّرات الرّئيسية...</vt:lpstr>
      <vt:lpstr>حساب معدل الوفيات الخام</vt:lpstr>
      <vt:lpstr>حساب معدل الوفيات</vt:lpstr>
      <vt:lpstr>حساب معدل الوفيات الخام</vt:lpstr>
      <vt:lpstr>حساب معدل الوفيات </vt:lpstr>
      <vt:lpstr>حساب معدل الوفيات </vt:lpstr>
      <vt:lpstr>المستويات المرجعية للبيانات الخاصة بالوفيات حسب المناطق</vt:lpstr>
      <vt:lpstr>الصحة الجنسية والإنجابية</vt:lpstr>
      <vt:lpstr>ما هي عناصر مجموعة الخدمات الأولية الدنيا؟</vt:lpstr>
      <vt:lpstr>الصّحة الإنجابية </vt:lpstr>
      <vt:lpstr>الأسباب الرئيسية لوفيات الأمهات</vt:lpstr>
      <vt:lpstr>المجموعة الجديدة للصحة في حالات الطوارئ ((NEHK</vt:lpstr>
      <vt:lpstr>ا مجموعة الصّحة الإنجابيّة لصندوق الأمم المتحدة </vt:lpstr>
      <vt:lpstr>تذكر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2015-04-13T14:23:17Z</dcterms:created>
  <dcterms:modified xsi:type="dcterms:W3CDTF">2015-05-29T10:01:08Z</dcterms:modified>
</cp:coreProperties>
</file>