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81" r:id="rId1"/>
  </p:sldMasterIdLst>
  <p:notesMasterIdLst>
    <p:notesMasterId r:id="rId43"/>
  </p:notesMasterIdLst>
  <p:sldIdLst>
    <p:sldId id="256" r:id="rId2"/>
    <p:sldId id="263" r:id="rId3"/>
    <p:sldId id="264" r:id="rId4"/>
    <p:sldId id="265" r:id="rId5"/>
    <p:sldId id="266" r:id="rId6"/>
    <p:sldId id="267" r:id="rId7"/>
    <p:sldId id="268" r:id="rId8"/>
    <p:sldId id="269" r:id="rId9"/>
    <p:sldId id="270" r:id="rId10"/>
    <p:sldId id="271" r:id="rId11"/>
    <p:sldId id="272" r:id="rId12"/>
    <p:sldId id="273" r:id="rId13"/>
    <p:sldId id="274" r:id="rId14"/>
    <p:sldId id="275" r:id="rId15"/>
    <p:sldId id="276" r:id="rId16"/>
    <p:sldId id="277" r:id="rId17"/>
    <p:sldId id="278" r:id="rId18"/>
    <p:sldId id="279" r:id="rId19"/>
    <p:sldId id="280" r:id="rId20"/>
    <p:sldId id="281" r:id="rId21"/>
    <p:sldId id="282" r:id="rId22"/>
    <p:sldId id="283" r:id="rId23"/>
    <p:sldId id="284" r:id="rId24"/>
    <p:sldId id="285" r:id="rId25"/>
    <p:sldId id="286" r:id="rId26"/>
    <p:sldId id="287" r:id="rId27"/>
    <p:sldId id="288" r:id="rId28"/>
    <p:sldId id="289" r:id="rId29"/>
    <p:sldId id="290" r:id="rId30"/>
    <p:sldId id="291" r:id="rId31"/>
    <p:sldId id="292" r:id="rId32"/>
    <p:sldId id="293" r:id="rId33"/>
    <p:sldId id="294" r:id="rId34"/>
    <p:sldId id="295" r:id="rId35"/>
    <p:sldId id="296" r:id="rId36"/>
    <p:sldId id="297" r:id="rId37"/>
    <p:sldId id="298" r:id="rId38"/>
    <p:sldId id="299" r:id="rId39"/>
    <p:sldId id="300" r:id="rId40"/>
    <p:sldId id="301" r:id="rId41"/>
    <p:sldId id="302" r:id="rId42"/>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6741" autoAdjust="0"/>
    <p:restoredTop sz="80234" autoAdjust="0"/>
  </p:normalViewPr>
  <p:slideViewPr>
    <p:cSldViewPr snapToGrid="0">
      <p:cViewPr>
        <p:scale>
          <a:sx n="80" d="100"/>
          <a:sy n="80" d="100"/>
        </p:scale>
        <p:origin x="-1620" y="-48"/>
      </p:cViewPr>
      <p:guideLst>
        <p:guide orient="horz" pos="2160"/>
        <p:guide pos="2880"/>
      </p:guideLst>
    </p:cSldViewPr>
  </p:slideViewPr>
  <p:notesTextViewPr>
    <p:cViewPr>
      <p:scale>
        <a:sx n="1" d="1"/>
        <a:sy n="1" d="1"/>
      </p:scale>
      <p:origin x="0" y="0"/>
    </p:cViewPr>
  </p:notesTextViewPr>
  <p:sorterViewPr>
    <p:cViewPr>
      <p:scale>
        <a:sx n="60" d="100"/>
        <a:sy n="60" d="100"/>
      </p:scale>
      <p:origin x="0" y="0"/>
    </p:cViewPr>
  </p:sorterViewPr>
  <p:notesViewPr>
    <p:cSldViewPr snapToGrid="0">
      <p:cViewPr varScale="1">
        <p:scale>
          <a:sx n="97" d="100"/>
          <a:sy n="97" d="100"/>
        </p:scale>
        <p:origin x="1812"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ar-SA"/>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6BC4D301-1EA7-4C86-B0F3-751315CB5E79}" type="datetimeFigureOut">
              <a:rPr lang="ar-SA" smtClean="0"/>
              <a:pPr/>
              <a:t>11/08/1436</a:t>
            </a:fld>
            <a:endParaRPr lang="ar-SA"/>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1" anchor="ctr"/>
          <a:lstStyle/>
          <a:p>
            <a:endParaRPr lang="ar-S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ar-SA"/>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53579C48-162C-47C7-9687-2839989AFBEE}" type="slidenum">
              <a:rPr lang="ar-SA" smtClean="0"/>
              <a:pPr/>
              <a:t>‹#›</a:t>
            </a:fld>
            <a:endParaRPr lang="ar-SA"/>
          </a:p>
        </p:txBody>
      </p:sp>
    </p:spTree>
    <p:extLst>
      <p:ext uri="{BB962C8B-B14F-4D97-AF65-F5344CB8AC3E}">
        <p14:creationId xmlns:p14="http://schemas.microsoft.com/office/powerpoint/2010/main" val="377053142"/>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Traditional Arabic" panose="02020603050405020304" pitchFamily="18" charset="-78"/>
        <a:ea typeface="+mn-ea"/>
        <a:cs typeface="Traditional Arabic" panose="02020603050405020304" pitchFamily="18" charset="-78"/>
      </a:defRPr>
    </a:lvl1pPr>
    <a:lvl2pPr marL="457200" algn="r" defTabSz="914400" rtl="1" eaLnBrk="1" latinLnBrk="0" hangingPunct="1">
      <a:defRPr sz="1200" kern="1200">
        <a:solidFill>
          <a:schemeClr val="tx1"/>
        </a:solidFill>
        <a:latin typeface="Traditional Arabic" panose="02020603050405020304" pitchFamily="18" charset="-78"/>
        <a:ea typeface="+mn-ea"/>
        <a:cs typeface="Traditional Arabic" panose="02020603050405020304" pitchFamily="18" charset="-78"/>
      </a:defRPr>
    </a:lvl2pPr>
    <a:lvl3pPr marL="914400" algn="r" defTabSz="914400" rtl="1" eaLnBrk="1" latinLnBrk="0" hangingPunct="1">
      <a:defRPr sz="1200" kern="1200">
        <a:solidFill>
          <a:schemeClr val="tx1"/>
        </a:solidFill>
        <a:latin typeface="Traditional Arabic" panose="02020603050405020304" pitchFamily="18" charset="-78"/>
        <a:ea typeface="+mn-ea"/>
        <a:cs typeface="Traditional Arabic" panose="02020603050405020304" pitchFamily="18" charset="-78"/>
      </a:defRPr>
    </a:lvl3pPr>
    <a:lvl4pPr marL="1371600" algn="r" defTabSz="914400" rtl="1" eaLnBrk="1" latinLnBrk="0" hangingPunct="1">
      <a:defRPr sz="1200" kern="1200">
        <a:solidFill>
          <a:schemeClr val="tx1"/>
        </a:solidFill>
        <a:latin typeface="Traditional Arabic" panose="02020603050405020304" pitchFamily="18" charset="-78"/>
        <a:ea typeface="+mn-ea"/>
        <a:cs typeface="Traditional Arabic" panose="02020603050405020304" pitchFamily="18" charset="-78"/>
      </a:defRPr>
    </a:lvl4pPr>
    <a:lvl5pPr marL="1828800" algn="r" defTabSz="914400" rtl="1" eaLnBrk="1" latinLnBrk="0" hangingPunct="1">
      <a:defRPr sz="1200" kern="1200">
        <a:solidFill>
          <a:schemeClr val="tx1"/>
        </a:solidFill>
        <a:latin typeface="Traditional Arabic" panose="02020603050405020304" pitchFamily="18" charset="-78"/>
        <a:ea typeface="+mn-ea"/>
        <a:cs typeface="Traditional Arabic" panose="02020603050405020304" pitchFamily="18" charset="-78"/>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SA"/>
          </a:p>
        </p:txBody>
      </p:sp>
      <p:sp>
        <p:nvSpPr>
          <p:cNvPr id="4" name="Slide Number Placeholder 3"/>
          <p:cNvSpPr>
            <a:spLocks noGrp="1"/>
          </p:cNvSpPr>
          <p:nvPr>
            <p:ph type="sldNum" sz="quarter" idx="10"/>
          </p:nvPr>
        </p:nvSpPr>
        <p:spPr/>
        <p:txBody>
          <a:bodyPr/>
          <a:lstStyle/>
          <a:p>
            <a:fld id="{53579C48-162C-47C7-9687-2839989AFBEE}" type="slidenum">
              <a:rPr lang="ar-SA" smtClean="0"/>
              <a:pPr/>
              <a:t>1</a:t>
            </a:fld>
            <a:endParaRPr lang="ar-SA"/>
          </a:p>
        </p:txBody>
      </p:sp>
    </p:spTree>
    <p:extLst>
      <p:ext uri="{BB962C8B-B14F-4D97-AF65-F5344CB8AC3E}">
        <p14:creationId xmlns:p14="http://schemas.microsoft.com/office/powerpoint/2010/main" val="21284951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TN" smtClean="0">
                <a:latin typeface="Traditional Arabic" panose="02020603050405020304" pitchFamily="18" charset="-78"/>
                <a:cs typeface="Traditional Arabic" panose="02020603050405020304" pitchFamily="18" charset="-78"/>
              </a:rPr>
              <a:t> يجب تطبيق</a:t>
            </a:r>
            <a:r>
              <a:rPr lang="ar-TN" baseline="0" smtClean="0">
                <a:latin typeface="Traditional Arabic" panose="02020603050405020304" pitchFamily="18" charset="-78"/>
                <a:cs typeface="Traditional Arabic" panose="02020603050405020304" pitchFamily="18" charset="-78"/>
              </a:rPr>
              <a:t> الملاحظات الإرشاديّة بعناية إذ تنصّ هذه الملاحظة على أنّ المساحة الدّنيا المخصّصة للاستعمال تبلغ 45 متر مربّع للفرد الواحد. يستعمل هذا الرّقم كمؤشّر في وضع النّموذج الأوّلي فقط بغرض تحديد قطعة الأرض المناسبة التّي سيُقام عليها المخيّم و لكن عمليّا لا يتلقّى كلّ شخص 45 متر مربّع لاستعماله الخاص فقط إذ حسب ما يبيّنه الرّسم التّخطيطي تشمل هذه المساحة كلّ ما يلزم من طرقات ومسارات وممرّات ومناطق إداريّة وخدمات عامّة إضافة إلى التّخطيط الفردي للمأوى المخصّص لكلّ عائلة.</a:t>
            </a:r>
          </a:p>
          <a:p>
            <a:pPr algn="r" rtl="1"/>
            <a:r>
              <a:rPr lang="ar-TN" baseline="0" smtClean="0">
                <a:latin typeface="Traditional Arabic" panose="02020603050405020304" pitchFamily="18" charset="-78"/>
                <a:cs typeface="Traditional Arabic" panose="02020603050405020304" pitchFamily="18" charset="-78"/>
              </a:rPr>
              <a:t>ينتج عن مثل هذا الرّسم التّخطيطي الحصول على مخيّم غير مكتظّ ويسمح بإدراج جميع خدمات الدّعم المطلوبة كما أنّه يستعمل لتوجيه الأطراف المسؤولة لمعرفة عدد الأشخاص الذّي يجب أن يستقرّ في جزء معيّن من الموقع حالما يتمّ الحصول عليه.   </a:t>
            </a:r>
            <a:endParaRPr lang="ar-TN" smtClean="0">
              <a:latin typeface="Traditional Arabic" panose="02020603050405020304" pitchFamily="18" charset="-78"/>
              <a:cs typeface="Traditional Arabic" panose="02020603050405020304" pitchFamily="18" charset="-78"/>
            </a:endParaRPr>
          </a:p>
          <a:p>
            <a:pPr algn="r" rtl="1"/>
            <a:endParaRPr lang="ar-TN" smtClean="0">
              <a:latin typeface="Traditional Arabic" panose="02020603050405020304" pitchFamily="18" charset="-78"/>
              <a:cs typeface="Traditional Arabic" panose="02020603050405020304" pitchFamily="18" charset="-78"/>
            </a:endParaRPr>
          </a:p>
          <a:p>
            <a:pPr algn="r" rtl="1"/>
            <a:r>
              <a:rPr lang="ar-TN" smtClean="0">
                <a:latin typeface="Traditional Arabic" panose="02020603050405020304" pitchFamily="18" charset="-78"/>
                <a:cs typeface="Traditional Arabic" panose="02020603050405020304" pitchFamily="18" charset="-78"/>
              </a:rPr>
              <a:t>ولكن</a:t>
            </a:r>
            <a:r>
              <a:rPr lang="ar-TN" baseline="0" smtClean="0">
                <a:latin typeface="Traditional Arabic" panose="02020603050405020304" pitchFamily="18" charset="-78"/>
                <a:cs typeface="Traditional Arabic" panose="02020603050405020304" pitchFamily="18" charset="-78"/>
              </a:rPr>
              <a:t> هذا لا يؤثّر على التّفاصيل النّهائيّة للتّخطيط للموقع أو تحديد المساحة المخصّصة لكلّ فرد أو عائلة. وباختصار فإنّ الرّسم  التّخطيطي العام يستعمل كوسيلة للحصول على موقع كبير بما فيه الكفاية للتّخطيط لمخيّم ذو مساحة تكفي جميع السّكّان.</a:t>
            </a:r>
          </a:p>
          <a:p>
            <a:pPr algn="r" rtl="1"/>
            <a:endParaRPr lang="ar-TN" baseline="0" smtClean="0">
              <a:latin typeface="Traditional Arabic" panose="02020603050405020304" pitchFamily="18" charset="-78"/>
              <a:cs typeface="Traditional Arabic" panose="02020603050405020304" pitchFamily="18" charset="-78"/>
            </a:endParaRPr>
          </a:p>
          <a:p>
            <a:pPr algn="r" rtl="1"/>
            <a:r>
              <a:rPr lang="ar-TN" baseline="0" smtClean="0">
                <a:latin typeface="Traditional Arabic" panose="02020603050405020304" pitchFamily="18" charset="-78"/>
                <a:cs typeface="Traditional Arabic" panose="02020603050405020304" pitchFamily="18" charset="-78"/>
              </a:rPr>
              <a:t>يقوم معظم المخططين بغضّ النّظر عن هذه الارقام لتحديد مثل هذه الأمور.</a:t>
            </a:r>
          </a:p>
          <a:p>
            <a:pPr algn="r" rtl="1"/>
            <a:endParaRPr lang="ar-TN" smtClean="0">
              <a:latin typeface="Traditional Arabic" panose="02020603050405020304" pitchFamily="18" charset="-78"/>
              <a:cs typeface="Traditional Arabic" panose="02020603050405020304" pitchFamily="18" charset="-78"/>
            </a:endParaRPr>
          </a:p>
          <a:p>
            <a:pPr algn="r" rtl="1"/>
            <a:r>
              <a:rPr lang="ar-TN" smtClean="0">
                <a:latin typeface="Traditional Arabic" panose="02020603050405020304" pitchFamily="18" charset="-78"/>
                <a:cs typeface="Traditional Arabic" panose="02020603050405020304" pitchFamily="18" charset="-78"/>
              </a:rPr>
              <a:t>يمكن أن تقوم بتمثيل هذه المساحة (45</a:t>
            </a:r>
            <a:r>
              <a:rPr lang="ar-TN" baseline="0" smtClean="0">
                <a:latin typeface="Traditional Arabic" panose="02020603050405020304" pitchFamily="18" charset="-78"/>
                <a:cs typeface="Traditional Arabic" panose="02020603050405020304" pitchFamily="18" charset="-78"/>
              </a:rPr>
              <a:t> متر مربّع) داخل الغرفة أو في الخارج باستعمال شريط قيس بسيط، ثمّ اطلب من 4 مشاركين التّمركز في الزّوايا الأربعة لمستطيل قيس عرضه  5 متر وطوله 9 متر واستعمل مقياس متر لتحديد أماكنهم.</a:t>
            </a:r>
          </a:p>
          <a:p>
            <a:pPr algn="r" rtl="1"/>
            <a:r>
              <a:rPr lang="ar-TN" baseline="0" smtClean="0">
                <a:latin typeface="Traditional Arabic" panose="02020603050405020304" pitchFamily="18" charset="-78"/>
                <a:cs typeface="Traditional Arabic" panose="02020603050405020304" pitchFamily="18" charset="-78"/>
              </a:rPr>
              <a:t>تساوي مساحة المستطيل نفس مساحة المنطقة المتّفق عليها والتّي هي 45 متر مربّع.</a:t>
            </a:r>
            <a:endParaRPr lang="en-GB" smtClean="0">
              <a:latin typeface="Traditional Arabic" panose="02020603050405020304" pitchFamily="18" charset="-78"/>
              <a:cs typeface="Traditional Arabic" panose="02020603050405020304" pitchFamily="18" charset="-78"/>
            </a:endParaRPr>
          </a:p>
        </p:txBody>
      </p:sp>
      <p:sp>
        <p:nvSpPr>
          <p:cNvPr id="4" name="Slide Number Placeholder 3"/>
          <p:cNvSpPr>
            <a:spLocks noGrp="1"/>
          </p:cNvSpPr>
          <p:nvPr>
            <p:ph type="sldNum" sz="quarter" idx="10"/>
          </p:nvPr>
        </p:nvSpPr>
        <p:spPr/>
        <p:txBody>
          <a:bodyPr/>
          <a:lstStyle/>
          <a:p>
            <a:fld id="{53579C48-162C-47C7-9687-2839989AFBEE}" type="slidenum">
              <a:rPr lang="ar-SA" smtClean="0"/>
              <a:pPr/>
              <a:t>20</a:t>
            </a:fld>
            <a:endParaRPr lang="ar-SA"/>
          </a:p>
        </p:txBody>
      </p:sp>
    </p:spTree>
    <p:extLst>
      <p:ext uri="{BB962C8B-B14F-4D97-AF65-F5344CB8AC3E}">
        <p14:creationId xmlns:p14="http://schemas.microsoft.com/office/powerpoint/2010/main" val="14975823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smtClean="0"/>
              <a:t>يعتبر “الموقع السكني “ مهمّا لأنّ معظم توجيهات التّخطيط  للمخيّم التّي ينصّ عليها اسفير تقوم على أسس هذا النّموذج بالرّغم من أنّه لم يذكر على وجه التّحديد في النّص. </a:t>
            </a:r>
          </a:p>
          <a:p>
            <a:r>
              <a:rPr lang="ar-SA" smtClean="0"/>
              <a:t>قم بكتابة المعيار المتعلّق بالخصوصيّة وحفّز المجموعة على التّفكير عن كيفيّة تحقيق هذا المعيار داخل مخيّم مكتظّ.</a:t>
            </a:r>
          </a:p>
          <a:p>
            <a:endParaRPr lang="ar-SA" smtClean="0"/>
          </a:p>
          <a:p>
            <a:r>
              <a:rPr lang="ar-SA" smtClean="0"/>
              <a:t>خصّص الوقت اللازم لتفسير جميع المراحل للمشاركين . قم بالإشارة إلى أن وضع المراحيض ونقاط المياه يجب أن تتوافق مع مؤشرات اسفير. تذكير المجموعة بأن هذه ليست سوى  احد الحلول وأن 'الأنهج التي تقوم عليها المحاور ” والتي يمكن استخدامها لتصميم مخيم كبير كثيرة ومتنوعة. لقد تم تصميم هذا الحل لإظهار النهج فقط، وليس "حجم واحد يناسب جميع الحلول". يعتمد ترتيب المجموعات على العديد من العوامل مثل حجم الأسرة، وكل من الخيارات المتاحة والعادات التقليدية للسكان المتعلقة بالمأوى</a:t>
            </a:r>
          </a:p>
        </p:txBody>
      </p:sp>
      <p:sp>
        <p:nvSpPr>
          <p:cNvPr id="4" name="Slide Number Placeholder 3"/>
          <p:cNvSpPr>
            <a:spLocks noGrp="1"/>
          </p:cNvSpPr>
          <p:nvPr>
            <p:ph type="sldNum" sz="quarter" idx="10"/>
          </p:nvPr>
        </p:nvSpPr>
        <p:spPr/>
        <p:txBody>
          <a:bodyPr/>
          <a:lstStyle/>
          <a:p>
            <a:fld id="{53579C48-162C-47C7-9687-2839989AFBEE}" type="slidenum">
              <a:rPr lang="ar-SA" smtClean="0"/>
              <a:pPr/>
              <a:t>24</a:t>
            </a:fld>
            <a:endParaRPr lang="ar-SA"/>
          </a:p>
        </p:txBody>
      </p:sp>
    </p:spTree>
    <p:extLst>
      <p:ext uri="{BB962C8B-B14F-4D97-AF65-F5344CB8AC3E}">
        <p14:creationId xmlns:p14="http://schemas.microsoft.com/office/powerpoint/2010/main" val="20745730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smtClean="0"/>
              <a:t>يحتوي هذا التّمرين المتعلّق بتوزيع قطع المشمّع على معلومات مهمّة ويجب أن يقع تجزئته بحذر بعد الانتهاء من قراءته.</a:t>
            </a:r>
          </a:p>
          <a:p>
            <a:endParaRPr lang="ar-SA" smtClean="0"/>
          </a:p>
          <a:p>
            <a:r>
              <a:rPr lang="ar-SA" smtClean="0"/>
              <a:t>تعتبر الرّياضيّات ومساحة قطع الشّمع المخصّصة للشّخص الواحد جزءا من هذه الحكاية أمّا الجزء الصّعب والأهمّ من برنامج المأوى فهو تصميم كيفيّة توزيع المواد بطريقة عادلة  مع أنّ أحجام الأسر يختلف كثيرا.</a:t>
            </a:r>
          </a:p>
          <a:p>
            <a:endParaRPr lang="ar-SA" smtClean="0"/>
          </a:p>
          <a:p>
            <a:r>
              <a:rPr lang="ar-SA" smtClean="0"/>
              <a:t>تتوفّر المشكلة والحلّ”المرجع" في نهاية هذه المذكّرة.</a:t>
            </a:r>
          </a:p>
          <a:p>
            <a:endParaRPr lang="ar-SA" smtClean="0"/>
          </a:p>
          <a:p>
            <a:r>
              <a:rPr lang="ar-SA" smtClean="0"/>
              <a:t>قد ترغب في توزيع التّحليل على المشاركين بعد القيام بحلّ هذا التّمرين باعتباره دليلا وتفسيرا.</a:t>
            </a:r>
          </a:p>
          <a:p>
            <a:endParaRPr lang="ar-SA" smtClean="0"/>
          </a:p>
          <a:p>
            <a:r>
              <a:rPr lang="ar-SA" smtClean="0"/>
              <a:t>تشرح الشريحة التالية أحد الحلول الممكنة لهذه المشكلة.</a:t>
            </a:r>
          </a:p>
        </p:txBody>
      </p:sp>
      <p:sp>
        <p:nvSpPr>
          <p:cNvPr id="4" name="Slide Number Placeholder 3"/>
          <p:cNvSpPr>
            <a:spLocks noGrp="1"/>
          </p:cNvSpPr>
          <p:nvPr>
            <p:ph type="sldNum" sz="quarter" idx="10"/>
          </p:nvPr>
        </p:nvSpPr>
        <p:spPr/>
        <p:txBody>
          <a:bodyPr/>
          <a:lstStyle/>
          <a:p>
            <a:fld id="{53579C48-162C-47C7-9687-2839989AFBEE}" type="slidenum">
              <a:rPr lang="ar-SA" smtClean="0"/>
              <a:pPr/>
              <a:t>32</a:t>
            </a:fld>
            <a:endParaRPr lang="ar-SA"/>
          </a:p>
        </p:txBody>
      </p:sp>
    </p:spTree>
    <p:extLst>
      <p:ext uri="{BB962C8B-B14F-4D97-AF65-F5344CB8AC3E}">
        <p14:creationId xmlns:p14="http://schemas.microsoft.com/office/powerpoint/2010/main" val="3017016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smtClean="0"/>
              <a:t>استعمال المؤشرات التقنية لحساب مساحة المأوى للشخص الواحد  (3.5 متر مربع) هي أساسية.</a:t>
            </a:r>
          </a:p>
          <a:p>
            <a:r>
              <a:rPr lang="ar-SA" smtClean="0"/>
              <a:t>وصف هذه التقنية مُتوفر على مدى الشرائح المقبلة.</a:t>
            </a:r>
          </a:p>
          <a:p>
            <a:r>
              <a:rPr lang="ar-SA" smtClean="0"/>
              <a:t>  تذكر بأن هذا النهج هو نهج واحد من أصل عدة مناهج أخرى، وأنه قد يكون هناك حلول أخرى مناسبة اعتمادا على المعايير والممارسات المحلية.</a:t>
            </a:r>
          </a:p>
          <a:p>
            <a:r>
              <a:rPr lang="ar-SA" smtClean="0"/>
              <a:t>أيّ توجيه آخر يعتبر ذو قيمة موازية مثل مشاركة المجتمع، وتقييم الاحتياجات، ودعم القدرات المحلية .... تذكر: لا يُعتبر أيّ رد تطبيقي لحالة الطوارئ "تقني".</a:t>
            </a:r>
          </a:p>
          <a:p>
            <a:r>
              <a:rPr lang="ar-SA" smtClean="0"/>
              <a:t>تعتبر القواعد الاجتماعية مهمة .كما يُعتبر  الحفاظ على الكرامة الشخصية والحقوق الأساسية للأشخاص الذين يحصلون على المساعدة مهما أيضا.</a:t>
            </a:r>
          </a:p>
        </p:txBody>
      </p:sp>
      <p:sp>
        <p:nvSpPr>
          <p:cNvPr id="4" name="Slide Number Placeholder 3"/>
          <p:cNvSpPr>
            <a:spLocks noGrp="1"/>
          </p:cNvSpPr>
          <p:nvPr>
            <p:ph type="sldNum" sz="quarter" idx="10"/>
          </p:nvPr>
        </p:nvSpPr>
        <p:spPr/>
        <p:txBody>
          <a:bodyPr/>
          <a:lstStyle/>
          <a:p>
            <a:fld id="{53579C48-162C-47C7-9687-2839989AFBEE}" type="slidenum">
              <a:rPr lang="ar-SA" smtClean="0"/>
              <a:pPr/>
              <a:t>33</a:t>
            </a:fld>
            <a:endParaRPr lang="ar-SA"/>
          </a:p>
        </p:txBody>
      </p:sp>
    </p:spTree>
    <p:extLst>
      <p:ext uri="{BB962C8B-B14F-4D97-AF65-F5344CB8AC3E}">
        <p14:creationId xmlns:p14="http://schemas.microsoft.com/office/powerpoint/2010/main" val="6597107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smtClean="0"/>
              <a:t>تقسّم هذه الشّريحة السّكان الذين يمكن أن يتوفّر لهم المأوى إلى مجموعات مختلفة مع السّعي على إبقاء العائلات معا.</a:t>
            </a:r>
          </a:p>
          <a:p>
            <a:r>
              <a:rPr lang="ar-SA" smtClean="0"/>
              <a:t>تعتبر هذه الخطوة الأولى فقط.</a:t>
            </a:r>
          </a:p>
          <a:p>
            <a:r>
              <a:rPr lang="ar-SA" smtClean="0"/>
              <a:t>تأكّد من أنّ المشاركين يوافقون على أنّ هذا التّقسيم يمثّل الوقائع التّي تجيب عن السّؤال الأصلي.</a:t>
            </a:r>
          </a:p>
        </p:txBody>
      </p:sp>
      <p:sp>
        <p:nvSpPr>
          <p:cNvPr id="4" name="Slide Number Placeholder 3"/>
          <p:cNvSpPr>
            <a:spLocks noGrp="1"/>
          </p:cNvSpPr>
          <p:nvPr>
            <p:ph type="sldNum" sz="quarter" idx="10"/>
          </p:nvPr>
        </p:nvSpPr>
        <p:spPr/>
        <p:txBody>
          <a:bodyPr/>
          <a:lstStyle/>
          <a:p>
            <a:fld id="{53579C48-162C-47C7-9687-2839989AFBEE}" type="slidenum">
              <a:rPr lang="ar-SA" smtClean="0"/>
              <a:pPr/>
              <a:t>34</a:t>
            </a:fld>
            <a:endParaRPr lang="ar-SA"/>
          </a:p>
        </p:txBody>
      </p:sp>
    </p:spTree>
    <p:extLst>
      <p:ext uri="{BB962C8B-B14F-4D97-AF65-F5344CB8AC3E}">
        <p14:creationId xmlns:p14="http://schemas.microsoft.com/office/powerpoint/2010/main" val="13551612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smtClean="0"/>
              <a:t>توضّح هذه الشّريحة أنّ مساحة التّغطية تحت السّقف أقلّ من مساحة قطع المشمّع الأصليّة.</a:t>
            </a:r>
          </a:p>
        </p:txBody>
      </p:sp>
      <p:sp>
        <p:nvSpPr>
          <p:cNvPr id="4" name="Slide Number Placeholder 3"/>
          <p:cNvSpPr>
            <a:spLocks noGrp="1"/>
          </p:cNvSpPr>
          <p:nvPr>
            <p:ph type="sldNum" sz="quarter" idx="10"/>
          </p:nvPr>
        </p:nvSpPr>
        <p:spPr/>
        <p:txBody>
          <a:bodyPr/>
          <a:lstStyle/>
          <a:p>
            <a:fld id="{53579C48-162C-47C7-9687-2839989AFBEE}" type="slidenum">
              <a:rPr lang="ar-SA" smtClean="0"/>
              <a:pPr/>
              <a:t>35</a:t>
            </a:fld>
            <a:endParaRPr lang="ar-SA"/>
          </a:p>
        </p:txBody>
      </p:sp>
    </p:spTree>
    <p:extLst>
      <p:ext uri="{BB962C8B-B14F-4D97-AF65-F5344CB8AC3E}">
        <p14:creationId xmlns:p14="http://schemas.microsoft.com/office/powerpoint/2010/main" val="27732368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smtClean="0"/>
              <a:t>تُبين الشريحة المنطق المُتّبع لتوزيع قطع المشمع على العائلات حسب معدل حجم الأسرة. كما تقترح توزيع المشاركين على مجموعات (5 أعضاء في كل مجموعة) .</a:t>
            </a:r>
          </a:p>
          <a:p>
            <a:r>
              <a:rPr lang="ar-SA" smtClean="0"/>
              <a:t>يمكن تقديم الحجج لجعل هذه المجموعات أكبر أو أصغر، ولكن هذا الخيار يتبع دليل اسفير.</a:t>
            </a:r>
          </a:p>
          <a:p>
            <a:r>
              <a:rPr lang="ar-SA" smtClean="0"/>
              <a:t>العائلات المتكونة من 8 أفراد تتلقى قطعتين من المشمع من أجل تلبية الحد الأدنى للمساحة التي تُقدّر ب 3.5 متر مربع. للشخص الواحد.</a:t>
            </a:r>
          </a:p>
        </p:txBody>
      </p:sp>
      <p:sp>
        <p:nvSpPr>
          <p:cNvPr id="4" name="Slide Number Placeholder 3"/>
          <p:cNvSpPr>
            <a:spLocks noGrp="1"/>
          </p:cNvSpPr>
          <p:nvPr>
            <p:ph type="sldNum" sz="quarter" idx="10"/>
          </p:nvPr>
        </p:nvSpPr>
        <p:spPr/>
        <p:txBody>
          <a:bodyPr/>
          <a:lstStyle/>
          <a:p>
            <a:fld id="{53579C48-162C-47C7-9687-2839989AFBEE}" type="slidenum">
              <a:rPr lang="ar-SA" smtClean="0"/>
              <a:pPr/>
              <a:t>36</a:t>
            </a:fld>
            <a:endParaRPr lang="ar-SA"/>
          </a:p>
        </p:txBody>
      </p:sp>
    </p:spTree>
    <p:extLst>
      <p:ext uri="{BB962C8B-B14F-4D97-AF65-F5344CB8AC3E}">
        <p14:creationId xmlns:p14="http://schemas.microsoft.com/office/powerpoint/2010/main" val="8716849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smtClean="0"/>
              <a:t>يُمكّن هذا التمرين القصير المشاركين من ربط استراتيجيات الاستجابة للمأوى النموذجية بحالات الطوارئ المختلفة.</a:t>
            </a:r>
          </a:p>
          <a:p>
            <a:r>
              <a:rPr lang="ar-SA" smtClean="0"/>
              <a:t>هناك 7 سيناريوهات مُقدّمة. اختر مقدّما السيناريوهات الأكثر ملائمة للسياق الخاص بك وخصّص سيناريو واحد إلى كل مجموعة متكونة من 3 إلى 5 مشاركين.</a:t>
            </a:r>
          </a:p>
          <a:p>
            <a:r>
              <a:rPr lang="ar-SA" smtClean="0"/>
              <a:t>اطلب من المشاركين إتباع التعليمات الموجودة في دليل اسفير.</a:t>
            </a:r>
          </a:p>
          <a:p>
            <a:r>
              <a:rPr lang="ar-SA" smtClean="0"/>
              <a:t>يجب أن تختار كلّ مجموعة إستراتيجية من القائمة الموجودة(يجب أن يوافق جميع أعضاء المجموعة على ذلك) ثم اشرح كيفية رصد و/أو تقييم هذه الإستراتيجية باستعمال المؤشرات الموجودة في فصل المأوى والمستوطنات البشرية في دليل اسفير.   </a:t>
            </a:r>
          </a:p>
          <a:p>
            <a:r>
              <a:rPr lang="ar-SA" smtClean="0"/>
              <a:t> ينبغي القيام بالمهمة بسرعة وأن تكون تقارير الفرق موجزة.</a:t>
            </a:r>
          </a:p>
          <a:p>
            <a:r>
              <a:rPr lang="ar-SA" smtClean="0"/>
              <a:t>الاستنتاج من هذا التمرين ببساطة أنه ليس كل حالات الطوارئ تتطلب مخيمات طوارئ.</a:t>
            </a:r>
          </a:p>
          <a:p>
            <a:r>
              <a:rPr lang="ar-SA" smtClean="0"/>
              <a:t>يوجّه دليل اسفير(نسخة 2004) القارئ إلى استراتيجيات المأوى المختلفة المتاحة ويُقدّم المخيمات على أساس واحدة من عديد الاستراتيجيات المختلفة المتاحة والتي يجب إتباعها كآخر ملاذ إذا لم تفي استراتجيات أخرى بالغرض.</a:t>
            </a:r>
          </a:p>
        </p:txBody>
      </p:sp>
      <p:sp>
        <p:nvSpPr>
          <p:cNvPr id="4" name="Slide Number Placeholder 3"/>
          <p:cNvSpPr>
            <a:spLocks noGrp="1"/>
          </p:cNvSpPr>
          <p:nvPr>
            <p:ph type="sldNum" sz="quarter" idx="10"/>
          </p:nvPr>
        </p:nvSpPr>
        <p:spPr/>
        <p:txBody>
          <a:bodyPr/>
          <a:lstStyle/>
          <a:p>
            <a:fld id="{53579C48-162C-47C7-9687-2839989AFBEE}" type="slidenum">
              <a:rPr lang="ar-SA" smtClean="0"/>
              <a:pPr/>
              <a:t>40</a:t>
            </a:fld>
            <a:endParaRPr lang="ar-SA"/>
          </a:p>
        </p:txBody>
      </p:sp>
    </p:spTree>
    <p:extLst>
      <p:ext uri="{BB962C8B-B14F-4D97-AF65-F5344CB8AC3E}">
        <p14:creationId xmlns:p14="http://schemas.microsoft.com/office/powerpoint/2010/main" val="34069330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TN" smtClean="0">
                <a:latin typeface="Traditional Arabic" panose="02020603050405020304" pitchFamily="18" charset="-78"/>
                <a:cs typeface="Traditional Arabic" panose="02020603050405020304" pitchFamily="18" charset="-78"/>
              </a:rPr>
              <a:t>تعتبر</a:t>
            </a:r>
            <a:r>
              <a:rPr lang="ar-TN" baseline="0" smtClean="0">
                <a:latin typeface="Traditional Arabic" panose="02020603050405020304" pitchFamily="18" charset="-78"/>
                <a:cs typeface="Traditional Arabic" panose="02020603050405020304" pitchFamily="18" charset="-78"/>
              </a:rPr>
              <a:t> القضايا المتعلّقة بالمأوى والمنطقة معقّدة وتعتمد على الشّكل السّياقي إلاّ أنّ هذا لم يمنع مخطّطي المنطقة ومخطّطي البرامج المتعلّقة بالمآوي في حالات الطّوارئ من اكتساب الخبرة الميدانيّة من المشاكل والقضايا المتكرّرة في جميع أنحاء العالم.  </a:t>
            </a:r>
            <a:endParaRPr lang="en-GB" smtClean="0">
              <a:latin typeface="Traditional Arabic" panose="02020603050405020304" pitchFamily="18" charset="-78"/>
              <a:cs typeface="Traditional Arabic" panose="02020603050405020304" pitchFamily="18" charset="-78"/>
            </a:endParaRPr>
          </a:p>
          <a:p>
            <a:pPr marL="228600" indent="-228600" algn="r" rtl="1">
              <a:buNone/>
            </a:pPr>
            <a:endParaRPr lang="en-GB" smtClean="0">
              <a:latin typeface="Traditional Arabic" panose="02020603050405020304" pitchFamily="18" charset="-78"/>
              <a:cs typeface="Traditional Arabic" panose="02020603050405020304" pitchFamily="18" charset="-78"/>
            </a:endParaRPr>
          </a:p>
          <a:p>
            <a:pPr algn="r" rtl="1"/>
            <a:r>
              <a:rPr lang="ar-TN" smtClean="0">
                <a:latin typeface="Traditional Arabic" panose="02020603050405020304" pitchFamily="18" charset="-78"/>
                <a:cs typeface="Traditional Arabic" panose="02020603050405020304" pitchFamily="18" charset="-78"/>
              </a:rPr>
              <a:t>هذه أهمّ 10 مشاكل يواجهها مجال المستوطنات البشريّة والمخيّمات والمآوي  واللّوازم غير الغذائيّة:</a:t>
            </a:r>
            <a:r>
              <a:rPr lang="ar-TN" baseline="0" smtClean="0">
                <a:latin typeface="Traditional Arabic" panose="02020603050405020304" pitchFamily="18" charset="-78"/>
                <a:cs typeface="Traditional Arabic" panose="02020603050405020304" pitchFamily="18" charset="-78"/>
              </a:rPr>
              <a:t> </a:t>
            </a:r>
          </a:p>
          <a:p>
            <a:pPr algn="r" rtl="1"/>
            <a:endParaRPr lang="en-GB" smtClean="0">
              <a:latin typeface="Traditional Arabic" panose="02020603050405020304" pitchFamily="18" charset="-78"/>
              <a:cs typeface="Traditional Arabic" panose="02020603050405020304" pitchFamily="18" charset="-78"/>
            </a:endParaRPr>
          </a:p>
          <a:p>
            <a:pPr algn="r" rtl="1"/>
            <a:r>
              <a:rPr lang="ar-TN" sz="1200" kern="1200" smtClean="0">
                <a:solidFill>
                  <a:schemeClr val="tx1"/>
                </a:solidFill>
                <a:latin typeface="Traditional Arabic" panose="02020603050405020304" pitchFamily="18" charset="-78"/>
                <a:ea typeface="+mn-ea"/>
                <a:cs typeface="Traditional Arabic" panose="02020603050405020304" pitchFamily="18" charset="-78"/>
              </a:rPr>
              <a:t>1.</a:t>
            </a:r>
            <a:r>
              <a:rPr lang="ar-TN" b="1" i="0" u="none" strike="noStrike" baseline="0" smtClean="0">
                <a:solidFill>
                  <a:srgbClr val="1F497D"/>
                </a:solidFill>
                <a:latin typeface="Traditional Arabic" panose="02020603050405020304" pitchFamily="18" charset="-78"/>
                <a:ea typeface="ＭＳ 明朝"/>
                <a:cs typeface="Traditional Arabic" panose="02020603050405020304" pitchFamily="18" charset="-78"/>
              </a:rPr>
              <a:t> </a:t>
            </a:r>
            <a:r>
              <a:rPr lang="ar-TN" sz="1200" kern="1200" smtClean="0">
                <a:solidFill>
                  <a:srgbClr val="1F497D"/>
                </a:solidFill>
                <a:latin typeface="Traditional Arabic" panose="02020603050405020304" pitchFamily="18" charset="-78"/>
                <a:ea typeface="ＭＳ 明朝"/>
                <a:cs typeface="Traditional Arabic" panose="02020603050405020304" pitchFamily="18" charset="-78"/>
              </a:rPr>
              <a:t>عدم توفّر الموارد للمنطقة والمأوى</a:t>
            </a:r>
          </a:p>
          <a:p>
            <a:pPr algn="r" rtl="1"/>
            <a:r>
              <a:rPr lang="ar-TN" sz="1200" kern="1200" smtClean="0">
                <a:solidFill>
                  <a:schemeClr val="tx1"/>
                </a:solidFill>
                <a:latin typeface="Traditional Arabic" panose="02020603050405020304" pitchFamily="18" charset="-78"/>
                <a:ea typeface="+mn-ea"/>
                <a:cs typeface="Traditional Arabic" panose="02020603050405020304" pitchFamily="18" charset="-78"/>
              </a:rPr>
              <a:t>2.</a:t>
            </a:r>
            <a:r>
              <a:rPr lang="ar-TN" b="1" i="0" u="none" strike="noStrike" baseline="0" smtClean="0">
                <a:solidFill>
                  <a:srgbClr val="1F497D"/>
                </a:solidFill>
                <a:latin typeface="Traditional Arabic" panose="02020603050405020304" pitchFamily="18" charset="-78"/>
                <a:ea typeface="ＭＳ 明朝"/>
                <a:cs typeface="Traditional Arabic" panose="02020603050405020304" pitchFamily="18" charset="-78"/>
              </a:rPr>
              <a:t> </a:t>
            </a:r>
            <a:r>
              <a:rPr lang="ar-TN" sz="1200" kern="1200" smtClean="0">
                <a:solidFill>
                  <a:srgbClr val="1F497D"/>
                </a:solidFill>
                <a:latin typeface="Traditional Arabic" panose="02020603050405020304" pitchFamily="18" charset="-78"/>
                <a:ea typeface="ＭＳ 明朝"/>
                <a:cs typeface="Traditional Arabic" panose="02020603050405020304" pitchFamily="18" charset="-78"/>
              </a:rPr>
              <a:t>الاختلاف حول الموقع والأولويّات والتّصميم</a:t>
            </a:r>
          </a:p>
          <a:p>
            <a:pPr algn="r" rtl="1"/>
            <a:r>
              <a:rPr lang="ar-TN" sz="1200" kern="1200" smtClean="0">
                <a:solidFill>
                  <a:srgbClr val="1F497D"/>
                </a:solidFill>
                <a:latin typeface="Traditional Arabic" panose="02020603050405020304" pitchFamily="18" charset="-78"/>
                <a:ea typeface="ＭＳ 明朝"/>
                <a:cs typeface="Traditional Arabic" panose="02020603050405020304" pitchFamily="18" charset="-78"/>
              </a:rPr>
              <a:t>3.التّعرّض لمزيد من المخاطر</a:t>
            </a:r>
            <a:r>
              <a:rPr lang="ar-TN" sz="1200" kern="1200" baseline="0" smtClean="0">
                <a:solidFill>
                  <a:srgbClr val="1F497D"/>
                </a:solidFill>
                <a:latin typeface="Traditional Arabic" panose="02020603050405020304" pitchFamily="18" charset="-78"/>
                <a:ea typeface="ＭＳ 明朝"/>
                <a:cs typeface="Traditional Arabic" panose="02020603050405020304" pitchFamily="18" charset="-78"/>
              </a:rPr>
              <a:t> في </a:t>
            </a:r>
            <a:r>
              <a:rPr lang="ar-TN" smtClean="0">
                <a:solidFill>
                  <a:srgbClr val="1F497D"/>
                </a:solidFill>
                <a:latin typeface="Traditional Arabic" panose="02020603050405020304" pitchFamily="18" charset="-78"/>
                <a:ea typeface="ＭＳ 明朝"/>
                <a:cs typeface="Traditional Arabic" panose="02020603050405020304" pitchFamily="18" charset="-78"/>
              </a:rPr>
              <a:t>انتظار وصول المساعدات</a:t>
            </a:r>
            <a:endParaRPr lang="ar-TN" smtClean="0">
              <a:latin typeface="Traditional Arabic" panose="02020603050405020304" pitchFamily="18" charset="-78"/>
              <a:cs typeface="Traditional Arabic" panose="02020603050405020304" pitchFamily="18" charset="-78"/>
            </a:endParaRPr>
          </a:p>
          <a:p>
            <a:pPr algn="r" rtl="1"/>
            <a:r>
              <a:rPr lang="ar-TN" smtClean="0">
                <a:latin typeface="Traditional Arabic" panose="02020603050405020304" pitchFamily="18" charset="-78"/>
                <a:cs typeface="Traditional Arabic" panose="02020603050405020304" pitchFamily="18" charset="-78"/>
              </a:rPr>
              <a:t>4.أوضاع صعبة يشهدها الموقع</a:t>
            </a:r>
          </a:p>
          <a:p>
            <a:pPr algn="r" rtl="1"/>
            <a:r>
              <a:rPr lang="ar-TN" smtClean="0">
                <a:latin typeface="Traditional Arabic" panose="02020603050405020304" pitchFamily="18" charset="-78"/>
                <a:cs typeface="Traditional Arabic" panose="02020603050405020304" pitchFamily="18" charset="-78"/>
              </a:rPr>
              <a:t>5.</a:t>
            </a:r>
            <a:r>
              <a:rPr lang="ar-TN" b="1" i="0" u="none" strike="noStrike" baseline="0" smtClean="0">
                <a:solidFill>
                  <a:srgbClr val="1F497D"/>
                </a:solidFill>
                <a:latin typeface="Traditional Arabic" panose="02020603050405020304" pitchFamily="18" charset="-78"/>
                <a:ea typeface="ＭＳ 明朝"/>
                <a:cs typeface="Traditional Arabic" panose="02020603050405020304" pitchFamily="18" charset="-78"/>
              </a:rPr>
              <a:t> </a:t>
            </a:r>
            <a:r>
              <a:rPr lang="ar-TN" sz="1200" kern="1200" smtClean="0">
                <a:solidFill>
                  <a:schemeClr val="tx1"/>
                </a:solidFill>
                <a:latin typeface="Traditional Arabic" panose="02020603050405020304" pitchFamily="18" charset="-78"/>
                <a:ea typeface="+mn-ea"/>
                <a:cs typeface="Traditional Arabic" panose="02020603050405020304" pitchFamily="18" charset="-78"/>
              </a:rPr>
              <a:t>حلول قصيرة الأمد لمشاكل طويلة الأمد</a:t>
            </a:r>
          </a:p>
          <a:p>
            <a:pPr algn="r" rtl="1"/>
            <a:r>
              <a:rPr lang="ar-TN" smtClean="0">
                <a:latin typeface="Traditional Arabic" panose="02020603050405020304" pitchFamily="18" charset="-78"/>
                <a:cs typeface="Traditional Arabic" panose="02020603050405020304" pitchFamily="18" charset="-78"/>
              </a:rPr>
              <a:t>6.</a:t>
            </a:r>
            <a:r>
              <a:rPr lang="ar-TN" b="1" i="0" u="none" strike="noStrike" baseline="0" smtClean="0">
                <a:solidFill>
                  <a:srgbClr val="1F497D"/>
                </a:solidFill>
                <a:latin typeface="Traditional Arabic" panose="02020603050405020304" pitchFamily="18" charset="-78"/>
                <a:ea typeface="ＭＳ 明朝"/>
                <a:cs typeface="Traditional Arabic" panose="02020603050405020304" pitchFamily="18" charset="-78"/>
              </a:rPr>
              <a:t> </a:t>
            </a:r>
            <a:r>
              <a:rPr lang="ar-TN" sz="1200" kern="1200" smtClean="0">
                <a:solidFill>
                  <a:schemeClr val="tx1"/>
                </a:solidFill>
                <a:latin typeface="Traditional Arabic" panose="02020603050405020304" pitchFamily="18" charset="-78"/>
                <a:ea typeface="+mn-ea"/>
                <a:cs typeface="Traditional Arabic" panose="02020603050405020304" pitchFamily="18" charset="-78"/>
              </a:rPr>
              <a:t>استمرارية الأشغال بالموقع</a:t>
            </a:r>
          </a:p>
          <a:p>
            <a:pPr algn="r" rtl="1"/>
            <a:r>
              <a:rPr lang="ar-TN" smtClean="0">
                <a:latin typeface="Traditional Arabic" panose="02020603050405020304" pitchFamily="18" charset="-78"/>
                <a:cs typeface="Traditional Arabic" panose="02020603050405020304" pitchFamily="18" charset="-78"/>
              </a:rPr>
              <a:t>7.إكتظاظ</a:t>
            </a:r>
            <a:r>
              <a:rPr lang="ar-TN" baseline="0" smtClean="0">
                <a:latin typeface="Traditional Arabic" panose="02020603050405020304" pitchFamily="18" charset="-78"/>
                <a:cs typeface="Traditional Arabic" panose="02020603050405020304" pitchFamily="18" charset="-78"/>
              </a:rPr>
              <a:t> السّكان وانتشار الأوبئة</a:t>
            </a:r>
            <a:endParaRPr lang="ar-TN" smtClean="0">
              <a:latin typeface="Traditional Arabic" panose="02020603050405020304" pitchFamily="18" charset="-78"/>
              <a:cs typeface="Traditional Arabic" panose="02020603050405020304" pitchFamily="18" charset="-78"/>
            </a:endParaRPr>
          </a:p>
          <a:p>
            <a:pPr algn="r" rtl="1"/>
            <a:r>
              <a:rPr lang="ar-TN" smtClean="0">
                <a:latin typeface="Traditional Arabic" panose="02020603050405020304" pitchFamily="18" charset="-78"/>
                <a:cs typeface="Traditional Arabic" panose="02020603050405020304" pitchFamily="18" charset="-78"/>
              </a:rPr>
              <a:t>8.الإغتصاب </a:t>
            </a:r>
          </a:p>
          <a:p>
            <a:pPr algn="r" rtl="1"/>
            <a:r>
              <a:rPr lang="ar-TN" smtClean="0">
                <a:latin typeface="Traditional Arabic" panose="02020603050405020304" pitchFamily="18" charset="-78"/>
                <a:cs typeface="Traditional Arabic" panose="02020603050405020304" pitchFamily="18" charset="-78"/>
              </a:rPr>
              <a:t>9.</a:t>
            </a:r>
            <a:r>
              <a:rPr lang="ar-TN" b="1" i="0" u="none" strike="noStrike" baseline="0" smtClean="0">
                <a:solidFill>
                  <a:srgbClr val="1F497D"/>
                </a:solidFill>
                <a:latin typeface="Traditional Arabic" panose="02020603050405020304" pitchFamily="18" charset="-78"/>
                <a:ea typeface="ＭＳ 明朝"/>
                <a:cs typeface="Traditional Arabic" panose="02020603050405020304" pitchFamily="18" charset="-78"/>
              </a:rPr>
              <a:t> </a:t>
            </a:r>
            <a:r>
              <a:rPr lang="ar-TN" sz="1200" kern="1200" smtClean="0">
                <a:solidFill>
                  <a:schemeClr val="tx1"/>
                </a:solidFill>
                <a:latin typeface="Traditional Arabic" panose="02020603050405020304" pitchFamily="18" charset="-78"/>
                <a:ea typeface="+mn-ea"/>
                <a:cs typeface="Traditional Arabic" panose="02020603050405020304" pitchFamily="18" charset="-78"/>
              </a:rPr>
              <a:t>الفشل في بناء</a:t>
            </a:r>
            <a:r>
              <a:rPr lang="ar-TN" sz="1200" kern="1200" baseline="0" smtClean="0">
                <a:solidFill>
                  <a:schemeClr val="tx1"/>
                </a:solidFill>
                <a:latin typeface="Traditional Arabic" panose="02020603050405020304" pitchFamily="18" charset="-78"/>
                <a:ea typeface="+mn-ea"/>
                <a:cs typeface="Traditional Arabic" panose="02020603050405020304" pitchFamily="18" charset="-78"/>
              </a:rPr>
              <a:t> مآوي طارئة وإعمارها</a:t>
            </a:r>
          </a:p>
          <a:p>
            <a:pPr algn="r" rtl="1"/>
            <a:r>
              <a:rPr lang="ar-TN" sz="1200" kern="1200" baseline="0" smtClean="0">
                <a:solidFill>
                  <a:schemeClr val="tx1"/>
                </a:solidFill>
                <a:latin typeface="Traditional Arabic" panose="02020603050405020304" pitchFamily="18" charset="-78"/>
                <a:ea typeface="+mn-ea"/>
                <a:cs typeface="Traditional Arabic" panose="02020603050405020304" pitchFamily="18" charset="-78"/>
              </a:rPr>
              <a:t>10.توزيع لوازم غير الغذائيّة لا تستعمل أو لا تدوم</a:t>
            </a:r>
            <a:endParaRPr lang="en-GB" smtClean="0">
              <a:latin typeface="Traditional Arabic" panose="02020603050405020304" pitchFamily="18" charset="-78"/>
              <a:cs typeface="Traditional Arabic" panose="02020603050405020304" pitchFamily="18" charset="-78"/>
            </a:endParaRPr>
          </a:p>
        </p:txBody>
      </p:sp>
      <p:sp>
        <p:nvSpPr>
          <p:cNvPr id="4" name="Slide Number Placeholder 3"/>
          <p:cNvSpPr>
            <a:spLocks noGrp="1"/>
          </p:cNvSpPr>
          <p:nvPr>
            <p:ph type="sldNum" sz="quarter" idx="10"/>
          </p:nvPr>
        </p:nvSpPr>
        <p:spPr/>
        <p:txBody>
          <a:bodyPr/>
          <a:lstStyle/>
          <a:p>
            <a:fld id="{53579C48-162C-47C7-9687-2839989AFBEE}" type="slidenum">
              <a:rPr lang="ar-SA" smtClean="0"/>
              <a:pPr/>
              <a:t>2</a:t>
            </a:fld>
            <a:endParaRPr lang="ar-SA"/>
          </a:p>
        </p:txBody>
      </p:sp>
    </p:spTree>
    <p:extLst>
      <p:ext uri="{BB962C8B-B14F-4D97-AF65-F5344CB8AC3E}">
        <p14:creationId xmlns:p14="http://schemas.microsoft.com/office/powerpoint/2010/main" val="34728055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smtClean="0"/>
              <a:t>تعليق على الصّورة:</a:t>
            </a:r>
          </a:p>
          <a:p>
            <a:r>
              <a:rPr lang="ar-SA" smtClean="0"/>
              <a:t>تمّ التقاط هذه الصّورة في العراق سنة 2014.</a:t>
            </a:r>
          </a:p>
          <a:p>
            <a:r>
              <a:rPr lang="ar-SA" smtClean="0"/>
              <a:t>اتّخذت أكثر من ألف عائلة عراقيّة من مخيّم كانك للنّازحين بداهوك العراق ملجأ لها حيث أنّهم أُجبروا على مغادرة بلداتهم ومنازلهم نظرا لتفاقم الأوضاع الأمنيّة.</a:t>
            </a:r>
          </a:p>
        </p:txBody>
      </p:sp>
      <p:sp>
        <p:nvSpPr>
          <p:cNvPr id="4" name="Slide Number Placeholder 3"/>
          <p:cNvSpPr>
            <a:spLocks noGrp="1"/>
          </p:cNvSpPr>
          <p:nvPr>
            <p:ph type="sldNum" sz="quarter" idx="10"/>
          </p:nvPr>
        </p:nvSpPr>
        <p:spPr/>
        <p:txBody>
          <a:bodyPr/>
          <a:lstStyle/>
          <a:p>
            <a:fld id="{53579C48-162C-47C7-9687-2839989AFBEE}" type="slidenum">
              <a:rPr lang="ar-SA" smtClean="0"/>
              <a:pPr/>
              <a:t>3</a:t>
            </a:fld>
            <a:endParaRPr lang="ar-SA"/>
          </a:p>
        </p:txBody>
      </p:sp>
    </p:spTree>
    <p:extLst>
      <p:ext uri="{BB962C8B-B14F-4D97-AF65-F5344CB8AC3E}">
        <p14:creationId xmlns:p14="http://schemas.microsoft.com/office/powerpoint/2010/main" val="19815295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smtClean="0"/>
              <a:t>تعمل المنظّمات المختلفة على توفير أنواع مختلفة من الخيام والمآوي، إضافة إلى ذلك تعتمد كلّ منظّمة منهجا مختلفا عن نظيرتها لتوفير المآوي في حالات الطّوارئ.</a:t>
            </a:r>
          </a:p>
          <a:p>
            <a:r>
              <a:rPr lang="ar-SA" smtClean="0"/>
              <a:t>تعتبر مناقشة الخيارات والأساليب أمرا هاما إلا أنها قد تسبب في ضياع الوقت في حلّ الخلافات ما يبطئ عملّية الاستجابة الشّاملة.</a:t>
            </a:r>
          </a:p>
          <a:p>
            <a:r>
              <a:rPr lang="ar-SA" smtClean="0"/>
              <a:t>من ناحية اخرى،ترتفع نسبة النّزاع عند توفير مآوي متنوعة لمجتمع واحد  حيث أن أفراده سيتنازعون فيما بينهم على ما يرونه ذات قيمة أفضل.</a:t>
            </a:r>
          </a:p>
        </p:txBody>
      </p:sp>
      <p:sp>
        <p:nvSpPr>
          <p:cNvPr id="4" name="Slide Number Placeholder 3"/>
          <p:cNvSpPr>
            <a:spLocks noGrp="1"/>
          </p:cNvSpPr>
          <p:nvPr>
            <p:ph type="sldNum" sz="quarter" idx="10"/>
          </p:nvPr>
        </p:nvSpPr>
        <p:spPr/>
        <p:txBody>
          <a:bodyPr/>
          <a:lstStyle/>
          <a:p>
            <a:fld id="{53579C48-162C-47C7-9687-2839989AFBEE}" type="slidenum">
              <a:rPr lang="ar-SA" smtClean="0"/>
              <a:pPr/>
              <a:t>4</a:t>
            </a:fld>
            <a:endParaRPr lang="ar-SA"/>
          </a:p>
        </p:txBody>
      </p:sp>
    </p:spTree>
    <p:extLst>
      <p:ext uri="{BB962C8B-B14F-4D97-AF65-F5344CB8AC3E}">
        <p14:creationId xmlns:p14="http://schemas.microsoft.com/office/powerpoint/2010/main" val="6445250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smtClean="0"/>
              <a:t>تعليق على الصّورة:</a:t>
            </a:r>
          </a:p>
          <a:p>
            <a:r>
              <a:rPr lang="ar-SA" smtClean="0"/>
              <a:t>تصوّر هذه الصّورة مشهدا من قرية في بالو الواقعة في لايّت وقد تمّ التقاطها بعد إعصار هايان الذّي اجتاح الفلبين في نوفمبر 2013.</a:t>
            </a:r>
          </a:p>
        </p:txBody>
      </p:sp>
      <p:sp>
        <p:nvSpPr>
          <p:cNvPr id="4" name="Slide Number Placeholder 3"/>
          <p:cNvSpPr>
            <a:spLocks noGrp="1"/>
          </p:cNvSpPr>
          <p:nvPr>
            <p:ph type="sldNum" sz="quarter" idx="10"/>
          </p:nvPr>
        </p:nvSpPr>
        <p:spPr/>
        <p:txBody>
          <a:bodyPr/>
          <a:lstStyle/>
          <a:p>
            <a:fld id="{53579C48-162C-47C7-9687-2839989AFBEE}" type="slidenum">
              <a:rPr lang="ar-SA" smtClean="0"/>
              <a:pPr/>
              <a:t>5</a:t>
            </a:fld>
            <a:endParaRPr lang="ar-SA"/>
          </a:p>
        </p:txBody>
      </p:sp>
    </p:spTree>
    <p:extLst>
      <p:ext uri="{BB962C8B-B14F-4D97-AF65-F5344CB8AC3E}">
        <p14:creationId xmlns:p14="http://schemas.microsoft.com/office/powerpoint/2010/main" val="9634559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smtClean="0"/>
              <a:t>تواجه المخيّمات الحديثة عدّة مشاكل أهمّها الموقع المختار بشكل سيّء والصّرف الصّحي غير المناسب ممّا يعني هذا في أغلب الأحيان أنّه يجب أن تهدف الأشغال القائمة بموقع العمل على تصحيح المشاكل التّي أصبحت واضحة للعيان حالما استقرّ السّكان.</a:t>
            </a:r>
          </a:p>
          <a:p>
            <a:r>
              <a:rPr lang="ar-SA" smtClean="0"/>
              <a:t>ينجز عن هذا النّوع من الأشغال مزيد من تنقل المقيمين وسط المخيّم ويتسبب في تكوّن الطّين في الطّقس الرّطب وانتشار الغبار المزعج في الطّقس الجاف، كما يؤدّي كلّ من الغبار والطّين إلى ظهور مشاكل صحيّة عامّة ومتفاقمة نذكر منها التهابات الجهاز التّنفّسي العلوي بسبب الغبار وانتشار ظروف غير صحّيّة سببها الطّين والتّي تؤدّي إلى ارتفاع حالات الإسهال.</a:t>
            </a:r>
          </a:p>
          <a:p>
            <a:r>
              <a:rPr lang="ar-SA" smtClean="0"/>
              <a:t>تفسر أسباب بعض الأشغال القائمة بالموقع التي تهدف إلى إصلاح وتعديل المشاكل  الدائمة والعادية للصّرف الصّحي بأنه لم يكن هناك برمجة واضحة وجيدة وفعالة لهذا القطاع منذ البداية,</a:t>
            </a:r>
          </a:p>
        </p:txBody>
      </p:sp>
      <p:sp>
        <p:nvSpPr>
          <p:cNvPr id="4" name="Slide Number Placeholder 3"/>
          <p:cNvSpPr>
            <a:spLocks noGrp="1"/>
          </p:cNvSpPr>
          <p:nvPr>
            <p:ph type="sldNum" sz="quarter" idx="10"/>
          </p:nvPr>
        </p:nvSpPr>
        <p:spPr/>
        <p:txBody>
          <a:bodyPr/>
          <a:lstStyle/>
          <a:p>
            <a:fld id="{53579C48-162C-47C7-9687-2839989AFBEE}" type="slidenum">
              <a:rPr lang="ar-SA" smtClean="0"/>
              <a:pPr/>
              <a:t>8</a:t>
            </a:fld>
            <a:endParaRPr lang="ar-SA"/>
          </a:p>
        </p:txBody>
      </p:sp>
    </p:spTree>
    <p:extLst>
      <p:ext uri="{BB962C8B-B14F-4D97-AF65-F5344CB8AC3E}">
        <p14:creationId xmlns:p14="http://schemas.microsoft.com/office/powerpoint/2010/main" val="28515745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smtClean="0"/>
              <a:t>تعليق على الصّورة:</a:t>
            </a:r>
          </a:p>
          <a:p>
            <a:r>
              <a:rPr lang="ar-SA" smtClean="0"/>
              <a:t>تمّ التقاط هذه الصّورة بهايتي سنة 2010، حيث تظهر الصّورة مآوى القماش بمخيّم لاكورون. </a:t>
            </a:r>
          </a:p>
        </p:txBody>
      </p:sp>
      <p:sp>
        <p:nvSpPr>
          <p:cNvPr id="4" name="Slide Number Placeholder 3"/>
          <p:cNvSpPr>
            <a:spLocks noGrp="1"/>
          </p:cNvSpPr>
          <p:nvPr>
            <p:ph type="sldNum" sz="quarter" idx="10"/>
          </p:nvPr>
        </p:nvSpPr>
        <p:spPr/>
        <p:txBody>
          <a:bodyPr/>
          <a:lstStyle/>
          <a:p>
            <a:fld id="{53579C48-162C-47C7-9687-2839989AFBEE}" type="slidenum">
              <a:rPr lang="ar-SA" smtClean="0"/>
              <a:pPr/>
              <a:t>9</a:t>
            </a:fld>
            <a:endParaRPr lang="ar-SA"/>
          </a:p>
        </p:txBody>
      </p:sp>
    </p:spTree>
    <p:extLst>
      <p:ext uri="{BB962C8B-B14F-4D97-AF65-F5344CB8AC3E}">
        <p14:creationId xmlns:p14="http://schemas.microsoft.com/office/powerpoint/2010/main" val="28921795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smtClean="0"/>
              <a:t>تعليق على الصّورة:</a:t>
            </a:r>
          </a:p>
          <a:p>
            <a:endParaRPr lang="ar-SA" smtClean="0"/>
          </a:p>
          <a:p>
            <a:r>
              <a:rPr lang="ar-SA" smtClean="0"/>
              <a:t>تمّ التقاط هذه الصّورة بعد الفيضانات الموسميّة بالباكستان سنة 2011.</a:t>
            </a:r>
          </a:p>
          <a:p>
            <a:r>
              <a:rPr lang="ar-SA" smtClean="0"/>
              <a:t>تصوّر هذه الصّورة مجموعة من النّاجين الحاملين لجزء من عدّة المأوى والذّين قد بدؤوا رحلة العودة الطّويلة نحو قراهم الموجودة في وادي كانديش. </a:t>
            </a:r>
          </a:p>
        </p:txBody>
      </p:sp>
      <p:sp>
        <p:nvSpPr>
          <p:cNvPr id="4" name="Slide Number Placeholder 3"/>
          <p:cNvSpPr>
            <a:spLocks noGrp="1"/>
          </p:cNvSpPr>
          <p:nvPr>
            <p:ph type="sldNum" sz="quarter" idx="10"/>
          </p:nvPr>
        </p:nvSpPr>
        <p:spPr/>
        <p:txBody>
          <a:bodyPr/>
          <a:lstStyle/>
          <a:p>
            <a:fld id="{53579C48-162C-47C7-9687-2839989AFBEE}" type="slidenum">
              <a:rPr lang="ar-SA" smtClean="0"/>
              <a:pPr/>
              <a:t>12</a:t>
            </a:fld>
            <a:endParaRPr lang="ar-SA"/>
          </a:p>
        </p:txBody>
      </p:sp>
    </p:spTree>
    <p:extLst>
      <p:ext uri="{BB962C8B-B14F-4D97-AF65-F5344CB8AC3E}">
        <p14:creationId xmlns:p14="http://schemas.microsoft.com/office/powerpoint/2010/main" val="13891184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smtClean="0"/>
              <a:t>الاجابة عن هذا السؤال في الشريحة التالية</a:t>
            </a:r>
          </a:p>
        </p:txBody>
      </p:sp>
      <p:sp>
        <p:nvSpPr>
          <p:cNvPr id="4" name="Slide Number Placeholder 3"/>
          <p:cNvSpPr>
            <a:spLocks noGrp="1"/>
          </p:cNvSpPr>
          <p:nvPr>
            <p:ph type="sldNum" sz="quarter" idx="10"/>
          </p:nvPr>
        </p:nvSpPr>
        <p:spPr/>
        <p:txBody>
          <a:bodyPr/>
          <a:lstStyle/>
          <a:p>
            <a:fld id="{53579C48-162C-47C7-9687-2839989AFBEE}" type="slidenum">
              <a:rPr lang="ar-SA" smtClean="0"/>
              <a:pPr/>
              <a:t>17</a:t>
            </a:fld>
            <a:endParaRPr lang="ar-SA"/>
          </a:p>
        </p:txBody>
      </p:sp>
    </p:spTree>
    <p:extLst>
      <p:ext uri="{BB962C8B-B14F-4D97-AF65-F5344CB8AC3E}">
        <p14:creationId xmlns:p14="http://schemas.microsoft.com/office/powerpoint/2010/main" val="406421475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Title Slide">
    <p:spTree>
      <p:nvGrpSpPr>
        <p:cNvPr id="1" name=""/>
        <p:cNvGrpSpPr/>
        <p:nvPr/>
      </p:nvGrpSpPr>
      <p:grpSpPr>
        <a:xfrm>
          <a:off x="0" y="0"/>
          <a:ext cx="0" cy="0"/>
          <a:chOff x="0" y="0"/>
          <a:chExt cx="0" cy="0"/>
        </a:xfrm>
      </p:grpSpPr>
      <p:pic>
        <p:nvPicPr>
          <p:cNvPr id="5" name="Picture 4" descr="bottom-curv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0" y="5655513"/>
            <a:ext cx="9144000" cy="1211010"/>
          </a:xfrm>
          <a:prstGeom prst="rect">
            <a:avLst/>
          </a:prstGeom>
        </p:spPr>
      </p:pic>
      <p:pic>
        <p:nvPicPr>
          <p:cNvPr id="3" name="Picture 2" descr="bottom-curv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0" y="5655513"/>
            <a:ext cx="9144000" cy="1211010"/>
          </a:xfrm>
          <a:prstGeom prst="rect">
            <a:avLst/>
          </a:prstGeom>
        </p:spPr>
      </p:pic>
      <p:sp>
        <p:nvSpPr>
          <p:cNvPr id="8" name="Title 1"/>
          <p:cNvSpPr>
            <a:spLocks noGrp="1"/>
          </p:cNvSpPr>
          <p:nvPr>
            <p:ph type="ctrTitle"/>
          </p:nvPr>
        </p:nvSpPr>
        <p:spPr>
          <a:xfrm>
            <a:off x="695689" y="2233337"/>
            <a:ext cx="7772400" cy="1470025"/>
          </a:xfrm>
        </p:spPr>
        <p:txBody>
          <a:bodyPr>
            <a:noAutofit/>
          </a:bodyPr>
          <a:lstStyle>
            <a:lvl1pPr algn="ctr" rtl="1">
              <a:defRPr sz="6000">
                <a:solidFill>
                  <a:schemeClr val="tx2"/>
                </a:solidFill>
              </a:defRPr>
            </a:lvl1pPr>
          </a:lstStyle>
          <a:p>
            <a:r>
              <a:rPr lang="en-US" smtClean="0"/>
              <a:t>Click to edit Master title style</a:t>
            </a:r>
            <a:endParaRPr lang="fr-CH" dirty="0"/>
          </a:p>
        </p:txBody>
      </p:sp>
      <p:sp>
        <p:nvSpPr>
          <p:cNvPr id="9" name="Subtitle 2"/>
          <p:cNvSpPr>
            <a:spLocks noGrp="1"/>
          </p:cNvSpPr>
          <p:nvPr>
            <p:ph type="subTitle" idx="1"/>
          </p:nvPr>
        </p:nvSpPr>
        <p:spPr>
          <a:xfrm>
            <a:off x="1381489" y="4052664"/>
            <a:ext cx="6400800" cy="1752600"/>
          </a:xfrm>
        </p:spPr>
        <p:txBody>
          <a:bodyPr>
            <a:normAutofit/>
          </a:bodyPr>
          <a:lstStyle>
            <a:lvl1pPr marL="0" indent="0" algn="ctr" rtl="1">
              <a:buNone/>
              <a:defRPr sz="4800" b="1" i="1">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r-CH"/>
          </a:p>
        </p:txBody>
      </p:sp>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67782" y="266329"/>
            <a:ext cx="3028215" cy="1754168"/>
          </a:xfrm>
          <a:prstGeom prst="rect">
            <a:avLst/>
          </a:prstGeom>
        </p:spPr>
      </p:pic>
    </p:spTree>
    <p:extLst>
      <p:ext uri="{BB962C8B-B14F-4D97-AF65-F5344CB8AC3E}">
        <p14:creationId xmlns:p14="http://schemas.microsoft.com/office/powerpoint/2010/main" val="3440963926"/>
      </p:ext>
    </p:extLst>
  </p:cSld>
  <p:clrMapOvr>
    <a:masterClrMapping/>
  </p:clrMapOvr>
  <p:extLst mod="1">
    <p:ext uri="{DCECCB84-F9BA-43D5-87BE-67443E8EF086}">
      <p15:sldGuideLst xmlns="" xmlns:p15="http://schemas.microsoft.com/office/powerpoint/2012/main">
        <p15:guide id="1" orient="horz" pos="2160">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cSld name="1_Footer only">
    <p:spTree>
      <p:nvGrpSpPr>
        <p:cNvPr id="1" name=""/>
        <p:cNvGrpSpPr/>
        <p:nvPr/>
      </p:nvGrpSpPr>
      <p:grpSpPr>
        <a:xfrm>
          <a:off x="0" y="0"/>
          <a:ext cx="0" cy="0"/>
          <a:chOff x="0" y="0"/>
          <a:chExt cx="0" cy="0"/>
        </a:xfrm>
      </p:grpSpPr>
      <p:pic>
        <p:nvPicPr>
          <p:cNvPr id="2" name="Picture 1" descr="bottom-curve-fad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0" y="6049029"/>
            <a:ext cx="9144000" cy="817494"/>
          </a:xfrm>
          <a:prstGeom prst="rect">
            <a:avLst/>
          </a:prstGeom>
        </p:spPr>
      </p:pic>
      <p:sp>
        <p:nvSpPr>
          <p:cNvPr id="3" name="Footer Placeholder 4"/>
          <p:cNvSpPr>
            <a:spLocks noGrp="1"/>
          </p:cNvSpPr>
          <p:nvPr>
            <p:ph type="ftr" sz="quarter" idx="3"/>
          </p:nvPr>
        </p:nvSpPr>
        <p:spPr>
          <a:xfrm>
            <a:off x="4139953" y="6329599"/>
            <a:ext cx="4546848" cy="365125"/>
          </a:xfrm>
          <a:prstGeom prst="rect">
            <a:avLst/>
          </a:prstGeom>
        </p:spPr>
        <p:txBody>
          <a:bodyPr vert="horz" lIns="91440" tIns="45720" rIns="91440" bIns="45720" rtlCol="0" anchor="ctr"/>
          <a:lstStyle>
            <a:lvl1pPr algn="r">
              <a:defRPr sz="1200" b="1">
                <a:solidFill>
                  <a:schemeClr val="bg1"/>
                </a:solidFill>
                <a:latin typeface="Traditional Arabic" panose="02020603050405020304" pitchFamily="18" charset="-78"/>
                <a:cs typeface="Traditional Arabic" panose="02020603050405020304" pitchFamily="18" charset="-78"/>
              </a:defRPr>
            </a:lvl1pPr>
          </a:lstStyle>
          <a:p>
            <a:r>
              <a:rPr lang="ar-SA" smtClean="0"/>
              <a:t>الجزء"أ“16: الفصل التّقني المتعلّق بمجال المأوى والمستوطنات البشريّة واللّوازم غير الغذائيّة مواد اسفير التدريبية سنة 2015</a:t>
            </a:r>
            <a:endParaRPr lang="fr-CH"/>
          </a:p>
        </p:txBody>
      </p:sp>
    </p:spTree>
    <p:extLst>
      <p:ext uri="{BB962C8B-B14F-4D97-AF65-F5344CB8AC3E}">
        <p14:creationId xmlns:p14="http://schemas.microsoft.com/office/powerpoint/2010/main" val="28502124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4" name="Footer Placeholder 4"/>
          <p:cNvSpPr>
            <a:spLocks noGrp="1"/>
          </p:cNvSpPr>
          <p:nvPr>
            <p:ph type="ftr" sz="quarter" idx="3"/>
          </p:nvPr>
        </p:nvSpPr>
        <p:spPr>
          <a:xfrm>
            <a:off x="3306470" y="6329599"/>
            <a:ext cx="5380331" cy="365125"/>
          </a:xfrm>
          <a:prstGeom prst="rect">
            <a:avLst/>
          </a:prstGeom>
        </p:spPr>
        <p:txBody>
          <a:bodyPr vert="horz" lIns="91440" tIns="45720" rIns="91440" bIns="45720" rtlCol="0" anchor="ctr"/>
          <a:lstStyle>
            <a:lvl1pPr algn="r">
              <a:defRPr sz="1200" b="1">
                <a:solidFill>
                  <a:schemeClr val="bg1"/>
                </a:solidFill>
                <a:latin typeface="Traditional Arabic" panose="02020603050405020304" pitchFamily="18" charset="-78"/>
                <a:cs typeface="Traditional Arabic" panose="02020603050405020304" pitchFamily="18" charset="-78"/>
              </a:defRPr>
            </a:lvl1pPr>
          </a:lstStyle>
          <a:p>
            <a:r>
              <a:rPr lang="ar-SA" smtClean="0"/>
              <a:t>الجزء"أ“16: الفصل التّقني المتعلّق بمجال المأوى والمستوطنات البشريّة واللّوازم غير الغذائيّة مواد اسفير التدريبية سنة 2015</a:t>
            </a:r>
            <a:endParaRPr lang="fr-CH"/>
          </a:p>
        </p:txBody>
      </p:sp>
    </p:spTree>
    <p:extLst>
      <p:ext uri="{BB962C8B-B14F-4D97-AF65-F5344CB8AC3E}">
        <p14:creationId xmlns:p14="http://schemas.microsoft.com/office/powerpoint/2010/main" val="7053684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ubtitle slide">
    <p:spTree>
      <p:nvGrpSpPr>
        <p:cNvPr id="1" name=""/>
        <p:cNvGrpSpPr/>
        <p:nvPr/>
      </p:nvGrpSpPr>
      <p:grpSpPr>
        <a:xfrm>
          <a:off x="0" y="0"/>
          <a:ext cx="0" cy="0"/>
          <a:chOff x="0" y="0"/>
          <a:chExt cx="0" cy="0"/>
        </a:xfrm>
      </p:grpSpPr>
      <p:pic>
        <p:nvPicPr>
          <p:cNvPr id="2" name="Picture 1" descr="bottom-curve-fad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0" y="6049029"/>
            <a:ext cx="9144000" cy="817494"/>
          </a:xfrm>
          <a:prstGeom prst="rect">
            <a:avLst/>
          </a:prstGeom>
        </p:spPr>
      </p:pic>
      <p:sp>
        <p:nvSpPr>
          <p:cNvPr id="3" name="Footer Placeholder 4"/>
          <p:cNvSpPr>
            <a:spLocks noGrp="1"/>
          </p:cNvSpPr>
          <p:nvPr>
            <p:ph type="ftr" sz="quarter" idx="3"/>
          </p:nvPr>
        </p:nvSpPr>
        <p:spPr>
          <a:xfrm>
            <a:off x="3084286" y="6329599"/>
            <a:ext cx="5602515" cy="365125"/>
          </a:xfrm>
          <a:prstGeom prst="rect">
            <a:avLst/>
          </a:prstGeom>
        </p:spPr>
        <p:txBody>
          <a:bodyPr vert="horz" lIns="91440" tIns="45720" rIns="91440" bIns="45720" rtlCol="0" anchor="ctr"/>
          <a:lstStyle>
            <a:lvl1pPr algn="r" rtl="1">
              <a:defRPr sz="1200" b="1">
                <a:solidFill>
                  <a:schemeClr val="bg1"/>
                </a:solidFill>
                <a:latin typeface="Traditional Arabic" panose="02020603050405020304" pitchFamily="18" charset="-78"/>
                <a:cs typeface="Traditional Arabic" panose="02020603050405020304" pitchFamily="18" charset="-78"/>
              </a:defRPr>
            </a:lvl1pPr>
          </a:lstStyle>
          <a:p>
            <a:r>
              <a:rPr lang="ar-SA" smtClean="0"/>
              <a:t>الجزء"أ“16: الفصل التّقني المتعلّق بمجال المأوى والمستوطنات البشريّة واللّوازم غير الغذائيّة مواد اسفير التدريبية سنة 2015</a:t>
            </a:r>
            <a:endParaRPr lang="fr-CH"/>
          </a:p>
        </p:txBody>
      </p:sp>
      <p:sp>
        <p:nvSpPr>
          <p:cNvPr id="4" name="Title 1"/>
          <p:cNvSpPr>
            <a:spLocks noGrp="1"/>
          </p:cNvSpPr>
          <p:nvPr>
            <p:ph type="ctrTitle"/>
          </p:nvPr>
        </p:nvSpPr>
        <p:spPr>
          <a:xfrm>
            <a:off x="695689" y="2233337"/>
            <a:ext cx="7772400" cy="1470025"/>
          </a:xfrm>
        </p:spPr>
        <p:txBody>
          <a:bodyPr>
            <a:noAutofit/>
          </a:bodyPr>
          <a:lstStyle>
            <a:lvl1pPr algn="ctr" rtl="1">
              <a:defRPr sz="6000">
                <a:solidFill>
                  <a:schemeClr val="tx2"/>
                </a:solidFill>
              </a:defRPr>
            </a:lvl1pPr>
          </a:lstStyle>
          <a:p>
            <a:r>
              <a:rPr lang="en-US" smtClean="0"/>
              <a:t>Click to edit Master title style</a:t>
            </a:r>
            <a:endParaRPr lang="fr-CH" dirty="0"/>
          </a:p>
        </p:txBody>
      </p:sp>
    </p:spTree>
    <p:extLst>
      <p:ext uri="{BB962C8B-B14F-4D97-AF65-F5344CB8AC3E}">
        <p14:creationId xmlns:p14="http://schemas.microsoft.com/office/powerpoint/2010/main" val="7132617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1_Body Layout">
    <p:spTree>
      <p:nvGrpSpPr>
        <p:cNvPr id="1" name=""/>
        <p:cNvGrpSpPr/>
        <p:nvPr/>
      </p:nvGrpSpPr>
      <p:grpSpPr>
        <a:xfrm>
          <a:off x="0" y="0"/>
          <a:ext cx="0" cy="0"/>
          <a:chOff x="0" y="0"/>
          <a:chExt cx="0" cy="0"/>
        </a:xfrm>
      </p:grpSpPr>
      <p:pic>
        <p:nvPicPr>
          <p:cNvPr id="12" name="Picture 11" descr="bottom-curve-fad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0" y="6056344"/>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noAutofit/>
          </a:bodyPr>
          <a:lstStyle>
            <a:lvl1pPr algn="r" rtl="1">
              <a:defRPr sz="2800">
                <a:latin typeface="Traditional Arabic" panose="02020603050405020304" pitchFamily="18" charset="-78"/>
                <a:cs typeface="Traditional Arabic" panose="02020603050405020304" pitchFamily="18" charset="-78"/>
              </a:defRPr>
            </a:lvl1pPr>
          </a:lstStyle>
          <a:p>
            <a:r>
              <a:rPr lang="en-US" noProof="0" smtClean="0"/>
              <a:t>Click to edit Master title style</a:t>
            </a:r>
            <a:endParaRPr lang="ar-SA" noProof="0" dirty="0"/>
          </a:p>
        </p:txBody>
      </p:sp>
      <p:sp>
        <p:nvSpPr>
          <p:cNvPr id="8" name="Text Placeholder 2"/>
          <p:cNvSpPr>
            <a:spLocks noGrp="1"/>
          </p:cNvSpPr>
          <p:nvPr>
            <p:ph idx="1"/>
          </p:nvPr>
        </p:nvSpPr>
        <p:spPr>
          <a:xfrm>
            <a:off x="457200" y="1369242"/>
            <a:ext cx="8229600" cy="4785722"/>
          </a:xfrm>
          <a:prstGeom prst="rect">
            <a:avLst/>
          </a:prstGeom>
        </p:spPr>
        <p:txBody>
          <a:bodyPr vert="horz" lIns="91440" tIns="45720" rIns="91440" bIns="45720" rtlCol="0">
            <a:noAutofit/>
          </a:bodyPr>
          <a:lstStyle>
            <a:lvl1pPr algn="r" rtl="1">
              <a:buClr>
                <a:schemeClr val="tx2"/>
              </a:buClr>
              <a:defRPr sz="2200">
                <a:solidFill>
                  <a:srgbClr val="000000"/>
                </a:solidFill>
                <a:latin typeface="Traditional Arabic" panose="02020603050405020304" pitchFamily="18" charset="-78"/>
                <a:cs typeface="Traditional Arabic" panose="02020603050405020304" pitchFamily="18" charset="-78"/>
              </a:defRPr>
            </a:lvl1pPr>
            <a:lvl2pPr marL="361950" indent="-361950" algn="r" rtl="1">
              <a:buClr>
                <a:schemeClr val="tx2"/>
              </a:buClr>
              <a:defRPr sz="2200">
                <a:solidFill>
                  <a:srgbClr val="000000"/>
                </a:solidFill>
                <a:latin typeface="Traditional Arabic" panose="02020603050405020304" pitchFamily="18" charset="-78"/>
                <a:cs typeface="Traditional Arabic" panose="02020603050405020304" pitchFamily="18" charset="-78"/>
              </a:defRPr>
            </a:lvl2pPr>
            <a:lvl3pPr marL="715963" indent="-354013" algn="r" rtl="1">
              <a:defRPr sz="2200">
                <a:solidFill>
                  <a:srgbClr val="000000"/>
                </a:solidFill>
                <a:latin typeface="Traditional Arabic" panose="02020603050405020304" pitchFamily="18" charset="-78"/>
                <a:cs typeface="Traditional Arabic" panose="02020603050405020304" pitchFamily="18" charset="-78"/>
              </a:defRPr>
            </a:lvl3pPr>
          </a:lstStyle>
          <a:p>
            <a:pPr lvl="0"/>
            <a:r>
              <a:rPr lang="en-US" noProof="0" smtClean="0"/>
              <a:t>Click to edit Master text styles</a:t>
            </a:r>
          </a:p>
          <a:p>
            <a:pPr lvl="1"/>
            <a:r>
              <a:rPr lang="en-US" noProof="0" smtClean="0"/>
              <a:t>Second level</a:t>
            </a:r>
          </a:p>
          <a:p>
            <a:pPr lvl="2"/>
            <a:r>
              <a:rPr lang="en-US" noProof="0" smtClean="0"/>
              <a:t>Third level</a:t>
            </a:r>
          </a:p>
        </p:txBody>
      </p:sp>
      <p:cxnSp>
        <p:nvCxnSpPr>
          <p:cNvPr id="13" name="Straight Connector 12"/>
          <p:cNvCxnSpPr/>
          <p:nvPr/>
        </p:nvCxnSpPr>
        <p:spPr>
          <a:xfrm flipH="1">
            <a:off x="0" y="1057843"/>
            <a:ext cx="9144000"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7" name="Footer Placeholder 4"/>
          <p:cNvSpPr>
            <a:spLocks noGrp="1"/>
          </p:cNvSpPr>
          <p:nvPr>
            <p:ph type="ftr" sz="quarter" idx="3"/>
          </p:nvPr>
        </p:nvSpPr>
        <p:spPr>
          <a:xfrm>
            <a:off x="3017520" y="6329599"/>
            <a:ext cx="5669281" cy="365125"/>
          </a:xfrm>
          <a:prstGeom prst="rect">
            <a:avLst/>
          </a:prstGeom>
        </p:spPr>
        <p:txBody>
          <a:bodyPr vert="horz" lIns="91440" tIns="45720" rIns="91440" bIns="45720" rtlCol="0" anchor="ctr"/>
          <a:lstStyle>
            <a:lvl1pPr algn="r" rtl="1">
              <a:defRPr sz="1200" b="1">
                <a:solidFill>
                  <a:schemeClr val="bg1"/>
                </a:solidFill>
                <a:latin typeface="Traditional Arabic" panose="02020603050405020304" pitchFamily="18" charset="-78"/>
                <a:cs typeface="Traditional Arabic" panose="02020603050405020304" pitchFamily="18" charset="-78"/>
              </a:defRPr>
            </a:lvl1pPr>
          </a:lstStyle>
          <a:p>
            <a:r>
              <a:rPr lang="ar-SA" smtClean="0"/>
              <a:t>الجزء"أ“16: الفصل التّقني المتعلّق بمجال المأوى والمستوطنات البشريّة واللّوازم غير الغذائيّة مواد اسفير التدريبية سنة 2015</a:t>
            </a:r>
            <a:endParaRPr lang="fr-CH"/>
          </a:p>
        </p:txBody>
      </p:sp>
    </p:spTree>
    <p:extLst>
      <p:ext uri="{BB962C8B-B14F-4D97-AF65-F5344CB8AC3E}">
        <p14:creationId xmlns:p14="http://schemas.microsoft.com/office/powerpoint/2010/main" val="400235601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No footer graphic">
    <p:spTree>
      <p:nvGrpSpPr>
        <p:cNvPr id="1" name=""/>
        <p:cNvGrpSpPr/>
        <p:nvPr/>
      </p:nvGrpSpPr>
      <p:grpSpPr>
        <a:xfrm>
          <a:off x="0" y="0"/>
          <a:ext cx="0" cy="0"/>
          <a:chOff x="0" y="0"/>
          <a:chExt cx="0" cy="0"/>
        </a:xfrm>
      </p:grpSpPr>
      <p:sp>
        <p:nvSpPr>
          <p:cNvPr id="2" name="Title 1"/>
          <p:cNvSpPr>
            <a:spLocks noGrp="1"/>
          </p:cNvSpPr>
          <p:nvPr>
            <p:ph type="title"/>
          </p:nvPr>
        </p:nvSpPr>
        <p:spPr>
          <a:xfrm>
            <a:off x="457201" y="0"/>
            <a:ext cx="8229600" cy="1081760"/>
          </a:xfrm>
        </p:spPr>
        <p:txBody>
          <a:bodyPr anchor="ctr" anchorCtr="0">
            <a:noAutofit/>
          </a:bodyPr>
          <a:lstStyle>
            <a:lvl1pPr algn="r" rtl="1">
              <a:defRPr sz="2800">
                <a:latin typeface="Traditional Arabic" panose="02020603050405020304" pitchFamily="18" charset="-78"/>
                <a:cs typeface="Traditional Arabic" panose="02020603050405020304" pitchFamily="18" charset="-78"/>
              </a:defRPr>
            </a:lvl1pPr>
          </a:lstStyle>
          <a:p>
            <a:r>
              <a:rPr lang="en-US" noProof="0" smtClean="0"/>
              <a:t>Click to edit Master title style</a:t>
            </a:r>
            <a:endParaRPr lang="ar-SA" noProof="0" dirty="0"/>
          </a:p>
        </p:txBody>
      </p:sp>
      <p:sp>
        <p:nvSpPr>
          <p:cNvPr id="8" name="Text Placeholder 2"/>
          <p:cNvSpPr>
            <a:spLocks noGrp="1"/>
          </p:cNvSpPr>
          <p:nvPr>
            <p:ph idx="1"/>
          </p:nvPr>
        </p:nvSpPr>
        <p:spPr>
          <a:xfrm>
            <a:off x="457200" y="1369242"/>
            <a:ext cx="8229600" cy="4785722"/>
          </a:xfrm>
          <a:prstGeom prst="rect">
            <a:avLst/>
          </a:prstGeom>
        </p:spPr>
        <p:txBody>
          <a:bodyPr vert="horz" lIns="91440" tIns="45720" rIns="91440" bIns="45720" rtlCol="0">
            <a:noAutofit/>
          </a:bodyPr>
          <a:lstStyle>
            <a:lvl1pPr algn="r" rtl="1">
              <a:buClr>
                <a:schemeClr val="tx2"/>
              </a:buClr>
              <a:defRPr sz="2200">
                <a:solidFill>
                  <a:srgbClr val="000000"/>
                </a:solidFill>
                <a:latin typeface="Traditional Arabic" panose="02020603050405020304" pitchFamily="18" charset="-78"/>
                <a:cs typeface="Traditional Arabic" panose="02020603050405020304" pitchFamily="18" charset="-78"/>
              </a:defRPr>
            </a:lvl1pPr>
            <a:lvl2pPr marL="361950" indent="-361950" algn="r" rtl="1">
              <a:buClr>
                <a:schemeClr val="tx2"/>
              </a:buClr>
              <a:defRPr sz="2200">
                <a:solidFill>
                  <a:srgbClr val="000000"/>
                </a:solidFill>
                <a:latin typeface="Traditional Arabic" panose="02020603050405020304" pitchFamily="18" charset="-78"/>
                <a:cs typeface="Traditional Arabic" panose="02020603050405020304" pitchFamily="18" charset="-78"/>
              </a:defRPr>
            </a:lvl2pPr>
            <a:lvl3pPr marL="715963" indent="-354013" algn="r" rtl="1">
              <a:defRPr sz="2200">
                <a:solidFill>
                  <a:srgbClr val="000000"/>
                </a:solidFill>
                <a:latin typeface="Traditional Arabic" panose="02020603050405020304" pitchFamily="18" charset="-78"/>
                <a:cs typeface="Traditional Arabic" panose="02020603050405020304" pitchFamily="18" charset="-78"/>
              </a:defRPr>
            </a:lvl3pPr>
          </a:lstStyle>
          <a:p>
            <a:pPr lvl="0"/>
            <a:r>
              <a:rPr lang="en-US" noProof="0" smtClean="0"/>
              <a:t>Click to edit Master text styles</a:t>
            </a:r>
          </a:p>
          <a:p>
            <a:pPr lvl="1"/>
            <a:r>
              <a:rPr lang="en-US" noProof="0" smtClean="0"/>
              <a:t>Second level</a:t>
            </a:r>
          </a:p>
          <a:p>
            <a:pPr lvl="2"/>
            <a:r>
              <a:rPr lang="en-US" noProof="0" smtClean="0"/>
              <a:t>Third level</a:t>
            </a:r>
          </a:p>
        </p:txBody>
      </p:sp>
      <p:cxnSp>
        <p:nvCxnSpPr>
          <p:cNvPr id="13" name="Straight Connector 12"/>
          <p:cNvCxnSpPr/>
          <p:nvPr/>
        </p:nvCxnSpPr>
        <p:spPr>
          <a:xfrm flipH="1">
            <a:off x="0" y="1057843"/>
            <a:ext cx="9144000"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7" name="Footer Placeholder 4"/>
          <p:cNvSpPr>
            <a:spLocks noGrp="1"/>
          </p:cNvSpPr>
          <p:nvPr>
            <p:ph type="ftr" sz="quarter" idx="3"/>
          </p:nvPr>
        </p:nvSpPr>
        <p:spPr>
          <a:xfrm>
            <a:off x="3306470" y="6329599"/>
            <a:ext cx="5380331" cy="365125"/>
          </a:xfrm>
          <a:prstGeom prst="rect">
            <a:avLst/>
          </a:prstGeom>
        </p:spPr>
        <p:txBody>
          <a:bodyPr vert="horz" lIns="91440" tIns="45720" rIns="91440" bIns="45720" rtlCol="0" anchor="ctr"/>
          <a:lstStyle>
            <a:lvl1pPr algn="r" rtl="1">
              <a:defRPr sz="1200" b="1">
                <a:solidFill>
                  <a:schemeClr val="bg1"/>
                </a:solidFill>
                <a:latin typeface="Traditional Arabic" panose="02020603050405020304" pitchFamily="18" charset="-78"/>
                <a:cs typeface="Traditional Arabic" panose="02020603050405020304" pitchFamily="18" charset="-78"/>
              </a:defRPr>
            </a:lvl1pPr>
          </a:lstStyle>
          <a:p>
            <a:r>
              <a:rPr lang="ar-SA" smtClean="0"/>
              <a:t>الجزء"أ“16: الفصل التّقني المتعلّق بمجال المأوى والمستوطنات البشريّة واللّوازم غير الغذائيّة مواد اسفير التدريبية سنة 2015</a:t>
            </a:r>
            <a:endParaRPr lang="fr-CH"/>
          </a:p>
        </p:txBody>
      </p:sp>
    </p:spTree>
    <p:extLst>
      <p:ext uri="{BB962C8B-B14F-4D97-AF65-F5344CB8AC3E}">
        <p14:creationId xmlns:p14="http://schemas.microsoft.com/office/powerpoint/2010/main" val="222715448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Exercise Layout">
    <p:spTree>
      <p:nvGrpSpPr>
        <p:cNvPr id="1" name=""/>
        <p:cNvGrpSpPr/>
        <p:nvPr/>
      </p:nvGrpSpPr>
      <p:grpSpPr>
        <a:xfrm>
          <a:off x="0" y="0"/>
          <a:ext cx="0" cy="0"/>
          <a:chOff x="0" y="0"/>
          <a:chExt cx="0" cy="0"/>
        </a:xfrm>
      </p:grpSpPr>
      <p:pic>
        <p:nvPicPr>
          <p:cNvPr id="12" name="Picture 11" descr="bottom-curve-fad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0" y="6049029"/>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noAutofit/>
          </a:bodyPr>
          <a:lstStyle>
            <a:lvl1pPr algn="r" rtl="1">
              <a:defRPr sz="2800">
                <a:solidFill>
                  <a:schemeClr val="accent1"/>
                </a:solidFill>
                <a:latin typeface="Traditional Arabic" panose="02020603050405020304" pitchFamily="18" charset="-78"/>
                <a:cs typeface="Traditional Arabic" panose="02020603050405020304" pitchFamily="18" charset="-78"/>
              </a:defRPr>
            </a:lvl1pPr>
          </a:lstStyle>
          <a:p>
            <a:r>
              <a:rPr lang="en-US" noProof="0" smtClean="0"/>
              <a:t>Click to edit Master title style</a:t>
            </a:r>
            <a:endParaRPr lang="ar-SA" noProof="0" dirty="0"/>
          </a:p>
        </p:txBody>
      </p:sp>
      <p:sp>
        <p:nvSpPr>
          <p:cNvPr id="8" name="Text Placeholder 2"/>
          <p:cNvSpPr>
            <a:spLocks noGrp="1"/>
          </p:cNvSpPr>
          <p:nvPr>
            <p:ph idx="1"/>
          </p:nvPr>
        </p:nvSpPr>
        <p:spPr>
          <a:xfrm>
            <a:off x="457200" y="1369242"/>
            <a:ext cx="8229600" cy="4785722"/>
          </a:xfrm>
          <a:prstGeom prst="rect">
            <a:avLst/>
          </a:prstGeom>
        </p:spPr>
        <p:txBody>
          <a:bodyPr vert="horz" lIns="91440" tIns="45720" rIns="91440" bIns="45720" rtlCol="0">
            <a:noAutofit/>
          </a:bodyPr>
          <a:lstStyle>
            <a:lvl1pPr algn="r" rtl="1">
              <a:buClr>
                <a:schemeClr val="tx2"/>
              </a:buClr>
              <a:defRPr sz="2200">
                <a:solidFill>
                  <a:srgbClr val="000000"/>
                </a:solidFill>
                <a:latin typeface="Traditional Arabic" panose="02020603050405020304" pitchFamily="18" charset="-78"/>
                <a:cs typeface="Traditional Arabic" panose="02020603050405020304" pitchFamily="18" charset="-78"/>
              </a:defRPr>
            </a:lvl1pPr>
            <a:lvl2pPr marL="361950" indent="-361950" algn="r" rtl="1">
              <a:buClr>
                <a:schemeClr val="tx2"/>
              </a:buClr>
              <a:defRPr sz="2200">
                <a:solidFill>
                  <a:srgbClr val="000000"/>
                </a:solidFill>
                <a:latin typeface="Traditional Arabic" panose="02020603050405020304" pitchFamily="18" charset="-78"/>
                <a:cs typeface="Traditional Arabic" panose="02020603050405020304" pitchFamily="18" charset="-78"/>
              </a:defRPr>
            </a:lvl2pPr>
            <a:lvl3pPr marL="715963" indent="-354013" algn="r" rtl="1">
              <a:defRPr sz="2200">
                <a:solidFill>
                  <a:srgbClr val="000000"/>
                </a:solidFill>
                <a:latin typeface="Traditional Arabic" panose="02020603050405020304" pitchFamily="18" charset="-78"/>
                <a:cs typeface="Traditional Arabic" panose="02020603050405020304" pitchFamily="18" charset="-78"/>
              </a:defRPr>
            </a:lvl3pPr>
          </a:lstStyle>
          <a:p>
            <a:pPr lvl="0"/>
            <a:r>
              <a:rPr lang="en-US" noProof="0" smtClean="0"/>
              <a:t>Click to edit Master text styles</a:t>
            </a:r>
          </a:p>
          <a:p>
            <a:pPr lvl="1"/>
            <a:r>
              <a:rPr lang="en-US" noProof="0" smtClean="0"/>
              <a:t>Second level</a:t>
            </a:r>
          </a:p>
          <a:p>
            <a:pPr lvl="2"/>
            <a:r>
              <a:rPr lang="en-US" noProof="0" smtClean="0"/>
              <a:t>Third level</a:t>
            </a:r>
          </a:p>
        </p:txBody>
      </p:sp>
      <p:sp>
        <p:nvSpPr>
          <p:cNvPr id="7" name="Footer Placeholder 4"/>
          <p:cNvSpPr>
            <a:spLocks noGrp="1"/>
          </p:cNvSpPr>
          <p:nvPr>
            <p:ph type="ftr" sz="quarter" idx="3"/>
          </p:nvPr>
        </p:nvSpPr>
        <p:spPr>
          <a:xfrm>
            <a:off x="4139953" y="6329599"/>
            <a:ext cx="4546848" cy="365125"/>
          </a:xfrm>
          <a:prstGeom prst="rect">
            <a:avLst/>
          </a:prstGeom>
        </p:spPr>
        <p:txBody>
          <a:bodyPr vert="horz" lIns="91440" tIns="45720" rIns="91440" bIns="45720" rtlCol="0" anchor="ctr"/>
          <a:lstStyle>
            <a:lvl1pPr algn="r">
              <a:defRPr sz="1200" b="1">
                <a:solidFill>
                  <a:schemeClr val="bg1"/>
                </a:solidFill>
                <a:latin typeface="Traditional Arabic" panose="02020603050405020304" pitchFamily="18" charset="-78"/>
                <a:cs typeface="Traditional Arabic" panose="02020603050405020304" pitchFamily="18" charset="-78"/>
              </a:defRPr>
            </a:lvl1pPr>
          </a:lstStyle>
          <a:p>
            <a:r>
              <a:rPr lang="ar-SA" smtClean="0"/>
              <a:t>الجزء"أ“16: الفصل التّقني المتعلّق بمجال المأوى والمستوطنات البشريّة واللّوازم غير الغذائيّة مواد اسفير التدريبية سنة 2015</a:t>
            </a:r>
            <a:endParaRPr lang="fr-CH"/>
          </a:p>
        </p:txBody>
      </p:sp>
      <p:pic>
        <p:nvPicPr>
          <p:cNvPr id="9" name="Picture 8" descr="meeting shutterstock_230281012.jpg"/>
          <p:cNvPicPr>
            <a:picLocks noChangeAspect="1"/>
          </p:cNvPicPr>
          <p:nvPr userDrawn="1"/>
        </p:nvPicPr>
        <p:blipFill>
          <a:blip r:embed="rId3" cstate="print">
            <a:alphaModFix amt="73000"/>
            <a:extLst>
              <a:ext uri="{28A0092B-C50C-407E-A947-70E740481C1C}">
                <a14:useLocalDpi xmlns:a14="http://schemas.microsoft.com/office/drawing/2010/main" val="0"/>
              </a:ext>
            </a:extLst>
          </a:blip>
          <a:stretch>
            <a:fillRect/>
          </a:stretch>
        </p:blipFill>
        <p:spPr>
          <a:xfrm>
            <a:off x="35496" y="3251628"/>
            <a:ext cx="3644656" cy="2882923"/>
          </a:xfrm>
          <a:prstGeom prst="rect">
            <a:avLst/>
          </a:prstGeom>
        </p:spPr>
      </p:pic>
      <p:cxnSp>
        <p:nvCxnSpPr>
          <p:cNvPr id="10" name="Straight Connector 9"/>
          <p:cNvCxnSpPr/>
          <p:nvPr userDrawn="1"/>
        </p:nvCxnSpPr>
        <p:spPr>
          <a:xfrm flipH="1">
            <a:off x="0" y="1057843"/>
            <a:ext cx="9144000" cy="0"/>
          </a:xfrm>
          <a:prstGeom prst="line">
            <a:avLst/>
          </a:prstGeom>
          <a:ln w="63500">
            <a:gradFill flip="none" rotWithShape="1">
              <a:gsLst>
                <a:gs pos="1000">
                  <a:schemeClr val="bg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5937235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Exercise Layout no graphic">
    <p:spTree>
      <p:nvGrpSpPr>
        <p:cNvPr id="1" name=""/>
        <p:cNvGrpSpPr/>
        <p:nvPr/>
      </p:nvGrpSpPr>
      <p:grpSpPr>
        <a:xfrm>
          <a:off x="0" y="0"/>
          <a:ext cx="0" cy="0"/>
          <a:chOff x="0" y="0"/>
          <a:chExt cx="0" cy="0"/>
        </a:xfrm>
      </p:grpSpPr>
      <p:pic>
        <p:nvPicPr>
          <p:cNvPr id="12" name="Picture 11" descr="bottom-curve-fad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0" y="6049029"/>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noAutofit/>
          </a:bodyPr>
          <a:lstStyle>
            <a:lvl1pPr algn="r" rtl="1">
              <a:defRPr sz="2800">
                <a:solidFill>
                  <a:schemeClr val="accent1"/>
                </a:solidFill>
                <a:latin typeface="Traditional Arabic" panose="02020603050405020304" pitchFamily="18" charset="-78"/>
                <a:cs typeface="Traditional Arabic" panose="02020603050405020304" pitchFamily="18" charset="-78"/>
              </a:defRPr>
            </a:lvl1pPr>
          </a:lstStyle>
          <a:p>
            <a:r>
              <a:rPr lang="en-US" noProof="0" smtClean="0"/>
              <a:t>Click to edit Master title style</a:t>
            </a:r>
            <a:endParaRPr lang="ar-SA" noProof="0" dirty="0"/>
          </a:p>
        </p:txBody>
      </p:sp>
      <p:sp>
        <p:nvSpPr>
          <p:cNvPr id="8" name="Text Placeholder 2"/>
          <p:cNvSpPr>
            <a:spLocks noGrp="1"/>
          </p:cNvSpPr>
          <p:nvPr>
            <p:ph idx="1"/>
          </p:nvPr>
        </p:nvSpPr>
        <p:spPr>
          <a:xfrm>
            <a:off x="457200" y="1369242"/>
            <a:ext cx="8229600" cy="4785722"/>
          </a:xfrm>
          <a:prstGeom prst="rect">
            <a:avLst/>
          </a:prstGeom>
        </p:spPr>
        <p:txBody>
          <a:bodyPr vert="horz" lIns="91440" tIns="45720" rIns="91440" bIns="45720" rtlCol="0">
            <a:noAutofit/>
          </a:bodyPr>
          <a:lstStyle>
            <a:lvl1pPr algn="r" rtl="1">
              <a:buClr>
                <a:schemeClr val="tx2"/>
              </a:buClr>
              <a:defRPr sz="2200">
                <a:solidFill>
                  <a:srgbClr val="000000"/>
                </a:solidFill>
                <a:latin typeface="Traditional Arabic" panose="02020603050405020304" pitchFamily="18" charset="-78"/>
                <a:cs typeface="Traditional Arabic" panose="02020603050405020304" pitchFamily="18" charset="-78"/>
              </a:defRPr>
            </a:lvl1pPr>
            <a:lvl2pPr marL="361950" indent="-361950" algn="r" rtl="1">
              <a:buClr>
                <a:schemeClr val="tx2"/>
              </a:buClr>
              <a:defRPr sz="2200">
                <a:solidFill>
                  <a:srgbClr val="000000"/>
                </a:solidFill>
                <a:latin typeface="Traditional Arabic" panose="02020603050405020304" pitchFamily="18" charset="-78"/>
                <a:cs typeface="Traditional Arabic" panose="02020603050405020304" pitchFamily="18" charset="-78"/>
              </a:defRPr>
            </a:lvl2pPr>
            <a:lvl3pPr marL="715963" indent="-354013" algn="r" rtl="1">
              <a:defRPr sz="2200">
                <a:solidFill>
                  <a:srgbClr val="000000"/>
                </a:solidFill>
                <a:latin typeface="Traditional Arabic" panose="02020603050405020304" pitchFamily="18" charset="-78"/>
                <a:cs typeface="Traditional Arabic" panose="02020603050405020304" pitchFamily="18" charset="-78"/>
              </a:defRPr>
            </a:lvl3pPr>
          </a:lstStyle>
          <a:p>
            <a:pPr lvl="0"/>
            <a:r>
              <a:rPr lang="en-US" noProof="0" smtClean="0"/>
              <a:t>Click to edit Master text styles</a:t>
            </a:r>
          </a:p>
          <a:p>
            <a:pPr lvl="1"/>
            <a:r>
              <a:rPr lang="en-US" noProof="0" smtClean="0"/>
              <a:t>Second level</a:t>
            </a:r>
          </a:p>
          <a:p>
            <a:pPr lvl="2"/>
            <a:r>
              <a:rPr lang="en-US" noProof="0" smtClean="0"/>
              <a:t>Third level</a:t>
            </a:r>
          </a:p>
        </p:txBody>
      </p:sp>
      <p:sp>
        <p:nvSpPr>
          <p:cNvPr id="7" name="Footer Placeholder 4"/>
          <p:cNvSpPr>
            <a:spLocks noGrp="1"/>
          </p:cNvSpPr>
          <p:nvPr>
            <p:ph type="ftr" sz="quarter" idx="3"/>
          </p:nvPr>
        </p:nvSpPr>
        <p:spPr>
          <a:xfrm>
            <a:off x="4139953" y="6329599"/>
            <a:ext cx="4546848" cy="365125"/>
          </a:xfrm>
          <a:prstGeom prst="rect">
            <a:avLst/>
          </a:prstGeom>
        </p:spPr>
        <p:txBody>
          <a:bodyPr vert="horz" lIns="91440" tIns="45720" rIns="91440" bIns="45720" rtlCol="0" anchor="ctr"/>
          <a:lstStyle>
            <a:lvl1pPr algn="r">
              <a:defRPr sz="1200" b="1">
                <a:solidFill>
                  <a:schemeClr val="bg1"/>
                </a:solidFill>
                <a:latin typeface="Traditional Arabic" panose="02020603050405020304" pitchFamily="18" charset="-78"/>
                <a:cs typeface="Traditional Arabic" panose="02020603050405020304" pitchFamily="18" charset="-78"/>
              </a:defRPr>
            </a:lvl1pPr>
          </a:lstStyle>
          <a:p>
            <a:r>
              <a:rPr lang="ar-SA" smtClean="0"/>
              <a:t>الجزء"أ“16: الفصل التّقني المتعلّق بمجال المأوى والمستوطنات البشريّة واللّوازم غير الغذائيّة مواد اسفير التدريبية سنة 2015</a:t>
            </a:r>
            <a:endParaRPr lang="fr-CH"/>
          </a:p>
        </p:txBody>
      </p:sp>
      <p:cxnSp>
        <p:nvCxnSpPr>
          <p:cNvPr id="10" name="Straight Connector 9"/>
          <p:cNvCxnSpPr/>
          <p:nvPr userDrawn="1"/>
        </p:nvCxnSpPr>
        <p:spPr>
          <a:xfrm flipH="1">
            <a:off x="0" y="1057843"/>
            <a:ext cx="9144000" cy="0"/>
          </a:xfrm>
          <a:prstGeom prst="line">
            <a:avLst/>
          </a:prstGeom>
          <a:ln w="63500">
            <a:gradFill flip="none" rotWithShape="1">
              <a:gsLst>
                <a:gs pos="1000">
                  <a:schemeClr val="bg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4311967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noProof="0" smtClean="0"/>
              <a:t>Click to edit Master title style</a:t>
            </a:r>
            <a:endParaRPr lang="ar-SA" noProof="0"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ar-SA" noProof="0" dirty="0" err="1" smtClean="0"/>
              <a:t>Click</a:t>
            </a:r>
            <a:r>
              <a:rPr lang="ar-SA" noProof="0" dirty="0" smtClean="0"/>
              <a:t> </a:t>
            </a:r>
            <a:r>
              <a:rPr lang="ar-SA" noProof="0" dirty="0" err="1" smtClean="0"/>
              <a:t>to</a:t>
            </a:r>
            <a:r>
              <a:rPr lang="ar-SA" noProof="0" dirty="0" smtClean="0"/>
              <a:t> </a:t>
            </a:r>
            <a:r>
              <a:rPr lang="ar-SA" noProof="0" dirty="0" err="1" smtClean="0"/>
              <a:t>edit</a:t>
            </a:r>
            <a:r>
              <a:rPr lang="ar-SA" noProof="0" dirty="0" smtClean="0"/>
              <a:t> </a:t>
            </a:r>
            <a:r>
              <a:rPr lang="ar-SA" noProof="0" dirty="0" err="1" smtClean="0"/>
              <a:t>Master</a:t>
            </a:r>
            <a:r>
              <a:rPr lang="ar-SA" noProof="0" dirty="0" smtClean="0"/>
              <a:t> </a:t>
            </a:r>
            <a:r>
              <a:rPr lang="ar-SA" noProof="0" dirty="0" err="1" smtClean="0"/>
              <a:t>text</a:t>
            </a:r>
            <a:r>
              <a:rPr lang="ar-SA" noProof="0" dirty="0" smtClean="0"/>
              <a:t> </a:t>
            </a:r>
            <a:r>
              <a:rPr lang="ar-SA" noProof="0" dirty="0" err="1" smtClean="0"/>
              <a:t>styles</a:t>
            </a:r>
            <a:endParaRPr lang="ar-SA" noProof="0" dirty="0" smtClean="0"/>
          </a:p>
          <a:p>
            <a:pPr lvl="1"/>
            <a:r>
              <a:rPr lang="ar-SA" noProof="0" dirty="0" err="1" smtClean="0"/>
              <a:t>Second</a:t>
            </a:r>
            <a:r>
              <a:rPr lang="ar-SA" noProof="0" dirty="0" smtClean="0"/>
              <a:t> </a:t>
            </a:r>
            <a:r>
              <a:rPr lang="ar-SA" noProof="0" dirty="0" err="1" smtClean="0"/>
              <a:t>level</a:t>
            </a:r>
            <a:endParaRPr lang="ar-SA" noProof="0" dirty="0" smtClean="0"/>
          </a:p>
          <a:p>
            <a:pPr lvl="2"/>
            <a:r>
              <a:rPr lang="ar-SA" noProof="0" dirty="0" err="1" smtClean="0"/>
              <a:t>Third</a:t>
            </a:r>
            <a:r>
              <a:rPr lang="ar-SA" noProof="0" dirty="0" smtClean="0"/>
              <a:t> </a:t>
            </a:r>
            <a:r>
              <a:rPr lang="ar-SA" noProof="0" dirty="0" err="1" smtClean="0"/>
              <a:t>level</a:t>
            </a:r>
            <a:endParaRPr lang="ar-SA" noProof="0" dirty="0"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r">
              <a:defRPr sz="1400">
                <a:solidFill>
                  <a:schemeClr val="tx1">
                    <a:tint val="75000"/>
                  </a:schemeClr>
                </a:solidFill>
                <a:latin typeface="Traditional Arabic" panose="02020603050405020304" pitchFamily="18" charset="-78"/>
                <a:cs typeface="Traditional Arabic" panose="02020603050405020304" pitchFamily="18" charset="-78"/>
              </a:defRPr>
            </a:lvl1pPr>
          </a:lstStyle>
          <a:p>
            <a:endParaRPr lang="ar-SA"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r">
              <a:defRPr sz="1400">
                <a:solidFill>
                  <a:schemeClr val="tx1">
                    <a:tint val="75000"/>
                  </a:schemeClr>
                </a:solidFill>
                <a:latin typeface="Traditional Arabic" panose="02020603050405020304" pitchFamily="18" charset="-78"/>
                <a:cs typeface="Traditional Arabic" panose="02020603050405020304" pitchFamily="18" charset="-78"/>
              </a:defRPr>
            </a:lvl1pPr>
          </a:lstStyle>
          <a:p>
            <a:pPr defTabSz="457200"/>
            <a:r>
              <a:rPr lang="ar-SA" smtClean="0"/>
              <a:t>الجزء"أ“16: الفصل التّقني المتعلّق بمجال المأوى والمستوطنات البشريّة واللّوازم غير الغذائيّة مواد اسفير التدريبية سنة 2015</a:t>
            </a:r>
            <a:endParaRPr lang="en-GB" smtClean="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chemeClr val="tx1">
                    <a:tint val="75000"/>
                  </a:schemeClr>
                </a:solidFill>
                <a:latin typeface="Traditional Arabic" panose="02020603050405020304" pitchFamily="18" charset="-78"/>
                <a:cs typeface="Traditional Arabic" panose="02020603050405020304" pitchFamily="18" charset="-78"/>
              </a:defRPr>
            </a:lvl1pPr>
          </a:lstStyle>
          <a:p>
            <a:fld id="{3EBADB50-E105-4882-AFA7-902A74D85694}" type="slidenum">
              <a:rPr lang="ar-SA" smtClean="0"/>
              <a:pPr/>
              <a:t>‹#›</a:t>
            </a:fld>
            <a:endParaRPr lang="ar-SA" dirty="0"/>
          </a:p>
        </p:txBody>
      </p:sp>
    </p:spTree>
    <p:extLst>
      <p:ext uri="{BB962C8B-B14F-4D97-AF65-F5344CB8AC3E}">
        <p14:creationId xmlns:p14="http://schemas.microsoft.com/office/powerpoint/2010/main" val="4271227571"/>
      </p:ext>
    </p:extLst>
  </p:cSld>
  <p:clrMap bg1="lt1" tx1="dk1" bg2="lt2" tx2="dk2" accent1="accent1" accent2="accent2" accent3="accent3" accent4="accent4" accent5="accent5" accent6="accent6" hlink="hlink" folHlink="folHlink"/>
  <p:sldLayoutIdLst>
    <p:sldLayoutId id="2147483782" r:id="rId1"/>
    <p:sldLayoutId id="2147483783" r:id="rId2"/>
    <p:sldLayoutId id="2147483788" r:id="rId3"/>
    <p:sldLayoutId id="2147483785" r:id="rId4"/>
    <p:sldLayoutId id="2147483784" r:id="rId5"/>
    <p:sldLayoutId id="2147483789" r:id="rId6"/>
    <p:sldLayoutId id="2147483786" r:id="rId7"/>
    <p:sldLayoutId id="2147483787" r:id="rId8"/>
  </p:sldLayoutIdLst>
  <p:timing>
    <p:tnLst>
      <p:par>
        <p:cTn id="1" dur="indefinite" restart="never" nodeType="tmRoot"/>
      </p:par>
    </p:tnLst>
  </p:timing>
  <p:hf sldNum="0" hdr="0" dt="0"/>
  <p:txStyles>
    <p:titleStyle>
      <a:lvl1pPr algn="r" defTabSz="914400" rtl="1" eaLnBrk="1" latinLnBrk="0" hangingPunct="1">
        <a:spcBef>
          <a:spcPct val="0"/>
        </a:spcBef>
        <a:buNone/>
        <a:defRPr sz="2800" b="1" kern="1200">
          <a:solidFill>
            <a:schemeClr val="tx2"/>
          </a:solidFill>
          <a:latin typeface="Traditional Arabic" panose="02020603050405020304" pitchFamily="18" charset="-78"/>
          <a:ea typeface="+mj-ea"/>
          <a:cs typeface="Traditional Arabic" panose="02020603050405020304" pitchFamily="18" charset="-78"/>
        </a:defRPr>
      </a:lvl1pPr>
    </p:titleStyle>
    <p:bodyStyle>
      <a:lvl1pPr marL="0" indent="0" algn="r" defTabSz="914400" rtl="1" eaLnBrk="1" latinLnBrk="0" hangingPunct="1">
        <a:spcBef>
          <a:spcPct val="20000"/>
        </a:spcBef>
        <a:buFont typeface="Arial" panose="020B0604020202020204" pitchFamily="34" charset="0"/>
        <a:buNone/>
        <a:defRPr sz="2200" kern="1200">
          <a:solidFill>
            <a:schemeClr val="tx1"/>
          </a:solidFill>
          <a:latin typeface="Traditional Arabic" panose="02020603050405020304" pitchFamily="18" charset="-78"/>
          <a:ea typeface="+mn-ea"/>
          <a:cs typeface="Traditional Arabic" panose="02020603050405020304" pitchFamily="18" charset="-78"/>
        </a:defRPr>
      </a:lvl1pPr>
      <a:lvl2pPr marL="742950" indent="-285750" algn="r" defTabSz="914400" rtl="1" eaLnBrk="1" latinLnBrk="0" hangingPunct="1">
        <a:spcBef>
          <a:spcPct val="20000"/>
        </a:spcBef>
        <a:buFont typeface="Arial" panose="020B0604020202020204" pitchFamily="34" charset="0"/>
        <a:buChar char="•"/>
        <a:defRPr sz="2200" kern="1200">
          <a:solidFill>
            <a:schemeClr val="tx1"/>
          </a:solidFill>
          <a:latin typeface="Traditional Arabic" panose="02020603050405020304" pitchFamily="18" charset="-78"/>
          <a:ea typeface="+mn-ea"/>
          <a:cs typeface="Traditional Arabic" panose="02020603050405020304" pitchFamily="18" charset="-78"/>
        </a:defRPr>
      </a:lvl2pPr>
      <a:lvl3pPr marL="1143000" indent="-228600" algn="r" defTabSz="914400" rtl="1" eaLnBrk="1" latinLnBrk="0" hangingPunct="1">
        <a:spcBef>
          <a:spcPct val="20000"/>
        </a:spcBef>
        <a:buFont typeface="Traditional Arabic" panose="02020603050405020304" pitchFamily="18" charset="-78"/>
        <a:buChar char="–"/>
        <a:defRPr sz="2200" kern="1200">
          <a:solidFill>
            <a:schemeClr val="tx1"/>
          </a:solidFill>
          <a:latin typeface="Traditional Arabic" panose="02020603050405020304" pitchFamily="18" charset="-78"/>
          <a:ea typeface="+mn-ea"/>
          <a:cs typeface="Traditional Arabic" panose="02020603050405020304" pitchFamily="18" charset="-78"/>
        </a:defRPr>
      </a:lvl3pPr>
      <a:lvl4pPr marL="1600200" indent="-228600" algn="r" defTabSz="914400" rtl="1" eaLnBrk="1" latinLnBrk="0" hangingPunct="1">
        <a:spcBef>
          <a:spcPct val="20000"/>
        </a:spcBef>
        <a:buFont typeface="Arial" panose="020B0604020202020204" pitchFamily="34" charset="0"/>
        <a:buChar char="–"/>
        <a:defRPr sz="1800" kern="1200">
          <a:solidFill>
            <a:schemeClr val="tx1"/>
          </a:solidFill>
          <a:latin typeface="Traditional Arabic" panose="02020603050405020304" pitchFamily="18" charset="-78"/>
          <a:ea typeface="+mn-ea"/>
          <a:cs typeface="Traditional Arabic" panose="02020603050405020304" pitchFamily="18" charset="-78"/>
        </a:defRPr>
      </a:lvl4pPr>
      <a:lvl5pPr marL="2057400" indent="-228600" algn="r" defTabSz="914400" rtl="1" eaLnBrk="1" latinLnBrk="0" hangingPunct="1">
        <a:spcBef>
          <a:spcPct val="20000"/>
        </a:spcBef>
        <a:buFont typeface="Arial" panose="020B0604020202020204" pitchFamily="34" charset="0"/>
        <a:buChar char="»"/>
        <a:defRPr sz="1800" kern="1200">
          <a:solidFill>
            <a:schemeClr val="tx1"/>
          </a:solidFill>
          <a:latin typeface="Traditional Arabic" panose="02020603050405020304" pitchFamily="18" charset="-78"/>
          <a:ea typeface="+mn-ea"/>
          <a:cs typeface="Traditional Arabic" panose="02020603050405020304" pitchFamily="18" charset="-78"/>
        </a:defRPr>
      </a:lvl5pPr>
      <a:lvl6pPr marL="25146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http://us.oneworld.net/article/archive/9166" TargetMode="Externa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ar-SA" sz="4800" dirty="0"/>
              <a:t>الفصل التقني المتعلق بمجال المأوى والمستوطنات البشرية واللوازم غير الغذائية</a:t>
            </a:r>
          </a:p>
        </p:txBody>
      </p:sp>
      <p:sp>
        <p:nvSpPr>
          <p:cNvPr id="3" name="Subtitle 2"/>
          <p:cNvSpPr>
            <a:spLocks noGrp="1"/>
          </p:cNvSpPr>
          <p:nvPr>
            <p:ph type="subTitle" idx="1"/>
          </p:nvPr>
        </p:nvSpPr>
        <p:spPr>
          <a:xfrm>
            <a:off x="835268" y="4052664"/>
            <a:ext cx="7455877" cy="1752600"/>
          </a:xfrm>
        </p:spPr>
        <p:txBody>
          <a:bodyPr>
            <a:normAutofit/>
          </a:bodyPr>
          <a:lstStyle/>
          <a:p>
            <a:pPr>
              <a:lnSpc>
                <a:spcPct val="80000"/>
              </a:lnSpc>
            </a:pPr>
            <a:r>
              <a:rPr lang="ar-SA" sz="4400"/>
              <a:t>فيما يتمثّل وكيف يمكن العمل به وتطبيقه</a:t>
            </a:r>
            <a:r>
              <a:rPr lang="ar-SA" sz="4400" smtClean="0"/>
              <a:t>؟</a:t>
            </a:r>
            <a:endParaRPr lang="ar-SA" sz="4400"/>
          </a:p>
        </p:txBody>
      </p:sp>
      <p:sp>
        <p:nvSpPr>
          <p:cNvPr id="4" name="TextBox 3"/>
          <p:cNvSpPr txBox="1"/>
          <p:nvPr/>
        </p:nvSpPr>
        <p:spPr>
          <a:xfrm>
            <a:off x="2205872" y="6165304"/>
            <a:ext cx="6398576" cy="461665"/>
          </a:xfrm>
          <a:prstGeom prst="rect">
            <a:avLst/>
          </a:prstGeom>
          <a:noFill/>
        </p:spPr>
        <p:txBody>
          <a:bodyPr wrap="square" rtlCol="0">
            <a:spAutoFit/>
          </a:bodyPr>
          <a:lstStyle/>
          <a:p>
            <a:pPr algn="r" rtl="1"/>
            <a:r>
              <a:rPr lang="ar-SA" sz="1200" b="1" dirty="0" err="1">
                <a:solidFill>
                  <a:schemeClr val="bg1"/>
                </a:solidFill>
                <a:latin typeface="Traditional Arabic" panose="02020603050405020304" pitchFamily="18" charset="-78"/>
                <a:cs typeface="Traditional Arabic" panose="02020603050405020304" pitchFamily="18" charset="-78"/>
              </a:rPr>
              <a:t>الجزء </a:t>
            </a:r>
            <a:r>
              <a:rPr lang="ar-SA" sz="1200" b="1" dirty="0">
                <a:solidFill>
                  <a:schemeClr val="bg1"/>
                </a:solidFill>
                <a:latin typeface="Traditional Arabic" panose="02020603050405020304" pitchFamily="18" charset="-78"/>
                <a:cs typeface="Traditional Arabic" panose="02020603050405020304" pitchFamily="18" charset="-78"/>
              </a:rPr>
              <a:t>"أ“</a:t>
            </a:r>
            <a:r>
              <a:rPr lang="ar-TN" sz="1200" b="1" dirty="0">
                <a:solidFill>
                  <a:schemeClr val="bg1"/>
                </a:solidFill>
                <a:latin typeface="Traditional Arabic" panose="02020603050405020304" pitchFamily="18" charset="-78"/>
                <a:cs typeface="Traditional Arabic" panose="02020603050405020304" pitchFamily="18" charset="-78"/>
              </a:rPr>
              <a:t> </a:t>
            </a:r>
            <a:r>
              <a:rPr lang="ar-SA" sz="1200" b="1" dirty="0">
                <a:solidFill>
                  <a:schemeClr val="bg1"/>
                </a:solidFill>
                <a:latin typeface="Traditional Arabic" panose="02020603050405020304" pitchFamily="18" charset="-78"/>
                <a:cs typeface="Traditional Arabic" panose="02020603050405020304" pitchFamily="18" charset="-78"/>
              </a:rPr>
              <a:t>16:</a:t>
            </a:r>
            <a:r>
              <a:rPr lang="en-GB" sz="1200" b="1" dirty="0">
                <a:solidFill>
                  <a:schemeClr val="bg1"/>
                </a:solidFill>
                <a:latin typeface="Traditional Arabic" panose="02020603050405020304" pitchFamily="18" charset="-78"/>
                <a:cs typeface="Traditional Arabic" panose="02020603050405020304" pitchFamily="18" charset="-78"/>
              </a:rPr>
              <a:t> </a:t>
            </a:r>
            <a:r>
              <a:rPr lang="ar-SA" sz="1200" b="1" dirty="0">
                <a:solidFill>
                  <a:schemeClr val="bg1"/>
                </a:solidFill>
                <a:latin typeface="Traditional Arabic" panose="02020603050405020304" pitchFamily="18" charset="-78"/>
                <a:cs typeface="Traditional Arabic" panose="02020603050405020304" pitchFamily="18" charset="-78"/>
              </a:rPr>
              <a:t>الفصل التقني المتعلق بمجال المأوى والمستوطنات البشرية واللوازم غير </a:t>
            </a:r>
            <a:r>
              <a:rPr lang="ar-SA" sz="1200" b="1" dirty="0" smtClean="0">
                <a:solidFill>
                  <a:schemeClr val="bg1"/>
                </a:solidFill>
                <a:latin typeface="Traditional Arabic" panose="02020603050405020304" pitchFamily="18" charset="-78"/>
                <a:cs typeface="Traditional Arabic" panose="02020603050405020304" pitchFamily="18" charset="-78"/>
              </a:rPr>
              <a:t>الغذائية</a:t>
            </a:r>
            <a:r>
              <a:rPr lang="fr-FR" sz="1200" b="1" dirty="0" smtClean="0">
                <a:solidFill>
                  <a:schemeClr val="bg1"/>
                </a:solidFill>
                <a:latin typeface="Traditional Arabic" panose="02020603050405020304" pitchFamily="18" charset="-78"/>
                <a:cs typeface="Traditional Arabic" panose="02020603050405020304" pitchFamily="18" charset="-78"/>
              </a:rPr>
              <a:t>- </a:t>
            </a:r>
            <a:r>
              <a:rPr lang="ar-EG" sz="1200" b="1" dirty="0" smtClean="0">
                <a:solidFill>
                  <a:schemeClr val="bg1"/>
                </a:solidFill>
                <a:latin typeface="Traditional Arabic" panose="02020603050405020304" pitchFamily="18" charset="-78"/>
                <a:cs typeface="Traditional Arabic" panose="02020603050405020304" pitchFamily="18" charset="-78"/>
              </a:rPr>
              <a:t> </a:t>
            </a:r>
            <a:r>
              <a:rPr lang="ar-EG" sz="1200" b="1" dirty="0" smtClean="0">
                <a:solidFill>
                  <a:schemeClr val="bg1"/>
                </a:solidFill>
                <a:latin typeface="Traditional Arabic" panose="02020603050405020304" pitchFamily="18" charset="-78"/>
                <a:cs typeface="Traditional Arabic" panose="02020603050405020304" pitchFamily="18" charset="-78"/>
              </a:rPr>
              <a:t>مجموعة</a:t>
            </a:r>
            <a:r>
              <a:rPr lang="ar-SA" sz="1200" b="1" dirty="0" smtClean="0">
                <a:solidFill>
                  <a:schemeClr val="bg1"/>
                </a:solidFill>
                <a:latin typeface="Traditional Arabic" panose="02020603050405020304" pitchFamily="18" charset="-78"/>
                <a:cs typeface="Traditional Arabic" panose="02020603050405020304" pitchFamily="18" charset="-78"/>
              </a:rPr>
              <a:t> </a:t>
            </a:r>
            <a:r>
              <a:rPr lang="ar-SA" sz="1200" b="1" dirty="0">
                <a:solidFill>
                  <a:schemeClr val="bg1"/>
                </a:solidFill>
                <a:latin typeface="Traditional Arabic" panose="02020603050405020304" pitchFamily="18" charset="-78"/>
                <a:cs typeface="Traditional Arabic" panose="02020603050405020304" pitchFamily="18" charset="-78"/>
              </a:rPr>
              <a:t>اسفير التدريبية </a:t>
            </a:r>
            <a:r>
              <a:rPr lang="ar-SA" sz="1200" b="1" dirty="0" smtClean="0">
                <a:solidFill>
                  <a:schemeClr val="bg1"/>
                </a:solidFill>
                <a:latin typeface="Traditional Arabic" panose="02020603050405020304" pitchFamily="18" charset="-78"/>
                <a:cs typeface="Traditional Arabic" panose="02020603050405020304" pitchFamily="18" charset="-78"/>
              </a:rPr>
              <a:t>2015  </a:t>
            </a:r>
            <a:endParaRPr lang="ar-SA" sz="1200" b="1" dirty="0">
              <a:solidFill>
                <a:schemeClr val="bg1"/>
              </a:solidFill>
              <a:latin typeface="Traditional Arabic" panose="02020603050405020304" pitchFamily="18" charset="-78"/>
              <a:cs typeface="Traditional Arabic" panose="02020603050405020304" pitchFamily="18" charset="-78"/>
            </a:endParaRPr>
          </a:p>
          <a:p>
            <a:pPr algn="r" rtl="1"/>
            <a:r>
              <a:rPr lang="ar-SA" sz="1200" b="1" dirty="0">
                <a:solidFill>
                  <a:schemeClr val="bg1"/>
                </a:solidFill>
                <a:latin typeface="Traditional Arabic" panose="02020603050405020304" pitchFamily="18" charset="-78"/>
                <a:cs typeface="Traditional Arabic" panose="02020603050405020304" pitchFamily="18" charset="-78"/>
              </a:rPr>
              <a:t>وقع اقتباس هذا العرض من الجزء المتعلّق </a:t>
            </a:r>
            <a:r>
              <a:rPr lang="ar-SA" sz="1200" b="1" dirty="0" err="1">
                <a:solidFill>
                  <a:schemeClr val="bg1"/>
                </a:solidFill>
                <a:latin typeface="Traditional Arabic" panose="02020603050405020304" pitchFamily="18" charset="-78"/>
                <a:cs typeface="Traditional Arabic" panose="02020603050405020304" pitchFamily="18" charset="-78"/>
              </a:rPr>
              <a:t>باسفير</a:t>
            </a:r>
            <a:r>
              <a:rPr lang="ar-SA" sz="1200" b="1" dirty="0">
                <a:solidFill>
                  <a:schemeClr val="bg1"/>
                </a:solidFill>
                <a:latin typeface="Traditional Arabic" panose="02020603050405020304" pitchFamily="18" charset="-78"/>
                <a:cs typeface="Traditional Arabic" panose="02020603050405020304" pitchFamily="18" charset="-78"/>
              </a:rPr>
              <a:t> الموجود على </a:t>
            </a:r>
            <a:r>
              <a:rPr lang="ar-SA" sz="1200" b="1" dirty="0" err="1">
                <a:solidFill>
                  <a:schemeClr val="bg1"/>
                </a:solidFill>
                <a:latin typeface="Traditional Arabic" panose="02020603050405020304" pitchFamily="18" charset="-78"/>
                <a:cs typeface="Traditional Arabic" panose="02020603050405020304" pitchFamily="18" charset="-78"/>
              </a:rPr>
              <a:t>الموقع:</a:t>
            </a:r>
            <a:r>
              <a:rPr lang="ar-SA" sz="1200" b="1" dirty="0">
                <a:solidFill>
                  <a:schemeClr val="bg1"/>
                </a:solidFill>
                <a:latin typeface="Traditional Arabic" panose="02020603050405020304" pitchFamily="18" charset="-78"/>
                <a:cs typeface="Traditional Arabic" panose="02020603050405020304" pitchFamily="18" charset="-78"/>
              </a:rPr>
              <a:t> </a:t>
            </a:r>
            <a:r>
              <a:rPr lang="en-GB" sz="1200" b="1" dirty="0" smtClean="0">
                <a:solidFill>
                  <a:schemeClr val="bg1"/>
                </a:solidFill>
                <a:latin typeface="Traditional Arabic" panose="02020603050405020304" pitchFamily="18" charset="-78"/>
                <a:cs typeface="Traditional Arabic" panose="02020603050405020304" pitchFamily="18" charset="-78"/>
              </a:rPr>
              <a:t>interworksmadison.com</a:t>
            </a:r>
            <a:endParaRPr lang="en-GB" sz="1200" b="1" dirty="0">
              <a:solidFill>
                <a:schemeClr val="bg1"/>
              </a:solidFill>
              <a:latin typeface="Traditional Arabic" panose="02020603050405020304" pitchFamily="18" charset="-78"/>
              <a:cs typeface="Traditional Arabic" panose="02020603050405020304" pitchFamily="18" charset="-78"/>
            </a:endParaRPr>
          </a:p>
        </p:txBody>
      </p:sp>
    </p:spTree>
    <p:extLst>
      <p:ext uri="{BB962C8B-B14F-4D97-AF65-F5344CB8AC3E}">
        <p14:creationId xmlns:p14="http://schemas.microsoft.com/office/powerpoint/2010/main" val="21473524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المشكل الثّامن: الاغتصاب</a:t>
            </a:r>
          </a:p>
        </p:txBody>
      </p:sp>
      <p:pic>
        <p:nvPicPr>
          <p:cNvPr id="5" name="Picture 4" descr="0"/>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3289693" y="1440708"/>
            <a:ext cx="2554288"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p:cNvSpPr txBox="1">
            <a:spLocks/>
          </p:cNvSpPr>
          <p:nvPr/>
        </p:nvSpPr>
        <p:spPr>
          <a:xfrm>
            <a:off x="1333060" y="4896317"/>
            <a:ext cx="4551865" cy="255795"/>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rtl="1">
              <a:spcBef>
                <a:spcPts val="0"/>
              </a:spcBef>
              <a:buClrTx/>
              <a:defRPr/>
            </a:pPr>
            <a:r>
              <a:rPr lang="ar-TN" sz="1200" i="1" dirty="0" smtClean="0">
                <a:latin typeface="Traditional Arabic" panose="02020603050405020304" pitchFamily="18" charset="-78"/>
                <a:cs typeface="Traditional Arabic" panose="02020603050405020304" pitchFamily="18" charset="-78"/>
              </a:rPr>
              <a:t>صورة لنسوة يجمعن الحطب، المصدر:تريبون الهند </a:t>
            </a:r>
            <a:endParaRPr lang="en-GB" sz="1200" i="1" dirty="0" smtClean="0">
              <a:latin typeface="Traditional Arabic" panose="02020603050405020304" pitchFamily="18" charset="-78"/>
              <a:cs typeface="Traditional Arabic" panose="02020603050405020304" pitchFamily="18" charset="-78"/>
            </a:endParaRPr>
          </a:p>
        </p:txBody>
      </p:sp>
      <p:sp>
        <p:nvSpPr>
          <p:cNvPr id="7" name="Footer Placeholder 3"/>
          <p:cNvSpPr>
            <a:spLocks noGrp="1"/>
          </p:cNvSpPr>
          <p:nvPr>
            <p:ph type="ftr" sz="quarter" idx="3"/>
          </p:nvPr>
        </p:nvSpPr>
        <p:spPr>
          <a:xfrm>
            <a:off x="2672180" y="6329599"/>
            <a:ext cx="6014622" cy="365125"/>
          </a:xfrm>
        </p:spPr>
        <p:txBody>
          <a:bodyPr/>
          <a:lstStyle/>
          <a:p>
            <a:r>
              <a:rPr lang="ar-SA" dirty="0" smtClean="0"/>
              <a:t>الجزء"أ</a:t>
            </a:r>
            <a:r>
              <a:rPr lang="ar-TN" dirty="0" smtClean="0"/>
              <a:t> </a:t>
            </a:r>
            <a:r>
              <a:rPr lang="ar-SA" dirty="0" smtClean="0"/>
              <a:t>“16</a:t>
            </a:r>
            <a:r>
              <a:rPr lang="ar-TN" dirty="0" smtClean="0"/>
              <a:t>-</a:t>
            </a:r>
            <a:r>
              <a:rPr lang="ar-EG" dirty="0" smtClean="0"/>
              <a:t> </a:t>
            </a:r>
            <a:r>
              <a:rPr lang="ar-TN" dirty="0" smtClean="0"/>
              <a:t>مجموعة</a:t>
            </a:r>
            <a:r>
              <a:rPr lang="ar-SA" dirty="0" smtClean="0"/>
              <a:t> اسفير التدريبية </a:t>
            </a:r>
            <a:r>
              <a:rPr lang="ar-TN" dirty="0" smtClean="0"/>
              <a:t> </a:t>
            </a:r>
            <a:r>
              <a:rPr lang="ar-SA" dirty="0" smtClean="0"/>
              <a:t>2015</a:t>
            </a:r>
            <a:endParaRPr lang="fr-CH" dirty="0"/>
          </a:p>
        </p:txBody>
      </p:sp>
    </p:spTree>
    <p:extLst>
      <p:ext uri="{BB962C8B-B14F-4D97-AF65-F5344CB8AC3E}">
        <p14:creationId xmlns:p14="http://schemas.microsoft.com/office/powerpoint/2010/main" val="243277022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المشكل التّاسع: الفشل في بناء مآوي طارئة وإعمارها</a:t>
            </a:r>
          </a:p>
        </p:txBody>
      </p:sp>
      <p:sp>
        <p:nvSpPr>
          <p:cNvPr id="5" name="Content Placeholder 3"/>
          <p:cNvSpPr>
            <a:spLocks noGrp="1"/>
          </p:cNvSpPr>
          <p:nvPr>
            <p:ph idx="1"/>
          </p:nvPr>
        </p:nvSpPr>
        <p:spPr>
          <a:xfrm>
            <a:off x="5446793" y="5600419"/>
            <a:ext cx="1950895" cy="335594"/>
          </a:xfrm>
        </p:spPr>
        <p:txBody>
          <a:bodyPr/>
          <a:lstStyle/>
          <a:p>
            <a:pPr algn="r" rtl="1"/>
            <a:r>
              <a:rPr lang="ar-TN" sz="1200" i="1" dirty="0" smtClean="0"/>
              <a:t>المصدر: رواندا-عالم واحد</a:t>
            </a:r>
            <a:endParaRPr lang="en-GB" sz="1200" i="1" dirty="0"/>
          </a:p>
        </p:txBody>
      </p:sp>
      <p:pic>
        <p:nvPicPr>
          <p:cNvPr id="6" name="Picture 3" descr="Housing for the 3.2 million former refugees now returned to Rwanda has been problematic for the government.  In many cases, their houses have now been occupied by others. Furthermore, the genocide itself resulted in the destruction of settlements throughout the country.  In the immediate aftermath of the genocide, millions of dollars were poured into Rwanda by the international community in order to develop sites, drainage systems, roads, water facilities and electricity supply for the resettlement of displaced populations and returnees.   In December 1996, Rwanda adopted a National Habitat Policy which established the low-cost imidugudu ('villagization'), government created villages, in order to enhance proper land utilisation and the provision of basic services.">
            <a:hlinkClick r:id="rId2"/>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767453" y="1332290"/>
            <a:ext cx="5630235" cy="4222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Footer Placeholder 3"/>
          <p:cNvSpPr>
            <a:spLocks noGrp="1"/>
          </p:cNvSpPr>
          <p:nvPr>
            <p:ph type="ftr" sz="quarter" idx="3"/>
          </p:nvPr>
        </p:nvSpPr>
        <p:spPr>
          <a:xfrm>
            <a:off x="2672180" y="6329599"/>
            <a:ext cx="6014622" cy="365125"/>
          </a:xfrm>
        </p:spPr>
        <p:txBody>
          <a:bodyPr/>
          <a:lstStyle/>
          <a:p>
            <a:r>
              <a:rPr lang="ar-SA" dirty="0" smtClean="0"/>
              <a:t>الجزء"أ</a:t>
            </a:r>
            <a:r>
              <a:rPr lang="ar-TN" dirty="0" smtClean="0"/>
              <a:t> </a:t>
            </a:r>
            <a:r>
              <a:rPr lang="ar-SA" dirty="0" smtClean="0"/>
              <a:t>“16</a:t>
            </a:r>
            <a:r>
              <a:rPr lang="ar-TN" dirty="0" smtClean="0"/>
              <a:t>-</a:t>
            </a:r>
            <a:r>
              <a:rPr lang="ar-EG" dirty="0" smtClean="0"/>
              <a:t> </a:t>
            </a:r>
            <a:r>
              <a:rPr lang="ar-TN" dirty="0" smtClean="0"/>
              <a:t>مجموعة</a:t>
            </a:r>
            <a:r>
              <a:rPr lang="ar-SA" dirty="0" smtClean="0"/>
              <a:t> اسفير التدريبية </a:t>
            </a:r>
            <a:r>
              <a:rPr lang="ar-TN" dirty="0" smtClean="0"/>
              <a:t> </a:t>
            </a:r>
            <a:r>
              <a:rPr lang="ar-SA" dirty="0" smtClean="0"/>
              <a:t>2015</a:t>
            </a:r>
            <a:endParaRPr lang="fr-CH" dirty="0"/>
          </a:p>
        </p:txBody>
      </p:sp>
    </p:spTree>
    <p:extLst>
      <p:ext uri="{BB962C8B-B14F-4D97-AF65-F5344CB8AC3E}">
        <p14:creationId xmlns:p14="http://schemas.microsoft.com/office/powerpoint/2010/main" val="57215088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المشكل العاشر:توزيع لوازم غير الغذائيّة لا تُستعمل أو لا تدوم</a:t>
            </a:r>
          </a:p>
        </p:txBody>
      </p:sp>
      <p:sp>
        <p:nvSpPr>
          <p:cNvPr id="5" name="Content Placeholder 3"/>
          <p:cNvSpPr>
            <a:spLocks noGrp="1"/>
          </p:cNvSpPr>
          <p:nvPr>
            <p:ph idx="1"/>
          </p:nvPr>
        </p:nvSpPr>
        <p:spPr>
          <a:xfrm>
            <a:off x="3014014" y="5683861"/>
            <a:ext cx="4771918" cy="308850"/>
          </a:xfrm>
        </p:spPr>
        <p:txBody>
          <a:bodyPr/>
          <a:lstStyle/>
          <a:p>
            <a:pPr algn="r" rtl="1">
              <a:spcBef>
                <a:spcPts val="0"/>
              </a:spcBef>
              <a:buClrTx/>
              <a:defRPr/>
            </a:pPr>
            <a:r>
              <a:rPr lang="ar-TN" sz="1200" i="1" dirty="0" err="1" smtClean="0">
                <a:solidFill>
                  <a:schemeClr val="tx1"/>
                </a:solidFill>
              </a:rPr>
              <a:t>أوليفي</a:t>
            </a:r>
            <a:r>
              <a:rPr lang="ar-TN" sz="1200" i="1" dirty="0" smtClean="0">
                <a:solidFill>
                  <a:schemeClr val="tx1"/>
                </a:solidFill>
              </a:rPr>
              <a:t> </a:t>
            </a:r>
            <a:r>
              <a:rPr lang="ar-TN" sz="1200" i="1" dirty="0" err="1" smtClean="0">
                <a:solidFill>
                  <a:schemeClr val="tx1"/>
                </a:solidFill>
              </a:rPr>
              <a:t>ماتثيس</a:t>
            </a:r>
            <a:r>
              <a:rPr lang="ar-TN" sz="1200" i="1" dirty="0" smtClean="0">
                <a:solidFill>
                  <a:schemeClr val="tx1"/>
                </a:solidFill>
              </a:rPr>
              <a:t>-الاتّحاد الدّولي لجمعيّات الصّليب الأحمر والهلال الأحمر</a:t>
            </a:r>
          </a:p>
        </p:txBody>
      </p:sp>
      <p:pic>
        <p:nvPicPr>
          <p:cNvPr id="6" name="Picture 5"/>
          <p:cNvPicPr>
            <a:picLocks noChangeAspect="1"/>
          </p:cNvPicPr>
          <p:nvPr/>
        </p:nvPicPr>
        <p:blipFill>
          <a:blip r:embed="rId3" cstate="print"/>
          <a:stretch>
            <a:fillRect/>
          </a:stretch>
        </p:blipFill>
        <p:spPr>
          <a:xfrm>
            <a:off x="1347225" y="1324584"/>
            <a:ext cx="6438707" cy="4294618"/>
          </a:xfrm>
          <a:prstGeom prst="rect">
            <a:avLst/>
          </a:prstGeom>
        </p:spPr>
      </p:pic>
      <p:sp>
        <p:nvSpPr>
          <p:cNvPr id="7" name="Footer Placeholder 3"/>
          <p:cNvSpPr>
            <a:spLocks noGrp="1"/>
          </p:cNvSpPr>
          <p:nvPr>
            <p:ph type="ftr" sz="quarter" idx="3"/>
          </p:nvPr>
        </p:nvSpPr>
        <p:spPr>
          <a:xfrm>
            <a:off x="2672180" y="6329599"/>
            <a:ext cx="6014622" cy="365125"/>
          </a:xfrm>
        </p:spPr>
        <p:txBody>
          <a:bodyPr/>
          <a:lstStyle/>
          <a:p>
            <a:r>
              <a:rPr lang="ar-SA" dirty="0" smtClean="0"/>
              <a:t>الجزء"أ</a:t>
            </a:r>
            <a:r>
              <a:rPr lang="ar-TN" dirty="0" smtClean="0"/>
              <a:t> </a:t>
            </a:r>
            <a:r>
              <a:rPr lang="ar-SA" dirty="0" smtClean="0"/>
              <a:t>“16</a:t>
            </a:r>
            <a:r>
              <a:rPr lang="ar-TN" dirty="0" smtClean="0"/>
              <a:t>-</a:t>
            </a:r>
            <a:r>
              <a:rPr lang="ar-EG" dirty="0" smtClean="0"/>
              <a:t> </a:t>
            </a:r>
            <a:r>
              <a:rPr lang="ar-TN" dirty="0" smtClean="0"/>
              <a:t>مجموعة</a:t>
            </a:r>
            <a:r>
              <a:rPr lang="ar-SA" dirty="0" smtClean="0"/>
              <a:t> اسفير التدريبية </a:t>
            </a:r>
            <a:r>
              <a:rPr lang="ar-TN" dirty="0" smtClean="0"/>
              <a:t> </a:t>
            </a:r>
            <a:r>
              <a:rPr lang="ar-SA" dirty="0" smtClean="0"/>
              <a:t>2015</a:t>
            </a:r>
            <a:endParaRPr lang="fr-CH" dirty="0"/>
          </a:p>
        </p:txBody>
      </p:sp>
    </p:spTree>
    <p:extLst>
      <p:ext uri="{BB962C8B-B14F-4D97-AF65-F5344CB8AC3E}">
        <p14:creationId xmlns:p14="http://schemas.microsoft.com/office/powerpoint/2010/main" val="88235210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العلاقات بين مكوّنات دليل اسفير </a:t>
            </a:r>
          </a:p>
        </p:txBody>
      </p:sp>
      <p:pic>
        <p:nvPicPr>
          <p:cNvPr id="5" name="Picture 4" descr="Screen Clippi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59632" y="1548033"/>
            <a:ext cx="6768752" cy="3969199"/>
          </a:xfrm>
          <a:prstGeom prst="rect">
            <a:avLst/>
          </a:prstGeom>
        </p:spPr>
      </p:pic>
      <p:sp>
        <p:nvSpPr>
          <p:cNvPr id="6" name="Footer Placeholder 3"/>
          <p:cNvSpPr>
            <a:spLocks noGrp="1"/>
          </p:cNvSpPr>
          <p:nvPr>
            <p:ph type="ftr" sz="quarter" idx="3"/>
          </p:nvPr>
        </p:nvSpPr>
        <p:spPr>
          <a:xfrm>
            <a:off x="2672180" y="6329599"/>
            <a:ext cx="6014622" cy="365125"/>
          </a:xfrm>
        </p:spPr>
        <p:txBody>
          <a:bodyPr/>
          <a:lstStyle/>
          <a:p>
            <a:r>
              <a:rPr lang="ar-SA" dirty="0" smtClean="0"/>
              <a:t>الجزء"أ</a:t>
            </a:r>
            <a:r>
              <a:rPr lang="ar-TN" dirty="0" smtClean="0"/>
              <a:t> </a:t>
            </a:r>
            <a:r>
              <a:rPr lang="ar-SA" dirty="0" smtClean="0"/>
              <a:t>“16</a:t>
            </a:r>
            <a:r>
              <a:rPr lang="ar-TN" dirty="0" smtClean="0"/>
              <a:t>-</a:t>
            </a:r>
            <a:r>
              <a:rPr lang="ar-EG" dirty="0" smtClean="0"/>
              <a:t> </a:t>
            </a:r>
            <a:r>
              <a:rPr lang="ar-TN" dirty="0" smtClean="0"/>
              <a:t>مجموعة</a:t>
            </a:r>
            <a:r>
              <a:rPr lang="ar-SA" dirty="0" smtClean="0"/>
              <a:t> اسفير التدريبية </a:t>
            </a:r>
            <a:r>
              <a:rPr lang="ar-TN" dirty="0" smtClean="0"/>
              <a:t> </a:t>
            </a:r>
            <a:r>
              <a:rPr lang="ar-SA" dirty="0" smtClean="0"/>
              <a:t>2015</a:t>
            </a:r>
            <a:endParaRPr lang="fr-CH" dirty="0"/>
          </a:p>
        </p:txBody>
      </p:sp>
    </p:spTree>
    <p:extLst>
      <p:ext uri="{BB962C8B-B14F-4D97-AF65-F5344CB8AC3E}">
        <p14:creationId xmlns:p14="http://schemas.microsoft.com/office/powerpoint/2010/main" val="403634181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تصوّر لبعض المؤشّرات والملاحظات </a:t>
            </a:r>
            <a:r>
              <a:rPr lang="ar-SA" smtClean="0"/>
              <a:t>الإرشاديّة...</a:t>
            </a:r>
            <a:endParaRPr lang="ar-SA"/>
          </a:p>
        </p:txBody>
      </p:sp>
      <p:sp>
        <p:nvSpPr>
          <p:cNvPr id="3" name="Content Placeholder 2"/>
          <p:cNvSpPr>
            <a:spLocks noGrp="1"/>
          </p:cNvSpPr>
          <p:nvPr>
            <p:ph idx="1"/>
          </p:nvPr>
        </p:nvSpPr>
        <p:spPr>
          <a:xfrm>
            <a:off x="457200" y="1369242"/>
            <a:ext cx="8229600" cy="606314"/>
          </a:xfrm>
        </p:spPr>
        <p:txBody>
          <a:bodyPr/>
          <a:lstStyle/>
          <a:p>
            <a:r>
              <a:rPr lang="ar-SA"/>
              <a:t>أنت </a:t>
            </a:r>
            <a:r>
              <a:rPr lang="ar-SA" smtClean="0"/>
              <a:t>تعرفهم...ولكن </a:t>
            </a:r>
            <a:r>
              <a:rPr lang="ar-SA"/>
              <a:t>هل يمكنك أن تراهم على أرض الواقع</a:t>
            </a:r>
            <a:r>
              <a:rPr lang="ar-SA" smtClean="0"/>
              <a:t>؟</a:t>
            </a:r>
            <a:endParaRPr lang="ar-SA"/>
          </a:p>
        </p:txBody>
      </p:sp>
      <p:pic>
        <p:nvPicPr>
          <p:cNvPr id="5" name="Picture 4"/>
          <p:cNvPicPr>
            <a:picLocks noChangeAspect="1"/>
          </p:cNvPicPr>
          <p:nvPr/>
        </p:nvPicPr>
        <p:blipFill>
          <a:blip r:embed="rId2" cstate="print"/>
          <a:stretch>
            <a:fillRect/>
          </a:stretch>
        </p:blipFill>
        <p:spPr>
          <a:xfrm>
            <a:off x="1185130" y="1975556"/>
            <a:ext cx="3733800" cy="3238500"/>
          </a:xfrm>
          <a:prstGeom prst="rect">
            <a:avLst/>
          </a:prstGeom>
        </p:spPr>
      </p:pic>
      <p:pic>
        <p:nvPicPr>
          <p:cNvPr id="6" name="Picture 5"/>
          <p:cNvPicPr>
            <a:picLocks noChangeAspect="1"/>
          </p:cNvPicPr>
          <p:nvPr/>
        </p:nvPicPr>
        <p:blipFill>
          <a:blip r:embed="rId3" cstate="print"/>
          <a:stretch>
            <a:fillRect/>
          </a:stretch>
        </p:blipFill>
        <p:spPr>
          <a:xfrm>
            <a:off x="5384800" y="1975556"/>
            <a:ext cx="3302000" cy="3213100"/>
          </a:xfrm>
          <a:prstGeom prst="rect">
            <a:avLst/>
          </a:prstGeom>
        </p:spPr>
      </p:pic>
      <p:sp>
        <p:nvSpPr>
          <p:cNvPr id="8" name="Footer Placeholder 3"/>
          <p:cNvSpPr>
            <a:spLocks noGrp="1"/>
          </p:cNvSpPr>
          <p:nvPr>
            <p:ph type="ftr" sz="quarter" idx="3"/>
          </p:nvPr>
        </p:nvSpPr>
        <p:spPr>
          <a:xfrm>
            <a:off x="2672180" y="6329599"/>
            <a:ext cx="6014622" cy="365125"/>
          </a:xfrm>
        </p:spPr>
        <p:txBody>
          <a:bodyPr/>
          <a:lstStyle/>
          <a:p>
            <a:r>
              <a:rPr lang="ar-SA" dirty="0" smtClean="0"/>
              <a:t>الجزء"أ</a:t>
            </a:r>
            <a:r>
              <a:rPr lang="ar-TN" dirty="0" smtClean="0"/>
              <a:t> </a:t>
            </a:r>
            <a:r>
              <a:rPr lang="ar-SA" dirty="0" smtClean="0"/>
              <a:t>“16</a:t>
            </a:r>
            <a:r>
              <a:rPr lang="ar-TN" dirty="0" smtClean="0"/>
              <a:t>-</a:t>
            </a:r>
            <a:r>
              <a:rPr lang="ar-EG" dirty="0" smtClean="0"/>
              <a:t> </a:t>
            </a:r>
            <a:r>
              <a:rPr lang="ar-TN" dirty="0" smtClean="0"/>
              <a:t>مجموعة</a:t>
            </a:r>
            <a:r>
              <a:rPr lang="ar-SA" dirty="0" smtClean="0"/>
              <a:t> اسفير التدريبية </a:t>
            </a:r>
            <a:r>
              <a:rPr lang="ar-TN" dirty="0" smtClean="0"/>
              <a:t> </a:t>
            </a:r>
            <a:r>
              <a:rPr lang="ar-SA" dirty="0" smtClean="0"/>
              <a:t>2015</a:t>
            </a:r>
            <a:endParaRPr lang="fr-CH" dirty="0"/>
          </a:p>
        </p:txBody>
      </p:sp>
    </p:spTree>
    <p:extLst>
      <p:ext uri="{BB962C8B-B14F-4D97-AF65-F5344CB8AC3E}">
        <p14:creationId xmlns:p14="http://schemas.microsoft.com/office/powerpoint/2010/main" val="95525054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بعض المؤشّرات الأساسيّة المتعلّقة بالمأوى</a:t>
            </a:r>
          </a:p>
        </p:txBody>
      </p:sp>
      <p:sp>
        <p:nvSpPr>
          <p:cNvPr id="3" name="Content Placeholder 2"/>
          <p:cNvSpPr>
            <a:spLocks noGrp="1"/>
          </p:cNvSpPr>
          <p:nvPr>
            <p:ph idx="1"/>
          </p:nvPr>
        </p:nvSpPr>
        <p:spPr>
          <a:xfrm>
            <a:off x="4617156" y="1369242"/>
            <a:ext cx="4069644" cy="4785722"/>
          </a:xfrm>
        </p:spPr>
        <p:txBody>
          <a:bodyPr/>
          <a:lstStyle/>
          <a:p>
            <a:pPr lvl="1">
              <a:spcBef>
                <a:spcPts val="2400"/>
              </a:spcBef>
            </a:pPr>
            <a:r>
              <a:rPr lang="ar-SA" dirty="0" smtClean="0"/>
              <a:t>ينبغي </a:t>
            </a:r>
            <a:r>
              <a:rPr lang="ar-SA" dirty="0"/>
              <a:t>أن تبلغ مساحة الأرض المسقوفة الأولية المخصصة لكل شخص </a:t>
            </a:r>
            <a:r>
              <a:rPr lang="ar-SA" sz="2000" dirty="0"/>
              <a:t>3,5 </a:t>
            </a:r>
            <a:r>
              <a:rPr lang="ar-SA" dirty="0"/>
              <a:t>أمتار مربعة</a:t>
            </a:r>
          </a:p>
          <a:p>
            <a:pPr lvl="1">
              <a:spcBef>
                <a:spcPts val="2400"/>
              </a:spcBef>
            </a:pPr>
            <a:r>
              <a:rPr lang="ar-SA" dirty="0"/>
              <a:t>إتاحة فرصة الفصل بصورة تؤمن السلامة والخلوة لكل من الجنسين وبين مختلف فئات الأعمار وبين مختلف العائلات ضمن منزل معين حسب الحاجة</a:t>
            </a:r>
          </a:p>
          <a:p>
            <a:pPr>
              <a:spcBef>
                <a:spcPts val="2400"/>
              </a:spcBef>
            </a:pPr>
            <a:r>
              <a:rPr lang="ar-SA" dirty="0"/>
              <a:t>طبقاً لمعايير اسفير، ما الرقم التخطيطي للمساحة للشخص الواحد في تجمع </a:t>
            </a:r>
            <a:r>
              <a:rPr lang="ar-TN" dirty="0" smtClean="0"/>
              <a:t>في هذه المساحة</a:t>
            </a:r>
            <a:r>
              <a:rPr lang="ar-SA" dirty="0" smtClean="0"/>
              <a:t>؟</a:t>
            </a:r>
            <a:endParaRPr lang="ar-SA" dirty="0"/>
          </a:p>
          <a:p>
            <a:pPr>
              <a:spcBef>
                <a:spcPts val="2400"/>
              </a:spcBef>
            </a:pPr>
            <a:endParaRPr lang="ar-SA" dirty="0"/>
          </a:p>
        </p:txBody>
      </p:sp>
      <p:sp>
        <p:nvSpPr>
          <p:cNvPr id="5" name="Content Placeholder 3"/>
          <p:cNvSpPr txBox="1">
            <a:spLocks/>
          </p:cNvSpPr>
          <p:nvPr/>
        </p:nvSpPr>
        <p:spPr>
          <a:xfrm>
            <a:off x="1864353" y="4982134"/>
            <a:ext cx="2475689" cy="277840"/>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ar-TN" sz="1200" i="1" dirty="0" smtClean="0">
                <a:latin typeface="Traditional Arabic" panose="02020603050405020304" pitchFamily="18" charset="-78"/>
                <a:cs typeface="Traditional Arabic" panose="02020603050405020304" pitchFamily="18" charset="-78"/>
              </a:rPr>
              <a:t>المصدر: وكالة الأمم المتّحدة للاّجئين</a:t>
            </a:r>
            <a:endParaRPr lang="en-GB" sz="1200" i="1" dirty="0">
              <a:latin typeface="Traditional Arabic" panose="02020603050405020304" pitchFamily="18" charset="-78"/>
              <a:cs typeface="Traditional Arabic" panose="02020603050405020304" pitchFamily="18" charset="-78"/>
            </a:endParaRPr>
          </a:p>
        </p:txBody>
      </p:sp>
      <p:pic>
        <p:nvPicPr>
          <p:cNvPr id="6" name="Picture 4"/>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1007533" y="1486200"/>
            <a:ext cx="3352800"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Footer Placeholder 3"/>
          <p:cNvSpPr>
            <a:spLocks noGrp="1"/>
          </p:cNvSpPr>
          <p:nvPr>
            <p:ph type="ftr" sz="quarter" idx="3"/>
          </p:nvPr>
        </p:nvSpPr>
        <p:spPr>
          <a:xfrm>
            <a:off x="2672180" y="6329599"/>
            <a:ext cx="6014622" cy="365125"/>
          </a:xfrm>
        </p:spPr>
        <p:txBody>
          <a:bodyPr/>
          <a:lstStyle/>
          <a:p>
            <a:r>
              <a:rPr lang="ar-SA" dirty="0" smtClean="0"/>
              <a:t>الجزء"أ</a:t>
            </a:r>
            <a:r>
              <a:rPr lang="ar-TN" dirty="0" smtClean="0"/>
              <a:t> </a:t>
            </a:r>
            <a:r>
              <a:rPr lang="ar-SA" dirty="0" smtClean="0"/>
              <a:t>“16</a:t>
            </a:r>
            <a:r>
              <a:rPr lang="ar-TN" dirty="0" smtClean="0"/>
              <a:t>-</a:t>
            </a:r>
            <a:r>
              <a:rPr lang="ar-EG" dirty="0" smtClean="0"/>
              <a:t> </a:t>
            </a:r>
            <a:r>
              <a:rPr lang="ar-TN" dirty="0" smtClean="0"/>
              <a:t>مجموعة</a:t>
            </a:r>
            <a:r>
              <a:rPr lang="ar-SA" dirty="0" smtClean="0"/>
              <a:t> اسفير التدريبية </a:t>
            </a:r>
            <a:r>
              <a:rPr lang="ar-TN" dirty="0" smtClean="0"/>
              <a:t> </a:t>
            </a:r>
            <a:r>
              <a:rPr lang="ar-SA" dirty="0" smtClean="0"/>
              <a:t>2015</a:t>
            </a:r>
            <a:endParaRPr lang="fr-CH" dirty="0"/>
          </a:p>
        </p:txBody>
      </p:sp>
    </p:spTree>
    <p:extLst>
      <p:ext uri="{BB962C8B-B14F-4D97-AF65-F5344CB8AC3E}">
        <p14:creationId xmlns:p14="http://schemas.microsoft.com/office/powerpoint/2010/main" val="376400872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تطبيق المؤشرات من الناحية العملية</a:t>
            </a:r>
          </a:p>
        </p:txBody>
      </p:sp>
      <p:pic>
        <p:nvPicPr>
          <p:cNvPr id="5" name="Picture 2"/>
          <p:cNvPicPr>
            <a:picLocks noChangeAspect="1" noChangeArrowheads="1"/>
          </p:cNvPicPr>
          <p:nvPr/>
        </p:nvPicPr>
        <p:blipFill>
          <a:blip r:embed="rId2" cstate="print">
            <a:alphaModFix amt="55000"/>
            <a:extLst>
              <a:ext uri="{28A0092B-C50C-407E-A947-70E740481C1C}">
                <a14:useLocalDpi xmlns:a14="http://schemas.microsoft.com/office/drawing/2010/main"/>
              </a:ext>
            </a:extLst>
          </a:blip>
          <a:srcRect/>
          <a:stretch>
            <a:fillRect/>
          </a:stretch>
        </p:blipFill>
        <p:spPr bwMode="auto">
          <a:xfrm>
            <a:off x="2215693" y="1316931"/>
            <a:ext cx="4475600" cy="447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Freeform 5"/>
          <p:cNvSpPr>
            <a:spLocks/>
          </p:cNvSpPr>
          <p:nvPr/>
        </p:nvSpPr>
        <p:spPr bwMode="auto">
          <a:xfrm>
            <a:off x="2713349" y="3582797"/>
            <a:ext cx="3812548" cy="1105086"/>
          </a:xfrm>
          <a:custGeom>
            <a:avLst/>
            <a:gdLst>
              <a:gd name="T0" fmla="*/ 2438400 w 3312"/>
              <a:gd name="T1" fmla="*/ 76200 h 960"/>
              <a:gd name="T2" fmla="*/ 0 w 3312"/>
              <a:gd name="T3" fmla="*/ 762000 h 960"/>
              <a:gd name="T4" fmla="*/ 2590800 w 3312"/>
              <a:gd name="T5" fmla="*/ 1524000 h 960"/>
              <a:gd name="T6" fmla="*/ 5257800 w 3312"/>
              <a:gd name="T7" fmla="*/ 762000 h 960"/>
              <a:gd name="T8" fmla="*/ 2971800 w 3312"/>
              <a:gd name="T9" fmla="*/ 76200 h 960"/>
              <a:gd name="T10" fmla="*/ 2971800 w 3312"/>
              <a:gd name="T11" fmla="*/ 914400 h 960"/>
              <a:gd name="T12" fmla="*/ 3124200 w 3312"/>
              <a:gd name="T13" fmla="*/ 990600 h 960"/>
              <a:gd name="T14" fmla="*/ 2667000 w 3312"/>
              <a:gd name="T15" fmla="*/ 1066800 h 960"/>
              <a:gd name="T16" fmla="*/ 2286000 w 3312"/>
              <a:gd name="T17" fmla="*/ 990600 h 960"/>
              <a:gd name="T18" fmla="*/ 2362200 w 3312"/>
              <a:gd name="T19" fmla="*/ 0 h 9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312"/>
              <a:gd name="T31" fmla="*/ 0 h 960"/>
              <a:gd name="T32" fmla="*/ 3312 w 3312"/>
              <a:gd name="T33" fmla="*/ 960 h 96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312" h="960">
                <a:moveTo>
                  <a:pt x="1536" y="48"/>
                </a:moveTo>
                <a:lnTo>
                  <a:pt x="0" y="480"/>
                </a:lnTo>
                <a:lnTo>
                  <a:pt x="1632" y="960"/>
                </a:lnTo>
                <a:lnTo>
                  <a:pt x="3312" y="480"/>
                </a:lnTo>
                <a:lnTo>
                  <a:pt x="1872" y="48"/>
                </a:lnTo>
                <a:lnTo>
                  <a:pt x="1872" y="576"/>
                </a:lnTo>
                <a:lnTo>
                  <a:pt x="1968" y="624"/>
                </a:lnTo>
                <a:lnTo>
                  <a:pt x="1680" y="672"/>
                </a:lnTo>
                <a:lnTo>
                  <a:pt x="1440" y="624"/>
                </a:lnTo>
                <a:lnTo>
                  <a:pt x="1488" y="0"/>
                </a:lnTo>
              </a:path>
            </a:pathLst>
          </a:custGeom>
          <a:solidFill>
            <a:schemeClr val="tx2">
              <a:alpha val="50195"/>
            </a:schemeClr>
          </a:solidFill>
          <a:ln w="28575" cmpd="sng">
            <a:solidFill>
              <a:schemeClr val="tx1"/>
            </a:solidFill>
            <a:round/>
            <a:headEnd/>
            <a:tailEnd/>
          </a:ln>
        </p:spPr>
        <p:txBody>
          <a:bodyPr wrap="none" anchor="ctr"/>
          <a:lstStyle/>
          <a:p>
            <a:endParaRPr lang="fr-FR" smtClean="0">
              <a:latin typeface="Traditional Arabic" panose="02020603050405020304" pitchFamily="18" charset="-78"/>
              <a:cs typeface="Traditional Arabic" panose="02020603050405020304" pitchFamily="18" charset="-78"/>
            </a:endParaRPr>
          </a:p>
        </p:txBody>
      </p:sp>
      <p:grpSp>
        <p:nvGrpSpPr>
          <p:cNvPr id="7" name="Group 24"/>
          <p:cNvGrpSpPr>
            <a:grpSpLocks/>
          </p:cNvGrpSpPr>
          <p:nvPr/>
        </p:nvGrpSpPr>
        <p:grpSpPr bwMode="auto">
          <a:xfrm>
            <a:off x="2713349" y="1252489"/>
            <a:ext cx="3812548" cy="3425768"/>
            <a:chOff x="1248" y="96"/>
            <a:chExt cx="3312" cy="2976"/>
          </a:xfrm>
        </p:grpSpPr>
        <p:sp>
          <p:nvSpPr>
            <p:cNvPr id="8" name="AutoShape 3"/>
            <p:cNvSpPr>
              <a:spLocks noChangeArrowheads="1"/>
            </p:cNvSpPr>
            <p:nvPr/>
          </p:nvSpPr>
          <p:spPr bwMode="auto">
            <a:xfrm>
              <a:off x="1248" y="96"/>
              <a:ext cx="3312" cy="960"/>
            </a:xfrm>
            <a:prstGeom prst="diamond">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1800" smtClean="0">
                <a:latin typeface="Traditional Arabic" panose="02020603050405020304" pitchFamily="18" charset="-78"/>
                <a:cs typeface="Traditional Arabic" panose="02020603050405020304" pitchFamily="18" charset="-78"/>
              </a:endParaRPr>
            </a:p>
          </p:txBody>
        </p:sp>
        <p:sp>
          <p:nvSpPr>
            <p:cNvPr id="9" name="Line 6"/>
            <p:cNvSpPr>
              <a:spLocks noChangeShapeType="1"/>
            </p:cNvSpPr>
            <p:nvPr/>
          </p:nvSpPr>
          <p:spPr bwMode="auto">
            <a:xfrm>
              <a:off x="1248" y="576"/>
              <a:ext cx="1" cy="2016"/>
            </a:xfrm>
            <a:prstGeom prst="line">
              <a:avLst/>
            </a:prstGeom>
            <a:noFill/>
            <a:ln w="38100">
              <a:solidFill>
                <a:schemeClr val="tx1"/>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fr-FR" smtClean="0">
                <a:latin typeface="Traditional Arabic" panose="02020603050405020304" pitchFamily="18" charset="-78"/>
                <a:cs typeface="Traditional Arabic" panose="02020603050405020304" pitchFamily="18" charset="-78"/>
              </a:endParaRPr>
            </a:p>
          </p:txBody>
        </p:sp>
        <p:sp>
          <p:nvSpPr>
            <p:cNvPr id="10" name="Line 7"/>
            <p:cNvSpPr>
              <a:spLocks noChangeShapeType="1"/>
            </p:cNvSpPr>
            <p:nvPr/>
          </p:nvSpPr>
          <p:spPr bwMode="auto">
            <a:xfrm>
              <a:off x="2880" y="1056"/>
              <a:ext cx="1" cy="2016"/>
            </a:xfrm>
            <a:prstGeom prst="line">
              <a:avLst/>
            </a:prstGeom>
            <a:noFill/>
            <a:ln w="38100">
              <a:solidFill>
                <a:schemeClr val="tx1"/>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fr-FR" smtClean="0">
                <a:latin typeface="Traditional Arabic" panose="02020603050405020304" pitchFamily="18" charset="-78"/>
                <a:cs typeface="Traditional Arabic" panose="02020603050405020304" pitchFamily="18" charset="-78"/>
              </a:endParaRPr>
            </a:p>
          </p:txBody>
        </p:sp>
        <p:sp>
          <p:nvSpPr>
            <p:cNvPr id="11" name="Line 8"/>
            <p:cNvSpPr>
              <a:spLocks noChangeShapeType="1"/>
            </p:cNvSpPr>
            <p:nvPr/>
          </p:nvSpPr>
          <p:spPr bwMode="auto">
            <a:xfrm>
              <a:off x="4512" y="576"/>
              <a:ext cx="1" cy="2016"/>
            </a:xfrm>
            <a:prstGeom prst="line">
              <a:avLst/>
            </a:prstGeom>
            <a:noFill/>
            <a:ln w="38100">
              <a:solidFill>
                <a:schemeClr val="tx1"/>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fr-FR" smtClean="0">
                <a:latin typeface="Traditional Arabic" panose="02020603050405020304" pitchFamily="18" charset="-78"/>
                <a:cs typeface="Traditional Arabic" panose="02020603050405020304" pitchFamily="18" charset="-78"/>
              </a:endParaRPr>
            </a:p>
          </p:txBody>
        </p:sp>
      </p:grpSp>
      <p:sp>
        <p:nvSpPr>
          <p:cNvPr id="12" name="Line 9"/>
          <p:cNvSpPr>
            <a:spLocks noChangeShapeType="1"/>
          </p:cNvSpPr>
          <p:nvPr/>
        </p:nvSpPr>
        <p:spPr bwMode="auto">
          <a:xfrm flipH="1">
            <a:off x="1297048" y="4162321"/>
            <a:ext cx="1436612" cy="44203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fr-FR" smtClean="0">
              <a:latin typeface="Traditional Arabic" panose="02020603050405020304" pitchFamily="18" charset="-78"/>
              <a:cs typeface="Traditional Arabic" panose="02020603050405020304" pitchFamily="18" charset="-78"/>
            </a:endParaRPr>
          </a:p>
        </p:txBody>
      </p:sp>
      <p:sp>
        <p:nvSpPr>
          <p:cNvPr id="13" name="Line 10"/>
          <p:cNvSpPr>
            <a:spLocks noChangeShapeType="1"/>
          </p:cNvSpPr>
          <p:nvPr/>
        </p:nvSpPr>
        <p:spPr bwMode="auto">
          <a:xfrm flipH="1">
            <a:off x="3120441" y="4714864"/>
            <a:ext cx="1436612" cy="44203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fr-FR" smtClean="0">
              <a:latin typeface="Traditional Arabic" panose="02020603050405020304" pitchFamily="18" charset="-78"/>
              <a:cs typeface="Traditional Arabic" panose="02020603050405020304" pitchFamily="18" charset="-78"/>
            </a:endParaRPr>
          </a:p>
        </p:txBody>
      </p:sp>
      <p:sp>
        <p:nvSpPr>
          <p:cNvPr id="14" name="Line 11"/>
          <p:cNvSpPr>
            <a:spLocks noChangeShapeType="1"/>
          </p:cNvSpPr>
          <p:nvPr/>
        </p:nvSpPr>
        <p:spPr bwMode="auto">
          <a:xfrm>
            <a:off x="1462811" y="4383338"/>
            <a:ext cx="2210173" cy="71830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fr-FR" smtClean="0">
              <a:latin typeface="Traditional Arabic" panose="02020603050405020304" pitchFamily="18" charset="-78"/>
              <a:cs typeface="Traditional Arabic" panose="02020603050405020304" pitchFamily="18" charset="-78"/>
            </a:endParaRPr>
          </a:p>
        </p:txBody>
      </p:sp>
      <p:sp>
        <p:nvSpPr>
          <p:cNvPr id="15" name="Line 12"/>
          <p:cNvSpPr>
            <a:spLocks noChangeShapeType="1"/>
          </p:cNvSpPr>
          <p:nvPr/>
        </p:nvSpPr>
        <p:spPr bwMode="auto">
          <a:xfrm>
            <a:off x="1739083" y="4383338"/>
            <a:ext cx="1151" cy="22101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fr-FR" smtClean="0">
              <a:latin typeface="Traditional Arabic" panose="02020603050405020304" pitchFamily="18" charset="-78"/>
              <a:cs typeface="Traditional Arabic" panose="02020603050405020304" pitchFamily="18" charset="-78"/>
            </a:endParaRPr>
          </a:p>
        </p:txBody>
      </p:sp>
      <p:sp>
        <p:nvSpPr>
          <p:cNvPr id="16" name="Line 13"/>
          <p:cNvSpPr>
            <a:spLocks noChangeShapeType="1"/>
          </p:cNvSpPr>
          <p:nvPr/>
        </p:nvSpPr>
        <p:spPr bwMode="auto">
          <a:xfrm>
            <a:off x="3507221" y="4935882"/>
            <a:ext cx="1151" cy="22101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fr-FR" smtClean="0">
              <a:latin typeface="Traditional Arabic" panose="02020603050405020304" pitchFamily="18" charset="-78"/>
              <a:cs typeface="Traditional Arabic" panose="02020603050405020304" pitchFamily="18" charset="-78"/>
            </a:endParaRPr>
          </a:p>
        </p:txBody>
      </p:sp>
      <p:sp>
        <p:nvSpPr>
          <p:cNvPr id="17" name="Text Box 14"/>
          <p:cNvSpPr txBox="1">
            <a:spLocks noChangeArrowheads="1"/>
          </p:cNvSpPr>
          <p:nvPr/>
        </p:nvSpPr>
        <p:spPr bwMode="auto">
          <a:xfrm rot="1144239">
            <a:off x="2316803" y="4440738"/>
            <a:ext cx="13484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defTabSz="914400" eaLnBrk="0" fontAlgn="base" hangingPunct="0">
              <a:spcBef>
                <a:spcPct val="0"/>
              </a:spcBef>
              <a:spcAft>
                <a:spcPct val="0"/>
              </a:spcAft>
            </a:pPr>
            <a:r>
              <a:rPr lang="ar-SA" altLang="en-US" sz="1800" b="1" dirty="0" smtClean="0">
                <a:solidFill>
                  <a:schemeClr val="accent1">
                    <a:lumMod val="10000"/>
                  </a:schemeClr>
                </a:solidFill>
                <a:latin typeface="Traditional Arabic" panose="02020603050405020304" pitchFamily="18" charset="-78"/>
                <a:cs typeface="Traditional Arabic" panose="02020603050405020304" pitchFamily="18" charset="-78"/>
              </a:rPr>
              <a:t>حوالي 1.87 متر</a:t>
            </a:r>
            <a:r>
              <a:rPr lang="en-US" altLang="en-US" sz="1800" b="1" dirty="0" smtClean="0">
                <a:solidFill>
                  <a:schemeClr val="accent1">
                    <a:lumMod val="10000"/>
                  </a:schemeClr>
                </a:solidFill>
                <a:latin typeface="Traditional Arabic" panose="02020603050405020304" pitchFamily="18" charset="-78"/>
                <a:cs typeface="Traditional Arabic" panose="02020603050405020304" pitchFamily="18" charset="-78"/>
              </a:rPr>
              <a:t> </a:t>
            </a:r>
          </a:p>
        </p:txBody>
      </p:sp>
      <p:sp>
        <p:nvSpPr>
          <p:cNvPr id="18" name="Text Box 15"/>
          <p:cNvSpPr txBox="1">
            <a:spLocks noChangeArrowheads="1"/>
          </p:cNvSpPr>
          <p:nvPr/>
        </p:nvSpPr>
        <p:spPr bwMode="auto">
          <a:xfrm>
            <a:off x="2586903" y="3882733"/>
            <a:ext cx="17464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r>
              <a:rPr lang="ar-TN" altLang="fr-FR" sz="1800" b="1" dirty="0" smtClean="0">
                <a:solidFill>
                  <a:schemeClr val="bg1"/>
                </a:solidFill>
                <a:latin typeface="Traditional Arabic" panose="02020603050405020304" pitchFamily="18" charset="-78"/>
                <a:cs typeface="Traditional Arabic" panose="02020603050405020304" pitchFamily="18" charset="-78"/>
              </a:rPr>
              <a:t>3,5 متر مربّع</a:t>
            </a:r>
            <a:endParaRPr lang="en-US" altLang="fr-FR" sz="1800" b="1" dirty="0" smtClean="0">
              <a:solidFill>
                <a:schemeClr val="bg1"/>
              </a:solidFill>
              <a:latin typeface="Traditional Arabic" panose="02020603050405020304" pitchFamily="18" charset="-78"/>
              <a:cs typeface="Traditional Arabic" panose="02020603050405020304" pitchFamily="18" charset="-78"/>
            </a:endParaRPr>
          </a:p>
        </p:txBody>
      </p:sp>
      <p:grpSp>
        <p:nvGrpSpPr>
          <p:cNvPr id="19" name="Group 17"/>
          <p:cNvGrpSpPr>
            <a:grpSpLocks/>
          </p:cNvGrpSpPr>
          <p:nvPr/>
        </p:nvGrpSpPr>
        <p:grpSpPr bwMode="auto">
          <a:xfrm flipH="1">
            <a:off x="4691747" y="4167973"/>
            <a:ext cx="3260005" cy="994578"/>
            <a:chOff x="288" y="624"/>
            <a:chExt cx="2832" cy="864"/>
          </a:xfrm>
        </p:grpSpPr>
        <p:sp>
          <p:nvSpPr>
            <p:cNvPr id="20" name="Line 18"/>
            <p:cNvSpPr>
              <a:spLocks noChangeShapeType="1"/>
            </p:cNvSpPr>
            <p:nvPr/>
          </p:nvSpPr>
          <p:spPr bwMode="auto">
            <a:xfrm flipH="1">
              <a:off x="288" y="624"/>
              <a:ext cx="1248" cy="38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fr-FR" smtClean="0">
                <a:latin typeface="Traditional Arabic" panose="02020603050405020304" pitchFamily="18" charset="-78"/>
                <a:cs typeface="Traditional Arabic" panose="02020603050405020304" pitchFamily="18" charset="-78"/>
              </a:endParaRPr>
            </a:p>
          </p:txBody>
        </p:sp>
        <p:sp>
          <p:nvSpPr>
            <p:cNvPr id="21" name="Line 19"/>
            <p:cNvSpPr>
              <a:spLocks noChangeShapeType="1"/>
            </p:cNvSpPr>
            <p:nvPr/>
          </p:nvSpPr>
          <p:spPr bwMode="auto">
            <a:xfrm flipH="1">
              <a:off x="1872" y="1104"/>
              <a:ext cx="1248" cy="38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fr-FR" smtClean="0">
                <a:latin typeface="Traditional Arabic" panose="02020603050405020304" pitchFamily="18" charset="-78"/>
                <a:cs typeface="Traditional Arabic" panose="02020603050405020304" pitchFamily="18" charset="-78"/>
              </a:endParaRPr>
            </a:p>
          </p:txBody>
        </p:sp>
        <p:sp>
          <p:nvSpPr>
            <p:cNvPr id="22" name="Line 20"/>
            <p:cNvSpPr>
              <a:spLocks noChangeShapeType="1"/>
            </p:cNvSpPr>
            <p:nvPr/>
          </p:nvSpPr>
          <p:spPr bwMode="auto">
            <a:xfrm>
              <a:off x="432" y="816"/>
              <a:ext cx="1920" cy="62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fr-FR" smtClean="0">
                <a:latin typeface="Traditional Arabic" panose="02020603050405020304" pitchFamily="18" charset="-78"/>
                <a:cs typeface="Traditional Arabic" panose="02020603050405020304" pitchFamily="18" charset="-78"/>
              </a:endParaRPr>
            </a:p>
          </p:txBody>
        </p:sp>
        <p:sp>
          <p:nvSpPr>
            <p:cNvPr id="23" name="Line 21"/>
            <p:cNvSpPr>
              <a:spLocks noChangeShapeType="1"/>
            </p:cNvSpPr>
            <p:nvPr/>
          </p:nvSpPr>
          <p:spPr bwMode="auto">
            <a:xfrm>
              <a:off x="672" y="816"/>
              <a:ext cx="1"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fr-FR" smtClean="0">
                <a:latin typeface="Traditional Arabic" panose="02020603050405020304" pitchFamily="18" charset="-78"/>
                <a:cs typeface="Traditional Arabic" panose="02020603050405020304" pitchFamily="18" charset="-78"/>
              </a:endParaRPr>
            </a:p>
          </p:txBody>
        </p:sp>
        <p:sp>
          <p:nvSpPr>
            <p:cNvPr id="24" name="Line 22"/>
            <p:cNvSpPr>
              <a:spLocks noChangeShapeType="1"/>
            </p:cNvSpPr>
            <p:nvPr/>
          </p:nvSpPr>
          <p:spPr bwMode="auto">
            <a:xfrm>
              <a:off x="2208" y="1296"/>
              <a:ext cx="1"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fr-FR" smtClean="0">
                <a:latin typeface="Traditional Arabic" panose="02020603050405020304" pitchFamily="18" charset="-78"/>
                <a:cs typeface="Traditional Arabic" panose="02020603050405020304" pitchFamily="18" charset="-78"/>
              </a:endParaRPr>
            </a:p>
          </p:txBody>
        </p:sp>
        <p:sp>
          <p:nvSpPr>
            <p:cNvPr id="25" name="Text Box 23"/>
            <p:cNvSpPr txBox="1">
              <a:spLocks noChangeArrowheads="1"/>
            </p:cNvSpPr>
            <p:nvPr/>
          </p:nvSpPr>
          <p:spPr bwMode="auto">
            <a:xfrm rot="1144239">
              <a:off x="1248" y="912"/>
              <a:ext cx="1171" cy="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defTabSz="914400" eaLnBrk="0" fontAlgn="base" hangingPunct="0">
                <a:spcBef>
                  <a:spcPct val="0"/>
                </a:spcBef>
                <a:spcAft>
                  <a:spcPct val="0"/>
                </a:spcAft>
              </a:pPr>
              <a:r>
                <a:rPr lang="ar-SA" altLang="en-US" sz="1800" b="1" dirty="0" smtClean="0">
                  <a:solidFill>
                    <a:schemeClr val="accent1">
                      <a:lumMod val="10000"/>
                    </a:schemeClr>
                  </a:solidFill>
                  <a:latin typeface="Traditional Arabic" panose="02020603050405020304" pitchFamily="18" charset="-78"/>
                  <a:cs typeface="Traditional Arabic" panose="02020603050405020304" pitchFamily="18" charset="-78"/>
                </a:rPr>
                <a:t>حوالي 1.87 متر</a:t>
              </a:r>
              <a:r>
                <a:rPr lang="en-US" altLang="en-US" sz="1800" b="1" dirty="0" smtClean="0">
                  <a:solidFill>
                    <a:schemeClr val="accent1">
                      <a:lumMod val="10000"/>
                    </a:schemeClr>
                  </a:solidFill>
                  <a:latin typeface="Traditional Arabic" panose="02020603050405020304" pitchFamily="18" charset="-78"/>
                  <a:cs typeface="Traditional Arabic" panose="02020603050405020304" pitchFamily="18" charset="-78"/>
                </a:rPr>
                <a:t> </a:t>
              </a:r>
            </a:p>
          </p:txBody>
        </p:sp>
      </p:grpSp>
      <p:sp>
        <p:nvSpPr>
          <p:cNvPr id="26" name="Footer Placeholder 3"/>
          <p:cNvSpPr>
            <a:spLocks noGrp="1"/>
          </p:cNvSpPr>
          <p:nvPr>
            <p:ph type="ftr" sz="quarter" idx="3"/>
          </p:nvPr>
        </p:nvSpPr>
        <p:spPr>
          <a:xfrm>
            <a:off x="2672180" y="6329599"/>
            <a:ext cx="6014622" cy="365125"/>
          </a:xfrm>
        </p:spPr>
        <p:txBody>
          <a:bodyPr/>
          <a:lstStyle/>
          <a:p>
            <a:r>
              <a:rPr lang="ar-SA" dirty="0" smtClean="0"/>
              <a:t>الجزء"أ</a:t>
            </a:r>
            <a:r>
              <a:rPr lang="ar-TN" dirty="0" smtClean="0"/>
              <a:t> </a:t>
            </a:r>
            <a:r>
              <a:rPr lang="ar-SA" dirty="0" smtClean="0"/>
              <a:t>“16</a:t>
            </a:r>
            <a:r>
              <a:rPr lang="ar-TN" dirty="0" smtClean="0"/>
              <a:t>-</a:t>
            </a:r>
            <a:r>
              <a:rPr lang="ar-EG" dirty="0" smtClean="0"/>
              <a:t> </a:t>
            </a:r>
            <a:r>
              <a:rPr lang="ar-TN" dirty="0" smtClean="0"/>
              <a:t>مجموعة</a:t>
            </a:r>
            <a:r>
              <a:rPr lang="ar-SA" dirty="0" smtClean="0"/>
              <a:t> اسفير التدريبية </a:t>
            </a:r>
            <a:r>
              <a:rPr lang="ar-TN" dirty="0" smtClean="0"/>
              <a:t> </a:t>
            </a:r>
            <a:r>
              <a:rPr lang="ar-SA" dirty="0" smtClean="0"/>
              <a:t>2015</a:t>
            </a:r>
            <a:endParaRPr lang="fr-CH" dirty="0"/>
          </a:p>
        </p:txBody>
      </p:sp>
    </p:spTree>
    <p:extLst>
      <p:ext uri="{BB962C8B-B14F-4D97-AF65-F5344CB8AC3E}">
        <p14:creationId xmlns:p14="http://schemas.microsoft.com/office/powerpoint/2010/main" val="3213051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0" fill="hold"/>
                                        <p:tgtEl>
                                          <p:spTgt spid="7"/>
                                        </p:tgtEl>
                                        <p:attrNameLst>
                                          <p:attrName>ppt_x</p:attrName>
                                        </p:attrNameLst>
                                      </p:cBhvr>
                                      <p:tavLst>
                                        <p:tav tm="0">
                                          <p:val>
                                            <p:strVal val="#ppt_x"/>
                                          </p:val>
                                        </p:tav>
                                        <p:tav tm="100000">
                                          <p:val>
                                            <p:strVal val="#ppt_x"/>
                                          </p:val>
                                        </p:tav>
                                      </p:tavLst>
                                    </p:anim>
                                    <p:anim calcmode="lin" valueType="num">
                                      <p:cBhvr additive="base">
                                        <p:cTn id="8" dur="50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تطبيق المؤشرات من الناحية العملية</a:t>
            </a:r>
          </a:p>
        </p:txBody>
      </p:sp>
      <p:sp>
        <p:nvSpPr>
          <p:cNvPr id="3" name="Content Placeholder 2"/>
          <p:cNvSpPr>
            <a:spLocks noGrp="1"/>
          </p:cNvSpPr>
          <p:nvPr>
            <p:ph idx="1"/>
          </p:nvPr>
        </p:nvSpPr>
        <p:spPr>
          <a:xfrm>
            <a:off x="3819190" y="1369242"/>
            <a:ext cx="4867609" cy="4785722"/>
          </a:xfrm>
        </p:spPr>
        <p:txBody>
          <a:bodyPr/>
          <a:lstStyle/>
          <a:p>
            <a:pPr>
              <a:spcBef>
                <a:spcPts val="1600"/>
              </a:spcBef>
            </a:pPr>
            <a:r>
              <a:rPr lang="ar-SA" dirty="0"/>
              <a:t>”تعتمد البرامج على الافتراض التخطيطي أن الأسرة متوسطة الحجم والمكونة من 5 أفراد على قطعة من المشمع المقوى مساحتها 4 متر في 5 متر“</a:t>
            </a:r>
          </a:p>
          <a:p>
            <a:pPr>
              <a:spcBef>
                <a:spcPts val="1600"/>
              </a:spcBef>
            </a:pPr>
            <a:r>
              <a:rPr lang="ar-SA" dirty="0" smtClean="0"/>
              <a:t>ماذا </a:t>
            </a:r>
            <a:r>
              <a:rPr lang="ar-SA" dirty="0"/>
              <a:t>يعني ذلك من حيث التطبيق العملي؟ </a:t>
            </a:r>
          </a:p>
          <a:p>
            <a:pPr lvl="1">
              <a:spcBef>
                <a:spcPts val="1600"/>
              </a:spcBef>
            </a:pPr>
            <a:r>
              <a:rPr lang="ar-SA" dirty="0"/>
              <a:t> </a:t>
            </a:r>
            <a:r>
              <a:rPr lang="ar-SA" dirty="0" smtClean="0"/>
              <a:t>4</a:t>
            </a:r>
            <a:r>
              <a:rPr lang="en-GB" dirty="0" smtClean="0"/>
              <a:t> </a:t>
            </a:r>
            <a:r>
              <a:rPr lang="ar-SA" dirty="0" smtClean="0"/>
              <a:t>متر </a:t>
            </a:r>
            <a:r>
              <a:rPr lang="ar-SA" dirty="0"/>
              <a:t>× </a:t>
            </a:r>
            <a:r>
              <a:rPr lang="ar-SA" dirty="0" smtClean="0"/>
              <a:t>5 متر = 20 متر </a:t>
            </a:r>
            <a:r>
              <a:rPr lang="ar-SA" dirty="0"/>
              <a:t>مربع</a:t>
            </a:r>
          </a:p>
          <a:p>
            <a:pPr lvl="1">
              <a:spcBef>
                <a:spcPts val="1600"/>
              </a:spcBef>
            </a:pPr>
            <a:r>
              <a:rPr lang="ar-SA" dirty="0"/>
              <a:t>20 متر مربع ÷ 5 أفراد = </a:t>
            </a:r>
            <a:r>
              <a:rPr lang="ar-SA" dirty="0" smtClean="0"/>
              <a:t>4 متر </a:t>
            </a:r>
            <a:r>
              <a:rPr lang="ar-SA" dirty="0"/>
              <a:t>مربع/ </a:t>
            </a:r>
            <a:r>
              <a:rPr lang="ar-SA" dirty="0" smtClean="0"/>
              <a:t>للشخص</a:t>
            </a:r>
            <a:endParaRPr lang="ar-SA" dirty="0"/>
          </a:p>
          <a:p>
            <a:pPr>
              <a:spcBef>
                <a:spcPts val="3000"/>
              </a:spcBef>
            </a:pPr>
            <a:r>
              <a:rPr lang="ar-SA" dirty="0" smtClean="0"/>
              <a:t>ولكن </a:t>
            </a:r>
            <a:r>
              <a:rPr lang="ar-SA" dirty="0"/>
              <a:t>هل هذا أكبر من المنصوص عليه في </a:t>
            </a:r>
            <a:r>
              <a:rPr lang="ar-SA" dirty="0" smtClean="0"/>
              <a:t>مؤشرات </a:t>
            </a:r>
            <a:r>
              <a:rPr lang="ar-SA" dirty="0" err="1" smtClean="0"/>
              <a:t>اسفير</a:t>
            </a:r>
            <a:r>
              <a:rPr lang="ar-SA" dirty="0" smtClean="0"/>
              <a:t>؟</a:t>
            </a:r>
          </a:p>
          <a:p>
            <a:pPr>
              <a:spcBef>
                <a:spcPts val="3000"/>
              </a:spcBef>
            </a:pPr>
            <a:r>
              <a:rPr lang="ar-SA" dirty="0" smtClean="0"/>
              <a:t>لا</a:t>
            </a:r>
            <a:r>
              <a:rPr lang="ar-SA" dirty="0"/>
              <a:t>... </a:t>
            </a:r>
            <a:r>
              <a:rPr lang="ar-TN" dirty="0" smtClean="0"/>
              <a:t>لما لا</a:t>
            </a:r>
            <a:r>
              <a:rPr lang="ar-SA" dirty="0" smtClean="0"/>
              <a:t>ا؟</a:t>
            </a:r>
            <a:endParaRPr lang="ar-SA" dirty="0"/>
          </a:p>
          <a:p>
            <a:pPr>
              <a:spcBef>
                <a:spcPts val="1600"/>
              </a:spcBef>
            </a:pPr>
            <a:endParaRPr lang="ar-SA" dirty="0"/>
          </a:p>
        </p:txBody>
      </p:sp>
      <p:sp>
        <p:nvSpPr>
          <p:cNvPr id="5" name="Rectangle 4"/>
          <p:cNvSpPr/>
          <p:nvPr/>
        </p:nvSpPr>
        <p:spPr>
          <a:xfrm>
            <a:off x="803349" y="3587448"/>
            <a:ext cx="2421989" cy="1937591"/>
          </a:xfrm>
          <a:prstGeom prst="rect">
            <a:avLst/>
          </a:prstGeom>
          <a:solidFill>
            <a:schemeClr val="accent5">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latin typeface="Traditional Arabic" panose="02020603050405020304" pitchFamily="18" charset="-78"/>
              <a:cs typeface="Traditional Arabic" panose="02020603050405020304" pitchFamily="18" charset="-78"/>
            </a:endParaRPr>
          </a:p>
        </p:txBody>
      </p:sp>
      <p:sp>
        <p:nvSpPr>
          <p:cNvPr id="6" name="Text Box 270"/>
          <p:cNvSpPr txBox="1">
            <a:spLocks noChangeArrowheads="1"/>
          </p:cNvSpPr>
          <p:nvPr/>
        </p:nvSpPr>
        <p:spPr bwMode="auto">
          <a:xfrm rot="16200000">
            <a:off x="885052" y="4312823"/>
            <a:ext cx="45236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r>
              <a:rPr lang="ar-TN" altLang="fr-FR" sz="1400" dirty="0" smtClean="0">
                <a:solidFill>
                  <a:schemeClr val="tx2"/>
                </a:solidFill>
                <a:latin typeface="Traditional Arabic" panose="02020603050405020304" pitchFamily="18" charset="-78"/>
                <a:cs typeface="Traditional Arabic" panose="02020603050405020304" pitchFamily="18" charset="-78"/>
              </a:rPr>
              <a:t>4 متر</a:t>
            </a:r>
            <a:endParaRPr lang="en-GB" altLang="fr-FR" sz="1400" dirty="0" smtClean="0">
              <a:solidFill>
                <a:schemeClr val="tx2"/>
              </a:solidFill>
              <a:latin typeface="Traditional Arabic" panose="02020603050405020304" pitchFamily="18" charset="-78"/>
              <a:cs typeface="Traditional Arabic" panose="02020603050405020304" pitchFamily="18" charset="-78"/>
            </a:endParaRPr>
          </a:p>
        </p:txBody>
      </p:sp>
      <p:sp>
        <p:nvSpPr>
          <p:cNvPr id="7" name="Text Box 271"/>
          <p:cNvSpPr txBox="1">
            <a:spLocks noChangeArrowheads="1"/>
          </p:cNvSpPr>
          <p:nvPr/>
        </p:nvSpPr>
        <p:spPr bwMode="auto">
          <a:xfrm>
            <a:off x="1925517" y="5008093"/>
            <a:ext cx="45236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r>
              <a:rPr lang="ar-TN" altLang="fr-FR" sz="1400" dirty="0" smtClean="0">
                <a:solidFill>
                  <a:schemeClr val="tx2"/>
                </a:solidFill>
                <a:latin typeface="Traditional Arabic" panose="02020603050405020304" pitchFamily="18" charset="-78"/>
                <a:cs typeface="Traditional Arabic" panose="02020603050405020304" pitchFamily="18" charset="-78"/>
              </a:rPr>
              <a:t>5 متر</a:t>
            </a:r>
            <a:endParaRPr lang="en-GB" altLang="fr-FR" sz="1400" dirty="0" smtClean="0">
              <a:solidFill>
                <a:schemeClr val="tx2"/>
              </a:solidFill>
              <a:latin typeface="Traditional Arabic" panose="02020603050405020304" pitchFamily="18" charset="-78"/>
              <a:cs typeface="Traditional Arabic" panose="02020603050405020304" pitchFamily="18" charset="-78"/>
            </a:endParaRPr>
          </a:p>
        </p:txBody>
      </p:sp>
      <p:cxnSp>
        <p:nvCxnSpPr>
          <p:cNvPr id="8" name="Straight Arrow Connector 7"/>
          <p:cNvCxnSpPr/>
          <p:nvPr/>
        </p:nvCxnSpPr>
        <p:spPr>
          <a:xfrm>
            <a:off x="976078" y="3705570"/>
            <a:ext cx="0" cy="1713522"/>
          </a:xfrm>
          <a:prstGeom prst="straightConnector1">
            <a:avLst/>
          </a:prstGeom>
          <a:ln w="12700">
            <a:solidFill>
              <a:schemeClr val="tx2"/>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a:off x="1084841" y="5430545"/>
            <a:ext cx="2093461" cy="0"/>
          </a:xfrm>
          <a:prstGeom prst="straightConnector1">
            <a:avLst/>
          </a:prstGeom>
          <a:ln w="12700">
            <a:solidFill>
              <a:schemeClr val="tx2"/>
            </a:solidFill>
            <a:headEnd type="triangle"/>
            <a:tailEnd type="triangle"/>
          </a:ln>
          <a:effectLst/>
        </p:spPr>
        <p:style>
          <a:lnRef idx="2">
            <a:schemeClr val="accent1"/>
          </a:lnRef>
          <a:fillRef idx="0">
            <a:schemeClr val="accent1"/>
          </a:fillRef>
          <a:effectRef idx="1">
            <a:schemeClr val="accent1"/>
          </a:effectRef>
          <a:fontRef idx="minor">
            <a:schemeClr val="tx1"/>
          </a:fontRef>
        </p:style>
      </p:cxnSp>
      <p:pic>
        <p:nvPicPr>
          <p:cNvPr id="10" name="Picture 9" descr="family-group.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11168" y="1476004"/>
            <a:ext cx="2006352" cy="1829221"/>
          </a:xfrm>
          <a:prstGeom prst="rect">
            <a:avLst/>
          </a:prstGeom>
        </p:spPr>
      </p:pic>
      <p:sp>
        <p:nvSpPr>
          <p:cNvPr id="11" name="TextBox 10"/>
          <p:cNvSpPr txBox="1"/>
          <p:nvPr/>
        </p:nvSpPr>
        <p:spPr>
          <a:xfrm>
            <a:off x="1840089" y="4339720"/>
            <a:ext cx="1029664" cy="338554"/>
          </a:xfrm>
          <a:prstGeom prst="rect">
            <a:avLst/>
          </a:prstGeom>
          <a:noFill/>
        </p:spPr>
        <p:txBody>
          <a:bodyPr wrap="square" rtlCol="0">
            <a:spAutoFit/>
          </a:bodyPr>
          <a:lstStyle/>
          <a:p>
            <a:pPr marL="0" lvl="1" algn="r" rtl="1"/>
            <a:r>
              <a:rPr lang="ar-TN" sz="1600" b="1" dirty="0" smtClean="0">
                <a:solidFill>
                  <a:srgbClr val="004386"/>
                </a:solidFill>
                <a:latin typeface="Traditional Arabic" panose="02020603050405020304" pitchFamily="18" charset="-78"/>
                <a:cs typeface="Traditional Arabic" panose="02020603050405020304" pitchFamily="18" charset="-78"/>
              </a:rPr>
              <a:t>20 متر مربّع</a:t>
            </a:r>
            <a:endParaRPr lang="en-GB" sz="1600" b="1" baseline="30000" dirty="0">
              <a:solidFill>
                <a:srgbClr val="004386"/>
              </a:solidFill>
              <a:latin typeface="Traditional Arabic" panose="02020603050405020304" pitchFamily="18" charset="-78"/>
              <a:cs typeface="Traditional Arabic" panose="02020603050405020304" pitchFamily="18" charset="-78"/>
            </a:endParaRPr>
          </a:p>
        </p:txBody>
      </p:sp>
      <p:sp>
        <p:nvSpPr>
          <p:cNvPr id="12" name="Footer Placeholder 3"/>
          <p:cNvSpPr>
            <a:spLocks noGrp="1"/>
          </p:cNvSpPr>
          <p:nvPr>
            <p:ph type="ftr" sz="quarter" idx="3"/>
          </p:nvPr>
        </p:nvSpPr>
        <p:spPr>
          <a:xfrm>
            <a:off x="2672180" y="6329599"/>
            <a:ext cx="6014622" cy="365125"/>
          </a:xfrm>
        </p:spPr>
        <p:txBody>
          <a:bodyPr/>
          <a:lstStyle/>
          <a:p>
            <a:r>
              <a:rPr lang="ar-SA" dirty="0" smtClean="0"/>
              <a:t>الجزء"أ</a:t>
            </a:r>
            <a:r>
              <a:rPr lang="ar-TN" dirty="0" smtClean="0"/>
              <a:t> </a:t>
            </a:r>
            <a:r>
              <a:rPr lang="ar-SA" dirty="0" smtClean="0"/>
              <a:t>“16</a:t>
            </a:r>
            <a:r>
              <a:rPr lang="ar-TN" dirty="0" smtClean="0"/>
              <a:t>-</a:t>
            </a:r>
            <a:r>
              <a:rPr lang="ar-EG" dirty="0" smtClean="0"/>
              <a:t> </a:t>
            </a:r>
            <a:r>
              <a:rPr lang="ar-TN" dirty="0" smtClean="0"/>
              <a:t>مجموعة</a:t>
            </a:r>
            <a:r>
              <a:rPr lang="ar-SA" dirty="0" smtClean="0"/>
              <a:t> اسفير التدريبية </a:t>
            </a:r>
            <a:r>
              <a:rPr lang="ar-TN" dirty="0" smtClean="0"/>
              <a:t> </a:t>
            </a:r>
            <a:r>
              <a:rPr lang="ar-SA" dirty="0" smtClean="0"/>
              <a:t>2015</a:t>
            </a:r>
            <a:endParaRPr lang="fr-CH" dirty="0"/>
          </a:p>
        </p:txBody>
      </p:sp>
    </p:spTree>
    <p:extLst>
      <p:ext uri="{BB962C8B-B14F-4D97-AF65-F5344CB8AC3E}">
        <p14:creationId xmlns:p14="http://schemas.microsoft.com/office/powerpoint/2010/main" val="2476544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 المساحة المسقوفة للفرد </a:t>
            </a:r>
          </a:p>
        </p:txBody>
      </p:sp>
      <p:sp>
        <p:nvSpPr>
          <p:cNvPr id="3" name="Content Placeholder 2"/>
          <p:cNvSpPr>
            <a:spLocks noGrp="1"/>
          </p:cNvSpPr>
          <p:nvPr>
            <p:ph idx="1"/>
          </p:nvPr>
        </p:nvSpPr>
        <p:spPr>
          <a:xfrm>
            <a:off x="457200" y="6052278"/>
            <a:ext cx="8229600" cy="721412"/>
          </a:xfrm>
        </p:spPr>
        <p:txBody>
          <a:bodyPr/>
          <a:lstStyle/>
          <a:p>
            <a:r>
              <a:rPr lang="ar-SA"/>
              <a:t>الأمر يعتمد على السياق وحالة الجو والتقاليد وكيفية الاستخدام! والمؤشر يتحدث عن المساحة المسقوفة للفرد وليس عن مساحة المشمع المقوى الذي يتم توزيعه</a:t>
            </a:r>
            <a:r>
              <a:rPr lang="ar-SA" smtClean="0"/>
              <a:t>.</a:t>
            </a:r>
            <a:endParaRPr lang="ar-SA"/>
          </a:p>
        </p:txBody>
      </p:sp>
      <p:grpSp>
        <p:nvGrpSpPr>
          <p:cNvPr id="5" name="Group 4"/>
          <p:cNvGrpSpPr/>
          <p:nvPr/>
        </p:nvGrpSpPr>
        <p:grpSpPr>
          <a:xfrm>
            <a:off x="3008224" y="3123601"/>
            <a:ext cx="2895600" cy="2882670"/>
            <a:chOff x="3056573" y="3808690"/>
            <a:chExt cx="2895600" cy="2882670"/>
          </a:xfrm>
        </p:grpSpPr>
        <p:sp>
          <p:nvSpPr>
            <p:cNvPr id="6" name="Oval 73"/>
            <p:cNvSpPr>
              <a:spLocks noChangeArrowheads="1"/>
            </p:cNvSpPr>
            <p:nvPr/>
          </p:nvSpPr>
          <p:spPr bwMode="auto">
            <a:xfrm>
              <a:off x="3132773" y="5878513"/>
              <a:ext cx="2819400" cy="457200"/>
            </a:xfrm>
            <a:prstGeom prst="ellipse">
              <a:avLst/>
            </a:prstGeom>
            <a:solidFill>
              <a:schemeClr val="accent1"/>
            </a:solidFill>
            <a:ln w="9525">
              <a:no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1800" smtClean="0">
                <a:solidFill>
                  <a:srgbClr val="004386"/>
                </a:solidFill>
                <a:latin typeface="Traditional Arabic" panose="02020603050405020304" pitchFamily="18" charset="-78"/>
                <a:cs typeface="Traditional Arabic" panose="02020603050405020304" pitchFamily="18" charset="-78"/>
              </a:endParaRPr>
            </a:p>
          </p:txBody>
        </p:sp>
        <p:pic>
          <p:nvPicPr>
            <p:cNvPr id="7" name="Picture 6" descr="family-group.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150631" y="5125094"/>
              <a:ext cx="1269970" cy="1157850"/>
            </a:xfrm>
            <a:prstGeom prst="rect">
              <a:avLst/>
            </a:prstGeom>
          </p:spPr>
        </p:pic>
        <p:sp>
          <p:nvSpPr>
            <p:cNvPr id="8" name="Freeform 90"/>
            <p:cNvSpPr>
              <a:spLocks/>
            </p:cNvSpPr>
            <p:nvPr/>
          </p:nvSpPr>
          <p:spPr bwMode="auto">
            <a:xfrm>
              <a:off x="4528186" y="4478338"/>
              <a:ext cx="1290638" cy="823912"/>
            </a:xfrm>
            <a:custGeom>
              <a:avLst/>
              <a:gdLst>
                <a:gd name="T0" fmla="*/ 111 w 813"/>
                <a:gd name="T1" fmla="*/ 450 h 519"/>
                <a:gd name="T2" fmla="*/ 228 w 813"/>
                <a:gd name="T3" fmla="*/ 420 h 519"/>
                <a:gd name="T4" fmla="*/ 351 w 813"/>
                <a:gd name="T5" fmla="*/ 408 h 519"/>
                <a:gd name="T6" fmla="*/ 627 w 813"/>
                <a:gd name="T7" fmla="*/ 420 h 519"/>
                <a:gd name="T8" fmla="*/ 681 w 813"/>
                <a:gd name="T9" fmla="*/ 456 h 519"/>
                <a:gd name="T10" fmla="*/ 717 w 813"/>
                <a:gd name="T11" fmla="*/ 462 h 519"/>
                <a:gd name="T12" fmla="*/ 798 w 813"/>
                <a:gd name="T13" fmla="*/ 519 h 519"/>
                <a:gd name="T14" fmla="*/ 813 w 813"/>
                <a:gd name="T15" fmla="*/ 471 h 519"/>
                <a:gd name="T16" fmla="*/ 783 w 813"/>
                <a:gd name="T17" fmla="*/ 291 h 519"/>
                <a:gd name="T18" fmla="*/ 753 w 813"/>
                <a:gd name="T19" fmla="*/ 228 h 519"/>
                <a:gd name="T20" fmla="*/ 720 w 813"/>
                <a:gd name="T21" fmla="*/ 174 h 519"/>
                <a:gd name="T22" fmla="*/ 696 w 813"/>
                <a:gd name="T23" fmla="*/ 153 h 519"/>
                <a:gd name="T24" fmla="*/ 666 w 813"/>
                <a:gd name="T25" fmla="*/ 117 h 519"/>
                <a:gd name="T26" fmla="*/ 594 w 813"/>
                <a:gd name="T27" fmla="*/ 57 h 519"/>
                <a:gd name="T28" fmla="*/ 564 w 813"/>
                <a:gd name="T29" fmla="*/ 39 h 519"/>
                <a:gd name="T30" fmla="*/ 405 w 813"/>
                <a:gd name="T31" fmla="*/ 36 h 519"/>
                <a:gd name="T32" fmla="*/ 99 w 813"/>
                <a:gd name="T33" fmla="*/ 84 h 519"/>
                <a:gd name="T34" fmla="*/ 69 w 813"/>
                <a:gd name="T35" fmla="*/ 144 h 519"/>
                <a:gd name="T36" fmla="*/ 63 w 813"/>
                <a:gd name="T37" fmla="*/ 168 h 519"/>
                <a:gd name="T38" fmla="*/ 27 w 813"/>
                <a:gd name="T39" fmla="*/ 204 h 519"/>
                <a:gd name="T40" fmla="*/ 6 w 813"/>
                <a:gd name="T41" fmla="*/ 246 h 519"/>
                <a:gd name="T42" fmla="*/ 27 w 813"/>
                <a:gd name="T43" fmla="*/ 294 h 519"/>
                <a:gd name="T44" fmla="*/ 105 w 813"/>
                <a:gd name="T45" fmla="*/ 366 h 519"/>
                <a:gd name="T46" fmla="*/ 114 w 813"/>
                <a:gd name="T47" fmla="*/ 390 h 519"/>
                <a:gd name="T48" fmla="*/ 123 w 813"/>
                <a:gd name="T49" fmla="*/ 417 h 519"/>
                <a:gd name="T50" fmla="*/ 111 w 813"/>
                <a:gd name="T51" fmla="*/ 450 h 51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13"/>
                <a:gd name="T79" fmla="*/ 0 h 519"/>
                <a:gd name="T80" fmla="*/ 813 w 813"/>
                <a:gd name="T81" fmla="*/ 519 h 51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13" h="519">
                  <a:moveTo>
                    <a:pt x="111" y="450"/>
                  </a:moveTo>
                  <a:cubicBezTo>
                    <a:pt x="147" y="426"/>
                    <a:pt x="185" y="425"/>
                    <a:pt x="228" y="420"/>
                  </a:cubicBezTo>
                  <a:cubicBezTo>
                    <a:pt x="265" y="408"/>
                    <a:pt x="314" y="410"/>
                    <a:pt x="351" y="408"/>
                  </a:cubicBezTo>
                  <a:cubicBezTo>
                    <a:pt x="436" y="409"/>
                    <a:pt x="538" y="402"/>
                    <a:pt x="627" y="420"/>
                  </a:cubicBezTo>
                  <a:cubicBezTo>
                    <a:pt x="652" y="425"/>
                    <a:pt x="662" y="448"/>
                    <a:pt x="681" y="456"/>
                  </a:cubicBezTo>
                  <a:cubicBezTo>
                    <a:pt x="692" y="461"/>
                    <a:pt x="705" y="460"/>
                    <a:pt x="717" y="462"/>
                  </a:cubicBezTo>
                  <a:cubicBezTo>
                    <a:pt x="749" y="478"/>
                    <a:pt x="769" y="500"/>
                    <a:pt x="798" y="519"/>
                  </a:cubicBezTo>
                  <a:cubicBezTo>
                    <a:pt x="803" y="503"/>
                    <a:pt x="809" y="487"/>
                    <a:pt x="813" y="471"/>
                  </a:cubicBezTo>
                  <a:cubicBezTo>
                    <a:pt x="810" y="406"/>
                    <a:pt x="803" y="351"/>
                    <a:pt x="783" y="291"/>
                  </a:cubicBezTo>
                  <a:cubicBezTo>
                    <a:pt x="775" y="266"/>
                    <a:pt x="772" y="247"/>
                    <a:pt x="753" y="228"/>
                  </a:cubicBezTo>
                  <a:cubicBezTo>
                    <a:pt x="746" y="207"/>
                    <a:pt x="734" y="191"/>
                    <a:pt x="720" y="174"/>
                  </a:cubicBezTo>
                  <a:cubicBezTo>
                    <a:pt x="713" y="166"/>
                    <a:pt x="696" y="153"/>
                    <a:pt x="696" y="153"/>
                  </a:cubicBezTo>
                  <a:cubicBezTo>
                    <a:pt x="689" y="139"/>
                    <a:pt x="679" y="126"/>
                    <a:pt x="666" y="117"/>
                  </a:cubicBezTo>
                  <a:cubicBezTo>
                    <a:pt x="650" y="93"/>
                    <a:pt x="618" y="73"/>
                    <a:pt x="594" y="57"/>
                  </a:cubicBezTo>
                  <a:cubicBezTo>
                    <a:pt x="587" y="52"/>
                    <a:pt x="571" y="39"/>
                    <a:pt x="564" y="39"/>
                  </a:cubicBezTo>
                  <a:cubicBezTo>
                    <a:pt x="511" y="36"/>
                    <a:pt x="458" y="37"/>
                    <a:pt x="405" y="36"/>
                  </a:cubicBezTo>
                  <a:cubicBezTo>
                    <a:pt x="270" y="39"/>
                    <a:pt x="183" y="0"/>
                    <a:pt x="99" y="84"/>
                  </a:cubicBezTo>
                  <a:cubicBezTo>
                    <a:pt x="92" y="112"/>
                    <a:pt x="90" y="123"/>
                    <a:pt x="69" y="144"/>
                  </a:cubicBezTo>
                  <a:cubicBezTo>
                    <a:pt x="67" y="152"/>
                    <a:pt x="68" y="161"/>
                    <a:pt x="63" y="168"/>
                  </a:cubicBezTo>
                  <a:cubicBezTo>
                    <a:pt x="53" y="182"/>
                    <a:pt x="27" y="204"/>
                    <a:pt x="27" y="204"/>
                  </a:cubicBezTo>
                  <a:cubicBezTo>
                    <a:pt x="21" y="228"/>
                    <a:pt x="18" y="228"/>
                    <a:pt x="6" y="246"/>
                  </a:cubicBezTo>
                  <a:cubicBezTo>
                    <a:pt x="2" y="272"/>
                    <a:pt x="0" y="287"/>
                    <a:pt x="27" y="294"/>
                  </a:cubicBezTo>
                  <a:cubicBezTo>
                    <a:pt x="58" y="314"/>
                    <a:pt x="83" y="337"/>
                    <a:pt x="105" y="366"/>
                  </a:cubicBezTo>
                  <a:cubicBezTo>
                    <a:pt x="111" y="392"/>
                    <a:pt x="104" y="364"/>
                    <a:pt x="114" y="390"/>
                  </a:cubicBezTo>
                  <a:cubicBezTo>
                    <a:pt x="118" y="399"/>
                    <a:pt x="123" y="417"/>
                    <a:pt x="123" y="417"/>
                  </a:cubicBezTo>
                  <a:cubicBezTo>
                    <a:pt x="127" y="452"/>
                    <a:pt x="136" y="445"/>
                    <a:pt x="111" y="450"/>
                  </a:cubicBezTo>
                  <a:close/>
                </a:path>
              </a:pathLst>
            </a:custGeom>
            <a:solidFill>
              <a:srgbClr val="0033CC"/>
            </a:solidFill>
            <a:ln w="9525">
              <a:solidFill>
                <a:srgbClr val="000099"/>
              </a:solidFill>
              <a:round/>
              <a:headEnd/>
              <a:tailEnd/>
            </a:ln>
          </p:spPr>
          <p:txBody>
            <a:bodyPr wrap="none" anchor="ctr"/>
            <a:lstStyle/>
            <a:p>
              <a:endParaRPr lang="fr-FR" smtClean="0">
                <a:solidFill>
                  <a:srgbClr val="004386"/>
                </a:solidFill>
                <a:latin typeface="Traditional Arabic" panose="02020603050405020304" pitchFamily="18" charset="-78"/>
                <a:cs typeface="Traditional Arabic" panose="02020603050405020304" pitchFamily="18" charset="-78"/>
              </a:endParaRPr>
            </a:p>
          </p:txBody>
        </p:sp>
        <p:sp>
          <p:nvSpPr>
            <p:cNvPr id="9" name="Freeform 84"/>
            <p:cNvSpPr>
              <a:spLocks/>
            </p:cNvSpPr>
            <p:nvPr/>
          </p:nvSpPr>
          <p:spPr bwMode="auto">
            <a:xfrm>
              <a:off x="4351973" y="4964113"/>
              <a:ext cx="304800" cy="152400"/>
            </a:xfrm>
            <a:custGeom>
              <a:avLst/>
              <a:gdLst>
                <a:gd name="T0" fmla="*/ 192 w 192"/>
                <a:gd name="T1" fmla="*/ 96 h 96"/>
                <a:gd name="T2" fmla="*/ 0 w 192"/>
                <a:gd name="T3" fmla="*/ 48 h 96"/>
                <a:gd name="T4" fmla="*/ 144 w 192"/>
                <a:gd name="T5" fmla="*/ 0 h 96"/>
                <a:gd name="T6" fmla="*/ 192 w 192"/>
                <a:gd name="T7" fmla="*/ 48 h 96"/>
                <a:gd name="T8" fmla="*/ 192 w 192"/>
                <a:gd name="T9" fmla="*/ 96 h 96"/>
                <a:gd name="T10" fmla="*/ 0 60000 65536"/>
                <a:gd name="T11" fmla="*/ 0 60000 65536"/>
                <a:gd name="T12" fmla="*/ 0 60000 65536"/>
                <a:gd name="T13" fmla="*/ 0 60000 65536"/>
                <a:gd name="T14" fmla="*/ 0 60000 65536"/>
                <a:gd name="T15" fmla="*/ 0 w 192"/>
                <a:gd name="T16" fmla="*/ 0 h 96"/>
                <a:gd name="T17" fmla="*/ 192 w 192"/>
                <a:gd name="T18" fmla="*/ 96 h 96"/>
              </a:gdLst>
              <a:ahLst/>
              <a:cxnLst>
                <a:cxn ang="T10">
                  <a:pos x="T0" y="T1"/>
                </a:cxn>
                <a:cxn ang="T11">
                  <a:pos x="T2" y="T3"/>
                </a:cxn>
                <a:cxn ang="T12">
                  <a:pos x="T4" y="T5"/>
                </a:cxn>
                <a:cxn ang="T13">
                  <a:pos x="T6" y="T7"/>
                </a:cxn>
                <a:cxn ang="T14">
                  <a:pos x="T8" y="T9"/>
                </a:cxn>
              </a:cxnLst>
              <a:rect l="T15" t="T16" r="T17" b="T18"/>
              <a:pathLst>
                <a:path w="192" h="96">
                  <a:moveTo>
                    <a:pt x="192" y="96"/>
                  </a:moveTo>
                  <a:lnTo>
                    <a:pt x="0" y="48"/>
                  </a:lnTo>
                  <a:lnTo>
                    <a:pt x="144" y="0"/>
                  </a:lnTo>
                  <a:lnTo>
                    <a:pt x="192" y="48"/>
                  </a:lnTo>
                  <a:lnTo>
                    <a:pt x="192" y="96"/>
                  </a:lnTo>
                  <a:close/>
                </a:path>
              </a:pathLst>
            </a:custGeom>
            <a:solidFill>
              <a:schemeClr val="folHlink"/>
            </a:solidFill>
            <a:ln w="9525">
              <a:solidFill>
                <a:schemeClr val="bg1"/>
              </a:solidFill>
              <a:round/>
              <a:headEnd/>
              <a:tailEnd/>
            </a:ln>
          </p:spPr>
          <p:txBody>
            <a:bodyPr wrap="none" anchor="ctr"/>
            <a:lstStyle/>
            <a:p>
              <a:endParaRPr lang="fr-FR" smtClean="0">
                <a:solidFill>
                  <a:srgbClr val="004386"/>
                </a:solidFill>
                <a:latin typeface="Traditional Arabic" panose="02020603050405020304" pitchFamily="18" charset="-78"/>
                <a:cs typeface="Traditional Arabic" panose="02020603050405020304" pitchFamily="18" charset="-78"/>
              </a:endParaRPr>
            </a:p>
          </p:txBody>
        </p:sp>
        <p:sp>
          <p:nvSpPr>
            <p:cNvPr id="10" name="Freeform 74"/>
            <p:cNvSpPr>
              <a:spLocks/>
            </p:cNvSpPr>
            <p:nvPr/>
          </p:nvSpPr>
          <p:spPr bwMode="auto">
            <a:xfrm>
              <a:off x="3132773" y="4265613"/>
              <a:ext cx="2781300" cy="1308100"/>
            </a:xfrm>
            <a:custGeom>
              <a:avLst/>
              <a:gdLst>
                <a:gd name="T0" fmla="*/ 0 w 1752"/>
                <a:gd name="T1" fmla="*/ 776 h 824"/>
                <a:gd name="T2" fmla="*/ 96 w 1752"/>
                <a:gd name="T3" fmla="*/ 392 h 824"/>
                <a:gd name="T4" fmla="*/ 528 w 1752"/>
                <a:gd name="T5" fmla="*/ 56 h 824"/>
                <a:gd name="T6" fmla="*/ 1200 w 1752"/>
                <a:gd name="T7" fmla="*/ 56 h 824"/>
                <a:gd name="T8" fmla="*/ 1584 w 1752"/>
                <a:gd name="T9" fmla="*/ 344 h 824"/>
                <a:gd name="T10" fmla="*/ 1728 w 1752"/>
                <a:gd name="T11" fmla="*/ 680 h 824"/>
                <a:gd name="T12" fmla="*/ 1728 w 1752"/>
                <a:gd name="T13" fmla="*/ 824 h 824"/>
                <a:gd name="T14" fmla="*/ 0 60000 65536"/>
                <a:gd name="T15" fmla="*/ 0 60000 65536"/>
                <a:gd name="T16" fmla="*/ 0 60000 65536"/>
                <a:gd name="T17" fmla="*/ 0 60000 65536"/>
                <a:gd name="T18" fmla="*/ 0 60000 65536"/>
                <a:gd name="T19" fmla="*/ 0 60000 65536"/>
                <a:gd name="T20" fmla="*/ 0 60000 65536"/>
                <a:gd name="T21" fmla="*/ 0 w 1752"/>
                <a:gd name="T22" fmla="*/ 0 h 824"/>
                <a:gd name="T23" fmla="*/ 1752 w 1752"/>
                <a:gd name="T24" fmla="*/ 824 h 8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52" h="824">
                  <a:moveTo>
                    <a:pt x="0" y="776"/>
                  </a:moveTo>
                  <a:cubicBezTo>
                    <a:pt x="4" y="644"/>
                    <a:pt x="8" y="512"/>
                    <a:pt x="96" y="392"/>
                  </a:cubicBezTo>
                  <a:cubicBezTo>
                    <a:pt x="184" y="272"/>
                    <a:pt x="344" y="112"/>
                    <a:pt x="528" y="56"/>
                  </a:cubicBezTo>
                  <a:cubicBezTo>
                    <a:pt x="712" y="0"/>
                    <a:pt x="1024" y="8"/>
                    <a:pt x="1200" y="56"/>
                  </a:cubicBezTo>
                  <a:cubicBezTo>
                    <a:pt x="1376" y="104"/>
                    <a:pt x="1496" y="240"/>
                    <a:pt x="1584" y="344"/>
                  </a:cubicBezTo>
                  <a:cubicBezTo>
                    <a:pt x="1672" y="448"/>
                    <a:pt x="1704" y="600"/>
                    <a:pt x="1728" y="680"/>
                  </a:cubicBezTo>
                  <a:cubicBezTo>
                    <a:pt x="1752" y="760"/>
                    <a:pt x="1740" y="792"/>
                    <a:pt x="1728" y="824"/>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smtClean="0">
                <a:solidFill>
                  <a:srgbClr val="004386"/>
                </a:solidFill>
                <a:latin typeface="Traditional Arabic" panose="02020603050405020304" pitchFamily="18" charset="-78"/>
                <a:cs typeface="Traditional Arabic" panose="02020603050405020304" pitchFamily="18" charset="-78"/>
              </a:endParaRPr>
            </a:p>
          </p:txBody>
        </p:sp>
        <p:sp>
          <p:nvSpPr>
            <p:cNvPr id="11" name="Freeform 76"/>
            <p:cNvSpPr>
              <a:spLocks/>
            </p:cNvSpPr>
            <p:nvPr/>
          </p:nvSpPr>
          <p:spPr bwMode="auto">
            <a:xfrm>
              <a:off x="3513773" y="4303713"/>
              <a:ext cx="2082800" cy="1498600"/>
            </a:xfrm>
            <a:custGeom>
              <a:avLst/>
              <a:gdLst>
                <a:gd name="T0" fmla="*/ 0 w 1312"/>
                <a:gd name="T1" fmla="*/ 896 h 944"/>
                <a:gd name="T2" fmla="*/ 48 w 1312"/>
                <a:gd name="T3" fmla="*/ 512 h 944"/>
                <a:gd name="T4" fmla="*/ 288 w 1312"/>
                <a:gd name="T5" fmla="*/ 224 h 944"/>
                <a:gd name="T6" fmla="*/ 624 w 1312"/>
                <a:gd name="T7" fmla="*/ 32 h 944"/>
                <a:gd name="T8" fmla="*/ 768 w 1312"/>
                <a:gd name="T9" fmla="*/ 32 h 944"/>
                <a:gd name="T10" fmla="*/ 1056 w 1312"/>
                <a:gd name="T11" fmla="*/ 224 h 944"/>
                <a:gd name="T12" fmla="*/ 1200 w 1312"/>
                <a:gd name="T13" fmla="*/ 416 h 944"/>
                <a:gd name="T14" fmla="*/ 1296 w 1312"/>
                <a:gd name="T15" fmla="*/ 608 h 944"/>
                <a:gd name="T16" fmla="*/ 1296 w 1312"/>
                <a:gd name="T17" fmla="*/ 848 h 944"/>
                <a:gd name="T18" fmla="*/ 1296 w 1312"/>
                <a:gd name="T19" fmla="*/ 944 h 9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12"/>
                <a:gd name="T31" fmla="*/ 0 h 944"/>
                <a:gd name="T32" fmla="*/ 1312 w 1312"/>
                <a:gd name="T33" fmla="*/ 944 h 9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12" h="944">
                  <a:moveTo>
                    <a:pt x="0" y="896"/>
                  </a:moveTo>
                  <a:cubicBezTo>
                    <a:pt x="0" y="760"/>
                    <a:pt x="0" y="624"/>
                    <a:pt x="48" y="512"/>
                  </a:cubicBezTo>
                  <a:cubicBezTo>
                    <a:pt x="96" y="400"/>
                    <a:pt x="192" y="304"/>
                    <a:pt x="288" y="224"/>
                  </a:cubicBezTo>
                  <a:cubicBezTo>
                    <a:pt x="384" y="144"/>
                    <a:pt x="544" y="64"/>
                    <a:pt x="624" y="32"/>
                  </a:cubicBezTo>
                  <a:cubicBezTo>
                    <a:pt x="704" y="0"/>
                    <a:pt x="696" y="0"/>
                    <a:pt x="768" y="32"/>
                  </a:cubicBezTo>
                  <a:cubicBezTo>
                    <a:pt x="840" y="64"/>
                    <a:pt x="984" y="160"/>
                    <a:pt x="1056" y="224"/>
                  </a:cubicBezTo>
                  <a:cubicBezTo>
                    <a:pt x="1128" y="288"/>
                    <a:pt x="1160" y="352"/>
                    <a:pt x="1200" y="416"/>
                  </a:cubicBezTo>
                  <a:cubicBezTo>
                    <a:pt x="1240" y="480"/>
                    <a:pt x="1280" y="536"/>
                    <a:pt x="1296" y="608"/>
                  </a:cubicBezTo>
                  <a:cubicBezTo>
                    <a:pt x="1312" y="680"/>
                    <a:pt x="1296" y="792"/>
                    <a:pt x="1296" y="848"/>
                  </a:cubicBezTo>
                  <a:cubicBezTo>
                    <a:pt x="1296" y="904"/>
                    <a:pt x="1296" y="924"/>
                    <a:pt x="1296" y="944"/>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smtClean="0">
                <a:solidFill>
                  <a:srgbClr val="004386"/>
                </a:solidFill>
                <a:latin typeface="Traditional Arabic" panose="02020603050405020304" pitchFamily="18" charset="-78"/>
                <a:cs typeface="Traditional Arabic" panose="02020603050405020304" pitchFamily="18" charset="-78"/>
              </a:endParaRPr>
            </a:p>
          </p:txBody>
        </p:sp>
        <p:sp>
          <p:nvSpPr>
            <p:cNvPr id="12" name="Freeform 77"/>
            <p:cNvSpPr>
              <a:spLocks/>
            </p:cNvSpPr>
            <p:nvPr/>
          </p:nvSpPr>
          <p:spPr bwMode="auto">
            <a:xfrm>
              <a:off x="3932873" y="4240213"/>
              <a:ext cx="812800" cy="1562100"/>
            </a:xfrm>
            <a:custGeom>
              <a:avLst/>
              <a:gdLst>
                <a:gd name="T0" fmla="*/ 24 w 512"/>
                <a:gd name="T1" fmla="*/ 696 h 984"/>
                <a:gd name="T2" fmla="*/ 24 w 512"/>
                <a:gd name="T3" fmla="*/ 360 h 984"/>
                <a:gd name="T4" fmla="*/ 168 w 512"/>
                <a:gd name="T5" fmla="*/ 168 h 984"/>
                <a:gd name="T6" fmla="*/ 360 w 512"/>
                <a:gd name="T7" fmla="*/ 24 h 984"/>
                <a:gd name="T8" fmla="*/ 456 w 512"/>
                <a:gd name="T9" fmla="*/ 312 h 984"/>
                <a:gd name="T10" fmla="*/ 504 w 512"/>
                <a:gd name="T11" fmla="*/ 600 h 984"/>
                <a:gd name="T12" fmla="*/ 504 w 512"/>
                <a:gd name="T13" fmla="*/ 888 h 984"/>
                <a:gd name="T14" fmla="*/ 504 w 512"/>
                <a:gd name="T15" fmla="*/ 984 h 984"/>
                <a:gd name="T16" fmla="*/ 0 60000 65536"/>
                <a:gd name="T17" fmla="*/ 0 60000 65536"/>
                <a:gd name="T18" fmla="*/ 0 60000 65536"/>
                <a:gd name="T19" fmla="*/ 0 60000 65536"/>
                <a:gd name="T20" fmla="*/ 0 60000 65536"/>
                <a:gd name="T21" fmla="*/ 0 60000 65536"/>
                <a:gd name="T22" fmla="*/ 0 60000 65536"/>
                <a:gd name="T23" fmla="*/ 0 60000 65536"/>
                <a:gd name="T24" fmla="*/ 0 w 512"/>
                <a:gd name="T25" fmla="*/ 0 h 984"/>
                <a:gd name="T26" fmla="*/ 512 w 512"/>
                <a:gd name="T27" fmla="*/ 984 h 98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12" h="984">
                  <a:moveTo>
                    <a:pt x="24" y="696"/>
                  </a:moveTo>
                  <a:cubicBezTo>
                    <a:pt x="12" y="572"/>
                    <a:pt x="0" y="448"/>
                    <a:pt x="24" y="360"/>
                  </a:cubicBezTo>
                  <a:cubicBezTo>
                    <a:pt x="48" y="272"/>
                    <a:pt x="112" y="224"/>
                    <a:pt x="168" y="168"/>
                  </a:cubicBezTo>
                  <a:cubicBezTo>
                    <a:pt x="224" y="112"/>
                    <a:pt x="312" y="0"/>
                    <a:pt x="360" y="24"/>
                  </a:cubicBezTo>
                  <a:cubicBezTo>
                    <a:pt x="408" y="48"/>
                    <a:pt x="432" y="216"/>
                    <a:pt x="456" y="312"/>
                  </a:cubicBezTo>
                  <a:cubicBezTo>
                    <a:pt x="480" y="408"/>
                    <a:pt x="496" y="504"/>
                    <a:pt x="504" y="600"/>
                  </a:cubicBezTo>
                  <a:cubicBezTo>
                    <a:pt x="512" y="696"/>
                    <a:pt x="504" y="824"/>
                    <a:pt x="504" y="888"/>
                  </a:cubicBezTo>
                  <a:cubicBezTo>
                    <a:pt x="504" y="952"/>
                    <a:pt x="504" y="968"/>
                    <a:pt x="504" y="984"/>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smtClean="0">
                <a:solidFill>
                  <a:srgbClr val="004386"/>
                </a:solidFill>
                <a:latin typeface="Traditional Arabic" panose="02020603050405020304" pitchFamily="18" charset="-78"/>
                <a:cs typeface="Traditional Arabic" panose="02020603050405020304" pitchFamily="18" charset="-78"/>
              </a:endParaRPr>
            </a:p>
          </p:txBody>
        </p:sp>
        <p:sp>
          <p:nvSpPr>
            <p:cNvPr id="13" name="Freeform 78"/>
            <p:cNvSpPr>
              <a:spLocks/>
            </p:cNvSpPr>
            <p:nvPr/>
          </p:nvSpPr>
          <p:spPr bwMode="auto">
            <a:xfrm>
              <a:off x="4047173" y="4278313"/>
              <a:ext cx="1066800" cy="1524000"/>
            </a:xfrm>
            <a:custGeom>
              <a:avLst/>
              <a:gdLst>
                <a:gd name="T0" fmla="*/ 0 w 672"/>
                <a:gd name="T1" fmla="*/ 960 h 960"/>
                <a:gd name="T2" fmla="*/ 48 w 672"/>
                <a:gd name="T3" fmla="*/ 432 h 960"/>
                <a:gd name="T4" fmla="*/ 192 w 672"/>
                <a:gd name="T5" fmla="*/ 144 h 960"/>
                <a:gd name="T6" fmla="*/ 336 w 672"/>
                <a:gd name="T7" fmla="*/ 0 h 960"/>
                <a:gd name="T8" fmla="*/ 576 w 672"/>
                <a:gd name="T9" fmla="*/ 144 h 960"/>
                <a:gd name="T10" fmla="*/ 624 w 672"/>
                <a:gd name="T11" fmla="*/ 432 h 960"/>
                <a:gd name="T12" fmla="*/ 672 w 672"/>
                <a:gd name="T13" fmla="*/ 816 h 960"/>
                <a:gd name="T14" fmla="*/ 0 60000 65536"/>
                <a:gd name="T15" fmla="*/ 0 60000 65536"/>
                <a:gd name="T16" fmla="*/ 0 60000 65536"/>
                <a:gd name="T17" fmla="*/ 0 60000 65536"/>
                <a:gd name="T18" fmla="*/ 0 60000 65536"/>
                <a:gd name="T19" fmla="*/ 0 60000 65536"/>
                <a:gd name="T20" fmla="*/ 0 60000 65536"/>
                <a:gd name="T21" fmla="*/ 0 w 672"/>
                <a:gd name="T22" fmla="*/ 0 h 960"/>
                <a:gd name="T23" fmla="*/ 672 w 672"/>
                <a:gd name="T24" fmla="*/ 960 h 9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72" h="960">
                  <a:moveTo>
                    <a:pt x="0" y="960"/>
                  </a:moveTo>
                  <a:cubicBezTo>
                    <a:pt x="8" y="764"/>
                    <a:pt x="16" y="568"/>
                    <a:pt x="48" y="432"/>
                  </a:cubicBezTo>
                  <a:cubicBezTo>
                    <a:pt x="80" y="296"/>
                    <a:pt x="144" y="216"/>
                    <a:pt x="192" y="144"/>
                  </a:cubicBezTo>
                  <a:cubicBezTo>
                    <a:pt x="240" y="72"/>
                    <a:pt x="272" y="0"/>
                    <a:pt x="336" y="0"/>
                  </a:cubicBezTo>
                  <a:cubicBezTo>
                    <a:pt x="400" y="0"/>
                    <a:pt x="528" y="72"/>
                    <a:pt x="576" y="144"/>
                  </a:cubicBezTo>
                  <a:cubicBezTo>
                    <a:pt x="624" y="216"/>
                    <a:pt x="608" y="320"/>
                    <a:pt x="624" y="432"/>
                  </a:cubicBezTo>
                  <a:cubicBezTo>
                    <a:pt x="640" y="544"/>
                    <a:pt x="656" y="680"/>
                    <a:pt x="672" y="816"/>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smtClean="0">
                <a:solidFill>
                  <a:srgbClr val="004386"/>
                </a:solidFill>
                <a:latin typeface="Traditional Arabic" panose="02020603050405020304" pitchFamily="18" charset="-78"/>
                <a:cs typeface="Traditional Arabic" panose="02020603050405020304" pitchFamily="18" charset="-78"/>
              </a:endParaRPr>
            </a:p>
          </p:txBody>
        </p:sp>
        <p:sp>
          <p:nvSpPr>
            <p:cNvPr id="14" name="Oval 79"/>
            <p:cNvSpPr>
              <a:spLocks noChangeArrowheads="1"/>
            </p:cNvSpPr>
            <p:nvPr/>
          </p:nvSpPr>
          <p:spPr bwMode="auto">
            <a:xfrm>
              <a:off x="3818573" y="4354513"/>
              <a:ext cx="1371600" cy="7620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1800" smtClean="0">
                <a:solidFill>
                  <a:srgbClr val="004386"/>
                </a:solidFill>
                <a:latin typeface="Traditional Arabic" panose="02020603050405020304" pitchFamily="18" charset="-78"/>
                <a:cs typeface="Traditional Arabic" panose="02020603050405020304" pitchFamily="18" charset="-78"/>
              </a:endParaRPr>
            </a:p>
          </p:txBody>
        </p:sp>
        <p:sp>
          <p:nvSpPr>
            <p:cNvPr id="15" name="Oval 80"/>
            <p:cNvSpPr>
              <a:spLocks noChangeArrowheads="1"/>
            </p:cNvSpPr>
            <p:nvPr/>
          </p:nvSpPr>
          <p:spPr bwMode="auto">
            <a:xfrm>
              <a:off x="3513773" y="4506913"/>
              <a:ext cx="2057400" cy="30480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1800" smtClean="0">
                <a:solidFill>
                  <a:srgbClr val="004386"/>
                </a:solidFill>
                <a:latin typeface="Traditional Arabic" panose="02020603050405020304" pitchFamily="18" charset="-78"/>
                <a:cs typeface="Traditional Arabic" panose="02020603050405020304" pitchFamily="18" charset="-78"/>
              </a:endParaRPr>
            </a:p>
          </p:txBody>
        </p:sp>
        <p:sp>
          <p:nvSpPr>
            <p:cNvPr id="16" name="Oval 81"/>
            <p:cNvSpPr>
              <a:spLocks noChangeArrowheads="1"/>
            </p:cNvSpPr>
            <p:nvPr/>
          </p:nvSpPr>
          <p:spPr bwMode="auto">
            <a:xfrm>
              <a:off x="3285173" y="4811713"/>
              <a:ext cx="2438400" cy="30480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1800" smtClean="0">
                <a:solidFill>
                  <a:srgbClr val="004386"/>
                </a:solidFill>
                <a:latin typeface="Traditional Arabic" panose="02020603050405020304" pitchFamily="18" charset="-78"/>
                <a:cs typeface="Traditional Arabic" panose="02020603050405020304" pitchFamily="18" charset="-78"/>
              </a:endParaRPr>
            </a:p>
          </p:txBody>
        </p:sp>
        <p:sp>
          <p:nvSpPr>
            <p:cNvPr id="17" name="Oval 82"/>
            <p:cNvSpPr>
              <a:spLocks noChangeArrowheads="1"/>
            </p:cNvSpPr>
            <p:nvPr/>
          </p:nvSpPr>
          <p:spPr bwMode="auto">
            <a:xfrm>
              <a:off x="3132773" y="5192713"/>
              <a:ext cx="2819400" cy="30480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1800" smtClean="0">
                <a:solidFill>
                  <a:srgbClr val="004386"/>
                </a:solidFill>
                <a:latin typeface="Traditional Arabic" panose="02020603050405020304" pitchFamily="18" charset="-78"/>
                <a:cs typeface="Traditional Arabic" panose="02020603050405020304" pitchFamily="18" charset="-78"/>
              </a:endParaRPr>
            </a:p>
          </p:txBody>
        </p:sp>
        <p:sp>
          <p:nvSpPr>
            <p:cNvPr id="18" name="Freeform 83"/>
            <p:cNvSpPr>
              <a:spLocks/>
            </p:cNvSpPr>
            <p:nvPr/>
          </p:nvSpPr>
          <p:spPr bwMode="auto">
            <a:xfrm>
              <a:off x="3096261" y="4157663"/>
              <a:ext cx="2370138" cy="1549400"/>
            </a:xfrm>
            <a:custGeom>
              <a:avLst/>
              <a:gdLst>
                <a:gd name="T0" fmla="*/ 23 w 1493"/>
                <a:gd name="T1" fmla="*/ 604 h 976"/>
                <a:gd name="T2" fmla="*/ 299 w 1493"/>
                <a:gd name="T3" fmla="*/ 652 h 976"/>
                <a:gd name="T4" fmla="*/ 371 w 1493"/>
                <a:gd name="T5" fmla="*/ 676 h 976"/>
                <a:gd name="T6" fmla="*/ 443 w 1493"/>
                <a:gd name="T7" fmla="*/ 724 h 976"/>
                <a:gd name="T8" fmla="*/ 539 w 1493"/>
                <a:gd name="T9" fmla="*/ 796 h 976"/>
                <a:gd name="T10" fmla="*/ 611 w 1493"/>
                <a:gd name="T11" fmla="*/ 844 h 976"/>
                <a:gd name="T12" fmla="*/ 719 w 1493"/>
                <a:gd name="T13" fmla="*/ 940 h 976"/>
                <a:gd name="T14" fmla="*/ 743 w 1493"/>
                <a:gd name="T15" fmla="*/ 976 h 976"/>
                <a:gd name="T16" fmla="*/ 755 w 1493"/>
                <a:gd name="T17" fmla="*/ 940 h 976"/>
                <a:gd name="T18" fmla="*/ 767 w 1493"/>
                <a:gd name="T19" fmla="*/ 772 h 976"/>
                <a:gd name="T20" fmla="*/ 803 w 1493"/>
                <a:gd name="T21" fmla="*/ 700 h 976"/>
                <a:gd name="T22" fmla="*/ 887 w 1493"/>
                <a:gd name="T23" fmla="*/ 568 h 976"/>
                <a:gd name="T24" fmla="*/ 899 w 1493"/>
                <a:gd name="T25" fmla="*/ 532 h 976"/>
                <a:gd name="T26" fmla="*/ 971 w 1493"/>
                <a:gd name="T27" fmla="*/ 616 h 976"/>
                <a:gd name="T28" fmla="*/ 1019 w 1493"/>
                <a:gd name="T29" fmla="*/ 508 h 976"/>
                <a:gd name="T30" fmla="*/ 1079 w 1493"/>
                <a:gd name="T31" fmla="*/ 436 h 976"/>
                <a:gd name="T32" fmla="*/ 1127 w 1493"/>
                <a:gd name="T33" fmla="*/ 364 h 976"/>
                <a:gd name="T34" fmla="*/ 1139 w 1493"/>
                <a:gd name="T35" fmla="*/ 328 h 976"/>
                <a:gd name="T36" fmla="*/ 1331 w 1493"/>
                <a:gd name="T37" fmla="*/ 256 h 976"/>
                <a:gd name="T38" fmla="*/ 1463 w 1493"/>
                <a:gd name="T39" fmla="*/ 268 h 976"/>
                <a:gd name="T40" fmla="*/ 1379 w 1493"/>
                <a:gd name="T41" fmla="*/ 172 h 976"/>
                <a:gd name="T42" fmla="*/ 971 w 1493"/>
                <a:gd name="T43" fmla="*/ 40 h 976"/>
                <a:gd name="T44" fmla="*/ 503 w 1493"/>
                <a:gd name="T45" fmla="*/ 76 h 976"/>
                <a:gd name="T46" fmla="*/ 359 w 1493"/>
                <a:gd name="T47" fmla="*/ 172 h 976"/>
                <a:gd name="T48" fmla="*/ 287 w 1493"/>
                <a:gd name="T49" fmla="*/ 196 h 976"/>
                <a:gd name="T50" fmla="*/ 227 w 1493"/>
                <a:gd name="T51" fmla="*/ 268 h 976"/>
                <a:gd name="T52" fmla="*/ 155 w 1493"/>
                <a:gd name="T53" fmla="*/ 292 h 976"/>
                <a:gd name="T54" fmla="*/ 83 w 1493"/>
                <a:gd name="T55" fmla="*/ 412 h 976"/>
                <a:gd name="T56" fmla="*/ 71 w 1493"/>
                <a:gd name="T57" fmla="*/ 448 h 976"/>
                <a:gd name="T58" fmla="*/ 23 w 1493"/>
                <a:gd name="T59" fmla="*/ 604 h 97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493"/>
                <a:gd name="T91" fmla="*/ 0 h 976"/>
                <a:gd name="T92" fmla="*/ 1493 w 1493"/>
                <a:gd name="T93" fmla="*/ 976 h 97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493" h="976">
                  <a:moveTo>
                    <a:pt x="23" y="604"/>
                  </a:moveTo>
                  <a:cubicBezTo>
                    <a:pt x="281" y="619"/>
                    <a:pt x="164" y="592"/>
                    <a:pt x="299" y="652"/>
                  </a:cubicBezTo>
                  <a:cubicBezTo>
                    <a:pt x="322" y="662"/>
                    <a:pt x="347" y="668"/>
                    <a:pt x="371" y="676"/>
                  </a:cubicBezTo>
                  <a:cubicBezTo>
                    <a:pt x="398" y="685"/>
                    <a:pt x="443" y="724"/>
                    <a:pt x="443" y="724"/>
                  </a:cubicBezTo>
                  <a:cubicBezTo>
                    <a:pt x="482" y="783"/>
                    <a:pt x="489" y="755"/>
                    <a:pt x="539" y="796"/>
                  </a:cubicBezTo>
                  <a:cubicBezTo>
                    <a:pt x="599" y="846"/>
                    <a:pt x="548" y="823"/>
                    <a:pt x="611" y="844"/>
                  </a:cubicBezTo>
                  <a:cubicBezTo>
                    <a:pt x="693" y="926"/>
                    <a:pt x="655" y="897"/>
                    <a:pt x="719" y="940"/>
                  </a:cubicBezTo>
                  <a:cubicBezTo>
                    <a:pt x="727" y="952"/>
                    <a:pt x="729" y="976"/>
                    <a:pt x="743" y="976"/>
                  </a:cubicBezTo>
                  <a:cubicBezTo>
                    <a:pt x="756" y="976"/>
                    <a:pt x="754" y="953"/>
                    <a:pt x="755" y="940"/>
                  </a:cubicBezTo>
                  <a:cubicBezTo>
                    <a:pt x="762" y="884"/>
                    <a:pt x="760" y="828"/>
                    <a:pt x="767" y="772"/>
                  </a:cubicBezTo>
                  <a:cubicBezTo>
                    <a:pt x="772" y="727"/>
                    <a:pt x="785" y="741"/>
                    <a:pt x="803" y="700"/>
                  </a:cubicBezTo>
                  <a:cubicBezTo>
                    <a:pt x="833" y="632"/>
                    <a:pt x="823" y="610"/>
                    <a:pt x="887" y="568"/>
                  </a:cubicBezTo>
                  <a:cubicBezTo>
                    <a:pt x="891" y="556"/>
                    <a:pt x="888" y="538"/>
                    <a:pt x="899" y="532"/>
                  </a:cubicBezTo>
                  <a:cubicBezTo>
                    <a:pt x="932" y="516"/>
                    <a:pt x="959" y="598"/>
                    <a:pt x="971" y="616"/>
                  </a:cubicBezTo>
                  <a:cubicBezTo>
                    <a:pt x="1009" y="559"/>
                    <a:pt x="990" y="594"/>
                    <a:pt x="1019" y="508"/>
                  </a:cubicBezTo>
                  <a:cubicBezTo>
                    <a:pt x="1030" y="476"/>
                    <a:pt x="1060" y="461"/>
                    <a:pt x="1079" y="436"/>
                  </a:cubicBezTo>
                  <a:cubicBezTo>
                    <a:pt x="1097" y="413"/>
                    <a:pt x="1118" y="391"/>
                    <a:pt x="1127" y="364"/>
                  </a:cubicBezTo>
                  <a:cubicBezTo>
                    <a:pt x="1131" y="352"/>
                    <a:pt x="1131" y="338"/>
                    <a:pt x="1139" y="328"/>
                  </a:cubicBezTo>
                  <a:cubicBezTo>
                    <a:pt x="1176" y="281"/>
                    <a:pt x="1273" y="270"/>
                    <a:pt x="1331" y="256"/>
                  </a:cubicBezTo>
                  <a:cubicBezTo>
                    <a:pt x="1375" y="260"/>
                    <a:pt x="1427" y="294"/>
                    <a:pt x="1463" y="268"/>
                  </a:cubicBezTo>
                  <a:cubicBezTo>
                    <a:pt x="1493" y="247"/>
                    <a:pt x="1396" y="181"/>
                    <a:pt x="1379" y="172"/>
                  </a:cubicBezTo>
                  <a:cubicBezTo>
                    <a:pt x="1248" y="106"/>
                    <a:pt x="1118" y="61"/>
                    <a:pt x="971" y="40"/>
                  </a:cubicBezTo>
                  <a:cubicBezTo>
                    <a:pt x="815" y="45"/>
                    <a:pt x="640" y="0"/>
                    <a:pt x="503" y="76"/>
                  </a:cubicBezTo>
                  <a:cubicBezTo>
                    <a:pt x="463" y="98"/>
                    <a:pt x="406" y="156"/>
                    <a:pt x="359" y="172"/>
                  </a:cubicBezTo>
                  <a:cubicBezTo>
                    <a:pt x="335" y="180"/>
                    <a:pt x="287" y="196"/>
                    <a:pt x="287" y="196"/>
                  </a:cubicBezTo>
                  <a:cubicBezTo>
                    <a:pt x="272" y="218"/>
                    <a:pt x="251" y="254"/>
                    <a:pt x="227" y="268"/>
                  </a:cubicBezTo>
                  <a:cubicBezTo>
                    <a:pt x="205" y="280"/>
                    <a:pt x="155" y="292"/>
                    <a:pt x="155" y="292"/>
                  </a:cubicBezTo>
                  <a:cubicBezTo>
                    <a:pt x="118" y="366"/>
                    <a:pt x="141" y="325"/>
                    <a:pt x="83" y="412"/>
                  </a:cubicBezTo>
                  <a:cubicBezTo>
                    <a:pt x="76" y="423"/>
                    <a:pt x="77" y="437"/>
                    <a:pt x="71" y="448"/>
                  </a:cubicBezTo>
                  <a:cubicBezTo>
                    <a:pt x="26" y="528"/>
                    <a:pt x="0" y="514"/>
                    <a:pt x="23" y="604"/>
                  </a:cubicBezTo>
                  <a:close/>
                </a:path>
              </a:pathLst>
            </a:custGeom>
            <a:solidFill>
              <a:schemeClr val="hlink"/>
            </a:solidFill>
            <a:ln w="9525">
              <a:solidFill>
                <a:schemeClr val="tx1"/>
              </a:solidFill>
              <a:round/>
              <a:headEnd/>
              <a:tailEnd/>
            </a:ln>
          </p:spPr>
          <p:txBody>
            <a:bodyPr wrap="none" anchor="ctr"/>
            <a:lstStyle/>
            <a:p>
              <a:endParaRPr lang="fr-FR" smtClean="0">
                <a:solidFill>
                  <a:srgbClr val="004386"/>
                </a:solidFill>
                <a:latin typeface="Traditional Arabic" panose="02020603050405020304" pitchFamily="18" charset="-78"/>
                <a:cs typeface="Traditional Arabic" panose="02020603050405020304" pitchFamily="18" charset="-78"/>
              </a:endParaRPr>
            </a:p>
          </p:txBody>
        </p:sp>
        <p:sp>
          <p:nvSpPr>
            <p:cNvPr id="19" name="Freeform 85"/>
            <p:cNvSpPr>
              <a:spLocks/>
            </p:cNvSpPr>
            <p:nvPr/>
          </p:nvSpPr>
          <p:spPr bwMode="auto">
            <a:xfrm>
              <a:off x="4010661" y="4814888"/>
              <a:ext cx="517525" cy="182562"/>
            </a:xfrm>
            <a:custGeom>
              <a:avLst/>
              <a:gdLst>
                <a:gd name="T0" fmla="*/ 326 w 326"/>
                <a:gd name="T1" fmla="*/ 115 h 115"/>
                <a:gd name="T2" fmla="*/ 179 w 326"/>
                <a:gd name="T3" fmla="*/ 91 h 115"/>
                <a:gd name="T4" fmla="*/ 11 w 326"/>
                <a:gd name="T5" fmla="*/ 46 h 115"/>
                <a:gd name="T6" fmla="*/ 152 w 326"/>
                <a:gd name="T7" fmla="*/ 28 h 115"/>
                <a:gd name="T8" fmla="*/ 167 w 326"/>
                <a:gd name="T9" fmla="*/ 46 h 115"/>
                <a:gd name="T10" fmla="*/ 0 60000 65536"/>
                <a:gd name="T11" fmla="*/ 0 60000 65536"/>
                <a:gd name="T12" fmla="*/ 0 60000 65536"/>
                <a:gd name="T13" fmla="*/ 0 60000 65536"/>
                <a:gd name="T14" fmla="*/ 0 60000 65536"/>
                <a:gd name="T15" fmla="*/ 0 w 326"/>
                <a:gd name="T16" fmla="*/ 0 h 115"/>
                <a:gd name="T17" fmla="*/ 326 w 326"/>
                <a:gd name="T18" fmla="*/ 115 h 115"/>
              </a:gdLst>
              <a:ahLst/>
              <a:cxnLst>
                <a:cxn ang="T10">
                  <a:pos x="T0" y="T1"/>
                </a:cxn>
                <a:cxn ang="T11">
                  <a:pos x="T2" y="T3"/>
                </a:cxn>
                <a:cxn ang="T12">
                  <a:pos x="T4" y="T5"/>
                </a:cxn>
                <a:cxn ang="T13">
                  <a:pos x="T6" y="T7"/>
                </a:cxn>
                <a:cxn ang="T14">
                  <a:pos x="T8" y="T9"/>
                </a:cxn>
              </a:cxnLst>
              <a:rect l="T15" t="T16" r="T17" b="T18"/>
              <a:pathLst>
                <a:path w="326" h="115">
                  <a:moveTo>
                    <a:pt x="326" y="115"/>
                  </a:moveTo>
                  <a:cubicBezTo>
                    <a:pt x="281" y="100"/>
                    <a:pt x="227" y="96"/>
                    <a:pt x="179" y="91"/>
                  </a:cubicBezTo>
                  <a:cubicBezTo>
                    <a:pt x="122" y="72"/>
                    <a:pt x="65" y="73"/>
                    <a:pt x="11" y="46"/>
                  </a:cubicBezTo>
                  <a:cubicBezTo>
                    <a:pt x="0" y="0"/>
                    <a:pt x="105" y="28"/>
                    <a:pt x="152" y="28"/>
                  </a:cubicBezTo>
                  <a:lnTo>
                    <a:pt x="167" y="46"/>
                  </a:ln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smtClean="0">
                <a:solidFill>
                  <a:srgbClr val="004386"/>
                </a:solidFill>
                <a:latin typeface="Traditional Arabic" panose="02020603050405020304" pitchFamily="18" charset="-78"/>
                <a:cs typeface="Traditional Arabic" panose="02020603050405020304" pitchFamily="18" charset="-78"/>
              </a:endParaRPr>
            </a:p>
          </p:txBody>
        </p:sp>
        <p:sp>
          <p:nvSpPr>
            <p:cNvPr id="20" name="Freeform 86"/>
            <p:cNvSpPr>
              <a:spLocks/>
            </p:cNvSpPr>
            <p:nvPr/>
          </p:nvSpPr>
          <p:spPr bwMode="auto">
            <a:xfrm>
              <a:off x="3589973" y="4449763"/>
              <a:ext cx="457200" cy="133350"/>
            </a:xfrm>
            <a:custGeom>
              <a:avLst/>
              <a:gdLst>
                <a:gd name="T0" fmla="*/ 0 w 288"/>
                <a:gd name="T1" fmla="*/ 0 h 84"/>
                <a:gd name="T2" fmla="*/ 117 w 288"/>
                <a:gd name="T3" fmla="*/ 54 h 84"/>
                <a:gd name="T4" fmla="*/ 276 w 288"/>
                <a:gd name="T5" fmla="*/ 66 h 84"/>
                <a:gd name="T6" fmla="*/ 288 w 288"/>
                <a:gd name="T7" fmla="*/ 84 h 84"/>
                <a:gd name="T8" fmla="*/ 0 60000 65536"/>
                <a:gd name="T9" fmla="*/ 0 60000 65536"/>
                <a:gd name="T10" fmla="*/ 0 60000 65536"/>
                <a:gd name="T11" fmla="*/ 0 60000 65536"/>
                <a:gd name="T12" fmla="*/ 0 w 288"/>
                <a:gd name="T13" fmla="*/ 0 h 84"/>
                <a:gd name="T14" fmla="*/ 288 w 288"/>
                <a:gd name="T15" fmla="*/ 84 h 84"/>
              </a:gdLst>
              <a:ahLst/>
              <a:cxnLst>
                <a:cxn ang="T8">
                  <a:pos x="T0" y="T1"/>
                </a:cxn>
                <a:cxn ang="T9">
                  <a:pos x="T2" y="T3"/>
                </a:cxn>
                <a:cxn ang="T10">
                  <a:pos x="T4" y="T5"/>
                </a:cxn>
                <a:cxn ang="T11">
                  <a:pos x="T6" y="T7"/>
                </a:cxn>
              </a:cxnLst>
              <a:rect l="T12" t="T13" r="T14" b="T15"/>
              <a:pathLst>
                <a:path w="288" h="84">
                  <a:moveTo>
                    <a:pt x="0" y="0"/>
                  </a:moveTo>
                  <a:cubicBezTo>
                    <a:pt x="12" y="49"/>
                    <a:pt x="77" y="49"/>
                    <a:pt x="117" y="54"/>
                  </a:cubicBezTo>
                  <a:cubicBezTo>
                    <a:pt x="165" y="70"/>
                    <a:pt x="228" y="66"/>
                    <a:pt x="276" y="66"/>
                  </a:cubicBezTo>
                  <a:lnTo>
                    <a:pt x="288" y="84"/>
                  </a:ln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smtClean="0">
                <a:solidFill>
                  <a:srgbClr val="004386"/>
                </a:solidFill>
                <a:latin typeface="Traditional Arabic" panose="02020603050405020304" pitchFamily="18" charset="-78"/>
                <a:cs typeface="Traditional Arabic" panose="02020603050405020304" pitchFamily="18" charset="-78"/>
              </a:endParaRPr>
            </a:p>
          </p:txBody>
        </p:sp>
        <p:sp>
          <p:nvSpPr>
            <p:cNvPr id="21" name="Freeform 87"/>
            <p:cNvSpPr>
              <a:spLocks/>
            </p:cNvSpPr>
            <p:nvPr/>
          </p:nvSpPr>
          <p:spPr bwMode="auto">
            <a:xfrm>
              <a:off x="3361373" y="4611688"/>
              <a:ext cx="328613" cy="200025"/>
            </a:xfrm>
            <a:custGeom>
              <a:avLst/>
              <a:gdLst>
                <a:gd name="T0" fmla="*/ 0 w 207"/>
                <a:gd name="T1" fmla="*/ 0 h 126"/>
                <a:gd name="T2" fmla="*/ 12 w 207"/>
                <a:gd name="T3" fmla="*/ 54 h 126"/>
                <a:gd name="T4" fmla="*/ 75 w 207"/>
                <a:gd name="T5" fmla="*/ 90 h 126"/>
                <a:gd name="T6" fmla="*/ 150 w 207"/>
                <a:gd name="T7" fmla="*/ 114 h 126"/>
                <a:gd name="T8" fmla="*/ 207 w 207"/>
                <a:gd name="T9" fmla="*/ 126 h 126"/>
                <a:gd name="T10" fmla="*/ 0 60000 65536"/>
                <a:gd name="T11" fmla="*/ 0 60000 65536"/>
                <a:gd name="T12" fmla="*/ 0 60000 65536"/>
                <a:gd name="T13" fmla="*/ 0 60000 65536"/>
                <a:gd name="T14" fmla="*/ 0 60000 65536"/>
                <a:gd name="T15" fmla="*/ 0 w 207"/>
                <a:gd name="T16" fmla="*/ 0 h 126"/>
                <a:gd name="T17" fmla="*/ 207 w 207"/>
                <a:gd name="T18" fmla="*/ 126 h 126"/>
              </a:gdLst>
              <a:ahLst/>
              <a:cxnLst>
                <a:cxn ang="T10">
                  <a:pos x="T0" y="T1"/>
                </a:cxn>
                <a:cxn ang="T11">
                  <a:pos x="T2" y="T3"/>
                </a:cxn>
                <a:cxn ang="T12">
                  <a:pos x="T4" y="T5"/>
                </a:cxn>
                <a:cxn ang="T13">
                  <a:pos x="T6" y="T7"/>
                </a:cxn>
                <a:cxn ang="T14">
                  <a:pos x="T8" y="T9"/>
                </a:cxn>
              </a:cxnLst>
              <a:rect l="T15" t="T16" r="T17" b="T18"/>
              <a:pathLst>
                <a:path w="207" h="126">
                  <a:moveTo>
                    <a:pt x="0" y="0"/>
                  </a:moveTo>
                  <a:cubicBezTo>
                    <a:pt x="2" y="19"/>
                    <a:pt x="1" y="37"/>
                    <a:pt x="12" y="54"/>
                  </a:cubicBezTo>
                  <a:cubicBezTo>
                    <a:pt x="29" y="80"/>
                    <a:pt x="47" y="84"/>
                    <a:pt x="75" y="90"/>
                  </a:cubicBezTo>
                  <a:cubicBezTo>
                    <a:pt x="100" y="96"/>
                    <a:pt x="126" y="105"/>
                    <a:pt x="150" y="114"/>
                  </a:cubicBezTo>
                  <a:cubicBezTo>
                    <a:pt x="168" y="121"/>
                    <a:pt x="190" y="117"/>
                    <a:pt x="207" y="126"/>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smtClean="0">
                <a:solidFill>
                  <a:srgbClr val="004386"/>
                </a:solidFill>
                <a:latin typeface="Traditional Arabic" panose="02020603050405020304" pitchFamily="18" charset="-78"/>
                <a:cs typeface="Traditional Arabic" panose="02020603050405020304" pitchFamily="18" charset="-78"/>
              </a:endParaRPr>
            </a:p>
          </p:txBody>
        </p:sp>
        <p:sp>
          <p:nvSpPr>
            <p:cNvPr id="22" name="Freeform 88"/>
            <p:cNvSpPr>
              <a:spLocks/>
            </p:cNvSpPr>
            <p:nvPr/>
          </p:nvSpPr>
          <p:spPr bwMode="auto">
            <a:xfrm>
              <a:off x="5356861" y="4478338"/>
              <a:ext cx="488950" cy="866775"/>
            </a:xfrm>
            <a:custGeom>
              <a:avLst/>
              <a:gdLst>
                <a:gd name="T0" fmla="*/ 45 w 308"/>
                <a:gd name="T1" fmla="*/ 63 h 546"/>
                <a:gd name="T2" fmla="*/ 96 w 308"/>
                <a:gd name="T3" fmla="*/ 93 h 546"/>
                <a:gd name="T4" fmla="*/ 123 w 308"/>
                <a:gd name="T5" fmla="*/ 105 h 546"/>
                <a:gd name="T6" fmla="*/ 198 w 308"/>
                <a:gd name="T7" fmla="*/ 180 h 546"/>
                <a:gd name="T8" fmla="*/ 222 w 308"/>
                <a:gd name="T9" fmla="*/ 222 h 546"/>
                <a:gd name="T10" fmla="*/ 240 w 308"/>
                <a:gd name="T11" fmla="*/ 270 h 546"/>
                <a:gd name="T12" fmla="*/ 246 w 308"/>
                <a:gd name="T13" fmla="*/ 303 h 546"/>
                <a:gd name="T14" fmla="*/ 258 w 308"/>
                <a:gd name="T15" fmla="*/ 321 h 546"/>
                <a:gd name="T16" fmla="*/ 273 w 308"/>
                <a:gd name="T17" fmla="*/ 378 h 546"/>
                <a:gd name="T18" fmla="*/ 270 w 308"/>
                <a:gd name="T19" fmla="*/ 501 h 546"/>
                <a:gd name="T20" fmla="*/ 264 w 308"/>
                <a:gd name="T21" fmla="*/ 540 h 546"/>
                <a:gd name="T22" fmla="*/ 270 w 308"/>
                <a:gd name="T23" fmla="*/ 522 h 546"/>
                <a:gd name="T24" fmla="*/ 282 w 308"/>
                <a:gd name="T25" fmla="*/ 498 h 546"/>
                <a:gd name="T26" fmla="*/ 303 w 308"/>
                <a:gd name="T27" fmla="*/ 429 h 546"/>
                <a:gd name="T28" fmla="*/ 303 w 308"/>
                <a:gd name="T29" fmla="*/ 375 h 546"/>
                <a:gd name="T30" fmla="*/ 285 w 308"/>
                <a:gd name="T31" fmla="*/ 333 h 546"/>
                <a:gd name="T32" fmla="*/ 237 w 308"/>
                <a:gd name="T33" fmla="*/ 222 h 546"/>
                <a:gd name="T34" fmla="*/ 207 w 308"/>
                <a:gd name="T35" fmla="*/ 174 h 546"/>
                <a:gd name="T36" fmla="*/ 102 w 308"/>
                <a:gd name="T37" fmla="*/ 63 h 546"/>
                <a:gd name="T38" fmla="*/ 36 w 308"/>
                <a:gd name="T39" fmla="*/ 24 h 546"/>
                <a:gd name="T40" fmla="*/ 9 w 308"/>
                <a:gd name="T41" fmla="*/ 6 h 546"/>
                <a:gd name="T42" fmla="*/ 0 w 308"/>
                <a:gd name="T43" fmla="*/ 0 h 546"/>
                <a:gd name="T44" fmla="*/ 9 w 308"/>
                <a:gd name="T45" fmla="*/ 6 h 546"/>
                <a:gd name="T46" fmla="*/ 42 w 308"/>
                <a:gd name="T47" fmla="*/ 51 h 546"/>
                <a:gd name="T48" fmla="*/ 51 w 308"/>
                <a:gd name="T49" fmla="*/ 69 h 546"/>
                <a:gd name="T50" fmla="*/ 45 w 308"/>
                <a:gd name="T51" fmla="*/ 63 h 54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308"/>
                <a:gd name="T79" fmla="*/ 0 h 546"/>
                <a:gd name="T80" fmla="*/ 308 w 308"/>
                <a:gd name="T81" fmla="*/ 546 h 54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308" h="546">
                  <a:moveTo>
                    <a:pt x="45" y="63"/>
                  </a:moveTo>
                  <a:cubicBezTo>
                    <a:pt x="67" y="56"/>
                    <a:pt x="78" y="81"/>
                    <a:pt x="96" y="93"/>
                  </a:cubicBezTo>
                  <a:cubicBezTo>
                    <a:pt x="104" y="98"/>
                    <a:pt x="123" y="105"/>
                    <a:pt x="123" y="105"/>
                  </a:cubicBezTo>
                  <a:cubicBezTo>
                    <a:pt x="148" y="130"/>
                    <a:pt x="169" y="161"/>
                    <a:pt x="198" y="180"/>
                  </a:cubicBezTo>
                  <a:cubicBezTo>
                    <a:pt x="205" y="194"/>
                    <a:pt x="217" y="207"/>
                    <a:pt x="222" y="222"/>
                  </a:cubicBezTo>
                  <a:cubicBezTo>
                    <a:pt x="227" y="238"/>
                    <a:pt x="230" y="256"/>
                    <a:pt x="240" y="270"/>
                  </a:cubicBezTo>
                  <a:cubicBezTo>
                    <a:pt x="242" y="281"/>
                    <a:pt x="242" y="293"/>
                    <a:pt x="246" y="303"/>
                  </a:cubicBezTo>
                  <a:cubicBezTo>
                    <a:pt x="249" y="310"/>
                    <a:pt x="258" y="321"/>
                    <a:pt x="258" y="321"/>
                  </a:cubicBezTo>
                  <a:cubicBezTo>
                    <a:pt x="263" y="340"/>
                    <a:pt x="268" y="359"/>
                    <a:pt x="273" y="378"/>
                  </a:cubicBezTo>
                  <a:cubicBezTo>
                    <a:pt x="272" y="419"/>
                    <a:pt x="272" y="460"/>
                    <a:pt x="270" y="501"/>
                  </a:cubicBezTo>
                  <a:cubicBezTo>
                    <a:pt x="269" y="515"/>
                    <a:pt x="267" y="527"/>
                    <a:pt x="264" y="540"/>
                  </a:cubicBezTo>
                  <a:cubicBezTo>
                    <a:pt x="263" y="546"/>
                    <a:pt x="268" y="528"/>
                    <a:pt x="270" y="522"/>
                  </a:cubicBezTo>
                  <a:cubicBezTo>
                    <a:pt x="273" y="514"/>
                    <a:pt x="278" y="506"/>
                    <a:pt x="282" y="498"/>
                  </a:cubicBezTo>
                  <a:cubicBezTo>
                    <a:pt x="292" y="478"/>
                    <a:pt x="296" y="451"/>
                    <a:pt x="303" y="429"/>
                  </a:cubicBezTo>
                  <a:cubicBezTo>
                    <a:pt x="307" y="402"/>
                    <a:pt x="308" y="408"/>
                    <a:pt x="303" y="375"/>
                  </a:cubicBezTo>
                  <a:cubicBezTo>
                    <a:pt x="301" y="361"/>
                    <a:pt x="291" y="346"/>
                    <a:pt x="285" y="333"/>
                  </a:cubicBezTo>
                  <a:cubicBezTo>
                    <a:pt x="270" y="299"/>
                    <a:pt x="269" y="244"/>
                    <a:pt x="237" y="222"/>
                  </a:cubicBezTo>
                  <a:cubicBezTo>
                    <a:pt x="232" y="202"/>
                    <a:pt x="217" y="191"/>
                    <a:pt x="207" y="174"/>
                  </a:cubicBezTo>
                  <a:cubicBezTo>
                    <a:pt x="180" y="127"/>
                    <a:pt x="144" y="96"/>
                    <a:pt x="102" y="63"/>
                  </a:cubicBezTo>
                  <a:cubicBezTo>
                    <a:pt x="81" y="47"/>
                    <a:pt x="58" y="39"/>
                    <a:pt x="36" y="24"/>
                  </a:cubicBezTo>
                  <a:cubicBezTo>
                    <a:pt x="27" y="18"/>
                    <a:pt x="18" y="12"/>
                    <a:pt x="9" y="6"/>
                  </a:cubicBezTo>
                  <a:lnTo>
                    <a:pt x="0" y="0"/>
                  </a:lnTo>
                  <a:cubicBezTo>
                    <a:pt x="0" y="0"/>
                    <a:pt x="9" y="6"/>
                    <a:pt x="9" y="6"/>
                  </a:cubicBezTo>
                  <a:cubicBezTo>
                    <a:pt x="19" y="21"/>
                    <a:pt x="32" y="35"/>
                    <a:pt x="42" y="51"/>
                  </a:cubicBezTo>
                  <a:cubicBezTo>
                    <a:pt x="42" y="51"/>
                    <a:pt x="53" y="67"/>
                    <a:pt x="51" y="69"/>
                  </a:cubicBezTo>
                  <a:cubicBezTo>
                    <a:pt x="49" y="71"/>
                    <a:pt x="47" y="65"/>
                    <a:pt x="45" y="63"/>
                  </a:cubicBezTo>
                  <a:close/>
                </a:path>
              </a:pathLst>
            </a:custGeom>
            <a:solidFill>
              <a:schemeClr val="folHlink"/>
            </a:solidFill>
            <a:ln w="9525">
              <a:solidFill>
                <a:srgbClr val="000099"/>
              </a:solidFill>
              <a:round/>
              <a:headEnd/>
              <a:tailEnd/>
            </a:ln>
          </p:spPr>
          <p:txBody>
            <a:bodyPr wrap="none" anchor="ctr"/>
            <a:lstStyle/>
            <a:p>
              <a:endParaRPr lang="fr-FR" smtClean="0">
                <a:solidFill>
                  <a:srgbClr val="004386"/>
                </a:solidFill>
                <a:latin typeface="Traditional Arabic" panose="02020603050405020304" pitchFamily="18" charset="-78"/>
                <a:cs typeface="Traditional Arabic" panose="02020603050405020304" pitchFamily="18" charset="-78"/>
              </a:endParaRPr>
            </a:p>
          </p:txBody>
        </p:sp>
        <p:sp>
          <p:nvSpPr>
            <p:cNvPr id="23" name="Line 91"/>
            <p:cNvSpPr>
              <a:spLocks noChangeShapeType="1"/>
            </p:cNvSpPr>
            <p:nvPr/>
          </p:nvSpPr>
          <p:spPr bwMode="auto">
            <a:xfrm>
              <a:off x="3132773" y="5268913"/>
              <a:ext cx="0" cy="7620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fr-FR" smtClean="0">
                <a:solidFill>
                  <a:srgbClr val="004386"/>
                </a:solidFill>
                <a:latin typeface="Traditional Arabic" panose="02020603050405020304" pitchFamily="18" charset="-78"/>
                <a:cs typeface="Traditional Arabic" panose="02020603050405020304" pitchFamily="18" charset="-78"/>
              </a:endParaRPr>
            </a:p>
          </p:txBody>
        </p:sp>
        <p:sp>
          <p:nvSpPr>
            <p:cNvPr id="24" name="Line 92"/>
            <p:cNvSpPr>
              <a:spLocks noChangeShapeType="1"/>
            </p:cNvSpPr>
            <p:nvPr/>
          </p:nvSpPr>
          <p:spPr bwMode="auto">
            <a:xfrm>
              <a:off x="5936040" y="5268913"/>
              <a:ext cx="0" cy="7620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fr-FR" smtClean="0">
                <a:solidFill>
                  <a:srgbClr val="004386"/>
                </a:solidFill>
                <a:latin typeface="Traditional Arabic" panose="02020603050405020304" pitchFamily="18" charset="-78"/>
                <a:cs typeface="Traditional Arabic" panose="02020603050405020304" pitchFamily="18" charset="-78"/>
              </a:endParaRPr>
            </a:p>
          </p:txBody>
        </p:sp>
        <p:sp>
          <p:nvSpPr>
            <p:cNvPr id="25" name="Text Box 96"/>
            <p:cNvSpPr txBox="1">
              <a:spLocks noChangeArrowheads="1"/>
            </p:cNvSpPr>
            <p:nvPr/>
          </p:nvSpPr>
          <p:spPr bwMode="auto">
            <a:xfrm rot="672930">
              <a:off x="3264191" y="5115202"/>
              <a:ext cx="53091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r>
                <a:rPr lang="ar-TN" altLang="fr-FR" sz="1800" dirty="0" smtClean="0">
                  <a:solidFill>
                    <a:srgbClr val="004386"/>
                  </a:solidFill>
                  <a:latin typeface="Traditional Arabic" panose="02020603050405020304" pitchFamily="18" charset="-78"/>
                  <a:cs typeface="Traditional Arabic" panose="02020603050405020304" pitchFamily="18" charset="-78"/>
                </a:rPr>
                <a:t>4 متر</a:t>
              </a:r>
              <a:endParaRPr lang="en-US" altLang="fr-FR" sz="1800" dirty="0" smtClean="0">
                <a:solidFill>
                  <a:srgbClr val="004386"/>
                </a:solidFill>
                <a:latin typeface="Traditional Arabic" panose="02020603050405020304" pitchFamily="18" charset="-78"/>
                <a:cs typeface="Traditional Arabic" panose="02020603050405020304" pitchFamily="18" charset="-78"/>
              </a:endParaRPr>
            </a:p>
          </p:txBody>
        </p:sp>
        <p:sp>
          <p:nvSpPr>
            <p:cNvPr id="26" name="Freeform 100"/>
            <p:cNvSpPr>
              <a:spLocks/>
            </p:cNvSpPr>
            <p:nvPr/>
          </p:nvSpPr>
          <p:spPr bwMode="auto">
            <a:xfrm>
              <a:off x="3056573" y="4125913"/>
              <a:ext cx="533400" cy="685800"/>
            </a:xfrm>
            <a:custGeom>
              <a:avLst/>
              <a:gdLst>
                <a:gd name="T0" fmla="*/ 0 w 336"/>
                <a:gd name="T1" fmla="*/ 432 h 432"/>
                <a:gd name="T2" fmla="*/ 144 w 336"/>
                <a:gd name="T3" fmla="*/ 144 h 432"/>
                <a:gd name="T4" fmla="*/ 336 w 336"/>
                <a:gd name="T5" fmla="*/ 0 h 432"/>
                <a:gd name="T6" fmla="*/ 0 60000 65536"/>
                <a:gd name="T7" fmla="*/ 0 60000 65536"/>
                <a:gd name="T8" fmla="*/ 0 60000 65536"/>
                <a:gd name="T9" fmla="*/ 0 w 336"/>
                <a:gd name="T10" fmla="*/ 0 h 432"/>
                <a:gd name="T11" fmla="*/ 336 w 336"/>
                <a:gd name="T12" fmla="*/ 432 h 432"/>
              </a:gdLst>
              <a:ahLst/>
              <a:cxnLst>
                <a:cxn ang="T6">
                  <a:pos x="T0" y="T1"/>
                </a:cxn>
                <a:cxn ang="T7">
                  <a:pos x="T2" y="T3"/>
                </a:cxn>
                <a:cxn ang="T8">
                  <a:pos x="T4" y="T5"/>
                </a:cxn>
              </a:cxnLst>
              <a:rect l="T9" t="T10" r="T11" b="T12"/>
              <a:pathLst>
                <a:path w="336" h="432">
                  <a:moveTo>
                    <a:pt x="0" y="432"/>
                  </a:moveTo>
                  <a:cubicBezTo>
                    <a:pt x="44" y="324"/>
                    <a:pt x="88" y="216"/>
                    <a:pt x="144" y="144"/>
                  </a:cubicBezTo>
                  <a:cubicBezTo>
                    <a:pt x="200" y="72"/>
                    <a:pt x="304" y="24"/>
                    <a:pt x="336" y="0"/>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smtClean="0">
                <a:solidFill>
                  <a:srgbClr val="004386"/>
                </a:solidFill>
                <a:latin typeface="Traditional Arabic" panose="02020603050405020304" pitchFamily="18" charset="-78"/>
                <a:cs typeface="Traditional Arabic" panose="02020603050405020304" pitchFamily="18" charset="-78"/>
              </a:endParaRPr>
            </a:p>
          </p:txBody>
        </p:sp>
        <p:sp>
          <p:nvSpPr>
            <p:cNvPr id="27" name="Freeform 101"/>
            <p:cNvSpPr>
              <a:spLocks/>
            </p:cNvSpPr>
            <p:nvPr/>
          </p:nvSpPr>
          <p:spPr bwMode="auto">
            <a:xfrm>
              <a:off x="4123373" y="3884613"/>
              <a:ext cx="1066800" cy="469900"/>
            </a:xfrm>
            <a:custGeom>
              <a:avLst/>
              <a:gdLst>
                <a:gd name="T0" fmla="*/ 0 w 672"/>
                <a:gd name="T1" fmla="*/ 56 h 296"/>
                <a:gd name="T2" fmla="*/ 288 w 672"/>
                <a:gd name="T3" fmla="*/ 8 h 296"/>
                <a:gd name="T4" fmla="*/ 528 w 672"/>
                <a:gd name="T5" fmla="*/ 104 h 296"/>
                <a:gd name="T6" fmla="*/ 672 w 672"/>
                <a:gd name="T7" fmla="*/ 296 h 296"/>
                <a:gd name="T8" fmla="*/ 0 60000 65536"/>
                <a:gd name="T9" fmla="*/ 0 60000 65536"/>
                <a:gd name="T10" fmla="*/ 0 60000 65536"/>
                <a:gd name="T11" fmla="*/ 0 60000 65536"/>
                <a:gd name="T12" fmla="*/ 0 w 672"/>
                <a:gd name="T13" fmla="*/ 0 h 296"/>
                <a:gd name="T14" fmla="*/ 672 w 672"/>
                <a:gd name="T15" fmla="*/ 296 h 296"/>
              </a:gdLst>
              <a:ahLst/>
              <a:cxnLst>
                <a:cxn ang="T8">
                  <a:pos x="T0" y="T1"/>
                </a:cxn>
                <a:cxn ang="T9">
                  <a:pos x="T2" y="T3"/>
                </a:cxn>
                <a:cxn ang="T10">
                  <a:pos x="T4" y="T5"/>
                </a:cxn>
                <a:cxn ang="T11">
                  <a:pos x="T6" y="T7"/>
                </a:cxn>
              </a:cxnLst>
              <a:rect l="T12" t="T13" r="T14" b="T15"/>
              <a:pathLst>
                <a:path w="672" h="296">
                  <a:moveTo>
                    <a:pt x="0" y="56"/>
                  </a:moveTo>
                  <a:cubicBezTo>
                    <a:pt x="100" y="28"/>
                    <a:pt x="200" y="0"/>
                    <a:pt x="288" y="8"/>
                  </a:cubicBezTo>
                  <a:cubicBezTo>
                    <a:pt x="376" y="16"/>
                    <a:pt x="464" y="56"/>
                    <a:pt x="528" y="104"/>
                  </a:cubicBezTo>
                  <a:cubicBezTo>
                    <a:pt x="592" y="152"/>
                    <a:pt x="632" y="224"/>
                    <a:pt x="672" y="296"/>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smtClean="0">
                <a:solidFill>
                  <a:srgbClr val="004386"/>
                </a:solidFill>
                <a:latin typeface="Traditional Arabic" panose="02020603050405020304" pitchFamily="18" charset="-78"/>
                <a:cs typeface="Traditional Arabic" panose="02020603050405020304" pitchFamily="18" charset="-78"/>
              </a:endParaRPr>
            </a:p>
          </p:txBody>
        </p:sp>
        <p:sp>
          <p:nvSpPr>
            <p:cNvPr id="28" name="Text Box 102"/>
            <p:cNvSpPr txBox="1">
              <a:spLocks noChangeArrowheads="1"/>
            </p:cNvSpPr>
            <p:nvPr/>
          </p:nvSpPr>
          <p:spPr bwMode="auto">
            <a:xfrm rot="20286148">
              <a:off x="3595979" y="3808690"/>
              <a:ext cx="53091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r>
                <a:rPr lang="ar-TN" altLang="fr-FR" sz="1800" dirty="0" smtClean="0">
                  <a:solidFill>
                    <a:srgbClr val="004386"/>
                  </a:solidFill>
                  <a:latin typeface="Traditional Arabic" panose="02020603050405020304" pitchFamily="18" charset="-78"/>
                  <a:cs typeface="Traditional Arabic" panose="02020603050405020304" pitchFamily="18" charset="-78"/>
                </a:rPr>
                <a:t>5 متر</a:t>
              </a:r>
              <a:endParaRPr lang="en-US" altLang="fr-FR" sz="1800" dirty="0" smtClean="0">
                <a:solidFill>
                  <a:srgbClr val="004386"/>
                </a:solidFill>
                <a:latin typeface="Traditional Arabic" panose="02020603050405020304" pitchFamily="18" charset="-78"/>
                <a:cs typeface="Traditional Arabic" panose="02020603050405020304" pitchFamily="18" charset="-78"/>
              </a:endParaRPr>
            </a:p>
          </p:txBody>
        </p:sp>
        <p:sp>
          <p:nvSpPr>
            <p:cNvPr id="29" name="Text Box 120"/>
            <p:cNvSpPr txBox="1">
              <a:spLocks noChangeArrowheads="1"/>
            </p:cNvSpPr>
            <p:nvPr/>
          </p:nvSpPr>
          <p:spPr bwMode="auto">
            <a:xfrm>
              <a:off x="3813018" y="6322028"/>
              <a:ext cx="18742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defTabSz="914400" eaLnBrk="0" fontAlgn="base" hangingPunct="0">
                <a:spcBef>
                  <a:spcPct val="0"/>
                </a:spcBef>
                <a:spcAft>
                  <a:spcPct val="0"/>
                </a:spcAft>
              </a:pPr>
              <a:r>
                <a:rPr lang="ar-SA" altLang="en-US" sz="1800" b="1" dirty="0" smtClean="0">
                  <a:solidFill>
                    <a:schemeClr val="tx2">
                      <a:lumMod val="75000"/>
                    </a:schemeClr>
                  </a:solidFill>
                  <a:latin typeface="Traditional Arabic" panose="02020603050405020304" pitchFamily="18" charset="-78"/>
                  <a:cs typeface="Traditional Arabic" panose="02020603050405020304" pitchFamily="18" charset="-78"/>
                </a:rPr>
                <a:t>نصيب الفرد 2.6 متر مربع</a:t>
              </a:r>
              <a:endParaRPr lang="en-US" altLang="en-US" sz="1800" b="1" dirty="0" smtClean="0">
                <a:solidFill>
                  <a:schemeClr val="tx2">
                    <a:lumMod val="75000"/>
                  </a:schemeClr>
                </a:solidFill>
                <a:latin typeface="Traditional Arabic" panose="02020603050405020304" pitchFamily="18" charset="-78"/>
                <a:cs typeface="Traditional Arabic" panose="02020603050405020304" pitchFamily="18" charset="-78"/>
              </a:endParaRPr>
            </a:p>
          </p:txBody>
        </p:sp>
      </p:grpSp>
      <p:grpSp>
        <p:nvGrpSpPr>
          <p:cNvPr id="30" name="Group 29"/>
          <p:cNvGrpSpPr/>
          <p:nvPr/>
        </p:nvGrpSpPr>
        <p:grpSpPr>
          <a:xfrm>
            <a:off x="312876" y="1535739"/>
            <a:ext cx="2821506" cy="2950522"/>
            <a:chOff x="953136" y="1360488"/>
            <a:chExt cx="2821506" cy="2950522"/>
          </a:xfrm>
        </p:grpSpPr>
        <p:sp>
          <p:nvSpPr>
            <p:cNvPr id="31" name="Freeform 60"/>
            <p:cNvSpPr>
              <a:spLocks/>
            </p:cNvSpPr>
            <p:nvPr/>
          </p:nvSpPr>
          <p:spPr bwMode="auto">
            <a:xfrm>
              <a:off x="953136" y="3494088"/>
              <a:ext cx="2667000" cy="457200"/>
            </a:xfrm>
            <a:custGeom>
              <a:avLst/>
              <a:gdLst>
                <a:gd name="T0" fmla="*/ 0 w 1680"/>
                <a:gd name="T1" fmla="*/ 144 h 288"/>
                <a:gd name="T2" fmla="*/ 1008 w 1680"/>
                <a:gd name="T3" fmla="*/ 288 h 288"/>
                <a:gd name="T4" fmla="*/ 1680 w 1680"/>
                <a:gd name="T5" fmla="*/ 144 h 288"/>
                <a:gd name="T6" fmla="*/ 672 w 1680"/>
                <a:gd name="T7" fmla="*/ 0 h 288"/>
                <a:gd name="T8" fmla="*/ 0 w 1680"/>
                <a:gd name="T9" fmla="*/ 144 h 288"/>
                <a:gd name="T10" fmla="*/ 0 60000 65536"/>
                <a:gd name="T11" fmla="*/ 0 60000 65536"/>
                <a:gd name="T12" fmla="*/ 0 60000 65536"/>
                <a:gd name="T13" fmla="*/ 0 60000 65536"/>
                <a:gd name="T14" fmla="*/ 0 60000 65536"/>
                <a:gd name="T15" fmla="*/ 0 w 1680"/>
                <a:gd name="T16" fmla="*/ 0 h 288"/>
                <a:gd name="T17" fmla="*/ 1680 w 1680"/>
                <a:gd name="T18" fmla="*/ 288 h 288"/>
              </a:gdLst>
              <a:ahLst/>
              <a:cxnLst>
                <a:cxn ang="T10">
                  <a:pos x="T0" y="T1"/>
                </a:cxn>
                <a:cxn ang="T11">
                  <a:pos x="T2" y="T3"/>
                </a:cxn>
                <a:cxn ang="T12">
                  <a:pos x="T4" y="T5"/>
                </a:cxn>
                <a:cxn ang="T13">
                  <a:pos x="T6" y="T7"/>
                </a:cxn>
                <a:cxn ang="T14">
                  <a:pos x="T8" y="T9"/>
                </a:cxn>
              </a:cxnLst>
              <a:rect l="T15" t="T16" r="T17" b="T18"/>
              <a:pathLst>
                <a:path w="1680" h="288">
                  <a:moveTo>
                    <a:pt x="0" y="144"/>
                  </a:moveTo>
                  <a:lnTo>
                    <a:pt x="1008" y="288"/>
                  </a:lnTo>
                  <a:lnTo>
                    <a:pt x="1680" y="144"/>
                  </a:lnTo>
                  <a:lnTo>
                    <a:pt x="672" y="0"/>
                  </a:lnTo>
                  <a:lnTo>
                    <a:pt x="0" y="144"/>
                  </a:lnTo>
                  <a:close/>
                </a:path>
              </a:pathLst>
            </a:custGeom>
            <a:solidFill>
              <a:schemeClr val="accent1"/>
            </a:solidFill>
            <a:ln w="9525">
              <a:noFill/>
              <a:round/>
              <a:headEnd/>
              <a:tailEnd/>
            </a:ln>
          </p:spPr>
          <p:txBody>
            <a:bodyPr wrap="none" anchor="ctr"/>
            <a:lstStyle/>
            <a:p>
              <a:endParaRPr lang="fr-FR" smtClean="0">
                <a:solidFill>
                  <a:srgbClr val="004386"/>
                </a:solidFill>
                <a:latin typeface="Traditional Arabic" panose="02020603050405020304" pitchFamily="18" charset="-78"/>
                <a:cs typeface="Traditional Arabic" panose="02020603050405020304" pitchFamily="18" charset="-78"/>
              </a:endParaRPr>
            </a:p>
          </p:txBody>
        </p:sp>
        <p:sp>
          <p:nvSpPr>
            <p:cNvPr id="32" name="AutoShape 53"/>
            <p:cNvSpPr>
              <a:spLocks noChangeArrowheads="1"/>
            </p:cNvSpPr>
            <p:nvPr/>
          </p:nvSpPr>
          <p:spPr bwMode="auto">
            <a:xfrm rot="483976" flipH="1">
              <a:off x="1562736" y="1436688"/>
              <a:ext cx="2133600" cy="838200"/>
            </a:xfrm>
            <a:prstGeom prst="parallelogram">
              <a:avLst>
                <a:gd name="adj" fmla="val 63636"/>
              </a:avLst>
            </a:prstGeom>
            <a:solidFill>
              <a:schemeClr val="folHlink"/>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1800" smtClean="0">
                <a:solidFill>
                  <a:srgbClr val="004386"/>
                </a:solidFill>
                <a:latin typeface="Traditional Arabic" panose="02020603050405020304" pitchFamily="18" charset="-78"/>
                <a:cs typeface="Traditional Arabic" panose="02020603050405020304" pitchFamily="18" charset="-78"/>
              </a:endParaRPr>
            </a:p>
          </p:txBody>
        </p:sp>
        <p:sp>
          <p:nvSpPr>
            <p:cNvPr id="33" name="Line 56"/>
            <p:cNvSpPr>
              <a:spLocks noChangeShapeType="1"/>
            </p:cNvSpPr>
            <p:nvPr/>
          </p:nvSpPr>
          <p:spPr bwMode="auto">
            <a:xfrm>
              <a:off x="1021784" y="2427288"/>
              <a:ext cx="0" cy="11430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fr-FR" smtClean="0">
                <a:solidFill>
                  <a:srgbClr val="004386"/>
                </a:solidFill>
                <a:latin typeface="Traditional Arabic" panose="02020603050405020304" pitchFamily="18" charset="-78"/>
                <a:cs typeface="Traditional Arabic" panose="02020603050405020304" pitchFamily="18" charset="-78"/>
              </a:endParaRPr>
            </a:p>
          </p:txBody>
        </p:sp>
        <p:sp>
          <p:nvSpPr>
            <p:cNvPr id="34" name="Line 58"/>
            <p:cNvSpPr>
              <a:spLocks noChangeShapeType="1"/>
            </p:cNvSpPr>
            <p:nvPr/>
          </p:nvSpPr>
          <p:spPr bwMode="auto">
            <a:xfrm>
              <a:off x="3594394" y="2519620"/>
              <a:ext cx="0" cy="1050667"/>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fr-FR" smtClean="0">
                <a:solidFill>
                  <a:srgbClr val="004386"/>
                </a:solidFill>
                <a:latin typeface="Traditional Arabic" panose="02020603050405020304" pitchFamily="18" charset="-78"/>
                <a:cs typeface="Traditional Arabic" panose="02020603050405020304" pitchFamily="18" charset="-78"/>
              </a:endParaRPr>
            </a:p>
          </p:txBody>
        </p:sp>
        <p:sp>
          <p:nvSpPr>
            <p:cNvPr id="35" name="Line 59"/>
            <p:cNvSpPr>
              <a:spLocks noChangeShapeType="1"/>
            </p:cNvSpPr>
            <p:nvPr/>
          </p:nvSpPr>
          <p:spPr bwMode="auto">
            <a:xfrm>
              <a:off x="2021523" y="2247784"/>
              <a:ext cx="0" cy="1074684"/>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fr-FR" smtClean="0">
                <a:solidFill>
                  <a:srgbClr val="004386"/>
                </a:solidFill>
                <a:latin typeface="Traditional Arabic" panose="02020603050405020304" pitchFamily="18" charset="-78"/>
                <a:cs typeface="Traditional Arabic" panose="02020603050405020304" pitchFamily="18" charset="-78"/>
              </a:endParaRPr>
            </a:p>
          </p:txBody>
        </p:sp>
        <p:sp>
          <p:nvSpPr>
            <p:cNvPr id="36" name="Text Box 94"/>
            <p:cNvSpPr txBox="1">
              <a:spLocks noChangeArrowheads="1"/>
            </p:cNvSpPr>
            <p:nvPr/>
          </p:nvSpPr>
          <p:spPr bwMode="auto">
            <a:xfrm rot="366457">
              <a:off x="1313154" y="2318733"/>
              <a:ext cx="53091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r>
                <a:rPr lang="ar-TN" altLang="fr-FR" sz="1800" dirty="0" smtClean="0">
                  <a:solidFill>
                    <a:srgbClr val="004386"/>
                  </a:solidFill>
                  <a:latin typeface="Traditional Arabic" panose="02020603050405020304" pitchFamily="18" charset="-78"/>
                  <a:cs typeface="Traditional Arabic" panose="02020603050405020304" pitchFamily="18" charset="-78"/>
                </a:rPr>
                <a:t>4 متر</a:t>
              </a:r>
              <a:endParaRPr lang="en-US" altLang="fr-FR" sz="1800" dirty="0" smtClean="0">
                <a:solidFill>
                  <a:srgbClr val="004386"/>
                </a:solidFill>
                <a:latin typeface="Traditional Arabic" panose="02020603050405020304" pitchFamily="18" charset="-78"/>
                <a:cs typeface="Traditional Arabic" panose="02020603050405020304" pitchFamily="18" charset="-78"/>
              </a:endParaRPr>
            </a:p>
          </p:txBody>
        </p:sp>
        <p:sp>
          <p:nvSpPr>
            <p:cNvPr id="37" name="Text Box 97"/>
            <p:cNvSpPr txBox="1">
              <a:spLocks noChangeArrowheads="1"/>
            </p:cNvSpPr>
            <p:nvPr/>
          </p:nvSpPr>
          <p:spPr bwMode="auto">
            <a:xfrm rot="18267692">
              <a:off x="2683486" y="1841091"/>
              <a:ext cx="70884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r>
                <a:rPr lang="ar-TN" altLang="fr-FR" sz="1800" dirty="0" smtClean="0">
                  <a:solidFill>
                    <a:schemeClr val="bg1"/>
                  </a:solidFill>
                  <a:latin typeface="Traditional Arabic" panose="02020603050405020304" pitchFamily="18" charset="-78"/>
                  <a:cs typeface="Traditional Arabic" panose="02020603050405020304" pitchFamily="18" charset="-78"/>
                </a:rPr>
                <a:t>2.5 متر</a:t>
              </a:r>
              <a:endParaRPr lang="en-US" altLang="fr-FR" sz="1800" dirty="0" smtClean="0">
                <a:solidFill>
                  <a:schemeClr val="bg1"/>
                </a:solidFill>
                <a:latin typeface="Traditional Arabic" panose="02020603050405020304" pitchFamily="18" charset="-78"/>
                <a:cs typeface="Traditional Arabic" panose="02020603050405020304" pitchFamily="18" charset="-78"/>
              </a:endParaRPr>
            </a:p>
          </p:txBody>
        </p:sp>
        <p:sp>
          <p:nvSpPr>
            <p:cNvPr id="38" name="Text Box 98"/>
            <p:cNvSpPr txBox="1">
              <a:spLocks noChangeArrowheads="1"/>
            </p:cNvSpPr>
            <p:nvPr/>
          </p:nvSpPr>
          <p:spPr bwMode="auto">
            <a:xfrm rot="3749148">
              <a:off x="3178645" y="1752877"/>
              <a:ext cx="82266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r>
                <a:rPr lang="ar-TN" altLang="fr-FR" sz="1800" dirty="0" smtClean="0">
                  <a:solidFill>
                    <a:srgbClr val="004386"/>
                  </a:solidFill>
                  <a:latin typeface="Traditional Arabic" panose="02020603050405020304" pitchFamily="18" charset="-78"/>
                  <a:cs typeface="Traditional Arabic" panose="02020603050405020304" pitchFamily="18" charset="-78"/>
                </a:rPr>
                <a:t>32.5 متر</a:t>
              </a:r>
              <a:endParaRPr lang="en-US" altLang="fr-FR" sz="1800" dirty="0" smtClean="0">
                <a:solidFill>
                  <a:srgbClr val="004386"/>
                </a:solidFill>
                <a:latin typeface="Traditional Arabic" panose="02020603050405020304" pitchFamily="18" charset="-78"/>
                <a:cs typeface="Traditional Arabic" panose="02020603050405020304" pitchFamily="18" charset="-78"/>
              </a:endParaRPr>
            </a:p>
          </p:txBody>
        </p:sp>
        <p:sp>
          <p:nvSpPr>
            <p:cNvPr id="39" name="Text Box 118"/>
            <p:cNvSpPr txBox="1">
              <a:spLocks noChangeArrowheads="1"/>
            </p:cNvSpPr>
            <p:nvPr/>
          </p:nvSpPr>
          <p:spPr bwMode="auto">
            <a:xfrm>
              <a:off x="1490652" y="3941678"/>
              <a:ext cx="169469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defTabSz="914400" eaLnBrk="0" fontAlgn="base" hangingPunct="0">
                <a:spcBef>
                  <a:spcPct val="0"/>
                </a:spcBef>
                <a:spcAft>
                  <a:spcPct val="0"/>
                </a:spcAft>
              </a:pPr>
              <a:r>
                <a:rPr lang="ar-SA" altLang="en-US" sz="1800" b="1" dirty="0" smtClean="0">
                  <a:solidFill>
                    <a:schemeClr val="tx2">
                      <a:lumMod val="75000"/>
                    </a:schemeClr>
                  </a:solidFill>
                  <a:latin typeface="Traditional Arabic" panose="02020603050405020304" pitchFamily="18" charset="-78"/>
                  <a:cs typeface="Traditional Arabic" panose="02020603050405020304" pitchFamily="18" charset="-78"/>
                </a:rPr>
                <a:t>نصيب الفرد 3 متر مربع</a:t>
              </a:r>
              <a:endParaRPr lang="en-US" altLang="en-US" sz="1800" b="1" dirty="0" smtClean="0">
                <a:solidFill>
                  <a:schemeClr val="tx2">
                    <a:lumMod val="75000"/>
                  </a:schemeClr>
                </a:solidFill>
                <a:latin typeface="Traditional Arabic" panose="02020603050405020304" pitchFamily="18" charset="-78"/>
                <a:cs typeface="Traditional Arabic" panose="02020603050405020304" pitchFamily="18" charset="-78"/>
              </a:endParaRPr>
            </a:p>
          </p:txBody>
        </p:sp>
        <p:sp>
          <p:nvSpPr>
            <p:cNvPr id="40" name="AutoShape 52"/>
            <p:cNvSpPr>
              <a:spLocks noChangeArrowheads="1"/>
            </p:cNvSpPr>
            <p:nvPr/>
          </p:nvSpPr>
          <p:spPr bwMode="auto">
            <a:xfrm rot="484910">
              <a:off x="1029336" y="1360488"/>
              <a:ext cx="2133600" cy="1066800"/>
            </a:xfrm>
            <a:prstGeom prst="parallelogram">
              <a:avLst>
                <a:gd name="adj" fmla="val 50000"/>
              </a:avLst>
            </a:prstGeom>
            <a:solidFill>
              <a:schemeClr val="hlink"/>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endParaRPr lang="fr-FR" altLang="fr-FR" sz="1800" smtClean="0">
                <a:solidFill>
                  <a:srgbClr val="004386"/>
                </a:solidFill>
                <a:latin typeface="Traditional Arabic" panose="02020603050405020304" pitchFamily="18" charset="-78"/>
                <a:cs typeface="Traditional Arabic" panose="02020603050405020304" pitchFamily="18" charset="-78"/>
              </a:endParaRPr>
            </a:p>
          </p:txBody>
        </p:sp>
        <p:pic>
          <p:nvPicPr>
            <p:cNvPr id="41" name="Picture 40" descr="family-group.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793407" y="2674942"/>
              <a:ext cx="1269970" cy="1157850"/>
            </a:xfrm>
            <a:prstGeom prst="rect">
              <a:avLst/>
            </a:prstGeom>
          </p:spPr>
        </p:pic>
        <p:sp>
          <p:nvSpPr>
            <p:cNvPr id="42" name="Line 57"/>
            <p:cNvSpPr>
              <a:spLocks noChangeShapeType="1"/>
            </p:cNvSpPr>
            <p:nvPr/>
          </p:nvSpPr>
          <p:spPr bwMode="auto">
            <a:xfrm>
              <a:off x="2553337" y="2655888"/>
              <a:ext cx="0" cy="105859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fr-FR" smtClean="0">
                <a:solidFill>
                  <a:srgbClr val="004386"/>
                </a:solidFill>
                <a:latin typeface="Traditional Arabic" panose="02020603050405020304" pitchFamily="18" charset="-78"/>
                <a:cs typeface="Traditional Arabic" panose="02020603050405020304" pitchFamily="18" charset="-78"/>
              </a:endParaRPr>
            </a:p>
          </p:txBody>
        </p:sp>
      </p:grpSp>
      <p:grpSp>
        <p:nvGrpSpPr>
          <p:cNvPr id="43" name="Group 42"/>
          <p:cNvGrpSpPr/>
          <p:nvPr/>
        </p:nvGrpSpPr>
        <p:grpSpPr>
          <a:xfrm>
            <a:off x="5486400" y="1528012"/>
            <a:ext cx="3657600" cy="2960042"/>
            <a:chOff x="4755198" y="1468586"/>
            <a:chExt cx="3657600" cy="2960042"/>
          </a:xfrm>
        </p:grpSpPr>
        <p:sp>
          <p:nvSpPr>
            <p:cNvPr id="44" name="Freeform 72"/>
            <p:cNvSpPr>
              <a:spLocks/>
            </p:cNvSpPr>
            <p:nvPr/>
          </p:nvSpPr>
          <p:spPr bwMode="auto">
            <a:xfrm>
              <a:off x="4915536" y="3570288"/>
              <a:ext cx="3429000" cy="533400"/>
            </a:xfrm>
            <a:custGeom>
              <a:avLst/>
              <a:gdLst>
                <a:gd name="T0" fmla="*/ 0 w 2160"/>
                <a:gd name="T1" fmla="*/ 168 h 480"/>
                <a:gd name="T2" fmla="*/ 1680 w 2160"/>
                <a:gd name="T3" fmla="*/ 336 h 480"/>
                <a:gd name="T4" fmla="*/ 2160 w 2160"/>
                <a:gd name="T5" fmla="*/ 168 h 480"/>
                <a:gd name="T6" fmla="*/ 480 w 2160"/>
                <a:gd name="T7" fmla="*/ 0 h 480"/>
                <a:gd name="T8" fmla="*/ 0 w 2160"/>
                <a:gd name="T9" fmla="*/ 168 h 480"/>
                <a:gd name="T10" fmla="*/ 0 60000 65536"/>
                <a:gd name="T11" fmla="*/ 0 60000 65536"/>
                <a:gd name="T12" fmla="*/ 0 60000 65536"/>
                <a:gd name="T13" fmla="*/ 0 60000 65536"/>
                <a:gd name="T14" fmla="*/ 0 60000 65536"/>
                <a:gd name="T15" fmla="*/ 0 w 2160"/>
                <a:gd name="T16" fmla="*/ 0 h 480"/>
                <a:gd name="T17" fmla="*/ 2160 w 2160"/>
                <a:gd name="T18" fmla="*/ 480 h 480"/>
              </a:gdLst>
              <a:ahLst/>
              <a:cxnLst>
                <a:cxn ang="T10">
                  <a:pos x="T0" y="T1"/>
                </a:cxn>
                <a:cxn ang="T11">
                  <a:pos x="T2" y="T3"/>
                </a:cxn>
                <a:cxn ang="T12">
                  <a:pos x="T4" y="T5"/>
                </a:cxn>
                <a:cxn ang="T13">
                  <a:pos x="T6" y="T7"/>
                </a:cxn>
                <a:cxn ang="T14">
                  <a:pos x="T8" y="T9"/>
                </a:cxn>
              </a:cxnLst>
              <a:rect l="T15" t="T16" r="T17" b="T18"/>
              <a:pathLst>
                <a:path w="2160" h="480">
                  <a:moveTo>
                    <a:pt x="0" y="240"/>
                  </a:moveTo>
                  <a:lnTo>
                    <a:pt x="1680" y="480"/>
                  </a:lnTo>
                  <a:lnTo>
                    <a:pt x="2160" y="240"/>
                  </a:lnTo>
                  <a:lnTo>
                    <a:pt x="480" y="0"/>
                  </a:lnTo>
                  <a:lnTo>
                    <a:pt x="0" y="240"/>
                  </a:lnTo>
                  <a:close/>
                </a:path>
              </a:pathLst>
            </a:custGeom>
            <a:solidFill>
              <a:schemeClr val="accent1"/>
            </a:solidFill>
            <a:ln w="9525">
              <a:noFill/>
              <a:round/>
              <a:headEnd/>
              <a:tailEnd/>
            </a:ln>
          </p:spPr>
          <p:txBody>
            <a:bodyPr wrap="none" anchor="ctr"/>
            <a:lstStyle/>
            <a:p>
              <a:endParaRPr lang="fr-FR" smtClean="0">
                <a:solidFill>
                  <a:srgbClr val="004386"/>
                </a:solidFill>
                <a:latin typeface="Traditional Arabic" panose="02020603050405020304" pitchFamily="18" charset="-78"/>
                <a:cs typeface="Traditional Arabic" panose="02020603050405020304" pitchFamily="18" charset="-78"/>
              </a:endParaRPr>
            </a:p>
          </p:txBody>
        </p:sp>
        <p:sp>
          <p:nvSpPr>
            <p:cNvPr id="45" name="Line 67"/>
            <p:cNvSpPr>
              <a:spLocks noChangeShapeType="1"/>
            </p:cNvSpPr>
            <p:nvPr/>
          </p:nvSpPr>
          <p:spPr bwMode="auto">
            <a:xfrm>
              <a:off x="4949860" y="2789068"/>
              <a:ext cx="1588" cy="9144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fr-FR" smtClean="0">
                <a:solidFill>
                  <a:srgbClr val="004386"/>
                </a:solidFill>
                <a:latin typeface="Traditional Arabic" panose="02020603050405020304" pitchFamily="18" charset="-78"/>
                <a:cs typeface="Traditional Arabic" panose="02020603050405020304" pitchFamily="18" charset="-78"/>
              </a:endParaRPr>
            </a:p>
          </p:txBody>
        </p:sp>
        <p:sp>
          <p:nvSpPr>
            <p:cNvPr id="46" name="Line 68"/>
            <p:cNvSpPr>
              <a:spLocks noChangeShapeType="1"/>
            </p:cNvSpPr>
            <p:nvPr/>
          </p:nvSpPr>
          <p:spPr bwMode="auto">
            <a:xfrm>
              <a:off x="5601336" y="2351088"/>
              <a:ext cx="0" cy="11430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fr-FR" smtClean="0">
                <a:solidFill>
                  <a:srgbClr val="004386"/>
                </a:solidFill>
                <a:latin typeface="Traditional Arabic" panose="02020603050405020304" pitchFamily="18" charset="-78"/>
                <a:cs typeface="Traditional Arabic" panose="02020603050405020304" pitchFamily="18" charset="-78"/>
              </a:endParaRPr>
            </a:p>
          </p:txBody>
        </p:sp>
        <p:sp>
          <p:nvSpPr>
            <p:cNvPr id="47" name="Line 69"/>
            <p:cNvSpPr>
              <a:spLocks noChangeShapeType="1"/>
            </p:cNvSpPr>
            <p:nvPr/>
          </p:nvSpPr>
          <p:spPr bwMode="auto">
            <a:xfrm>
              <a:off x="7583565" y="2297544"/>
              <a:ext cx="0" cy="1653744"/>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fr-FR" smtClean="0">
                <a:solidFill>
                  <a:srgbClr val="004386"/>
                </a:solidFill>
                <a:latin typeface="Traditional Arabic" panose="02020603050405020304" pitchFamily="18" charset="-78"/>
                <a:cs typeface="Traditional Arabic" panose="02020603050405020304" pitchFamily="18" charset="-78"/>
              </a:endParaRPr>
            </a:p>
          </p:txBody>
        </p:sp>
        <p:sp>
          <p:nvSpPr>
            <p:cNvPr id="48" name="Line 70"/>
            <p:cNvSpPr>
              <a:spLocks noChangeShapeType="1"/>
            </p:cNvSpPr>
            <p:nvPr/>
          </p:nvSpPr>
          <p:spPr bwMode="auto">
            <a:xfrm>
              <a:off x="8269365" y="1468586"/>
              <a:ext cx="0" cy="216074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fr-FR" smtClean="0">
                <a:solidFill>
                  <a:srgbClr val="004386"/>
                </a:solidFill>
                <a:latin typeface="Traditional Arabic" panose="02020603050405020304" pitchFamily="18" charset="-78"/>
                <a:cs typeface="Traditional Arabic" panose="02020603050405020304" pitchFamily="18" charset="-78"/>
              </a:endParaRPr>
            </a:p>
          </p:txBody>
        </p:sp>
        <p:sp>
          <p:nvSpPr>
            <p:cNvPr id="49" name="Text Box 95"/>
            <p:cNvSpPr txBox="1">
              <a:spLocks noChangeArrowheads="1"/>
            </p:cNvSpPr>
            <p:nvPr/>
          </p:nvSpPr>
          <p:spPr bwMode="auto">
            <a:xfrm rot="18610444">
              <a:off x="4922606" y="1892578"/>
              <a:ext cx="47480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r>
                <a:rPr lang="ar-TN" altLang="fr-FR" sz="1800" dirty="0" err="1" smtClean="0">
                  <a:solidFill>
                    <a:srgbClr val="004386"/>
                  </a:solidFill>
                  <a:latin typeface="Traditional Arabic" panose="02020603050405020304" pitchFamily="18" charset="-78"/>
                  <a:cs typeface="Traditional Arabic" panose="02020603050405020304" pitchFamily="18" charset="-78"/>
                </a:rPr>
                <a:t>4متر</a:t>
              </a:r>
              <a:endParaRPr lang="en-US" altLang="fr-FR" sz="1800" dirty="0" smtClean="0">
                <a:solidFill>
                  <a:srgbClr val="004386"/>
                </a:solidFill>
                <a:latin typeface="Traditional Arabic" panose="02020603050405020304" pitchFamily="18" charset="-78"/>
                <a:cs typeface="Traditional Arabic" panose="02020603050405020304" pitchFamily="18" charset="-78"/>
              </a:endParaRPr>
            </a:p>
          </p:txBody>
        </p:sp>
        <p:sp>
          <p:nvSpPr>
            <p:cNvPr id="50" name="Text Box 119"/>
            <p:cNvSpPr txBox="1">
              <a:spLocks noChangeArrowheads="1"/>
            </p:cNvSpPr>
            <p:nvPr/>
          </p:nvSpPr>
          <p:spPr bwMode="auto">
            <a:xfrm>
              <a:off x="5645594" y="4059296"/>
              <a:ext cx="18742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r>
                <a:rPr lang="ar-SA" altLang="en-US" sz="1800" b="1" dirty="0" smtClean="0">
                  <a:solidFill>
                    <a:schemeClr val="tx2">
                      <a:lumMod val="75000"/>
                    </a:schemeClr>
                  </a:solidFill>
                  <a:latin typeface="Traditional Arabic" panose="02020603050405020304" pitchFamily="18" charset="-78"/>
                  <a:cs typeface="Traditional Arabic" panose="02020603050405020304" pitchFamily="18" charset="-78"/>
                </a:rPr>
                <a:t>نصيب الفرد 3.4 متر مربع</a:t>
              </a:r>
              <a:endParaRPr lang="en-US" altLang="en-US" sz="1800" b="1" dirty="0" smtClean="0">
                <a:solidFill>
                  <a:schemeClr val="tx2">
                    <a:lumMod val="75000"/>
                  </a:schemeClr>
                </a:solidFill>
                <a:latin typeface="Traditional Arabic" panose="02020603050405020304" pitchFamily="18" charset="-78"/>
                <a:cs typeface="Traditional Arabic" panose="02020603050405020304" pitchFamily="18" charset="-78"/>
              </a:endParaRPr>
            </a:p>
          </p:txBody>
        </p:sp>
        <p:sp>
          <p:nvSpPr>
            <p:cNvPr id="51" name="AutoShape 61"/>
            <p:cNvSpPr>
              <a:spLocks noChangeArrowheads="1"/>
            </p:cNvSpPr>
            <p:nvPr/>
          </p:nvSpPr>
          <p:spPr bwMode="auto">
            <a:xfrm rot="20934520">
              <a:off x="4755198" y="1512888"/>
              <a:ext cx="3657600" cy="838200"/>
            </a:xfrm>
            <a:prstGeom prst="parallelogram">
              <a:avLst>
                <a:gd name="adj" fmla="val 109091"/>
              </a:avLst>
            </a:prstGeom>
            <a:solidFill>
              <a:schemeClr val="folHlink"/>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1800" smtClean="0">
                <a:solidFill>
                  <a:srgbClr val="004386"/>
                </a:solidFill>
                <a:latin typeface="Traditional Arabic" panose="02020603050405020304" pitchFamily="18" charset="-78"/>
                <a:cs typeface="Traditional Arabic" panose="02020603050405020304" pitchFamily="18" charset="-78"/>
              </a:endParaRPr>
            </a:p>
          </p:txBody>
        </p:sp>
        <p:sp>
          <p:nvSpPr>
            <p:cNvPr id="52" name="Text Box 99"/>
            <p:cNvSpPr txBox="1">
              <a:spLocks noChangeArrowheads="1"/>
            </p:cNvSpPr>
            <p:nvPr/>
          </p:nvSpPr>
          <p:spPr bwMode="auto">
            <a:xfrm rot="21067917">
              <a:off x="6017981" y="2044977"/>
              <a:ext cx="47480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r>
                <a:rPr lang="ar-TN" altLang="fr-FR" sz="1800" dirty="0" err="1" smtClean="0">
                  <a:solidFill>
                    <a:srgbClr val="FFFFFF"/>
                  </a:solidFill>
                  <a:latin typeface="Traditional Arabic" panose="02020603050405020304" pitchFamily="18" charset="-78"/>
                  <a:cs typeface="Traditional Arabic" panose="02020603050405020304" pitchFamily="18" charset="-78"/>
                </a:rPr>
                <a:t>5متر</a:t>
              </a:r>
              <a:endParaRPr lang="en-US" altLang="fr-FR" sz="1800" dirty="0" smtClean="0">
                <a:solidFill>
                  <a:srgbClr val="FFFFFF"/>
                </a:solidFill>
                <a:latin typeface="Traditional Arabic" panose="02020603050405020304" pitchFamily="18" charset="-78"/>
                <a:cs typeface="Traditional Arabic" panose="02020603050405020304" pitchFamily="18" charset="-78"/>
              </a:endParaRPr>
            </a:p>
          </p:txBody>
        </p:sp>
        <p:pic>
          <p:nvPicPr>
            <p:cNvPr id="53" name="Picture 52" descr="family-group.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52173" y="2793438"/>
              <a:ext cx="1269970" cy="1157850"/>
            </a:xfrm>
            <a:prstGeom prst="rect">
              <a:avLst/>
            </a:prstGeom>
          </p:spPr>
        </p:pic>
      </p:grpSp>
    </p:spTree>
    <p:extLst>
      <p:ext uri="{BB962C8B-B14F-4D97-AF65-F5344CB8AC3E}">
        <p14:creationId xmlns:p14="http://schemas.microsoft.com/office/powerpoint/2010/main" val="781896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يحتاج المنكوبون إلى مكان بديل للعيش ولو مؤقتا. من أين نبدأ؟</a:t>
            </a:r>
          </a:p>
        </p:txBody>
      </p:sp>
      <p:pic>
        <p:nvPicPr>
          <p:cNvPr id="6" name="Picture 5"/>
          <p:cNvPicPr>
            <a:picLocks noChangeAspect="1"/>
          </p:cNvPicPr>
          <p:nvPr/>
        </p:nvPicPr>
        <p:blipFill>
          <a:blip r:embed="rId2" cstate="print"/>
          <a:stretch>
            <a:fillRect/>
          </a:stretch>
        </p:blipFill>
        <p:spPr>
          <a:xfrm>
            <a:off x="621856" y="1465310"/>
            <a:ext cx="7906349" cy="3497960"/>
          </a:xfrm>
          <a:prstGeom prst="rect">
            <a:avLst/>
          </a:prstGeom>
        </p:spPr>
      </p:pic>
      <p:sp>
        <p:nvSpPr>
          <p:cNvPr id="7" name="Text Box 16"/>
          <p:cNvSpPr txBox="1">
            <a:spLocks noChangeArrowheads="1"/>
          </p:cNvSpPr>
          <p:nvPr/>
        </p:nvSpPr>
        <p:spPr bwMode="auto">
          <a:xfrm>
            <a:off x="7027910" y="5048087"/>
            <a:ext cx="156164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l" rtl="1"/>
            <a:r>
              <a:rPr lang="ar-TN" altLang="fr-FR" sz="1200" i="1" dirty="0" smtClean="0">
                <a:latin typeface="Traditional Arabic" panose="02020603050405020304" pitchFamily="18" charset="-78"/>
                <a:cs typeface="Traditional Arabic" panose="02020603050405020304" pitchFamily="18" charset="-78"/>
              </a:rPr>
              <a:t>المصدر:وكالة الأمم المتّحدة للاّجئين</a:t>
            </a:r>
            <a:endParaRPr lang="en-US" altLang="fr-FR" sz="1200" i="1" dirty="0" smtClean="0">
              <a:latin typeface="Traditional Arabic" panose="02020603050405020304" pitchFamily="18" charset="-78"/>
              <a:cs typeface="Traditional Arabic" panose="02020603050405020304" pitchFamily="18" charset="-78"/>
            </a:endParaRPr>
          </a:p>
        </p:txBody>
      </p:sp>
      <p:sp>
        <p:nvSpPr>
          <p:cNvPr id="8" name="Footer Placeholder 3"/>
          <p:cNvSpPr>
            <a:spLocks noGrp="1"/>
          </p:cNvSpPr>
          <p:nvPr>
            <p:ph type="ftr" sz="quarter" idx="3"/>
          </p:nvPr>
        </p:nvSpPr>
        <p:spPr>
          <a:xfrm>
            <a:off x="2672180" y="6329599"/>
            <a:ext cx="6014622" cy="365125"/>
          </a:xfrm>
        </p:spPr>
        <p:txBody>
          <a:bodyPr/>
          <a:lstStyle/>
          <a:p>
            <a:r>
              <a:rPr lang="ar-SA" dirty="0" smtClean="0"/>
              <a:t>الجزء"أ</a:t>
            </a:r>
            <a:r>
              <a:rPr lang="ar-TN" dirty="0" smtClean="0"/>
              <a:t> </a:t>
            </a:r>
            <a:r>
              <a:rPr lang="ar-SA" dirty="0" smtClean="0"/>
              <a:t>“16</a:t>
            </a:r>
            <a:r>
              <a:rPr lang="ar-TN" dirty="0" smtClean="0"/>
              <a:t>-</a:t>
            </a:r>
            <a:r>
              <a:rPr lang="ar-EG" dirty="0" smtClean="0"/>
              <a:t> </a:t>
            </a:r>
            <a:r>
              <a:rPr lang="ar-TN" dirty="0" smtClean="0"/>
              <a:t>مجموعة</a:t>
            </a:r>
            <a:r>
              <a:rPr lang="ar-SA" dirty="0" smtClean="0"/>
              <a:t> اسفير التدريبية </a:t>
            </a:r>
            <a:r>
              <a:rPr lang="ar-TN" dirty="0" smtClean="0"/>
              <a:t> </a:t>
            </a:r>
            <a:r>
              <a:rPr lang="ar-SA" dirty="0" smtClean="0"/>
              <a:t>2015</a:t>
            </a:r>
            <a:endParaRPr lang="fr-CH" dirty="0"/>
          </a:p>
        </p:txBody>
      </p:sp>
    </p:spTree>
    <p:extLst>
      <p:ext uri="{BB962C8B-B14F-4D97-AF65-F5344CB8AC3E}">
        <p14:creationId xmlns:p14="http://schemas.microsoft.com/office/powerpoint/2010/main" val="46398130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المأوى والمستوطنات البشرية واللوازم غير الغذائية </a:t>
            </a:r>
          </a:p>
        </p:txBody>
      </p:sp>
      <p:sp>
        <p:nvSpPr>
          <p:cNvPr id="3" name="Content Placeholder 2"/>
          <p:cNvSpPr>
            <a:spLocks noGrp="1"/>
          </p:cNvSpPr>
          <p:nvPr>
            <p:ph idx="1"/>
          </p:nvPr>
        </p:nvSpPr>
        <p:spPr>
          <a:xfrm>
            <a:off x="457200" y="1369242"/>
            <a:ext cx="8229600" cy="361904"/>
          </a:xfrm>
        </p:spPr>
        <p:txBody>
          <a:bodyPr/>
          <a:lstStyle/>
          <a:p>
            <a:r>
              <a:rPr lang="ar-SA"/>
              <a:t>يقف النّاس وسط أنقاض المنازل المهدّمة إثر زلزال بلغت قوّته 7 والذّي ضرب بورت أوبرانس بهايتي</a:t>
            </a:r>
            <a:r>
              <a:rPr lang="ar-SA" smtClean="0"/>
              <a:t>.</a:t>
            </a:r>
            <a:endParaRPr lang="ar-SA"/>
          </a:p>
        </p:txBody>
      </p:sp>
      <p:pic>
        <p:nvPicPr>
          <p:cNvPr id="5" name="Picture 13" descr="http://i.telegraph.co.uk/multimedia/archive/01559/chaos_1559202i.jp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801210" y="1794329"/>
            <a:ext cx="7774471" cy="382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p:cNvSpPr txBox="1">
            <a:spLocks/>
          </p:cNvSpPr>
          <p:nvPr/>
        </p:nvSpPr>
        <p:spPr>
          <a:xfrm>
            <a:off x="6125196" y="5634547"/>
            <a:ext cx="2508336" cy="269104"/>
          </a:xfrm>
          <a:prstGeom prst="rect">
            <a:avLst/>
          </a:prstGeom>
        </p:spPr>
        <p:txBody>
          <a:bodyPr vert="horz" lIns="91440" tIns="45720" rIns="91440" bIns="45720" rtlCol="0">
            <a:noAutofit/>
          </a:bodyPr>
          <a:lstStyle>
            <a:lvl1pPr marL="0" indent="0" algn="r" defTabSz="914400" rtl="1" eaLnBrk="1" latinLnBrk="0" hangingPunct="1">
              <a:spcBef>
                <a:spcPct val="20000"/>
              </a:spcBef>
              <a:buClr>
                <a:schemeClr val="tx2"/>
              </a:buClr>
              <a:buFont typeface="Arial" panose="020B0604020202020204" pitchFamily="34" charset="0"/>
              <a:buNone/>
              <a:defRPr sz="2200" kern="1200">
                <a:solidFill>
                  <a:srgbClr val="000000"/>
                </a:solidFill>
                <a:latin typeface="Traditional Arabic" panose="02020603050405020304" pitchFamily="18" charset="-78"/>
                <a:ea typeface="+mn-ea"/>
                <a:cs typeface="Traditional Arabic" panose="02020603050405020304" pitchFamily="18" charset="-78"/>
              </a:defRPr>
            </a:lvl1pPr>
            <a:lvl2pPr marL="361950" indent="-361950" algn="r" defTabSz="914400" rtl="1" eaLnBrk="1" latinLnBrk="0" hangingPunct="1">
              <a:spcBef>
                <a:spcPct val="20000"/>
              </a:spcBef>
              <a:buClr>
                <a:schemeClr val="tx2"/>
              </a:buClr>
              <a:buFont typeface="Arial" panose="020B0604020202020204" pitchFamily="34" charset="0"/>
              <a:buChar char="•"/>
              <a:defRPr sz="2200" kern="1200">
                <a:solidFill>
                  <a:srgbClr val="000000"/>
                </a:solidFill>
                <a:latin typeface="Traditional Arabic" panose="02020603050405020304" pitchFamily="18" charset="-78"/>
                <a:ea typeface="+mn-ea"/>
                <a:cs typeface="Traditional Arabic" panose="02020603050405020304" pitchFamily="18" charset="-78"/>
              </a:defRPr>
            </a:lvl2pPr>
            <a:lvl3pPr marL="715963" indent="-354013" algn="r" defTabSz="914400" rtl="1" eaLnBrk="1" latinLnBrk="0" hangingPunct="1">
              <a:spcBef>
                <a:spcPct val="20000"/>
              </a:spcBef>
              <a:buFont typeface="Traditional Arabic" panose="02020603050405020304" pitchFamily="18" charset="-78"/>
              <a:buChar char="–"/>
              <a:defRPr sz="2200" kern="1200">
                <a:solidFill>
                  <a:srgbClr val="000000"/>
                </a:solidFill>
                <a:latin typeface="Traditional Arabic" panose="02020603050405020304" pitchFamily="18" charset="-78"/>
                <a:ea typeface="+mn-ea"/>
                <a:cs typeface="Traditional Arabic" panose="02020603050405020304" pitchFamily="18" charset="-78"/>
              </a:defRPr>
            </a:lvl3pPr>
            <a:lvl4pPr marL="1600200" indent="-228600" algn="r" defTabSz="914400" rtl="1" eaLnBrk="1" latinLnBrk="0" hangingPunct="1">
              <a:spcBef>
                <a:spcPct val="20000"/>
              </a:spcBef>
              <a:buFont typeface="Arial" panose="020B0604020202020204" pitchFamily="34" charset="0"/>
              <a:buChar char="–"/>
              <a:defRPr sz="1800" kern="1200">
                <a:solidFill>
                  <a:schemeClr val="tx1"/>
                </a:solidFill>
                <a:latin typeface="Traditional Arabic" panose="02020603050405020304" pitchFamily="18" charset="-78"/>
                <a:ea typeface="+mn-ea"/>
                <a:cs typeface="Traditional Arabic" panose="02020603050405020304" pitchFamily="18" charset="-78"/>
              </a:defRPr>
            </a:lvl4pPr>
            <a:lvl5pPr marL="2057400" indent="-228600" algn="r" defTabSz="914400" rtl="1" eaLnBrk="1" latinLnBrk="0" hangingPunct="1">
              <a:spcBef>
                <a:spcPct val="20000"/>
              </a:spcBef>
              <a:buFont typeface="Arial" panose="020B0604020202020204" pitchFamily="34" charset="0"/>
              <a:buChar char="»"/>
              <a:defRPr sz="1800" kern="1200">
                <a:solidFill>
                  <a:schemeClr val="tx1"/>
                </a:solidFill>
                <a:latin typeface="Traditional Arabic" panose="02020603050405020304" pitchFamily="18" charset="-78"/>
                <a:ea typeface="+mn-ea"/>
                <a:cs typeface="Traditional Arabic" panose="02020603050405020304" pitchFamily="18" charset="-78"/>
              </a:defRPr>
            </a:lvl5pPr>
            <a:lvl6pPr marL="25146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ar-TN" sz="1200" i="1" smtClean="0"/>
              <a:t>حقوق الصّورة:الهلال الأحمر العالمي</a:t>
            </a:r>
            <a:endParaRPr lang="en-GB" sz="1200" i="1" dirty="0"/>
          </a:p>
        </p:txBody>
      </p:sp>
      <p:sp>
        <p:nvSpPr>
          <p:cNvPr id="8" name="Footer Placeholder 3"/>
          <p:cNvSpPr>
            <a:spLocks noGrp="1"/>
          </p:cNvSpPr>
          <p:nvPr>
            <p:ph type="ftr" sz="quarter" idx="3"/>
          </p:nvPr>
        </p:nvSpPr>
        <p:spPr>
          <a:xfrm>
            <a:off x="2672180" y="6329599"/>
            <a:ext cx="6014622" cy="365125"/>
          </a:xfrm>
        </p:spPr>
        <p:txBody>
          <a:bodyPr/>
          <a:lstStyle/>
          <a:p>
            <a:r>
              <a:rPr lang="ar-SA" dirty="0" smtClean="0"/>
              <a:t>الجزء"أ</a:t>
            </a:r>
            <a:r>
              <a:rPr lang="ar-TN" dirty="0" smtClean="0"/>
              <a:t> </a:t>
            </a:r>
            <a:r>
              <a:rPr lang="ar-SA" dirty="0" smtClean="0"/>
              <a:t>“16</a:t>
            </a:r>
            <a:r>
              <a:rPr lang="ar-TN" dirty="0" smtClean="0"/>
              <a:t>-</a:t>
            </a:r>
            <a:r>
              <a:rPr lang="ar-EG" dirty="0" smtClean="0"/>
              <a:t> </a:t>
            </a:r>
            <a:r>
              <a:rPr lang="ar-TN" dirty="0" smtClean="0"/>
              <a:t>مجموعة</a:t>
            </a:r>
            <a:r>
              <a:rPr lang="ar-SA" dirty="0" smtClean="0"/>
              <a:t> اسفير التدريبية </a:t>
            </a:r>
            <a:r>
              <a:rPr lang="ar-TN" dirty="0" smtClean="0"/>
              <a:t> </a:t>
            </a:r>
            <a:r>
              <a:rPr lang="ar-SA" dirty="0" smtClean="0"/>
              <a:t>2015</a:t>
            </a:r>
            <a:endParaRPr lang="fr-CH" dirty="0"/>
          </a:p>
        </p:txBody>
      </p:sp>
    </p:spTree>
    <p:extLst>
      <p:ext uri="{BB962C8B-B14F-4D97-AF65-F5344CB8AC3E}">
        <p14:creationId xmlns:p14="http://schemas.microsoft.com/office/powerpoint/2010/main" val="212640556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ااختيار </a:t>
            </a:r>
            <a:r>
              <a:rPr lang="ar-SA"/>
              <a:t>الموقع وتخطيطه . </a:t>
            </a:r>
            <a:r>
              <a:rPr lang="ar-SA" smtClean="0"/>
              <a:t>.</a:t>
            </a:r>
            <a:r>
              <a:rPr lang="en-GB" smtClean="0"/>
              <a:t> </a:t>
            </a:r>
            <a:r>
              <a:rPr lang="ar-SA" smtClean="0"/>
              <a:t>بعض الإرشادات</a:t>
            </a:r>
            <a:endParaRPr lang="ar-SA"/>
          </a:p>
        </p:txBody>
      </p:sp>
      <p:sp>
        <p:nvSpPr>
          <p:cNvPr id="3" name="Content Placeholder 2"/>
          <p:cNvSpPr>
            <a:spLocks noGrp="1"/>
          </p:cNvSpPr>
          <p:nvPr>
            <p:ph idx="1"/>
          </p:nvPr>
        </p:nvSpPr>
        <p:spPr/>
        <p:txBody>
          <a:bodyPr/>
          <a:lstStyle/>
          <a:p>
            <a:r>
              <a:rPr lang="ar-SA" dirty="0" smtClean="0"/>
              <a:t>”ينبغي أن تضم المستوطنات البشرية التي تتخذ شكل مخيمات، مساحة دنيا للاستعمال تبلغ </a:t>
            </a:r>
            <a:r>
              <a:rPr lang="ar-SA" sz="2000" dirty="0" smtClean="0"/>
              <a:t>45 </a:t>
            </a:r>
            <a:r>
              <a:rPr lang="ar-SA" dirty="0" smtClean="0"/>
              <a:t>متراً مربعا للفرد الواحد تشمل قطعة أرض </a:t>
            </a:r>
            <a:r>
              <a:rPr lang="ar-SA" dirty="0" err="1" smtClean="0"/>
              <a:t>عائلية.“</a:t>
            </a:r>
            <a:endParaRPr lang="ar-SA" dirty="0" smtClean="0"/>
          </a:p>
          <a:p>
            <a:r>
              <a:rPr lang="en-GB" sz="1800" i="1" dirty="0" smtClean="0"/>
              <a:t>)</a:t>
            </a:r>
            <a:r>
              <a:rPr lang="ar-SA" sz="1800" i="1" dirty="0" smtClean="0"/>
              <a:t>راجع </a:t>
            </a:r>
            <a:r>
              <a:rPr lang="ar-SA" sz="1800" i="1" dirty="0"/>
              <a:t>صفحة </a:t>
            </a:r>
            <a:r>
              <a:rPr lang="ar-SA" sz="1600" i="1" dirty="0" smtClean="0"/>
              <a:t>247 </a:t>
            </a:r>
            <a:r>
              <a:rPr lang="ar-SA" sz="1800" i="1" dirty="0" smtClean="0"/>
              <a:t>من </a:t>
            </a:r>
            <a:r>
              <a:rPr lang="ar-SA" sz="1800" i="1" dirty="0"/>
              <a:t>دليل اسفير- طبعة </a:t>
            </a:r>
            <a:r>
              <a:rPr lang="ar-SA" sz="1600" i="1" dirty="0" smtClean="0"/>
              <a:t>2011</a:t>
            </a:r>
            <a:r>
              <a:rPr lang="en-GB" sz="1800" i="1" dirty="0" smtClean="0"/>
              <a:t>(</a:t>
            </a:r>
            <a:endParaRPr lang="ar-SA" sz="1800" i="1" dirty="0"/>
          </a:p>
          <a:p>
            <a:pPr>
              <a:spcBef>
                <a:spcPts val="3000"/>
              </a:spcBef>
            </a:pPr>
            <a:r>
              <a:rPr lang="ar-SA" dirty="0"/>
              <a:t>ماذا يعني ذلك، وأين ومتى يتم الالتزام بهذه </a:t>
            </a:r>
            <a:r>
              <a:rPr lang="ar-SA" dirty="0" err="1"/>
              <a:t>المساحة؟</a:t>
            </a:r>
            <a:r>
              <a:rPr lang="ar-SA" dirty="0"/>
              <a:t> هل يمكن استخدام مساحة </a:t>
            </a:r>
            <a:r>
              <a:rPr lang="ar-SA" dirty="0" err="1"/>
              <a:t>أصغر</a:t>
            </a:r>
            <a:r>
              <a:rPr lang="ar-SA" dirty="0" err="1" smtClean="0"/>
              <a:t>؟</a:t>
            </a:r>
            <a:endParaRPr lang="ar-SA" dirty="0"/>
          </a:p>
        </p:txBody>
      </p:sp>
      <p:sp>
        <p:nvSpPr>
          <p:cNvPr id="5" name="Footer Placeholder 3"/>
          <p:cNvSpPr>
            <a:spLocks noGrp="1"/>
          </p:cNvSpPr>
          <p:nvPr>
            <p:ph type="ftr" sz="quarter" idx="3"/>
          </p:nvPr>
        </p:nvSpPr>
        <p:spPr>
          <a:xfrm>
            <a:off x="2672180" y="6329599"/>
            <a:ext cx="6014622" cy="365125"/>
          </a:xfrm>
        </p:spPr>
        <p:txBody>
          <a:bodyPr/>
          <a:lstStyle/>
          <a:p>
            <a:r>
              <a:rPr lang="ar-SA" dirty="0" smtClean="0"/>
              <a:t>الجزء"أ</a:t>
            </a:r>
            <a:r>
              <a:rPr lang="ar-TN" dirty="0" smtClean="0"/>
              <a:t> </a:t>
            </a:r>
            <a:r>
              <a:rPr lang="ar-SA" dirty="0" smtClean="0"/>
              <a:t>“16</a:t>
            </a:r>
            <a:r>
              <a:rPr lang="ar-TN" dirty="0" smtClean="0"/>
              <a:t>-</a:t>
            </a:r>
            <a:r>
              <a:rPr lang="ar-EG" dirty="0" smtClean="0"/>
              <a:t> </a:t>
            </a:r>
            <a:r>
              <a:rPr lang="ar-TN" dirty="0" smtClean="0"/>
              <a:t>مجموعة</a:t>
            </a:r>
            <a:r>
              <a:rPr lang="ar-SA" dirty="0" smtClean="0"/>
              <a:t> اسفير التدريبية </a:t>
            </a:r>
            <a:r>
              <a:rPr lang="ar-TN" dirty="0" smtClean="0"/>
              <a:t> </a:t>
            </a:r>
            <a:r>
              <a:rPr lang="ar-SA" dirty="0" smtClean="0"/>
              <a:t>2015</a:t>
            </a:r>
            <a:endParaRPr lang="fr-CH" dirty="0"/>
          </a:p>
        </p:txBody>
      </p:sp>
    </p:spTree>
    <p:extLst>
      <p:ext uri="{BB962C8B-B14F-4D97-AF65-F5344CB8AC3E}">
        <p14:creationId xmlns:p14="http://schemas.microsoft.com/office/powerpoint/2010/main" val="4146053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اختيار الموقع وتخطيطه . </a:t>
            </a:r>
            <a:r>
              <a:rPr lang="ar-SA" smtClean="0"/>
              <a:t>.</a:t>
            </a:r>
            <a:r>
              <a:rPr lang="en-GB" smtClean="0"/>
              <a:t> </a:t>
            </a:r>
            <a:r>
              <a:rPr lang="ar-SA" smtClean="0"/>
              <a:t>بعض </a:t>
            </a:r>
            <a:r>
              <a:rPr lang="ar-SA"/>
              <a:t>الملاحظات الإرشادية</a:t>
            </a:r>
          </a:p>
        </p:txBody>
      </p:sp>
      <p:sp>
        <p:nvSpPr>
          <p:cNvPr id="3" name="Content Placeholder 2"/>
          <p:cNvSpPr>
            <a:spLocks noGrp="1"/>
          </p:cNvSpPr>
          <p:nvPr>
            <p:ph idx="1"/>
          </p:nvPr>
        </p:nvSpPr>
        <p:spPr/>
        <p:txBody>
          <a:bodyPr/>
          <a:lstStyle/>
          <a:p>
            <a:r>
              <a:rPr lang="ar-SA" dirty="0"/>
              <a:t>«لا ينبغي أن تتجاوز درجة انحدار الموقع </a:t>
            </a:r>
            <a:r>
              <a:rPr lang="ar-SA" sz="2000" dirty="0"/>
              <a:t>6 </a:t>
            </a:r>
            <a:r>
              <a:rPr lang="ar-SA" dirty="0"/>
              <a:t>في المائة، إلا إذا اتخذت تدابير مهمة لصرف المياه ومكافحة عوامل التعرية كما لا ينبغي أن تقل درجة انحدارها عن </a:t>
            </a:r>
            <a:r>
              <a:rPr lang="ar-SA" sz="2000" dirty="0"/>
              <a:t>1 </a:t>
            </a:r>
            <a:r>
              <a:rPr lang="ar-SA" dirty="0"/>
              <a:t>في المائة لتسهيل </a:t>
            </a:r>
            <a:r>
              <a:rPr lang="ar-SA" dirty="0" err="1"/>
              <a:t>الصرف»</a:t>
            </a:r>
            <a:r>
              <a:rPr lang="ar-SA" dirty="0"/>
              <a:t> </a:t>
            </a:r>
          </a:p>
          <a:p>
            <a:r>
              <a:rPr lang="en-GB" sz="1800" i="1" dirty="0" smtClean="0"/>
              <a:t>)</a:t>
            </a:r>
            <a:r>
              <a:rPr lang="ar-SA" sz="1800" i="1" dirty="0" smtClean="0"/>
              <a:t>راجع </a:t>
            </a:r>
            <a:r>
              <a:rPr lang="ar-SA" sz="1800" i="1" dirty="0"/>
              <a:t>صفحة </a:t>
            </a:r>
            <a:r>
              <a:rPr lang="ar-SA" sz="1600" i="1" dirty="0"/>
              <a:t>246 </a:t>
            </a:r>
            <a:r>
              <a:rPr lang="ar-SA" sz="1800" i="1" dirty="0"/>
              <a:t>من دليل </a:t>
            </a:r>
            <a:r>
              <a:rPr lang="ar-SA" sz="1800" i="1" dirty="0" err="1"/>
              <a:t>اسفير </a:t>
            </a:r>
            <a:r>
              <a:rPr lang="ar-SA" sz="1800" i="1" dirty="0"/>
              <a:t>– </a:t>
            </a:r>
            <a:r>
              <a:rPr lang="ar-SA" sz="1800" i="1" dirty="0" smtClean="0"/>
              <a:t>طبعة </a:t>
            </a:r>
            <a:r>
              <a:rPr lang="en-GB" sz="1800" i="1" dirty="0" smtClean="0"/>
              <a:t>(</a:t>
            </a:r>
            <a:r>
              <a:rPr lang="en-GB" sz="1600" i="1" dirty="0" smtClean="0"/>
              <a:t>2011</a:t>
            </a:r>
            <a:endParaRPr lang="ar-SA" sz="1600" i="1" dirty="0"/>
          </a:p>
          <a:p>
            <a:pPr>
              <a:spcBef>
                <a:spcPts val="3000"/>
              </a:spcBef>
            </a:pPr>
            <a:r>
              <a:rPr lang="ar-SA" dirty="0" smtClean="0"/>
              <a:t>ماذا </a:t>
            </a:r>
            <a:r>
              <a:rPr lang="ar-SA" dirty="0"/>
              <a:t>يعني ذلك، وأين ومتى يتم الالتزام بهذه الإرشادات؟ هل يمكنك تكوين صورة ذهنية للموقع</a:t>
            </a:r>
            <a:r>
              <a:rPr lang="ar-SA" dirty="0" smtClean="0"/>
              <a:t>؟</a:t>
            </a:r>
            <a:endParaRPr lang="ar-SA" dirty="0"/>
          </a:p>
        </p:txBody>
      </p:sp>
      <p:sp>
        <p:nvSpPr>
          <p:cNvPr id="6" name="Footer Placeholder 3"/>
          <p:cNvSpPr>
            <a:spLocks noGrp="1"/>
          </p:cNvSpPr>
          <p:nvPr>
            <p:ph type="ftr" sz="quarter" idx="3"/>
          </p:nvPr>
        </p:nvSpPr>
        <p:spPr>
          <a:xfrm>
            <a:off x="2672180" y="6329599"/>
            <a:ext cx="6014622" cy="365125"/>
          </a:xfrm>
        </p:spPr>
        <p:txBody>
          <a:bodyPr/>
          <a:lstStyle/>
          <a:p>
            <a:r>
              <a:rPr lang="ar-SA" dirty="0" smtClean="0"/>
              <a:t>الجزء"أ</a:t>
            </a:r>
            <a:r>
              <a:rPr lang="ar-TN" dirty="0" smtClean="0"/>
              <a:t> </a:t>
            </a:r>
            <a:r>
              <a:rPr lang="ar-SA" dirty="0" smtClean="0"/>
              <a:t>“16</a:t>
            </a:r>
            <a:r>
              <a:rPr lang="ar-TN" dirty="0" smtClean="0"/>
              <a:t>-</a:t>
            </a:r>
            <a:r>
              <a:rPr lang="ar-EG" dirty="0" smtClean="0"/>
              <a:t> </a:t>
            </a:r>
            <a:r>
              <a:rPr lang="ar-TN" dirty="0" smtClean="0"/>
              <a:t>مجموعة</a:t>
            </a:r>
            <a:r>
              <a:rPr lang="ar-SA" dirty="0" smtClean="0"/>
              <a:t> اسفير التدريبية </a:t>
            </a:r>
            <a:r>
              <a:rPr lang="ar-TN" dirty="0" smtClean="0"/>
              <a:t> </a:t>
            </a:r>
            <a:r>
              <a:rPr lang="ar-SA" dirty="0" smtClean="0"/>
              <a:t>2015</a:t>
            </a:r>
            <a:endParaRPr lang="fr-CH" dirty="0"/>
          </a:p>
        </p:txBody>
      </p:sp>
    </p:spTree>
    <p:extLst>
      <p:ext uri="{BB962C8B-B14F-4D97-AF65-F5344CB8AC3E}">
        <p14:creationId xmlns:p14="http://schemas.microsoft.com/office/powerpoint/2010/main" val="3846161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نسبة الإنحدار</a:t>
            </a:r>
          </a:p>
        </p:txBody>
      </p:sp>
      <p:sp>
        <p:nvSpPr>
          <p:cNvPr id="3" name="Content Placeholder 2"/>
          <p:cNvSpPr>
            <a:spLocks noGrp="1"/>
          </p:cNvSpPr>
          <p:nvPr>
            <p:ph idx="1"/>
          </p:nvPr>
        </p:nvSpPr>
        <p:spPr>
          <a:xfrm>
            <a:off x="6244388" y="1369242"/>
            <a:ext cx="2442411" cy="4785722"/>
          </a:xfrm>
        </p:spPr>
        <p:txBody>
          <a:bodyPr/>
          <a:lstStyle/>
          <a:p>
            <a:r>
              <a:rPr lang="ar-SA"/>
              <a:t>”لا تعني نسبة الانحدار بدرجة الميل ولكن بنسبة التغير في الارتفاع بين نقطتين والمسافة الأفقية بينهما، أي التغير في الانحدار مقسوماً على المسافة بين النقطيتين</a:t>
            </a:r>
            <a:r>
              <a:rPr lang="ar-SA" smtClean="0"/>
              <a:t>.“</a:t>
            </a:r>
            <a:endParaRPr lang="ar-SA"/>
          </a:p>
        </p:txBody>
      </p:sp>
      <p:sp>
        <p:nvSpPr>
          <p:cNvPr id="6" name="Isosceles Triangle 3"/>
          <p:cNvSpPr>
            <a:spLocks noChangeArrowheads="1"/>
          </p:cNvSpPr>
          <p:nvPr/>
        </p:nvSpPr>
        <p:spPr bwMode="auto">
          <a:xfrm>
            <a:off x="549231" y="1388596"/>
            <a:ext cx="4648200" cy="914400"/>
          </a:xfrm>
          <a:prstGeom prst="triangle">
            <a:avLst>
              <a:gd name="adj" fmla="val 100000"/>
            </a:avLst>
          </a:prstGeom>
          <a:solidFill>
            <a:srgbClr val="FF0000"/>
          </a:solidFill>
          <a:ln w="9525" algn="ctr">
            <a:noFill/>
            <a:round/>
            <a:headEnd/>
            <a:tailEnd/>
          </a:ln>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endParaRPr lang="fr-FR" altLang="fr-FR" sz="1800" b="1" smtClean="0">
              <a:solidFill>
                <a:schemeClr val="tx2"/>
              </a:solidFill>
              <a:latin typeface="Traditional Arabic" panose="02020603050405020304" pitchFamily="18" charset="-78"/>
              <a:cs typeface="Traditional Arabic" panose="02020603050405020304" pitchFamily="18" charset="-78"/>
            </a:endParaRPr>
          </a:p>
        </p:txBody>
      </p:sp>
      <p:sp>
        <p:nvSpPr>
          <p:cNvPr id="7" name="TextBox 7"/>
          <p:cNvSpPr txBox="1">
            <a:spLocks noChangeArrowheads="1"/>
          </p:cNvSpPr>
          <p:nvPr/>
        </p:nvSpPr>
        <p:spPr bwMode="auto">
          <a:xfrm>
            <a:off x="2682831" y="2302996"/>
            <a:ext cx="65915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defTabSz="914400" rtl="1" eaLnBrk="0" fontAlgn="base" hangingPunct="0">
              <a:spcBef>
                <a:spcPct val="0"/>
              </a:spcBef>
              <a:spcAft>
                <a:spcPct val="0"/>
              </a:spcAft>
            </a:pPr>
            <a:r>
              <a:rPr lang="ar-SA" altLang="en-US" sz="1800" b="1" dirty="0" smtClean="0">
                <a:solidFill>
                  <a:schemeClr val="tx2">
                    <a:lumMod val="75000"/>
                  </a:schemeClr>
                </a:solidFill>
                <a:latin typeface="Traditional Arabic" panose="02020603050405020304" pitchFamily="18" charset="-78"/>
                <a:cs typeface="Traditional Arabic" panose="02020603050405020304" pitchFamily="18" charset="-78"/>
              </a:rPr>
              <a:t>100 م</a:t>
            </a:r>
            <a:endParaRPr lang="en-US" altLang="en-US" sz="1800" b="1" dirty="0" smtClean="0">
              <a:solidFill>
                <a:schemeClr val="tx2">
                  <a:lumMod val="75000"/>
                </a:schemeClr>
              </a:solidFill>
              <a:latin typeface="Traditional Arabic" panose="02020603050405020304" pitchFamily="18" charset="-78"/>
              <a:cs typeface="Traditional Arabic" panose="02020603050405020304" pitchFamily="18" charset="-78"/>
            </a:endParaRPr>
          </a:p>
        </p:txBody>
      </p:sp>
      <p:sp>
        <p:nvSpPr>
          <p:cNvPr id="8" name="TextBox 11"/>
          <p:cNvSpPr txBox="1">
            <a:spLocks noChangeArrowheads="1"/>
          </p:cNvSpPr>
          <p:nvPr/>
        </p:nvSpPr>
        <p:spPr bwMode="auto">
          <a:xfrm rot="16200000">
            <a:off x="5136610" y="1757173"/>
            <a:ext cx="72648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r>
              <a:rPr lang="ar-TN" altLang="fr-FR" sz="1800" b="1" dirty="0" smtClean="0">
                <a:solidFill>
                  <a:schemeClr val="tx2"/>
                </a:solidFill>
                <a:latin typeface="Traditional Arabic" panose="02020603050405020304" pitchFamily="18" charset="-78"/>
                <a:cs typeface="Traditional Arabic" panose="02020603050405020304" pitchFamily="18" charset="-78"/>
              </a:rPr>
              <a:t>20 متر </a:t>
            </a:r>
            <a:endParaRPr lang="en-US" altLang="fr-FR" sz="1800" b="1" dirty="0" smtClean="0">
              <a:solidFill>
                <a:schemeClr val="tx2"/>
              </a:solidFill>
              <a:latin typeface="Traditional Arabic" panose="02020603050405020304" pitchFamily="18" charset="-78"/>
              <a:cs typeface="Traditional Arabic" panose="02020603050405020304" pitchFamily="18" charset="-78"/>
            </a:endParaRPr>
          </a:p>
        </p:txBody>
      </p:sp>
      <p:sp>
        <p:nvSpPr>
          <p:cNvPr id="9" name="TextBox 15"/>
          <p:cNvSpPr txBox="1">
            <a:spLocks noChangeArrowheads="1"/>
          </p:cNvSpPr>
          <p:nvPr/>
        </p:nvSpPr>
        <p:spPr bwMode="auto">
          <a:xfrm>
            <a:off x="3424097" y="1217055"/>
            <a:ext cx="90441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defTabSz="914400" rtl="1" eaLnBrk="0" fontAlgn="base" hangingPunct="0">
              <a:spcBef>
                <a:spcPct val="0"/>
              </a:spcBef>
              <a:spcAft>
                <a:spcPct val="0"/>
              </a:spcAft>
            </a:pPr>
            <a:r>
              <a:rPr lang="ar-SA" altLang="en-US" sz="1800" b="1" dirty="0" smtClean="0">
                <a:solidFill>
                  <a:schemeClr val="tx2">
                    <a:lumMod val="75000"/>
                  </a:schemeClr>
                </a:solidFill>
                <a:latin typeface="Traditional Arabic" panose="02020603050405020304" pitchFamily="18" charset="-78"/>
                <a:cs typeface="Traditional Arabic" panose="02020603050405020304" pitchFamily="18" charset="-78"/>
              </a:rPr>
              <a:t>ميل 20%</a:t>
            </a:r>
            <a:endParaRPr lang="en-US" altLang="en-US" sz="1800" b="1" dirty="0" smtClean="0">
              <a:solidFill>
                <a:schemeClr val="tx2">
                  <a:lumMod val="75000"/>
                </a:schemeClr>
              </a:solidFill>
              <a:latin typeface="Traditional Arabic" panose="02020603050405020304" pitchFamily="18" charset="-78"/>
              <a:cs typeface="Traditional Arabic" panose="02020603050405020304" pitchFamily="18" charset="-78"/>
            </a:endParaRPr>
          </a:p>
        </p:txBody>
      </p:sp>
      <p:sp>
        <p:nvSpPr>
          <p:cNvPr id="10" name="TextBox 19"/>
          <p:cNvSpPr txBox="1">
            <a:spLocks noChangeArrowheads="1"/>
          </p:cNvSpPr>
          <p:nvPr/>
        </p:nvSpPr>
        <p:spPr bwMode="auto">
          <a:xfrm rot="20937413">
            <a:off x="1346161" y="1673244"/>
            <a:ext cx="111921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defTabSz="914400" rtl="1" eaLnBrk="0" fontAlgn="base" hangingPunct="0">
              <a:spcBef>
                <a:spcPct val="0"/>
              </a:spcBef>
              <a:spcAft>
                <a:spcPct val="0"/>
              </a:spcAft>
            </a:pPr>
            <a:r>
              <a:rPr lang="ar-SA" altLang="en-US" sz="1800" b="1" dirty="0" smtClean="0">
                <a:solidFill>
                  <a:schemeClr val="tx2">
                    <a:lumMod val="75000"/>
                  </a:schemeClr>
                </a:solidFill>
                <a:latin typeface="Traditional Arabic" panose="02020603050405020304" pitchFamily="18" charset="-78"/>
                <a:cs typeface="Traditional Arabic" panose="02020603050405020304" pitchFamily="18" charset="-78"/>
              </a:rPr>
              <a:t>شديد الانحدار</a:t>
            </a:r>
            <a:endParaRPr lang="en-US" altLang="en-US" sz="1800" b="1" dirty="0" smtClean="0">
              <a:solidFill>
                <a:schemeClr val="tx2">
                  <a:lumMod val="75000"/>
                </a:schemeClr>
              </a:solidFill>
              <a:latin typeface="Traditional Arabic" panose="02020603050405020304" pitchFamily="18" charset="-78"/>
              <a:cs typeface="Traditional Arabic" panose="02020603050405020304" pitchFamily="18" charset="-78"/>
            </a:endParaRPr>
          </a:p>
        </p:txBody>
      </p:sp>
      <p:sp>
        <p:nvSpPr>
          <p:cNvPr id="12" name="Isosceles Triangle 4"/>
          <p:cNvSpPr>
            <a:spLocks noChangeArrowheads="1"/>
          </p:cNvSpPr>
          <p:nvPr/>
        </p:nvSpPr>
        <p:spPr bwMode="auto">
          <a:xfrm>
            <a:off x="549231" y="3088964"/>
            <a:ext cx="4648200" cy="457200"/>
          </a:xfrm>
          <a:prstGeom prst="triangle">
            <a:avLst>
              <a:gd name="adj" fmla="val 100000"/>
            </a:avLst>
          </a:prstGeom>
          <a:solidFill>
            <a:srgbClr val="FFCC00"/>
          </a:solidFill>
          <a:ln w="9525" algn="ctr">
            <a:noFill/>
            <a:round/>
            <a:headEnd/>
            <a:tailEnd/>
          </a:ln>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endParaRPr lang="fr-FR" altLang="fr-FR" sz="1800" b="1" smtClean="0">
              <a:solidFill>
                <a:schemeClr val="tx2"/>
              </a:solidFill>
              <a:latin typeface="Traditional Arabic" panose="02020603050405020304" pitchFamily="18" charset="-78"/>
              <a:cs typeface="Traditional Arabic" panose="02020603050405020304" pitchFamily="18" charset="-78"/>
            </a:endParaRPr>
          </a:p>
        </p:txBody>
      </p:sp>
      <p:sp>
        <p:nvSpPr>
          <p:cNvPr id="14" name="TextBox 13"/>
          <p:cNvSpPr txBox="1">
            <a:spLocks noChangeArrowheads="1"/>
          </p:cNvSpPr>
          <p:nvPr/>
        </p:nvSpPr>
        <p:spPr bwMode="auto">
          <a:xfrm rot="16200000">
            <a:off x="5164662" y="3189253"/>
            <a:ext cx="6703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r>
              <a:rPr lang="ar-TN" altLang="fr-FR" sz="1800" b="1" dirty="0" smtClean="0">
                <a:solidFill>
                  <a:schemeClr val="tx2"/>
                </a:solidFill>
                <a:latin typeface="Traditional Arabic" panose="02020603050405020304" pitchFamily="18" charset="-78"/>
                <a:cs typeface="Traditional Arabic" panose="02020603050405020304" pitchFamily="18" charset="-78"/>
              </a:rPr>
              <a:t>10 متر</a:t>
            </a:r>
            <a:endParaRPr lang="en-US" altLang="fr-FR" sz="1800" b="1" dirty="0" smtClean="0">
              <a:solidFill>
                <a:schemeClr val="tx2"/>
              </a:solidFill>
              <a:latin typeface="Traditional Arabic" panose="02020603050405020304" pitchFamily="18" charset="-78"/>
              <a:cs typeface="Traditional Arabic" panose="02020603050405020304" pitchFamily="18" charset="-78"/>
            </a:endParaRPr>
          </a:p>
        </p:txBody>
      </p:sp>
      <p:sp>
        <p:nvSpPr>
          <p:cNvPr id="15" name="TextBox 16"/>
          <p:cNvSpPr txBox="1">
            <a:spLocks noChangeArrowheads="1"/>
          </p:cNvSpPr>
          <p:nvPr/>
        </p:nvSpPr>
        <p:spPr bwMode="auto">
          <a:xfrm>
            <a:off x="3424097" y="2833165"/>
            <a:ext cx="90441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defTabSz="914400" rtl="1" eaLnBrk="0" fontAlgn="base" hangingPunct="0">
              <a:spcBef>
                <a:spcPct val="0"/>
              </a:spcBef>
              <a:spcAft>
                <a:spcPct val="0"/>
              </a:spcAft>
            </a:pPr>
            <a:r>
              <a:rPr lang="ar-SA" altLang="en-US" sz="1800" b="1" dirty="0" smtClean="0">
                <a:solidFill>
                  <a:schemeClr val="tx2">
                    <a:lumMod val="75000"/>
                  </a:schemeClr>
                </a:solidFill>
                <a:latin typeface="Traditional Arabic" panose="02020603050405020304" pitchFamily="18" charset="-78"/>
                <a:cs typeface="Traditional Arabic" panose="02020603050405020304" pitchFamily="18" charset="-78"/>
              </a:rPr>
              <a:t>ميل </a:t>
            </a:r>
            <a:r>
              <a:rPr lang="ar-TN" altLang="en-US" sz="1800" b="1" dirty="0" smtClean="0">
                <a:solidFill>
                  <a:schemeClr val="tx2">
                    <a:lumMod val="75000"/>
                  </a:schemeClr>
                </a:solidFill>
                <a:latin typeface="Traditional Arabic" panose="02020603050405020304" pitchFamily="18" charset="-78"/>
                <a:cs typeface="Traditional Arabic" panose="02020603050405020304" pitchFamily="18" charset="-78"/>
              </a:rPr>
              <a:t>1</a:t>
            </a:r>
            <a:r>
              <a:rPr lang="ar-SA" altLang="en-US" sz="1800" b="1" dirty="0" smtClean="0">
                <a:solidFill>
                  <a:schemeClr val="tx2">
                    <a:lumMod val="75000"/>
                  </a:schemeClr>
                </a:solidFill>
                <a:latin typeface="Traditional Arabic" panose="02020603050405020304" pitchFamily="18" charset="-78"/>
                <a:cs typeface="Traditional Arabic" panose="02020603050405020304" pitchFamily="18" charset="-78"/>
              </a:rPr>
              <a:t>0%</a:t>
            </a:r>
            <a:endParaRPr lang="en-US" altLang="en-US" sz="1800" b="1" dirty="0" smtClean="0">
              <a:solidFill>
                <a:schemeClr val="tx2">
                  <a:lumMod val="75000"/>
                </a:schemeClr>
              </a:solidFill>
              <a:latin typeface="Traditional Arabic" panose="02020603050405020304" pitchFamily="18" charset="-78"/>
              <a:cs typeface="Traditional Arabic" panose="02020603050405020304" pitchFamily="18" charset="-78"/>
            </a:endParaRPr>
          </a:p>
        </p:txBody>
      </p:sp>
      <p:sp>
        <p:nvSpPr>
          <p:cNvPr id="16" name="TextBox 20"/>
          <p:cNvSpPr txBox="1">
            <a:spLocks noChangeArrowheads="1"/>
          </p:cNvSpPr>
          <p:nvPr/>
        </p:nvSpPr>
        <p:spPr bwMode="auto">
          <a:xfrm rot="21244693">
            <a:off x="1355106" y="3032347"/>
            <a:ext cx="111921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defTabSz="914400" rtl="1" eaLnBrk="0" fontAlgn="base" hangingPunct="0">
              <a:spcBef>
                <a:spcPct val="0"/>
              </a:spcBef>
              <a:spcAft>
                <a:spcPct val="0"/>
              </a:spcAft>
            </a:pPr>
            <a:r>
              <a:rPr lang="ar-SA" altLang="en-US" sz="1800" b="1" dirty="0" smtClean="0">
                <a:solidFill>
                  <a:schemeClr val="tx2">
                    <a:lumMod val="75000"/>
                  </a:schemeClr>
                </a:solidFill>
                <a:latin typeface="Traditional Arabic" panose="02020603050405020304" pitchFamily="18" charset="-78"/>
                <a:cs typeface="Traditional Arabic" panose="02020603050405020304" pitchFamily="18" charset="-78"/>
              </a:rPr>
              <a:t>شديد الانحدار</a:t>
            </a:r>
            <a:endParaRPr lang="en-US" altLang="en-US" sz="1800" b="1" dirty="0" smtClean="0">
              <a:solidFill>
                <a:schemeClr val="tx2">
                  <a:lumMod val="75000"/>
                </a:schemeClr>
              </a:solidFill>
              <a:latin typeface="Traditional Arabic" panose="02020603050405020304" pitchFamily="18" charset="-78"/>
              <a:cs typeface="Traditional Arabic" panose="02020603050405020304" pitchFamily="18" charset="-78"/>
            </a:endParaRPr>
          </a:p>
        </p:txBody>
      </p:sp>
      <p:sp>
        <p:nvSpPr>
          <p:cNvPr id="18" name="Isosceles Triangle 5"/>
          <p:cNvSpPr>
            <a:spLocks noChangeArrowheads="1"/>
          </p:cNvSpPr>
          <p:nvPr/>
        </p:nvSpPr>
        <p:spPr bwMode="auto">
          <a:xfrm>
            <a:off x="549231" y="4495385"/>
            <a:ext cx="4648200" cy="228600"/>
          </a:xfrm>
          <a:prstGeom prst="triangle">
            <a:avLst>
              <a:gd name="adj" fmla="val 100000"/>
            </a:avLst>
          </a:prstGeom>
          <a:solidFill>
            <a:srgbClr val="33CC33"/>
          </a:solidFill>
          <a:ln w="9525" algn="ctr">
            <a:noFill/>
            <a:round/>
            <a:headEnd/>
            <a:tailEnd/>
          </a:ln>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endParaRPr lang="fr-FR" altLang="fr-FR" sz="1800" b="1" smtClean="0">
              <a:solidFill>
                <a:schemeClr val="tx2"/>
              </a:solidFill>
              <a:latin typeface="Traditional Arabic" panose="02020603050405020304" pitchFamily="18" charset="-78"/>
              <a:cs typeface="Traditional Arabic" panose="02020603050405020304" pitchFamily="18" charset="-78"/>
            </a:endParaRPr>
          </a:p>
        </p:txBody>
      </p:sp>
      <p:sp>
        <p:nvSpPr>
          <p:cNvPr id="20" name="TextBox 14"/>
          <p:cNvSpPr txBox="1">
            <a:spLocks noChangeArrowheads="1"/>
          </p:cNvSpPr>
          <p:nvPr/>
        </p:nvSpPr>
        <p:spPr bwMode="auto">
          <a:xfrm rot="16200000">
            <a:off x="5104550" y="4465499"/>
            <a:ext cx="79060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r>
              <a:rPr lang="ar-SA" altLang="en-US" sz="1800" b="1" dirty="0" smtClean="0">
                <a:solidFill>
                  <a:schemeClr val="tx2">
                    <a:lumMod val="75000"/>
                  </a:schemeClr>
                </a:solidFill>
                <a:latin typeface="Traditional Arabic" panose="02020603050405020304" pitchFamily="18" charset="-78"/>
                <a:cs typeface="Traditional Arabic" panose="02020603050405020304" pitchFamily="18" charset="-78"/>
              </a:rPr>
              <a:t>1-5 </a:t>
            </a:r>
            <a:r>
              <a:rPr lang="ar-TN" altLang="en-US" sz="1800" b="1" dirty="0" smtClean="0">
                <a:solidFill>
                  <a:schemeClr val="tx2">
                    <a:lumMod val="75000"/>
                  </a:schemeClr>
                </a:solidFill>
                <a:latin typeface="Traditional Arabic" panose="02020603050405020304" pitchFamily="18" charset="-78"/>
                <a:cs typeface="Traditional Arabic" panose="02020603050405020304" pitchFamily="18" charset="-78"/>
              </a:rPr>
              <a:t>متر</a:t>
            </a:r>
            <a:endParaRPr lang="en-US" altLang="en-US" sz="1800" b="1" dirty="0" smtClean="0">
              <a:solidFill>
                <a:schemeClr val="tx2">
                  <a:lumMod val="75000"/>
                </a:schemeClr>
              </a:solidFill>
              <a:latin typeface="Traditional Arabic" panose="02020603050405020304" pitchFamily="18" charset="-78"/>
              <a:cs typeface="Traditional Arabic" panose="02020603050405020304" pitchFamily="18" charset="-78"/>
            </a:endParaRPr>
          </a:p>
        </p:txBody>
      </p:sp>
      <p:sp>
        <p:nvSpPr>
          <p:cNvPr id="21" name="TextBox 17"/>
          <p:cNvSpPr txBox="1">
            <a:spLocks noChangeArrowheads="1"/>
          </p:cNvSpPr>
          <p:nvPr/>
        </p:nvSpPr>
        <p:spPr bwMode="auto">
          <a:xfrm>
            <a:off x="3303873" y="4175317"/>
            <a:ext cx="102463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defTabSz="914400" rtl="1" eaLnBrk="0" fontAlgn="base" hangingPunct="0">
              <a:spcBef>
                <a:spcPct val="0"/>
              </a:spcBef>
              <a:spcAft>
                <a:spcPct val="0"/>
              </a:spcAft>
            </a:pPr>
            <a:r>
              <a:rPr lang="ar-SA" altLang="en-US" sz="1800" b="1" dirty="0" smtClean="0">
                <a:solidFill>
                  <a:schemeClr val="tx2">
                    <a:lumMod val="75000"/>
                  </a:schemeClr>
                </a:solidFill>
                <a:latin typeface="Traditional Arabic" panose="02020603050405020304" pitchFamily="18" charset="-78"/>
                <a:cs typeface="Traditional Arabic" panose="02020603050405020304" pitchFamily="18" charset="-78"/>
              </a:rPr>
              <a:t>ميل 1-5%</a:t>
            </a:r>
            <a:endParaRPr lang="en-US" altLang="en-US" sz="1800" b="1" dirty="0" smtClean="0">
              <a:solidFill>
                <a:schemeClr val="tx2">
                  <a:lumMod val="75000"/>
                </a:schemeClr>
              </a:solidFill>
              <a:latin typeface="Traditional Arabic" panose="02020603050405020304" pitchFamily="18" charset="-78"/>
              <a:cs typeface="Traditional Arabic" panose="02020603050405020304" pitchFamily="18" charset="-78"/>
            </a:endParaRPr>
          </a:p>
        </p:txBody>
      </p:sp>
      <p:sp>
        <p:nvSpPr>
          <p:cNvPr id="22" name="TextBox 21"/>
          <p:cNvSpPr txBox="1">
            <a:spLocks noChangeArrowheads="1"/>
          </p:cNvSpPr>
          <p:nvPr/>
        </p:nvSpPr>
        <p:spPr bwMode="auto">
          <a:xfrm rot="21380519">
            <a:off x="1371739" y="4307964"/>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defTabSz="914400" rtl="1" eaLnBrk="0" fontAlgn="base" hangingPunct="0">
              <a:spcBef>
                <a:spcPct val="0"/>
              </a:spcBef>
              <a:spcAft>
                <a:spcPct val="0"/>
              </a:spcAft>
            </a:pPr>
            <a:r>
              <a:rPr lang="ar-SA" altLang="en-US" sz="1800" b="1" dirty="0" smtClean="0">
                <a:solidFill>
                  <a:schemeClr val="tx2">
                    <a:lumMod val="75000"/>
                  </a:schemeClr>
                </a:solidFill>
                <a:latin typeface="Traditional Arabic" panose="02020603050405020304" pitchFamily="18" charset="-78"/>
                <a:cs typeface="Traditional Arabic" panose="02020603050405020304" pitchFamily="18" charset="-78"/>
              </a:rPr>
              <a:t>انحدار مناسب</a:t>
            </a:r>
            <a:endParaRPr lang="en-US" altLang="en-US" sz="1800" b="1" dirty="0" smtClean="0">
              <a:solidFill>
                <a:schemeClr val="tx2">
                  <a:lumMod val="75000"/>
                </a:schemeClr>
              </a:solidFill>
              <a:latin typeface="Traditional Arabic" panose="02020603050405020304" pitchFamily="18" charset="-78"/>
              <a:cs typeface="Traditional Arabic" panose="02020603050405020304" pitchFamily="18" charset="-78"/>
            </a:endParaRPr>
          </a:p>
        </p:txBody>
      </p:sp>
      <p:sp>
        <p:nvSpPr>
          <p:cNvPr id="24" name="Isosceles Triangle 6"/>
          <p:cNvSpPr>
            <a:spLocks noChangeArrowheads="1"/>
          </p:cNvSpPr>
          <p:nvPr/>
        </p:nvSpPr>
        <p:spPr bwMode="auto">
          <a:xfrm>
            <a:off x="549231" y="5699527"/>
            <a:ext cx="4648200" cy="76200"/>
          </a:xfrm>
          <a:prstGeom prst="triangle">
            <a:avLst>
              <a:gd name="adj" fmla="val 100000"/>
            </a:avLst>
          </a:prstGeom>
          <a:solidFill>
            <a:srgbClr val="FF0000"/>
          </a:solidFill>
          <a:ln w="9525" algn="ctr">
            <a:noFill/>
            <a:round/>
            <a:headEnd/>
            <a:tailEnd/>
          </a:ln>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endParaRPr lang="fr-FR" altLang="fr-FR" sz="1800" b="1" smtClean="0">
              <a:solidFill>
                <a:schemeClr val="tx2"/>
              </a:solidFill>
              <a:latin typeface="Traditional Arabic" panose="02020603050405020304" pitchFamily="18" charset="-78"/>
              <a:cs typeface="Traditional Arabic" panose="02020603050405020304" pitchFamily="18" charset="-78"/>
            </a:endParaRPr>
          </a:p>
        </p:txBody>
      </p:sp>
      <p:sp>
        <p:nvSpPr>
          <p:cNvPr id="26" name="TextBox 12"/>
          <p:cNvSpPr txBox="1">
            <a:spLocks noChangeArrowheads="1"/>
          </p:cNvSpPr>
          <p:nvPr/>
        </p:nvSpPr>
        <p:spPr bwMode="auto">
          <a:xfrm rot="16200000">
            <a:off x="5167867" y="5521250"/>
            <a:ext cx="66396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defTabSz="914400" rtl="1" eaLnBrk="0" fontAlgn="base" hangingPunct="0">
              <a:spcBef>
                <a:spcPct val="0"/>
              </a:spcBef>
              <a:spcAft>
                <a:spcPct val="0"/>
              </a:spcAft>
            </a:pPr>
            <a:r>
              <a:rPr lang="ar-SA" altLang="en-US" sz="1800" b="1" dirty="0" smtClean="0">
                <a:solidFill>
                  <a:schemeClr val="tx2">
                    <a:lumMod val="75000"/>
                  </a:schemeClr>
                </a:solidFill>
                <a:latin typeface="Traditional Arabic" panose="02020603050405020304" pitchFamily="18" charset="-78"/>
                <a:cs typeface="Traditional Arabic" panose="02020603050405020304" pitchFamily="18" charset="-78"/>
              </a:rPr>
              <a:t>0-1 م</a:t>
            </a:r>
            <a:endParaRPr lang="en-US" altLang="en-US" sz="1800" b="1" dirty="0" smtClean="0">
              <a:solidFill>
                <a:schemeClr val="tx2">
                  <a:lumMod val="75000"/>
                </a:schemeClr>
              </a:solidFill>
              <a:latin typeface="Traditional Arabic" panose="02020603050405020304" pitchFamily="18" charset="-78"/>
              <a:cs typeface="Traditional Arabic" panose="02020603050405020304" pitchFamily="18" charset="-78"/>
            </a:endParaRPr>
          </a:p>
        </p:txBody>
      </p:sp>
      <p:sp>
        <p:nvSpPr>
          <p:cNvPr id="27" name="TextBox 18"/>
          <p:cNvSpPr txBox="1">
            <a:spLocks noChangeArrowheads="1"/>
          </p:cNvSpPr>
          <p:nvPr/>
        </p:nvSpPr>
        <p:spPr bwMode="auto">
          <a:xfrm>
            <a:off x="3247767" y="5379459"/>
            <a:ext cx="108074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defTabSz="914400" rtl="1" eaLnBrk="0" fontAlgn="base" hangingPunct="0">
              <a:spcBef>
                <a:spcPct val="0"/>
              </a:spcBef>
              <a:spcAft>
                <a:spcPct val="0"/>
              </a:spcAft>
            </a:pPr>
            <a:r>
              <a:rPr lang="ar-SA" altLang="en-US" sz="1800" b="1" dirty="0" smtClean="0">
                <a:solidFill>
                  <a:schemeClr val="tx2">
                    <a:lumMod val="75000"/>
                  </a:schemeClr>
                </a:solidFill>
                <a:latin typeface="Traditional Arabic" panose="02020603050405020304" pitchFamily="18" charset="-78"/>
                <a:cs typeface="Traditional Arabic" panose="02020603050405020304" pitchFamily="18" charset="-78"/>
              </a:rPr>
              <a:t>ميل </a:t>
            </a:r>
            <a:r>
              <a:rPr lang="ar-SA" altLang="en-US" sz="1800" b="1" dirty="0" err="1" smtClean="0">
                <a:solidFill>
                  <a:schemeClr val="tx2">
                    <a:lumMod val="75000"/>
                  </a:schemeClr>
                </a:solidFill>
                <a:latin typeface="Traditional Arabic" panose="02020603050405020304" pitchFamily="18" charset="-78"/>
                <a:cs typeface="Traditional Arabic" panose="02020603050405020304" pitchFamily="18" charset="-78"/>
              </a:rPr>
              <a:t>0-1 %</a:t>
            </a:r>
            <a:endParaRPr lang="en-US" altLang="en-US" sz="1800" b="1" dirty="0" smtClean="0">
              <a:solidFill>
                <a:schemeClr val="tx2">
                  <a:lumMod val="75000"/>
                </a:schemeClr>
              </a:solidFill>
              <a:latin typeface="Traditional Arabic" panose="02020603050405020304" pitchFamily="18" charset="-78"/>
              <a:cs typeface="Traditional Arabic" panose="02020603050405020304" pitchFamily="18" charset="-78"/>
            </a:endParaRPr>
          </a:p>
        </p:txBody>
      </p:sp>
      <p:sp>
        <p:nvSpPr>
          <p:cNvPr id="28" name="TextBox 22"/>
          <p:cNvSpPr txBox="1">
            <a:spLocks noChangeArrowheads="1"/>
          </p:cNvSpPr>
          <p:nvPr/>
        </p:nvSpPr>
        <p:spPr bwMode="auto">
          <a:xfrm>
            <a:off x="1417659" y="5383683"/>
            <a:ext cx="10727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defTabSz="914400" rtl="1" eaLnBrk="0" fontAlgn="base" hangingPunct="0">
              <a:spcBef>
                <a:spcPct val="0"/>
              </a:spcBef>
              <a:spcAft>
                <a:spcPct val="0"/>
              </a:spcAft>
            </a:pPr>
            <a:r>
              <a:rPr lang="ar-SA" altLang="en-US" sz="1800" b="1" dirty="0" smtClean="0">
                <a:solidFill>
                  <a:schemeClr val="tx2">
                    <a:lumMod val="75000"/>
                  </a:schemeClr>
                </a:solidFill>
                <a:latin typeface="Traditional Arabic" panose="02020603050405020304" pitchFamily="18" charset="-78"/>
                <a:cs typeface="Traditional Arabic" panose="02020603050405020304" pitchFamily="18" charset="-78"/>
              </a:rPr>
              <a:t>شديد التسطح</a:t>
            </a:r>
            <a:endParaRPr lang="en-US" altLang="en-US" sz="1800" b="1" dirty="0" smtClean="0">
              <a:solidFill>
                <a:schemeClr val="tx2">
                  <a:lumMod val="75000"/>
                </a:schemeClr>
              </a:solidFill>
              <a:latin typeface="Traditional Arabic" panose="02020603050405020304" pitchFamily="18" charset="-78"/>
              <a:cs typeface="Traditional Arabic" panose="02020603050405020304" pitchFamily="18" charset="-78"/>
            </a:endParaRPr>
          </a:p>
        </p:txBody>
      </p:sp>
      <p:sp>
        <p:nvSpPr>
          <p:cNvPr id="29" name="TextBox 7"/>
          <p:cNvSpPr txBox="1">
            <a:spLocks noChangeArrowheads="1"/>
          </p:cNvSpPr>
          <p:nvPr/>
        </p:nvSpPr>
        <p:spPr bwMode="auto">
          <a:xfrm>
            <a:off x="2682831" y="3626649"/>
            <a:ext cx="65915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defTabSz="914400" rtl="1" eaLnBrk="0" fontAlgn="base" hangingPunct="0">
              <a:spcBef>
                <a:spcPct val="0"/>
              </a:spcBef>
              <a:spcAft>
                <a:spcPct val="0"/>
              </a:spcAft>
            </a:pPr>
            <a:r>
              <a:rPr lang="ar-SA" altLang="en-US" sz="1800" b="1" dirty="0" smtClean="0">
                <a:solidFill>
                  <a:schemeClr val="tx2">
                    <a:lumMod val="75000"/>
                  </a:schemeClr>
                </a:solidFill>
                <a:latin typeface="Traditional Arabic" panose="02020603050405020304" pitchFamily="18" charset="-78"/>
                <a:cs typeface="Traditional Arabic" panose="02020603050405020304" pitchFamily="18" charset="-78"/>
              </a:rPr>
              <a:t>100 م</a:t>
            </a:r>
            <a:endParaRPr lang="en-US" altLang="en-US" sz="1800" b="1" dirty="0" smtClean="0">
              <a:solidFill>
                <a:schemeClr val="tx2">
                  <a:lumMod val="75000"/>
                </a:schemeClr>
              </a:solidFill>
              <a:latin typeface="Traditional Arabic" panose="02020603050405020304" pitchFamily="18" charset="-78"/>
              <a:cs typeface="Traditional Arabic" panose="02020603050405020304" pitchFamily="18" charset="-78"/>
            </a:endParaRPr>
          </a:p>
        </p:txBody>
      </p:sp>
      <p:sp>
        <p:nvSpPr>
          <p:cNvPr id="30" name="TextBox 7"/>
          <p:cNvSpPr txBox="1">
            <a:spLocks noChangeArrowheads="1"/>
          </p:cNvSpPr>
          <p:nvPr/>
        </p:nvSpPr>
        <p:spPr bwMode="auto">
          <a:xfrm>
            <a:off x="2682831" y="4830731"/>
            <a:ext cx="65915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defTabSz="914400" rtl="1" eaLnBrk="0" fontAlgn="base" hangingPunct="0">
              <a:spcBef>
                <a:spcPct val="0"/>
              </a:spcBef>
              <a:spcAft>
                <a:spcPct val="0"/>
              </a:spcAft>
            </a:pPr>
            <a:r>
              <a:rPr lang="ar-SA" altLang="en-US" sz="1800" b="1" dirty="0" smtClean="0">
                <a:solidFill>
                  <a:schemeClr val="tx2">
                    <a:lumMod val="75000"/>
                  </a:schemeClr>
                </a:solidFill>
                <a:latin typeface="Traditional Arabic" panose="02020603050405020304" pitchFamily="18" charset="-78"/>
                <a:cs typeface="Traditional Arabic" panose="02020603050405020304" pitchFamily="18" charset="-78"/>
              </a:rPr>
              <a:t>100 م</a:t>
            </a:r>
            <a:endParaRPr lang="en-US" altLang="en-US" sz="1800" b="1" dirty="0" smtClean="0">
              <a:solidFill>
                <a:schemeClr val="tx2">
                  <a:lumMod val="75000"/>
                </a:schemeClr>
              </a:solidFill>
              <a:latin typeface="Traditional Arabic" panose="02020603050405020304" pitchFamily="18" charset="-78"/>
              <a:cs typeface="Traditional Arabic" panose="02020603050405020304" pitchFamily="18" charset="-78"/>
            </a:endParaRPr>
          </a:p>
        </p:txBody>
      </p:sp>
      <p:sp>
        <p:nvSpPr>
          <p:cNvPr id="31" name="TextBox 7"/>
          <p:cNvSpPr txBox="1">
            <a:spLocks noChangeArrowheads="1"/>
          </p:cNvSpPr>
          <p:nvPr/>
        </p:nvSpPr>
        <p:spPr bwMode="auto">
          <a:xfrm>
            <a:off x="2682831" y="5806273"/>
            <a:ext cx="65915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defTabSz="914400" rtl="1" eaLnBrk="0" fontAlgn="base" hangingPunct="0">
              <a:spcBef>
                <a:spcPct val="0"/>
              </a:spcBef>
              <a:spcAft>
                <a:spcPct val="0"/>
              </a:spcAft>
            </a:pPr>
            <a:r>
              <a:rPr lang="ar-SA" altLang="en-US" sz="1800" b="1" dirty="0" smtClean="0">
                <a:solidFill>
                  <a:schemeClr val="tx2">
                    <a:lumMod val="75000"/>
                  </a:schemeClr>
                </a:solidFill>
                <a:latin typeface="Traditional Arabic" panose="02020603050405020304" pitchFamily="18" charset="-78"/>
                <a:cs typeface="Traditional Arabic" panose="02020603050405020304" pitchFamily="18" charset="-78"/>
              </a:rPr>
              <a:t>100 م</a:t>
            </a:r>
            <a:endParaRPr lang="en-US" altLang="en-US" sz="1800" b="1" dirty="0" smtClean="0">
              <a:solidFill>
                <a:schemeClr val="tx2">
                  <a:lumMod val="75000"/>
                </a:schemeClr>
              </a:solidFill>
              <a:latin typeface="Traditional Arabic" panose="02020603050405020304" pitchFamily="18" charset="-78"/>
              <a:cs typeface="Traditional Arabic" panose="02020603050405020304" pitchFamily="18" charset="-78"/>
            </a:endParaRPr>
          </a:p>
        </p:txBody>
      </p:sp>
      <p:sp>
        <p:nvSpPr>
          <p:cNvPr id="25" name="Footer Placeholder 3"/>
          <p:cNvSpPr>
            <a:spLocks noGrp="1"/>
          </p:cNvSpPr>
          <p:nvPr>
            <p:ph type="ftr" sz="quarter" idx="3"/>
          </p:nvPr>
        </p:nvSpPr>
        <p:spPr>
          <a:xfrm>
            <a:off x="2672180" y="6329599"/>
            <a:ext cx="6014622" cy="365125"/>
          </a:xfrm>
        </p:spPr>
        <p:txBody>
          <a:bodyPr/>
          <a:lstStyle/>
          <a:p>
            <a:r>
              <a:rPr lang="ar-SA" dirty="0" smtClean="0"/>
              <a:t>الجزء"أ</a:t>
            </a:r>
            <a:r>
              <a:rPr lang="ar-TN" dirty="0" smtClean="0"/>
              <a:t> </a:t>
            </a:r>
            <a:r>
              <a:rPr lang="ar-SA" dirty="0" smtClean="0"/>
              <a:t>“16</a:t>
            </a:r>
            <a:r>
              <a:rPr lang="ar-TN" dirty="0" smtClean="0"/>
              <a:t>-</a:t>
            </a:r>
            <a:r>
              <a:rPr lang="ar-EG" dirty="0" smtClean="0"/>
              <a:t> </a:t>
            </a:r>
            <a:r>
              <a:rPr lang="ar-TN" dirty="0" smtClean="0"/>
              <a:t>مجموعة</a:t>
            </a:r>
            <a:r>
              <a:rPr lang="ar-SA" dirty="0" smtClean="0"/>
              <a:t> اسفير التدريبية </a:t>
            </a:r>
            <a:r>
              <a:rPr lang="ar-TN" dirty="0" smtClean="0"/>
              <a:t> </a:t>
            </a:r>
            <a:r>
              <a:rPr lang="ar-SA" dirty="0" smtClean="0"/>
              <a:t>2015</a:t>
            </a:r>
            <a:endParaRPr lang="fr-CH" dirty="0"/>
          </a:p>
        </p:txBody>
      </p:sp>
    </p:spTree>
    <p:extLst>
      <p:ext uri="{BB962C8B-B14F-4D97-AF65-F5344CB8AC3E}">
        <p14:creationId xmlns:p14="http://schemas.microsoft.com/office/powerpoint/2010/main" val="6771419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مساحة الموقع</a:t>
            </a:r>
          </a:p>
        </p:txBody>
      </p:sp>
      <p:sp>
        <p:nvSpPr>
          <p:cNvPr id="3" name="Content Placeholder 2"/>
          <p:cNvSpPr>
            <a:spLocks noGrp="1"/>
          </p:cNvSpPr>
          <p:nvPr>
            <p:ph idx="1"/>
          </p:nvPr>
        </p:nvSpPr>
        <p:spPr>
          <a:xfrm>
            <a:off x="5642810" y="1369242"/>
            <a:ext cx="3043989" cy="1049105"/>
          </a:xfrm>
        </p:spPr>
        <p:txBody>
          <a:bodyPr/>
          <a:lstStyle/>
          <a:p>
            <a:r>
              <a:rPr lang="ar-SA" dirty="0"/>
              <a:t>كم تبلغ مساحة الموقع لإقامة مخيّم للطّوارئ  لإيواء </a:t>
            </a:r>
            <a:r>
              <a:rPr lang="ar-SA" sz="2000" dirty="0" smtClean="0"/>
              <a:t>20000 </a:t>
            </a:r>
            <a:r>
              <a:rPr lang="ar-SA" dirty="0" err="1"/>
              <a:t>نازح؟</a:t>
            </a:r>
            <a:r>
              <a:rPr lang="ar-SA" dirty="0"/>
              <a:t> </a:t>
            </a:r>
          </a:p>
        </p:txBody>
      </p:sp>
      <p:pic>
        <p:nvPicPr>
          <p:cNvPr id="5" name="Picture 4"/>
          <p:cNvPicPr>
            <a:picLocks noChangeAspect="1"/>
          </p:cNvPicPr>
          <p:nvPr/>
        </p:nvPicPr>
        <p:blipFill>
          <a:blip r:embed="rId2" cstate="print"/>
          <a:stretch>
            <a:fillRect/>
          </a:stretch>
        </p:blipFill>
        <p:spPr>
          <a:xfrm>
            <a:off x="4679891" y="2324614"/>
            <a:ext cx="4006908" cy="1772753"/>
          </a:xfrm>
          <a:prstGeom prst="rect">
            <a:avLst/>
          </a:prstGeom>
        </p:spPr>
      </p:pic>
      <p:sp>
        <p:nvSpPr>
          <p:cNvPr id="6" name="Content Placeholder 2"/>
          <p:cNvSpPr txBox="1">
            <a:spLocks/>
          </p:cNvSpPr>
          <p:nvPr/>
        </p:nvSpPr>
        <p:spPr>
          <a:xfrm>
            <a:off x="673768" y="1369242"/>
            <a:ext cx="3392905" cy="1049105"/>
          </a:xfrm>
          <a:prstGeom prst="rect">
            <a:avLst/>
          </a:prstGeom>
        </p:spPr>
        <p:txBody>
          <a:bodyPr vert="horz" lIns="91440" tIns="45720" rIns="91440" bIns="45720" rtlCol="0">
            <a:noAutofit/>
          </a:bodyPr>
          <a:lstStyle>
            <a:lvl1pPr marL="0" indent="0" algn="r" defTabSz="914400" rtl="1" eaLnBrk="1" latinLnBrk="0" hangingPunct="1">
              <a:spcBef>
                <a:spcPct val="20000"/>
              </a:spcBef>
              <a:buClr>
                <a:schemeClr val="tx2"/>
              </a:buClr>
              <a:buFont typeface="Arial" panose="020B0604020202020204" pitchFamily="34" charset="0"/>
              <a:buNone/>
              <a:defRPr sz="2200" kern="1200">
                <a:solidFill>
                  <a:srgbClr val="000000"/>
                </a:solidFill>
                <a:latin typeface="Traditional Arabic" panose="02020603050405020304" pitchFamily="18" charset="-78"/>
                <a:ea typeface="+mn-ea"/>
                <a:cs typeface="Traditional Arabic" panose="02020603050405020304" pitchFamily="18" charset="-78"/>
              </a:defRPr>
            </a:lvl1pPr>
            <a:lvl2pPr marL="361950" indent="-361950" algn="r" defTabSz="914400" rtl="1" eaLnBrk="1" latinLnBrk="0" hangingPunct="1">
              <a:spcBef>
                <a:spcPct val="20000"/>
              </a:spcBef>
              <a:buClr>
                <a:schemeClr val="tx2"/>
              </a:buClr>
              <a:buFont typeface="Arial" panose="020B0604020202020204" pitchFamily="34" charset="0"/>
              <a:buChar char="•"/>
              <a:defRPr sz="2200" kern="1200">
                <a:solidFill>
                  <a:srgbClr val="000000"/>
                </a:solidFill>
                <a:latin typeface="Traditional Arabic" panose="02020603050405020304" pitchFamily="18" charset="-78"/>
                <a:ea typeface="+mn-ea"/>
                <a:cs typeface="Traditional Arabic" panose="02020603050405020304" pitchFamily="18" charset="-78"/>
              </a:defRPr>
            </a:lvl2pPr>
            <a:lvl3pPr marL="715963" indent="-354013" algn="r" defTabSz="914400" rtl="1" eaLnBrk="1" latinLnBrk="0" hangingPunct="1">
              <a:spcBef>
                <a:spcPct val="20000"/>
              </a:spcBef>
              <a:buFont typeface="Traditional Arabic" panose="02020603050405020304" pitchFamily="18" charset="-78"/>
              <a:buChar char="–"/>
              <a:defRPr sz="2200" kern="1200">
                <a:solidFill>
                  <a:srgbClr val="000000"/>
                </a:solidFill>
                <a:latin typeface="Traditional Arabic" panose="02020603050405020304" pitchFamily="18" charset="-78"/>
                <a:ea typeface="+mn-ea"/>
                <a:cs typeface="Traditional Arabic" panose="02020603050405020304" pitchFamily="18" charset="-78"/>
              </a:defRPr>
            </a:lvl3pPr>
            <a:lvl4pPr marL="1600200" indent="-228600" algn="r" defTabSz="914400" rtl="1" eaLnBrk="1" latinLnBrk="0" hangingPunct="1">
              <a:spcBef>
                <a:spcPct val="20000"/>
              </a:spcBef>
              <a:buFont typeface="Arial" panose="020B0604020202020204" pitchFamily="34" charset="0"/>
              <a:buChar char="–"/>
              <a:defRPr sz="1800" kern="1200">
                <a:solidFill>
                  <a:schemeClr val="tx1"/>
                </a:solidFill>
                <a:latin typeface="Traditional Arabic" panose="02020603050405020304" pitchFamily="18" charset="-78"/>
                <a:ea typeface="+mn-ea"/>
                <a:cs typeface="Traditional Arabic" panose="02020603050405020304" pitchFamily="18" charset="-78"/>
              </a:defRPr>
            </a:lvl4pPr>
            <a:lvl5pPr marL="2057400" indent="-228600" algn="r" defTabSz="914400" rtl="1" eaLnBrk="1" latinLnBrk="0" hangingPunct="1">
              <a:spcBef>
                <a:spcPct val="20000"/>
              </a:spcBef>
              <a:buFont typeface="Arial" panose="020B0604020202020204" pitchFamily="34" charset="0"/>
              <a:buChar char="»"/>
              <a:defRPr sz="1800" kern="1200">
                <a:solidFill>
                  <a:schemeClr val="tx1"/>
                </a:solidFill>
                <a:latin typeface="Traditional Arabic" panose="02020603050405020304" pitchFamily="18" charset="-78"/>
                <a:ea typeface="+mn-ea"/>
                <a:cs typeface="Traditional Arabic" panose="02020603050405020304" pitchFamily="18" charset="-78"/>
              </a:defRPr>
            </a:lvl5pPr>
            <a:lvl6pPr marL="25146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ar-SA"/>
              <a:t>الإجابة: وفقا لدليل اسفير، يبلغ نصيب الفرد من المساحة الكلية في المخيم 45 متر مربع.</a:t>
            </a:r>
          </a:p>
        </p:txBody>
      </p:sp>
      <p:grpSp>
        <p:nvGrpSpPr>
          <p:cNvPr id="14" name="Group 13"/>
          <p:cNvGrpSpPr/>
          <p:nvPr/>
        </p:nvGrpSpPr>
        <p:grpSpPr>
          <a:xfrm>
            <a:off x="788844" y="2555605"/>
            <a:ext cx="3763685" cy="3452856"/>
            <a:chOff x="788844" y="2555605"/>
            <a:chExt cx="3763685" cy="3452856"/>
          </a:xfrm>
        </p:grpSpPr>
        <p:grpSp>
          <p:nvGrpSpPr>
            <p:cNvPr id="7" name="Group 6"/>
            <p:cNvGrpSpPr/>
            <p:nvPr/>
          </p:nvGrpSpPr>
          <p:grpSpPr>
            <a:xfrm>
              <a:off x="788844" y="2555605"/>
              <a:ext cx="3763685" cy="3083524"/>
              <a:chOff x="4819423" y="2637435"/>
              <a:chExt cx="3763685" cy="3083524"/>
            </a:xfrm>
          </p:grpSpPr>
          <p:sp>
            <p:nvSpPr>
              <p:cNvPr id="8" name="Rectangle 3" descr="Green marble"/>
              <p:cNvSpPr>
                <a:spLocks noChangeArrowheads="1"/>
              </p:cNvSpPr>
              <p:nvPr/>
            </p:nvSpPr>
            <p:spPr bwMode="auto">
              <a:xfrm>
                <a:off x="4819423" y="2637435"/>
                <a:ext cx="3271069" cy="2962476"/>
              </a:xfrm>
              <a:prstGeom prst="rect">
                <a:avLst/>
              </a:prstGeom>
              <a:blipFill dpi="0" rotWithShape="0">
                <a:blip r:embed="rId3" cstate="print"/>
                <a:srcRect/>
                <a:tile tx="0" ty="0" sx="100000" sy="100000" flip="none" algn="tl"/>
              </a:blip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1600" smtClean="0">
                  <a:solidFill>
                    <a:srgbClr val="004386"/>
                  </a:solidFill>
                  <a:latin typeface="Traditional Arabic" panose="02020603050405020304" pitchFamily="18" charset="-78"/>
                  <a:cs typeface="Traditional Arabic" panose="02020603050405020304" pitchFamily="18" charset="-78"/>
                </a:endParaRPr>
              </a:p>
            </p:txBody>
          </p:sp>
          <p:sp>
            <p:nvSpPr>
              <p:cNvPr id="9" name="Text Box 14"/>
              <p:cNvSpPr txBox="1">
                <a:spLocks noChangeArrowheads="1"/>
              </p:cNvSpPr>
              <p:nvPr/>
            </p:nvSpPr>
            <p:spPr bwMode="auto">
              <a:xfrm rot="16200000">
                <a:off x="7491783" y="3989940"/>
                <a:ext cx="181331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defTabSz="914400" eaLnBrk="0" fontAlgn="base" hangingPunct="0">
                  <a:spcBef>
                    <a:spcPct val="0"/>
                  </a:spcBef>
                  <a:spcAft>
                    <a:spcPct val="0"/>
                  </a:spcAft>
                </a:pPr>
                <a:r>
                  <a:rPr lang="ar-SA" altLang="en-US" sz="1800" b="1" dirty="0" smtClean="0">
                    <a:solidFill>
                      <a:schemeClr val="tx2">
                        <a:lumMod val="75000"/>
                      </a:schemeClr>
                    </a:solidFill>
                    <a:latin typeface="Traditional Arabic" panose="02020603050405020304" pitchFamily="18" charset="-78"/>
                    <a:cs typeface="Traditional Arabic" panose="02020603050405020304" pitchFamily="18" charset="-78"/>
                  </a:rPr>
                  <a:t>900 </a:t>
                </a:r>
                <a:r>
                  <a:rPr lang="ar-SA" altLang="en-US" sz="1800" b="1" dirty="0" err="1" smtClean="0">
                    <a:solidFill>
                      <a:schemeClr val="tx2">
                        <a:lumMod val="75000"/>
                      </a:schemeClr>
                    </a:solidFill>
                    <a:latin typeface="Traditional Arabic" panose="02020603050405020304" pitchFamily="18" charset="-78"/>
                    <a:cs typeface="Traditional Arabic" panose="02020603050405020304" pitchFamily="18" charset="-78"/>
                  </a:rPr>
                  <a:t>متر </a:t>
                </a:r>
                <a:r>
                  <a:rPr lang="ar-SA" altLang="en-US" sz="1800" b="1" dirty="0" smtClean="0">
                    <a:solidFill>
                      <a:schemeClr val="tx2">
                        <a:lumMod val="75000"/>
                      </a:schemeClr>
                    </a:solidFill>
                    <a:latin typeface="Traditional Arabic" panose="02020603050405020304" pitchFamily="18" charset="-78"/>
                    <a:cs typeface="Traditional Arabic" panose="02020603050405020304" pitchFamily="18" charset="-78"/>
                  </a:rPr>
                  <a:t>= 0.9 كيلومتر</a:t>
                </a:r>
                <a:endParaRPr lang="en-US" altLang="en-US" sz="1800" b="1" dirty="0" smtClean="0">
                  <a:solidFill>
                    <a:schemeClr val="tx2">
                      <a:lumMod val="75000"/>
                    </a:schemeClr>
                  </a:solidFill>
                  <a:latin typeface="Traditional Arabic" panose="02020603050405020304" pitchFamily="18" charset="-78"/>
                  <a:cs typeface="Traditional Arabic" panose="02020603050405020304" pitchFamily="18" charset="-78"/>
                </a:endParaRPr>
              </a:p>
            </p:txBody>
          </p:sp>
          <p:cxnSp>
            <p:nvCxnSpPr>
              <p:cNvPr id="10" name="Straight Arrow Connector 9"/>
              <p:cNvCxnSpPr/>
              <p:nvPr/>
            </p:nvCxnSpPr>
            <p:spPr>
              <a:xfrm>
                <a:off x="4819423" y="5720959"/>
                <a:ext cx="3295572" cy="0"/>
              </a:xfrm>
              <a:prstGeom prst="straightConnector1">
                <a:avLst/>
              </a:prstGeom>
              <a:ln w="12700">
                <a:solidFill>
                  <a:schemeClr val="tx2"/>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flipV="1">
                <a:off x="8240232" y="2637435"/>
                <a:ext cx="0" cy="2962476"/>
              </a:xfrm>
              <a:prstGeom prst="straightConnector1">
                <a:avLst/>
              </a:prstGeom>
              <a:ln w="12700">
                <a:solidFill>
                  <a:schemeClr val="tx2"/>
                </a:solidFill>
                <a:headEnd type="triangle"/>
                <a:tailEnd type="triangle"/>
              </a:ln>
              <a:effectLst/>
            </p:spPr>
            <p:style>
              <a:lnRef idx="2">
                <a:schemeClr val="accent1"/>
              </a:lnRef>
              <a:fillRef idx="0">
                <a:schemeClr val="accent1"/>
              </a:fillRef>
              <a:effectRef idx="1">
                <a:schemeClr val="accent1"/>
              </a:effectRef>
              <a:fontRef idx="minor">
                <a:schemeClr val="tx1"/>
              </a:fontRef>
            </p:style>
          </p:cxnSp>
        </p:grpSp>
        <p:sp>
          <p:nvSpPr>
            <p:cNvPr id="12" name="Text Box 12"/>
            <p:cNvSpPr txBox="1">
              <a:spLocks noChangeArrowheads="1"/>
            </p:cNvSpPr>
            <p:nvPr/>
          </p:nvSpPr>
          <p:spPr bwMode="auto">
            <a:xfrm>
              <a:off x="1035687" y="3233908"/>
              <a:ext cx="2656778"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r>
                <a:rPr lang="ar-SA" altLang="en-US" sz="2000" b="1" dirty="0" err="1" smtClean="0">
                  <a:solidFill>
                    <a:srgbClr val="CCECFF"/>
                  </a:solidFill>
                  <a:latin typeface="Traditional Arabic" panose="02020603050405020304" pitchFamily="18" charset="-78"/>
                  <a:cs typeface="Traditional Arabic" panose="02020603050405020304" pitchFamily="18" charset="-78"/>
                </a:rPr>
                <a:t>20000 </a:t>
              </a:r>
              <a:r>
                <a:rPr lang="ar-SA" altLang="en-US" sz="2000" b="1" dirty="0" smtClean="0">
                  <a:solidFill>
                    <a:srgbClr val="CCECFF"/>
                  </a:solidFill>
                  <a:latin typeface="Traditional Arabic" panose="02020603050405020304" pitchFamily="18" charset="-78"/>
                  <a:cs typeface="Traditional Arabic" panose="02020603050405020304" pitchFamily="18" charset="-78"/>
                </a:rPr>
                <a:t>× 45 متر مربع </a:t>
              </a:r>
              <a:r>
                <a:rPr lang="ar-SA" altLang="en-US" sz="2000" b="1" dirty="0" err="1" smtClean="0">
                  <a:solidFill>
                    <a:srgbClr val="CCECFF"/>
                  </a:solidFill>
                  <a:latin typeface="Traditional Arabic" panose="02020603050405020304" pitchFamily="18" charset="-78"/>
                  <a:cs typeface="Traditional Arabic" panose="02020603050405020304" pitchFamily="18" charset="-78"/>
                </a:rPr>
                <a:t>للفرد </a:t>
              </a:r>
              <a:r>
                <a:rPr lang="ar-SA" altLang="en-US" sz="2000" b="1" smtClean="0">
                  <a:solidFill>
                    <a:srgbClr val="CCECFF"/>
                  </a:solidFill>
                  <a:latin typeface="Traditional Arabic" panose="02020603050405020304" pitchFamily="18" charset="-78"/>
                  <a:cs typeface="Traditional Arabic" panose="02020603050405020304" pitchFamily="18" charset="-78"/>
                </a:rPr>
                <a:t>= 900000 </a:t>
              </a:r>
              <a:r>
                <a:rPr lang="ar-SA" altLang="en-US" sz="2000" b="1" dirty="0" smtClean="0">
                  <a:solidFill>
                    <a:srgbClr val="CCECFF"/>
                  </a:solidFill>
                  <a:latin typeface="Traditional Arabic" panose="02020603050405020304" pitchFamily="18" charset="-78"/>
                  <a:cs typeface="Traditional Arabic" panose="02020603050405020304" pitchFamily="18" charset="-78"/>
                </a:rPr>
                <a:t>متر مربع</a:t>
              </a:r>
            </a:p>
            <a:p>
              <a:pPr algn="r" defTabSz="914400" rtl="1" eaLnBrk="0" fontAlgn="base" hangingPunct="0">
                <a:spcBef>
                  <a:spcPct val="0"/>
                </a:spcBef>
                <a:spcAft>
                  <a:spcPct val="0"/>
                </a:spcAft>
              </a:pPr>
              <a:r>
                <a:rPr lang="ar-SA" altLang="en-US" sz="2000" b="1" dirty="0" smtClean="0">
                  <a:solidFill>
                    <a:srgbClr val="CCECFF"/>
                  </a:solidFill>
                  <a:latin typeface="Traditional Arabic" panose="02020603050405020304" pitchFamily="18" charset="-78"/>
                  <a:cs typeface="Traditional Arabic" panose="02020603050405020304" pitchFamily="18" charset="-78"/>
                </a:rPr>
                <a:t>أي أن أبعاد الموقع هي 900 </a:t>
              </a:r>
              <a:r>
                <a:rPr lang="ar-SA" altLang="en-US" sz="2000" b="1" dirty="0" err="1" smtClean="0">
                  <a:solidFill>
                    <a:srgbClr val="CCECFF"/>
                  </a:solidFill>
                  <a:latin typeface="Traditional Arabic" panose="02020603050405020304" pitchFamily="18" charset="-78"/>
                  <a:cs typeface="Traditional Arabic" panose="02020603050405020304" pitchFamily="18" charset="-78"/>
                </a:rPr>
                <a:t>متر </a:t>
              </a:r>
              <a:r>
                <a:rPr lang="ar-SA" altLang="en-US" sz="2000" b="1" dirty="0" smtClean="0">
                  <a:solidFill>
                    <a:srgbClr val="CCECFF"/>
                  </a:solidFill>
                  <a:latin typeface="Traditional Arabic" panose="02020603050405020304" pitchFamily="18" charset="-78"/>
                  <a:cs typeface="Traditional Arabic" panose="02020603050405020304" pitchFamily="18" charset="-78"/>
                </a:rPr>
                <a:t>× 1000 متر</a:t>
              </a:r>
            </a:p>
          </p:txBody>
        </p:sp>
        <p:sp>
          <p:nvSpPr>
            <p:cNvPr id="13" name="Text Box 13"/>
            <p:cNvSpPr txBox="1">
              <a:spLocks noChangeArrowheads="1"/>
            </p:cNvSpPr>
            <p:nvPr/>
          </p:nvSpPr>
          <p:spPr bwMode="auto">
            <a:xfrm>
              <a:off x="1237488" y="5639129"/>
              <a:ext cx="17491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defTabSz="914400" eaLnBrk="0" fontAlgn="base" hangingPunct="0">
                <a:spcBef>
                  <a:spcPct val="0"/>
                </a:spcBef>
                <a:spcAft>
                  <a:spcPct val="0"/>
                </a:spcAft>
              </a:pPr>
              <a:r>
                <a:rPr lang="ar-SA" altLang="en-US" sz="1800" b="1" dirty="0" smtClean="0">
                  <a:solidFill>
                    <a:schemeClr val="tx2">
                      <a:lumMod val="75000"/>
                    </a:schemeClr>
                  </a:solidFill>
                  <a:latin typeface="Traditional Arabic" panose="02020603050405020304" pitchFamily="18" charset="-78"/>
                  <a:cs typeface="Traditional Arabic" panose="02020603050405020304" pitchFamily="18" charset="-78"/>
                </a:rPr>
                <a:t>1000 </a:t>
              </a:r>
              <a:r>
                <a:rPr lang="ar-SA" altLang="en-US" sz="1800" b="1" dirty="0" err="1" smtClean="0">
                  <a:solidFill>
                    <a:schemeClr val="tx2">
                      <a:lumMod val="75000"/>
                    </a:schemeClr>
                  </a:solidFill>
                  <a:latin typeface="Traditional Arabic" panose="02020603050405020304" pitchFamily="18" charset="-78"/>
                  <a:cs typeface="Traditional Arabic" panose="02020603050405020304" pitchFamily="18" charset="-78"/>
                </a:rPr>
                <a:t>متر </a:t>
              </a:r>
              <a:r>
                <a:rPr lang="ar-SA" altLang="en-US" sz="1800" b="1" dirty="0" smtClean="0">
                  <a:solidFill>
                    <a:schemeClr val="tx2">
                      <a:lumMod val="75000"/>
                    </a:schemeClr>
                  </a:solidFill>
                  <a:latin typeface="Traditional Arabic" panose="02020603050405020304" pitchFamily="18" charset="-78"/>
                  <a:cs typeface="Traditional Arabic" panose="02020603050405020304" pitchFamily="18" charset="-78"/>
                </a:rPr>
                <a:t>= 1 كيلومتر</a:t>
              </a:r>
              <a:endParaRPr lang="en-US" altLang="en-US" sz="1800" b="1" dirty="0" smtClean="0">
                <a:solidFill>
                  <a:schemeClr val="tx2">
                    <a:lumMod val="75000"/>
                  </a:schemeClr>
                </a:solidFill>
                <a:latin typeface="Traditional Arabic" panose="02020603050405020304" pitchFamily="18" charset="-78"/>
                <a:cs typeface="Traditional Arabic" panose="02020603050405020304" pitchFamily="18" charset="-78"/>
              </a:endParaRPr>
            </a:p>
          </p:txBody>
        </p:sp>
      </p:grpSp>
      <p:sp>
        <p:nvSpPr>
          <p:cNvPr id="16" name="Footer Placeholder 3"/>
          <p:cNvSpPr>
            <a:spLocks noGrp="1"/>
          </p:cNvSpPr>
          <p:nvPr>
            <p:ph type="ftr" sz="quarter" idx="3"/>
          </p:nvPr>
        </p:nvSpPr>
        <p:spPr>
          <a:xfrm>
            <a:off x="2672180" y="6329599"/>
            <a:ext cx="6014622" cy="365125"/>
          </a:xfrm>
        </p:spPr>
        <p:txBody>
          <a:bodyPr/>
          <a:lstStyle/>
          <a:p>
            <a:r>
              <a:rPr lang="ar-SA" dirty="0" smtClean="0"/>
              <a:t>الجزء"أ</a:t>
            </a:r>
            <a:r>
              <a:rPr lang="ar-TN" dirty="0" smtClean="0"/>
              <a:t> </a:t>
            </a:r>
            <a:r>
              <a:rPr lang="ar-SA" dirty="0" smtClean="0"/>
              <a:t>“16</a:t>
            </a:r>
            <a:r>
              <a:rPr lang="ar-TN" dirty="0" smtClean="0"/>
              <a:t>-</a:t>
            </a:r>
            <a:r>
              <a:rPr lang="ar-EG" dirty="0" smtClean="0"/>
              <a:t> </a:t>
            </a:r>
            <a:r>
              <a:rPr lang="ar-TN" dirty="0" smtClean="0"/>
              <a:t>مجموعة</a:t>
            </a:r>
            <a:r>
              <a:rPr lang="ar-SA" dirty="0" smtClean="0"/>
              <a:t> اسفير التدريبية </a:t>
            </a:r>
            <a:r>
              <a:rPr lang="ar-TN" dirty="0" smtClean="0"/>
              <a:t> </a:t>
            </a:r>
            <a:r>
              <a:rPr lang="ar-SA" dirty="0" smtClean="0"/>
              <a:t>2015</a:t>
            </a:r>
            <a:endParaRPr lang="fr-CH" dirty="0"/>
          </a:p>
        </p:txBody>
      </p:sp>
    </p:spTree>
    <p:extLst>
      <p:ext uri="{BB962C8B-B14F-4D97-AF65-F5344CB8AC3E}">
        <p14:creationId xmlns:p14="http://schemas.microsoft.com/office/powerpoint/2010/main" val="3879974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الموقع السكني</a:t>
            </a:r>
          </a:p>
        </p:txBody>
      </p:sp>
      <p:sp>
        <p:nvSpPr>
          <p:cNvPr id="3" name="Content Placeholder 2"/>
          <p:cNvSpPr>
            <a:spLocks noGrp="1"/>
          </p:cNvSpPr>
          <p:nvPr>
            <p:ph idx="1"/>
          </p:nvPr>
        </p:nvSpPr>
        <p:spPr/>
        <p:txBody>
          <a:bodyPr/>
          <a:lstStyle/>
          <a:p>
            <a:pPr lvl="1">
              <a:spcBef>
                <a:spcPts val="2400"/>
              </a:spcBef>
            </a:pPr>
            <a:r>
              <a:rPr lang="ar-SA"/>
              <a:t>ماذا عن المساحات المقاومة للحريق والمسافات بين أماكن المأوى... المنصوص عليها في المؤشرات</a:t>
            </a:r>
            <a:r>
              <a:rPr lang="ar-SA" smtClean="0"/>
              <a:t>؟</a:t>
            </a:r>
            <a:endParaRPr lang="ar-SA"/>
          </a:p>
          <a:p>
            <a:pPr lvl="1">
              <a:spcBef>
                <a:spcPts val="2400"/>
              </a:spcBef>
            </a:pPr>
            <a:r>
              <a:rPr lang="ar-SA"/>
              <a:t>ترتكز تلك المؤشرات على ما يعرف بأسلوب تصميم «الموقع السكني»، كما هو موضح في الشاشة </a:t>
            </a:r>
            <a:r>
              <a:rPr lang="ar-SA" smtClean="0"/>
              <a:t>التالية</a:t>
            </a:r>
            <a:endParaRPr lang="ar-SA"/>
          </a:p>
        </p:txBody>
      </p:sp>
      <p:sp>
        <p:nvSpPr>
          <p:cNvPr id="6" name="Footer Placeholder 3"/>
          <p:cNvSpPr>
            <a:spLocks noGrp="1"/>
          </p:cNvSpPr>
          <p:nvPr>
            <p:ph type="ftr" sz="quarter" idx="3"/>
          </p:nvPr>
        </p:nvSpPr>
        <p:spPr>
          <a:xfrm>
            <a:off x="2672180" y="6329599"/>
            <a:ext cx="6014622" cy="365125"/>
          </a:xfrm>
        </p:spPr>
        <p:txBody>
          <a:bodyPr/>
          <a:lstStyle/>
          <a:p>
            <a:r>
              <a:rPr lang="ar-SA" dirty="0" smtClean="0"/>
              <a:t>الجزء"أ</a:t>
            </a:r>
            <a:r>
              <a:rPr lang="ar-TN" dirty="0" smtClean="0"/>
              <a:t> </a:t>
            </a:r>
            <a:r>
              <a:rPr lang="ar-SA" dirty="0" smtClean="0"/>
              <a:t>“16</a:t>
            </a:r>
            <a:r>
              <a:rPr lang="ar-TN" dirty="0" smtClean="0"/>
              <a:t>-</a:t>
            </a:r>
            <a:r>
              <a:rPr lang="ar-EG" dirty="0" smtClean="0"/>
              <a:t> </a:t>
            </a:r>
            <a:r>
              <a:rPr lang="ar-TN" dirty="0" smtClean="0"/>
              <a:t>مجموعة</a:t>
            </a:r>
            <a:r>
              <a:rPr lang="ar-SA" dirty="0" smtClean="0"/>
              <a:t> اسفير التدريبية </a:t>
            </a:r>
            <a:r>
              <a:rPr lang="ar-TN" dirty="0" smtClean="0"/>
              <a:t> </a:t>
            </a:r>
            <a:r>
              <a:rPr lang="ar-SA" dirty="0" smtClean="0"/>
              <a:t>2015</a:t>
            </a:r>
            <a:endParaRPr lang="fr-CH" dirty="0"/>
          </a:p>
        </p:txBody>
      </p:sp>
    </p:spTree>
    <p:extLst>
      <p:ext uri="{BB962C8B-B14F-4D97-AF65-F5344CB8AC3E}">
        <p14:creationId xmlns:p14="http://schemas.microsoft.com/office/powerpoint/2010/main" val="208909544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الوحدات السّكنيّة-المخطط العام </a:t>
            </a:r>
          </a:p>
        </p:txBody>
      </p:sp>
      <p:sp>
        <p:nvSpPr>
          <p:cNvPr id="3" name="Content Placeholder 2"/>
          <p:cNvSpPr>
            <a:spLocks noGrp="1"/>
          </p:cNvSpPr>
          <p:nvPr>
            <p:ph idx="1"/>
          </p:nvPr>
        </p:nvSpPr>
        <p:spPr/>
        <p:txBody>
          <a:bodyPr/>
          <a:lstStyle/>
          <a:p>
            <a:pPr>
              <a:spcBef>
                <a:spcPts val="3600"/>
              </a:spcBef>
              <a:tabLst>
                <a:tab pos="2247900" algn="r"/>
                <a:tab pos="4127500" algn="r"/>
              </a:tabLst>
            </a:pPr>
            <a:r>
              <a:rPr lang="ar-SA" smtClean="0"/>
              <a:t>مأوى</a:t>
            </a:r>
            <a:r>
              <a:rPr lang="en-GB" smtClean="0"/>
              <a:t>	</a:t>
            </a:r>
            <a:r>
              <a:rPr lang="ar-SA" smtClean="0"/>
              <a:t>=</a:t>
            </a:r>
            <a:r>
              <a:rPr lang="en-GB" smtClean="0"/>
              <a:t> </a:t>
            </a:r>
            <a:r>
              <a:rPr lang="ar-SA" smtClean="0"/>
              <a:t>1 عائلة</a:t>
            </a:r>
            <a:r>
              <a:rPr lang="en-GB" smtClean="0"/>
              <a:t>	</a:t>
            </a:r>
            <a:r>
              <a:rPr lang="ar-SA" smtClean="0"/>
              <a:t>≃</a:t>
            </a:r>
            <a:r>
              <a:rPr lang="en-GB" smtClean="0"/>
              <a:t> </a:t>
            </a:r>
            <a:r>
              <a:rPr lang="ar-SA" smtClean="0"/>
              <a:t>5 </a:t>
            </a:r>
            <a:r>
              <a:rPr lang="ar-SA"/>
              <a:t>أفراد</a:t>
            </a:r>
          </a:p>
          <a:p>
            <a:pPr>
              <a:spcBef>
                <a:spcPts val="3600"/>
              </a:spcBef>
              <a:tabLst>
                <a:tab pos="2247900" algn="r"/>
                <a:tab pos="4127500" algn="r"/>
              </a:tabLst>
            </a:pPr>
            <a:r>
              <a:rPr lang="ar-SA" smtClean="0"/>
              <a:t>مجموعة</a:t>
            </a:r>
            <a:r>
              <a:rPr lang="en-GB" smtClean="0"/>
              <a:t>	</a:t>
            </a:r>
            <a:r>
              <a:rPr lang="ar-SA" smtClean="0"/>
              <a:t>=</a:t>
            </a:r>
            <a:r>
              <a:rPr lang="en-GB" smtClean="0"/>
              <a:t> </a:t>
            </a:r>
            <a:r>
              <a:rPr lang="ar-SA" smtClean="0"/>
              <a:t>16 عائلة</a:t>
            </a:r>
            <a:r>
              <a:rPr lang="en-GB" smtClean="0"/>
              <a:t>	</a:t>
            </a:r>
            <a:r>
              <a:rPr lang="ar-SA" smtClean="0"/>
              <a:t>≃ </a:t>
            </a:r>
            <a:r>
              <a:rPr lang="ar-SA"/>
              <a:t>80 فرد</a:t>
            </a:r>
          </a:p>
          <a:p>
            <a:pPr>
              <a:spcBef>
                <a:spcPts val="3600"/>
              </a:spcBef>
              <a:tabLst>
                <a:tab pos="2247900" algn="r"/>
                <a:tab pos="4127500" algn="r"/>
              </a:tabLst>
            </a:pPr>
            <a:r>
              <a:rPr lang="ar-SA"/>
              <a:t> </a:t>
            </a:r>
            <a:r>
              <a:rPr lang="ar-SA" smtClean="0"/>
              <a:t>قطاع</a:t>
            </a:r>
            <a:r>
              <a:rPr lang="en-GB" smtClean="0"/>
              <a:t>	</a:t>
            </a:r>
            <a:r>
              <a:rPr lang="ar-SA" smtClean="0"/>
              <a:t>=</a:t>
            </a:r>
            <a:r>
              <a:rPr lang="en-GB" smtClean="0"/>
              <a:t> </a:t>
            </a:r>
            <a:r>
              <a:rPr lang="ar-SA" smtClean="0"/>
              <a:t>4</a:t>
            </a:r>
            <a:r>
              <a:rPr lang="en-GB" smtClean="0"/>
              <a:t> </a:t>
            </a:r>
            <a:r>
              <a:rPr lang="ar-SA" smtClean="0"/>
              <a:t>بلوكات</a:t>
            </a:r>
            <a:r>
              <a:rPr lang="en-GB" smtClean="0"/>
              <a:t>	</a:t>
            </a:r>
            <a:r>
              <a:rPr lang="ar-SA" smtClean="0"/>
              <a:t>≃ </a:t>
            </a:r>
            <a:r>
              <a:rPr lang="ar-SA"/>
              <a:t>6000 فرد </a:t>
            </a:r>
          </a:p>
          <a:p>
            <a:pPr>
              <a:spcBef>
                <a:spcPts val="3600"/>
              </a:spcBef>
              <a:tabLst>
                <a:tab pos="2247900" algn="r"/>
                <a:tab pos="4127500" algn="r"/>
              </a:tabLst>
            </a:pPr>
            <a:r>
              <a:rPr lang="ar-SA" smtClean="0"/>
              <a:t>مخيّم</a:t>
            </a:r>
            <a:r>
              <a:rPr lang="en-GB" smtClean="0"/>
              <a:t>	</a:t>
            </a:r>
            <a:r>
              <a:rPr lang="ar-SA" smtClean="0"/>
              <a:t>=</a:t>
            </a:r>
            <a:r>
              <a:rPr lang="en-GB" smtClean="0"/>
              <a:t> </a:t>
            </a:r>
            <a:r>
              <a:rPr lang="ar-SA" smtClean="0"/>
              <a:t>4 قطاعات</a:t>
            </a:r>
            <a:r>
              <a:rPr lang="en-GB" smtClean="0"/>
              <a:t>	</a:t>
            </a:r>
            <a:r>
              <a:rPr lang="ar-SA" smtClean="0"/>
              <a:t>≃</a:t>
            </a:r>
            <a:r>
              <a:rPr lang="en-GB" smtClean="0"/>
              <a:t> </a:t>
            </a:r>
            <a:r>
              <a:rPr lang="ar-SA" smtClean="0"/>
              <a:t>20000</a:t>
            </a:r>
            <a:r>
              <a:rPr lang="en-GB" smtClean="0"/>
              <a:t>  </a:t>
            </a:r>
            <a:r>
              <a:rPr lang="ar-SA" smtClean="0"/>
              <a:t> </a:t>
            </a:r>
            <a:r>
              <a:rPr lang="ar-SA"/>
              <a:t>فرد </a:t>
            </a:r>
          </a:p>
        </p:txBody>
      </p:sp>
      <p:sp>
        <p:nvSpPr>
          <p:cNvPr id="9" name="Down Arrow 8"/>
          <p:cNvSpPr/>
          <p:nvPr/>
        </p:nvSpPr>
        <p:spPr>
          <a:xfrm>
            <a:off x="8057132" y="1877009"/>
            <a:ext cx="629668" cy="320374"/>
          </a:xfrm>
          <a:prstGeom prst="downArrow">
            <a:avLst/>
          </a:prstGeom>
          <a:solidFill>
            <a:srgbClr val="628FC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 name="Down Arrow 9"/>
          <p:cNvSpPr/>
          <p:nvPr/>
        </p:nvSpPr>
        <p:spPr>
          <a:xfrm>
            <a:off x="8057132" y="2673865"/>
            <a:ext cx="629668" cy="320374"/>
          </a:xfrm>
          <a:prstGeom prst="downArrow">
            <a:avLst/>
          </a:prstGeom>
          <a:solidFill>
            <a:srgbClr val="628FC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1" name="Down Arrow 10"/>
          <p:cNvSpPr/>
          <p:nvPr/>
        </p:nvSpPr>
        <p:spPr>
          <a:xfrm>
            <a:off x="8057132" y="3427970"/>
            <a:ext cx="629668" cy="320374"/>
          </a:xfrm>
          <a:prstGeom prst="downArrow">
            <a:avLst/>
          </a:prstGeom>
          <a:solidFill>
            <a:srgbClr val="628FC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2" name="Footer Placeholder 3"/>
          <p:cNvSpPr>
            <a:spLocks noGrp="1"/>
          </p:cNvSpPr>
          <p:nvPr>
            <p:ph type="ftr" sz="quarter" idx="3"/>
          </p:nvPr>
        </p:nvSpPr>
        <p:spPr>
          <a:xfrm>
            <a:off x="2672180" y="6329599"/>
            <a:ext cx="6014622" cy="365125"/>
          </a:xfrm>
        </p:spPr>
        <p:txBody>
          <a:bodyPr/>
          <a:lstStyle/>
          <a:p>
            <a:r>
              <a:rPr lang="ar-SA" dirty="0" smtClean="0"/>
              <a:t>الجزء"أ</a:t>
            </a:r>
            <a:r>
              <a:rPr lang="ar-TN" dirty="0" smtClean="0"/>
              <a:t> </a:t>
            </a:r>
            <a:r>
              <a:rPr lang="ar-SA" dirty="0" smtClean="0"/>
              <a:t>“16</a:t>
            </a:r>
            <a:r>
              <a:rPr lang="ar-TN" dirty="0" smtClean="0"/>
              <a:t>-</a:t>
            </a:r>
            <a:r>
              <a:rPr lang="ar-EG" dirty="0" smtClean="0"/>
              <a:t> </a:t>
            </a:r>
            <a:r>
              <a:rPr lang="ar-TN" dirty="0" smtClean="0"/>
              <a:t>مجموعة</a:t>
            </a:r>
            <a:r>
              <a:rPr lang="ar-SA" dirty="0" smtClean="0"/>
              <a:t> اسفير التدريبية </a:t>
            </a:r>
            <a:r>
              <a:rPr lang="ar-TN" dirty="0" smtClean="0"/>
              <a:t> </a:t>
            </a:r>
            <a:r>
              <a:rPr lang="ar-SA" dirty="0" smtClean="0"/>
              <a:t>2015</a:t>
            </a:r>
            <a:endParaRPr lang="fr-CH" dirty="0"/>
          </a:p>
        </p:txBody>
      </p:sp>
    </p:spTree>
    <p:extLst>
      <p:ext uri="{BB962C8B-B14F-4D97-AF65-F5344CB8AC3E}">
        <p14:creationId xmlns:p14="http://schemas.microsoft.com/office/powerpoint/2010/main" val="2058246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9" grpId="0" animBg="1"/>
      <p:bldP spid="10" grpId="0" animBg="1"/>
      <p:bldP spid="1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المأوى</a:t>
            </a:r>
          </a:p>
        </p:txBody>
      </p:sp>
      <p:sp>
        <p:nvSpPr>
          <p:cNvPr id="3" name="Content Placeholder 2"/>
          <p:cNvSpPr>
            <a:spLocks noGrp="1"/>
          </p:cNvSpPr>
          <p:nvPr>
            <p:ph idx="1"/>
          </p:nvPr>
        </p:nvSpPr>
        <p:spPr>
          <a:xfrm>
            <a:off x="5486400" y="1369242"/>
            <a:ext cx="3200400" cy="4785722"/>
          </a:xfrm>
        </p:spPr>
        <p:txBody>
          <a:bodyPr/>
          <a:lstStyle/>
          <a:p>
            <a:pPr>
              <a:spcBef>
                <a:spcPts val="3000"/>
              </a:spcBef>
            </a:pPr>
            <a:r>
              <a:rPr lang="ar-SA"/>
              <a:t>مثال لمأوى عبارة عن خيمة مساحتها 17.5 متر </a:t>
            </a:r>
            <a:r>
              <a:rPr lang="ar-SA" smtClean="0"/>
              <a:t>مربع</a:t>
            </a:r>
            <a:endParaRPr lang="en-GB" smtClean="0"/>
          </a:p>
          <a:p>
            <a:pPr>
              <a:spcBef>
                <a:spcPts val="3000"/>
              </a:spcBef>
            </a:pPr>
            <a:r>
              <a:rPr lang="ar-SA"/>
              <a:t>مساحة المأوى المخصصة للفرد = 3.5 متر مربع (إذا كان عدد أفراد الأسرة 5</a:t>
            </a:r>
            <a:r>
              <a:rPr lang="ar-SA" smtClean="0"/>
              <a:t>)</a:t>
            </a:r>
            <a:endParaRPr lang="ar-SA"/>
          </a:p>
        </p:txBody>
      </p:sp>
      <p:sp>
        <p:nvSpPr>
          <p:cNvPr id="5" name="Oval 40"/>
          <p:cNvSpPr>
            <a:spLocks noChangeArrowheads="1"/>
          </p:cNvSpPr>
          <p:nvPr/>
        </p:nvSpPr>
        <p:spPr bwMode="auto">
          <a:xfrm>
            <a:off x="5755158" y="2349500"/>
            <a:ext cx="609600" cy="533400"/>
          </a:xfrm>
          <a:prstGeom prst="ellipse">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defTabSz="914400" eaLnBrk="0" fontAlgn="base" hangingPunct="0">
              <a:spcBef>
                <a:spcPct val="0"/>
              </a:spcBef>
              <a:spcAft>
                <a:spcPct val="0"/>
              </a:spcAft>
            </a:pPr>
            <a:endParaRPr lang="en-US" altLang="en-US" smtClean="0">
              <a:solidFill>
                <a:srgbClr val="CCECFF"/>
              </a:solidFill>
            </a:endParaRPr>
          </a:p>
        </p:txBody>
      </p:sp>
      <p:sp>
        <p:nvSpPr>
          <p:cNvPr id="7" name="Rectangle 5" descr="10%"/>
          <p:cNvSpPr>
            <a:spLocks noChangeArrowheads="1"/>
          </p:cNvSpPr>
          <p:nvPr/>
        </p:nvSpPr>
        <p:spPr bwMode="auto">
          <a:xfrm>
            <a:off x="1377279" y="1711045"/>
            <a:ext cx="3295572" cy="3963988"/>
          </a:xfrm>
          <a:prstGeom prst="rect">
            <a:avLst/>
          </a:prstGeom>
          <a:pattFill prst="pct10">
            <a:fgClr>
              <a:schemeClr val="accent1"/>
            </a:fgClr>
            <a:bgClr>
              <a:schemeClr val="bg1"/>
            </a:bgClr>
          </a:pattFill>
          <a:ln w="12700">
            <a:solidFill>
              <a:schemeClr val="tx1"/>
            </a:solidFill>
            <a:miter lim="800000"/>
            <a:headEnd/>
            <a:tailEnd/>
          </a:ln>
        </p:spPr>
        <p:txBody>
          <a:bodyPr wrap="none" lIns="75584" tIns="37792" rIns="75584" bIns="3779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8" name="Rectangle 7"/>
          <p:cNvSpPr>
            <a:spLocks noChangeArrowheads="1"/>
          </p:cNvSpPr>
          <p:nvPr/>
        </p:nvSpPr>
        <p:spPr bwMode="auto">
          <a:xfrm rot="16200000">
            <a:off x="730286" y="3499512"/>
            <a:ext cx="522938" cy="353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5584" tIns="37792" rIns="75584" bIns="37792">
            <a:spAutoFit/>
          </a:bodyPr>
          <a:lstStyle>
            <a:lvl1pPr defTabSz="889000">
              <a:defRPr sz="2400">
                <a:solidFill>
                  <a:schemeClr val="tx1"/>
                </a:solidFill>
                <a:latin typeface="Times New Roman" pitchFamily="18" charset="0"/>
              </a:defRPr>
            </a:lvl1pPr>
            <a:lvl2pPr marL="742950" indent="-285750" defTabSz="889000">
              <a:defRPr sz="2400">
                <a:solidFill>
                  <a:schemeClr val="tx1"/>
                </a:solidFill>
                <a:latin typeface="Times New Roman" pitchFamily="18" charset="0"/>
              </a:defRPr>
            </a:lvl2pPr>
            <a:lvl3pPr marL="1143000" indent="-228600" defTabSz="889000">
              <a:defRPr sz="2400">
                <a:solidFill>
                  <a:schemeClr val="tx1"/>
                </a:solidFill>
                <a:latin typeface="Times New Roman" pitchFamily="18" charset="0"/>
              </a:defRPr>
            </a:lvl3pPr>
            <a:lvl4pPr marL="1600200" indent="-228600" defTabSz="889000">
              <a:defRPr sz="2400">
                <a:solidFill>
                  <a:schemeClr val="tx1"/>
                </a:solidFill>
                <a:latin typeface="Times New Roman" pitchFamily="18" charset="0"/>
              </a:defRPr>
            </a:lvl4pPr>
            <a:lvl5pPr marL="2057400" indent="-228600" defTabSz="889000">
              <a:defRPr sz="2400">
                <a:solidFill>
                  <a:schemeClr val="tx1"/>
                </a:solidFill>
                <a:latin typeface="Times New Roman" pitchFamily="18" charset="0"/>
              </a:defRPr>
            </a:lvl5pPr>
            <a:lvl6pPr marL="2514600" indent="-228600" defTabSz="889000" eaLnBrk="0" fontAlgn="base" hangingPunct="0">
              <a:spcBef>
                <a:spcPct val="0"/>
              </a:spcBef>
              <a:spcAft>
                <a:spcPct val="0"/>
              </a:spcAft>
              <a:defRPr sz="2400">
                <a:solidFill>
                  <a:schemeClr val="tx1"/>
                </a:solidFill>
                <a:latin typeface="Times New Roman" pitchFamily="18" charset="0"/>
              </a:defRPr>
            </a:lvl6pPr>
            <a:lvl7pPr marL="2971800" indent="-228600" defTabSz="889000" eaLnBrk="0" fontAlgn="base" hangingPunct="0">
              <a:spcBef>
                <a:spcPct val="0"/>
              </a:spcBef>
              <a:spcAft>
                <a:spcPct val="0"/>
              </a:spcAft>
              <a:defRPr sz="2400">
                <a:solidFill>
                  <a:schemeClr val="tx1"/>
                </a:solidFill>
                <a:latin typeface="Times New Roman" pitchFamily="18" charset="0"/>
              </a:defRPr>
            </a:lvl7pPr>
            <a:lvl8pPr marL="3429000" indent="-228600" defTabSz="889000" eaLnBrk="0" fontAlgn="base" hangingPunct="0">
              <a:spcBef>
                <a:spcPct val="0"/>
              </a:spcBef>
              <a:spcAft>
                <a:spcPct val="0"/>
              </a:spcAft>
              <a:defRPr sz="2400">
                <a:solidFill>
                  <a:schemeClr val="tx1"/>
                </a:solidFill>
                <a:latin typeface="Times New Roman" pitchFamily="18" charset="0"/>
              </a:defRPr>
            </a:lvl8pPr>
            <a:lvl9pPr marL="3886200" indent="-228600" defTabSz="889000" eaLnBrk="0" fontAlgn="base" hangingPunct="0">
              <a:spcBef>
                <a:spcPct val="0"/>
              </a:spcBef>
              <a:spcAft>
                <a:spcPct val="0"/>
              </a:spcAft>
              <a:defRPr sz="2400">
                <a:solidFill>
                  <a:schemeClr val="tx1"/>
                </a:solidFill>
                <a:latin typeface="Times New Roman" pitchFamily="18" charset="0"/>
              </a:defRPr>
            </a:lvl9pPr>
          </a:lstStyle>
          <a:p>
            <a:pPr algn="ctr" rtl="1"/>
            <a:r>
              <a:rPr lang="ar-TN" altLang="fr-FR" sz="1800" b="1" smtClean="0">
                <a:solidFill>
                  <a:schemeClr val="tx2"/>
                </a:solidFill>
                <a:latin typeface="Traditional Arabic" panose="02020603050405020304" pitchFamily="18" charset="-78"/>
                <a:cs typeface="Traditional Arabic" panose="02020603050405020304" pitchFamily="18" charset="-78"/>
              </a:rPr>
              <a:t>5</a:t>
            </a:r>
            <a:r>
              <a:rPr lang="en-GB" altLang="fr-FR" sz="1800" b="1" smtClean="0">
                <a:solidFill>
                  <a:schemeClr val="tx2"/>
                </a:solidFill>
                <a:latin typeface="Traditional Arabic" panose="02020603050405020304" pitchFamily="18" charset="-78"/>
                <a:cs typeface="Traditional Arabic" panose="02020603050405020304" pitchFamily="18" charset="-78"/>
              </a:rPr>
              <a:t> </a:t>
            </a:r>
            <a:r>
              <a:rPr lang="ar-TN" altLang="fr-FR" sz="1800" b="1" smtClean="0">
                <a:solidFill>
                  <a:schemeClr val="tx2"/>
                </a:solidFill>
                <a:latin typeface="Traditional Arabic" panose="02020603050405020304" pitchFamily="18" charset="-78"/>
                <a:cs typeface="Traditional Arabic" panose="02020603050405020304" pitchFamily="18" charset="-78"/>
              </a:rPr>
              <a:t>متر</a:t>
            </a:r>
            <a:endParaRPr lang="en-US" altLang="fr-FR" sz="1800" b="1" u="sng" dirty="0" smtClean="0">
              <a:solidFill>
                <a:schemeClr val="tx2"/>
              </a:solidFill>
              <a:latin typeface="Traditional Arabic" panose="02020603050405020304" pitchFamily="18" charset="-78"/>
              <a:cs typeface="Traditional Arabic" panose="02020603050405020304" pitchFamily="18" charset="-78"/>
            </a:endParaRPr>
          </a:p>
        </p:txBody>
      </p:sp>
      <p:sp>
        <p:nvSpPr>
          <p:cNvPr id="9" name="Rectangle 9"/>
          <p:cNvSpPr>
            <a:spLocks noChangeArrowheads="1"/>
          </p:cNvSpPr>
          <p:nvPr/>
        </p:nvSpPr>
        <p:spPr bwMode="auto">
          <a:xfrm>
            <a:off x="2697363" y="1243695"/>
            <a:ext cx="702475" cy="353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5584" tIns="37792" rIns="75584" bIns="37792">
            <a:spAutoFit/>
          </a:bodyPr>
          <a:lstStyle>
            <a:lvl1pPr defTabSz="889000">
              <a:defRPr sz="2400">
                <a:solidFill>
                  <a:schemeClr val="tx1"/>
                </a:solidFill>
                <a:latin typeface="Times New Roman" pitchFamily="18" charset="0"/>
              </a:defRPr>
            </a:lvl1pPr>
            <a:lvl2pPr marL="742950" indent="-285750" defTabSz="889000">
              <a:defRPr sz="2400">
                <a:solidFill>
                  <a:schemeClr val="tx1"/>
                </a:solidFill>
                <a:latin typeface="Times New Roman" pitchFamily="18" charset="0"/>
              </a:defRPr>
            </a:lvl2pPr>
            <a:lvl3pPr marL="1143000" indent="-228600" defTabSz="889000">
              <a:defRPr sz="2400">
                <a:solidFill>
                  <a:schemeClr val="tx1"/>
                </a:solidFill>
                <a:latin typeface="Times New Roman" pitchFamily="18" charset="0"/>
              </a:defRPr>
            </a:lvl3pPr>
            <a:lvl4pPr marL="1600200" indent="-228600" defTabSz="889000">
              <a:defRPr sz="2400">
                <a:solidFill>
                  <a:schemeClr val="tx1"/>
                </a:solidFill>
                <a:latin typeface="Times New Roman" pitchFamily="18" charset="0"/>
              </a:defRPr>
            </a:lvl4pPr>
            <a:lvl5pPr marL="2057400" indent="-228600" defTabSz="889000">
              <a:defRPr sz="2400">
                <a:solidFill>
                  <a:schemeClr val="tx1"/>
                </a:solidFill>
                <a:latin typeface="Times New Roman" pitchFamily="18" charset="0"/>
              </a:defRPr>
            </a:lvl5pPr>
            <a:lvl6pPr marL="2514600" indent="-228600" defTabSz="889000" eaLnBrk="0" fontAlgn="base" hangingPunct="0">
              <a:spcBef>
                <a:spcPct val="0"/>
              </a:spcBef>
              <a:spcAft>
                <a:spcPct val="0"/>
              </a:spcAft>
              <a:defRPr sz="2400">
                <a:solidFill>
                  <a:schemeClr val="tx1"/>
                </a:solidFill>
                <a:latin typeface="Times New Roman" pitchFamily="18" charset="0"/>
              </a:defRPr>
            </a:lvl6pPr>
            <a:lvl7pPr marL="2971800" indent="-228600" defTabSz="889000" eaLnBrk="0" fontAlgn="base" hangingPunct="0">
              <a:spcBef>
                <a:spcPct val="0"/>
              </a:spcBef>
              <a:spcAft>
                <a:spcPct val="0"/>
              </a:spcAft>
              <a:defRPr sz="2400">
                <a:solidFill>
                  <a:schemeClr val="tx1"/>
                </a:solidFill>
                <a:latin typeface="Times New Roman" pitchFamily="18" charset="0"/>
              </a:defRPr>
            </a:lvl7pPr>
            <a:lvl8pPr marL="3429000" indent="-228600" defTabSz="889000" eaLnBrk="0" fontAlgn="base" hangingPunct="0">
              <a:spcBef>
                <a:spcPct val="0"/>
              </a:spcBef>
              <a:spcAft>
                <a:spcPct val="0"/>
              </a:spcAft>
              <a:defRPr sz="2400">
                <a:solidFill>
                  <a:schemeClr val="tx1"/>
                </a:solidFill>
                <a:latin typeface="Times New Roman" pitchFamily="18" charset="0"/>
              </a:defRPr>
            </a:lvl8pPr>
            <a:lvl9pPr marL="3886200" indent="-228600" defTabSz="889000" eaLnBrk="0" fontAlgn="base" hangingPunct="0">
              <a:spcBef>
                <a:spcPct val="0"/>
              </a:spcBef>
              <a:spcAft>
                <a:spcPct val="0"/>
              </a:spcAft>
              <a:defRPr sz="2400">
                <a:solidFill>
                  <a:schemeClr val="tx1"/>
                </a:solidFill>
                <a:latin typeface="Times New Roman" pitchFamily="18" charset="0"/>
              </a:defRPr>
            </a:lvl9pPr>
          </a:lstStyle>
          <a:p>
            <a:pPr algn="ctr" rtl="1"/>
            <a:r>
              <a:rPr lang="ar-TN" altLang="fr-FR" sz="1800" b="1" smtClean="0">
                <a:solidFill>
                  <a:schemeClr val="tx2"/>
                </a:solidFill>
                <a:latin typeface="Traditional Arabic" panose="02020603050405020304" pitchFamily="18" charset="-78"/>
                <a:cs typeface="Traditional Arabic" panose="02020603050405020304" pitchFamily="18" charset="-78"/>
              </a:rPr>
              <a:t>3.5</a:t>
            </a:r>
            <a:r>
              <a:rPr lang="en-GB" altLang="fr-FR" sz="1800" b="1" smtClean="0">
                <a:solidFill>
                  <a:schemeClr val="tx2"/>
                </a:solidFill>
                <a:latin typeface="Traditional Arabic" panose="02020603050405020304" pitchFamily="18" charset="-78"/>
                <a:cs typeface="Traditional Arabic" panose="02020603050405020304" pitchFamily="18" charset="-78"/>
              </a:rPr>
              <a:t> </a:t>
            </a:r>
            <a:r>
              <a:rPr lang="ar-TN" altLang="fr-FR" sz="1800" b="1" smtClean="0">
                <a:solidFill>
                  <a:schemeClr val="tx2"/>
                </a:solidFill>
                <a:latin typeface="Traditional Arabic" panose="02020603050405020304" pitchFamily="18" charset="-78"/>
                <a:cs typeface="Traditional Arabic" panose="02020603050405020304" pitchFamily="18" charset="-78"/>
              </a:rPr>
              <a:t>متر</a:t>
            </a:r>
            <a:endParaRPr lang="en-US" altLang="fr-FR" sz="1800" b="1" u="sng" dirty="0" smtClean="0">
              <a:solidFill>
                <a:schemeClr val="tx2"/>
              </a:solidFill>
              <a:latin typeface="Traditional Arabic" panose="02020603050405020304" pitchFamily="18" charset="-78"/>
              <a:cs typeface="Traditional Arabic" panose="02020603050405020304" pitchFamily="18" charset="-78"/>
            </a:endParaRPr>
          </a:p>
        </p:txBody>
      </p:sp>
      <p:sp>
        <p:nvSpPr>
          <p:cNvPr id="10" name="Rectangle 10"/>
          <p:cNvSpPr>
            <a:spLocks noChangeArrowheads="1"/>
          </p:cNvSpPr>
          <p:nvPr/>
        </p:nvSpPr>
        <p:spPr bwMode="auto">
          <a:xfrm>
            <a:off x="1450482" y="1780895"/>
            <a:ext cx="1752567" cy="22606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75584" tIns="37792" rIns="75584" bIns="3779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11" name="Rectangle 11"/>
          <p:cNvSpPr>
            <a:spLocks noChangeArrowheads="1"/>
          </p:cNvSpPr>
          <p:nvPr/>
        </p:nvSpPr>
        <p:spPr bwMode="auto">
          <a:xfrm>
            <a:off x="3287735" y="1780895"/>
            <a:ext cx="841117" cy="1550988"/>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75584" tIns="37792" rIns="75584" bIns="3779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12" name="Rectangle 12"/>
          <p:cNvSpPr>
            <a:spLocks noChangeArrowheads="1"/>
          </p:cNvSpPr>
          <p:nvPr/>
        </p:nvSpPr>
        <p:spPr bwMode="auto">
          <a:xfrm>
            <a:off x="3287735" y="3414432"/>
            <a:ext cx="1310478" cy="414338"/>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75584" tIns="37792" rIns="75584" bIns="3779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13" name="Oval 13"/>
          <p:cNvSpPr>
            <a:spLocks noChangeArrowheads="1"/>
          </p:cNvSpPr>
          <p:nvPr/>
        </p:nvSpPr>
        <p:spPr bwMode="auto">
          <a:xfrm>
            <a:off x="3287735" y="3982757"/>
            <a:ext cx="208126" cy="201613"/>
          </a:xfrm>
          <a:prstGeom prst="ellipse">
            <a:avLst/>
          </a:prstGeom>
          <a:solidFill>
            <a:schemeClr val="bg2"/>
          </a:solidFill>
          <a:ln w="12700">
            <a:solidFill>
              <a:schemeClr val="tx1"/>
            </a:solidFill>
            <a:round/>
            <a:headEnd/>
            <a:tailEnd/>
          </a:ln>
        </p:spPr>
        <p:txBody>
          <a:bodyPr wrap="none" lIns="75584" tIns="37792" rIns="75584" bIns="3779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14" name="Oval 14"/>
          <p:cNvSpPr>
            <a:spLocks noChangeArrowheads="1"/>
          </p:cNvSpPr>
          <p:nvPr/>
        </p:nvSpPr>
        <p:spPr bwMode="auto">
          <a:xfrm>
            <a:off x="3655185" y="3982757"/>
            <a:ext cx="208126" cy="201613"/>
          </a:xfrm>
          <a:prstGeom prst="ellipse">
            <a:avLst/>
          </a:prstGeom>
          <a:solidFill>
            <a:schemeClr val="bg2"/>
          </a:solidFill>
          <a:ln w="12700">
            <a:solidFill>
              <a:schemeClr val="tx1"/>
            </a:solidFill>
            <a:round/>
            <a:headEnd/>
            <a:tailEnd/>
          </a:ln>
        </p:spPr>
        <p:txBody>
          <a:bodyPr wrap="none" lIns="75584" tIns="37792" rIns="75584" bIns="3779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15" name="Oval 15"/>
          <p:cNvSpPr>
            <a:spLocks noChangeArrowheads="1"/>
          </p:cNvSpPr>
          <p:nvPr/>
        </p:nvSpPr>
        <p:spPr bwMode="auto">
          <a:xfrm>
            <a:off x="3949433" y="3982757"/>
            <a:ext cx="208126" cy="201613"/>
          </a:xfrm>
          <a:prstGeom prst="ellipse">
            <a:avLst/>
          </a:prstGeom>
          <a:solidFill>
            <a:schemeClr val="bg2"/>
          </a:solidFill>
          <a:ln w="12700">
            <a:solidFill>
              <a:schemeClr val="tx1"/>
            </a:solidFill>
            <a:round/>
            <a:headEnd/>
            <a:tailEnd/>
          </a:ln>
        </p:spPr>
        <p:txBody>
          <a:bodyPr wrap="none" lIns="75584" tIns="37792" rIns="75584" bIns="3779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16" name="Oval 16"/>
          <p:cNvSpPr>
            <a:spLocks noChangeArrowheads="1"/>
          </p:cNvSpPr>
          <p:nvPr/>
        </p:nvSpPr>
        <p:spPr bwMode="auto">
          <a:xfrm>
            <a:off x="4316884" y="3982757"/>
            <a:ext cx="208126" cy="201613"/>
          </a:xfrm>
          <a:prstGeom prst="ellipse">
            <a:avLst/>
          </a:prstGeom>
          <a:solidFill>
            <a:schemeClr val="bg2"/>
          </a:solidFill>
          <a:ln w="12700">
            <a:solidFill>
              <a:schemeClr val="tx1"/>
            </a:solidFill>
            <a:round/>
            <a:headEnd/>
            <a:tailEnd/>
          </a:ln>
        </p:spPr>
        <p:txBody>
          <a:bodyPr wrap="none" lIns="75584" tIns="37792" rIns="75584" bIns="3779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17" name="Rectangle 17"/>
          <p:cNvSpPr>
            <a:spLocks noChangeArrowheads="1"/>
          </p:cNvSpPr>
          <p:nvPr/>
        </p:nvSpPr>
        <p:spPr bwMode="auto">
          <a:xfrm>
            <a:off x="3655185" y="4905095"/>
            <a:ext cx="943027" cy="6985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75584" tIns="37792" rIns="75584" bIns="3779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18" name="Rectangle 18"/>
          <p:cNvSpPr>
            <a:spLocks noChangeArrowheads="1"/>
          </p:cNvSpPr>
          <p:nvPr/>
        </p:nvSpPr>
        <p:spPr bwMode="auto">
          <a:xfrm>
            <a:off x="3949433" y="4266920"/>
            <a:ext cx="648780" cy="414338"/>
          </a:xfrm>
          <a:prstGeom prst="rect">
            <a:avLst/>
          </a:prstGeom>
          <a:solidFill>
            <a:srgbClr val="DADADA"/>
          </a:solidFill>
          <a:ln w="12700">
            <a:solidFill>
              <a:schemeClr val="tx1"/>
            </a:solidFill>
            <a:miter lim="800000"/>
            <a:headEnd/>
            <a:tailEnd/>
          </a:ln>
        </p:spPr>
        <p:txBody>
          <a:bodyPr wrap="none" lIns="75584" tIns="37792" rIns="75584" bIns="3779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19" name="Oval 19"/>
          <p:cNvSpPr>
            <a:spLocks noChangeArrowheads="1"/>
          </p:cNvSpPr>
          <p:nvPr/>
        </p:nvSpPr>
        <p:spPr bwMode="auto">
          <a:xfrm>
            <a:off x="4170477" y="4338357"/>
            <a:ext cx="281329" cy="271463"/>
          </a:xfrm>
          <a:prstGeom prst="ellipse">
            <a:avLst/>
          </a:prstGeom>
          <a:solidFill>
            <a:schemeClr val="bg2"/>
          </a:solidFill>
          <a:ln w="12700">
            <a:solidFill>
              <a:schemeClr val="tx1"/>
            </a:solidFill>
            <a:round/>
            <a:headEnd/>
            <a:tailEnd/>
          </a:ln>
        </p:spPr>
        <p:txBody>
          <a:bodyPr wrap="none" lIns="75584" tIns="37792" rIns="75584" bIns="3779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20" name="Freeform 20"/>
          <p:cNvSpPr>
            <a:spLocks/>
          </p:cNvSpPr>
          <p:nvPr/>
        </p:nvSpPr>
        <p:spPr bwMode="auto">
          <a:xfrm>
            <a:off x="2693498" y="5538507"/>
            <a:ext cx="1435" cy="285750"/>
          </a:xfrm>
          <a:custGeom>
            <a:avLst/>
            <a:gdLst>
              <a:gd name="T0" fmla="*/ 0 w 1"/>
              <a:gd name="T1" fmla="*/ 0 h 193"/>
              <a:gd name="T2" fmla="*/ 0 w 1"/>
              <a:gd name="T3" fmla="*/ 179 h 193"/>
              <a:gd name="T4" fmla="*/ 0 60000 65536"/>
              <a:gd name="T5" fmla="*/ 0 60000 65536"/>
              <a:gd name="T6" fmla="*/ 0 w 1"/>
              <a:gd name="T7" fmla="*/ 0 h 193"/>
              <a:gd name="T8" fmla="*/ 1 w 1"/>
              <a:gd name="T9" fmla="*/ 193 h 193"/>
            </a:gdLst>
            <a:ahLst/>
            <a:cxnLst>
              <a:cxn ang="T4">
                <a:pos x="T0" y="T1"/>
              </a:cxn>
              <a:cxn ang="T5">
                <a:pos x="T2" y="T3"/>
              </a:cxn>
            </a:cxnLst>
            <a:rect l="T6" t="T7" r="T8" b="T9"/>
            <a:pathLst>
              <a:path w="1" h="193">
                <a:moveTo>
                  <a:pt x="0" y="0"/>
                </a:moveTo>
                <a:lnTo>
                  <a:pt x="0" y="192"/>
                </a:lnTo>
              </a:path>
            </a:pathLst>
          </a:custGeom>
          <a:noFill/>
          <a:ln w="12700" cap="rnd" cmpd="sng">
            <a:solidFill>
              <a:schemeClr val="tx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lIns="75584" tIns="37792" rIns="75584" bIns="37792">
            <a:spAutoFit/>
          </a:bodyPr>
          <a:lstStyle/>
          <a:p>
            <a:endParaRPr lang="fr-FR" smtClean="0">
              <a:solidFill>
                <a:srgbClr val="CCECFF"/>
              </a:solidFill>
            </a:endParaRPr>
          </a:p>
        </p:txBody>
      </p:sp>
      <p:sp>
        <p:nvSpPr>
          <p:cNvPr id="21" name="Freeform 21"/>
          <p:cNvSpPr>
            <a:spLocks/>
          </p:cNvSpPr>
          <p:nvPr/>
        </p:nvSpPr>
        <p:spPr bwMode="auto">
          <a:xfrm>
            <a:off x="3355196" y="5538507"/>
            <a:ext cx="1435" cy="285750"/>
          </a:xfrm>
          <a:custGeom>
            <a:avLst/>
            <a:gdLst>
              <a:gd name="T0" fmla="*/ 0 w 1"/>
              <a:gd name="T1" fmla="*/ 0 h 193"/>
              <a:gd name="T2" fmla="*/ 0 w 1"/>
              <a:gd name="T3" fmla="*/ 179 h 193"/>
              <a:gd name="T4" fmla="*/ 0 60000 65536"/>
              <a:gd name="T5" fmla="*/ 0 60000 65536"/>
              <a:gd name="T6" fmla="*/ 0 w 1"/>
              <a:gd name="T7" fmla="*/ 0 h 193"/>
              <a:gd name="T8" fmla="*/ 1 w 1"/>
              <a:gd name="T9" fmla="*/ 193 h 193"/>
            </a:gdLst>
            <a:ahLst/>
            <a:cxnLst>
              <a:cxn ang="T4">
                <a:pos x="T0" y="T1"/>
              </a:cxn>
              <a:cxn ang="T5">
                <a:pos x="T2" y="T3"/>
              </a:cxn>
            </a:cxnLst>
            <a:rect l="T6" t="T7" r="T8" b="T9"/>
            <a:pathLst>
              <a:path w="1" h="193">
                <a:moveTo>
                  <a:pt x="0" y="0"/>
                </a:moveTo>
                <a:lnTo>
                  <a:pt x="0" y="192"/>
                </a:lnTo>
              </a:path>
            </a:pathLst>
          </a:custGeom>
          <a:noFill/>
          <a:ln w="12700" cap="rnd" cmpd="sng">
            <a:solidFill>
              <a:schemeClr val="tx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lIns="75584" tIns="37792" rIns="75584" bIns="37792">
            <a:spAutoFit/>
          </a:bodyPr>
          <a:lstStyle/>
          <a:p>
            <a:endParaRPr lang="fr-FR" smtClean="0">
              <a:solidFill>
                <a:srgbClr val="CCECFF"/>
              </a:solidFill>
            </a:endParaRPr>
          </a:p>
        </p:txBody>
      </p:sp>
      <p:sp>
        <p:nvSpPr>
          <p:cNvPr id="22" name="Rectangle 22"/>
          <p:cNvSpPr>
            <a:spLocks noChangeArrowheads="1"/>
          </p:cNvSpPr>
          <p:nvPr/>
        </p:nvSpPr>
        <p:spPr bwMode="auto">
          <a:xfrm>
            <a:off x="3867819" y="5096463"/>
            <a:ext cx="508511" cy="353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5584" tIns="37792" rIns="75584" bIns="37792">
            <a:spAutoFit/>
          </a:bodyPr>
          <a:lstStyle>
            <a:lvl1pPr defTabSz="889000">
              <a:defRPr sz="2400">
                <a:solidFill>
                  <a:schemeClr val="tx1"/>
                </a:solidFill>
                <a:latin typeface="Times New Roman" pitchFamily="18" charset="0"/>
              </a:defRPr>
            </a:lvl1pPr>
            <a:lvl2pPr marL="742950" indent="-285750" defTabSz="889000">
              <a:defRPr sz="2400">
                <a:solidFill>
                  <a:schemeClr val="tx1"/>
                </a:solidFill>
                <a:latin typeface="Times New Roman" pitchFamily="18" charset="0"/>
              </a:defRPr>
            </a:lvl2pPr>
            <a:lvl3pPr marL="1143000" indent="-228600" defTabSz="889000">
              <a:defRPr sz="2400">
                <a:solidFill>
                  <a:schemeClr val="tx1"/>
                </a:solidFill>
                <a:latin typeface="Times New Roman" pitchFamily="18" charset="0"/>
              </a:defRPr>
            </a:lvl3pPr>
            <a:lvl4pPr marL="1600200" indent="-228600" defTabSz="889000">
              <a:defRPr sz="2400">
                <a:solidFill>
                  <a:schemeClr val="tx1"/>
                </a:solidFill>
                <a:latin typeface="Times New Roman" pitchFamily="18" charset="0"/>
              </a:defRPr>
            </a:lvl4pPr>
            <a:lvl5pPr marL="2057400" indent="-228600" defTabSz="889000">
              <a:defRPr sz="2400">
                <a:solidFill>
                  <a:schemeClr val="tx1"/>
                </a:solidFill>
                <a:latin typeface="Times New Roman" pitchFamily="18" charset="0"/>
              </a:defRPr>
            </a:lvl5pPr>
            <a:lvl6pPr marL="2514600" indent="-228600" defTabSz="889000" eaLnBrk="0" fontAlgn="base" hangingPunct="0">
              <a:spcBef>
                <a:spcPct val="0"/>
              </a:spcBef>
              <a:spcAft>
                <a:spcPct val="0"/>
              </a:spcAft>
              <a:defRPr sz="2400">
                <a:solidFill>
                  <a:schemeClr val="tx1"/>
                </a:solidFill>
                <a:latin typeface="Times New Roman" pitchFamily="18" charset="0"/>
              </a:defRPr>
            </a:lvl6pPr>
            <a:lvl7pPr marL="2971800" indent="-228600" defTabSz="889000" eaLnBrk="0" fontAlgn="base" hangingPunct="0">
              <a:spcBef>
                <a:spcPct val="0"/>
              </a:spcBef>
              <a:spcAft>
                <a:spcPct val="0"/>
              </a:spcAft>
              <a:defRPr sz="2400">
                <a:solidFill>
                  <a:schemeClr val="tx1"/>
                </a:solidFill>
                <a:latin typeface="Times New Roman" pitchFamily="18" charset="0"/>
              </a:defRPr>
            </a:lvl7pPr>
            <a:lvl8pPr marL="3429000" indent="-228600" defTabSz="889000" eaLnBrk="0" fontAlgn="base" hangingPunct="0">
              <a:spcBef>
                <a:spcPct val="0"/>
              </a:spcBef>
              <a:spcAft>
                <a:spcPct val="0"/>
              </a:spcAft>
              <a:defRPr sz="2400">
                <a:solidFill>
                  <a:schemeClr val="tx1"/>
                </a:solidFill>
                <a:latin typeface="Times New Roman" pitchFamily="18" charset="0"/>
              </a:defRPr>
            </a:lvl8pPr>
            <a:lvl9pPr marL="3886200" indent="-228600" defTabSz="889000" eaLnBrk="0" fontAlgn="base" hangingPunct="0">
              <a:spcBef>
                <a:spcPct val="0"/>
              </a:spcBef>
              <a:spcAft>
                <a:spcPct val="0"/>
              </a:spcAft>
              <a:defRPr sz="2400">
                <a:solidFill>
                  <a:schemeClr val="tx1"/>
                </a:solidFill>
                <a:latin typeface="Times New Roman" pitchFamily="18" charset="0"/>
              </a:defRPr>
            </a:lvl9pPr>
          </a:lstStyle>
          <a:p>
            <a:pPr algn="r" rtl="1"/>
            <a:r>
              <a:rPr lang="ar-TN" altLang="fr-FR" sz="1800" b="1" dirty="0" smtClean="0">
                <a:solidFill>
                  <a:schemeClr val="tx2"/>
                </a:solidFill>
                <a:latin typeface="Traditional Arabic" panose="02020603050405020304" pitchFamily="18" charset="-78"/>
                <a:cs typeface="Traditional Arabic" panose="02020603050405020304" pitchFamily="18" charset="-78"/>
              </a:rPr>
              <a:t>مخزن</a:t>
            </a:r>
            <a:endParaRPr lang="en-US" altLang="fr-FR" sz="1800" b="1" dirty="0" smtClean="0">
              <a:solidFill>
                <a:schemeClr val="tx2"/>
              </a:solidFill>
              <a:latin typeface="Traditional Arabic" panose="02020603050405020304" pitchFamily="18" charset="-78"/>
              <a:cs typeface="Traditional Arabic" panose="02020603050405020304" pitchFamily="18" charset="-78"/>
            </a:endParaRPr>
          </a:p>
        </p:txBody>
      </p:sp>
      <p:sp>
        <p:nvSpPr>
          <p:cNvPr id="23" name="Rectangle 23"/>
          <p:cNvSpPr>
            <a:spLocks noChangeArrowheads="1"/>
          </p:cNvSpPr>
          <p:nvPr/>
        </p:nvSpPr>
        <p:spPr bwMode="auto">
          <a:xfrm>
            <a:off x="3362627" y="4246721"/>
            <a:ext cx="577441" cy="630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5584" tIns="37792" rIns="75584" bIns="37792">
            <a:spAutoFit/>
          </a:bodyPr>
          <a:lstStyle>
            <a:lvl1pPr defTabSz="889000">
              <a:defRPr sz="2400">
                <a:solidFill>
                  <a:schemeClr val="tx1"/>
                </a:solidFill>
                <a:latin typeface="Times New Roman" pitchFamily="18" charset="0"/>
              </a:defRPr>
            </a:lvl1pPr>
            <a:lvl2pPr marL="742950" indent="-285750" defTabSz="889000">
              <a:defRPr sz="2400">
                <a:solidFill>
                  <a:schemeClr val="tx1"/>
                </a:solidFill>
                <a:latin typeface="Times New Roman" pitchFamily="18" charset="0"/>
              </a:defRPr>
            </a:lvl2pPr>
            <a:lvl3pPr marL="1143000" indent="-228600" defTabSz="889000">
              <a:defRPr sz="2400">
                <a:solidFill>
                  <a:schemeClr val="tx1"/>
                </a:solidFill>
                <a:latin typeface="Times New Roman" pitchFamily="18" charset="0"/>
              </a:defRPr>
            </a:lvl3pPr>
            <a:lvl4pPr marL="1600200" indent="-228600" defTabSz="889000">
              <a:defRPr sz="2400">
                <a:solidFill>
                  <a:schemeClr val="tx1"/>
                </a:solidFill>
                <a:latin typeface="Times New Roman" pitchFamily="18" charset="0"/>
              </a:defRPr>
            </a:lvl4pPr>
            <a:lvl5pPr marL="2057400" indent="-228600" defTabSz="889000">
              <a:defRPr sz="2400">
                <a:solidFill>
                  <a:schemeClr val="tx1"/>
                </a:solidFill>
                <a:latin typeface="Times New Roman" pitchFamily="18" charset="0"/>
              </a:defRPr>
            </a:lvl5pPr>
            <a:lvl6pPr marL="2514600" indent="-228600" defTabSz="889000" eaLnBrk="0" fontAlgn="base" hangingPunct="0">
              <a:spcBef>
                <a:spcPct val="0"/>
              </a:spcBef>
              <a:spcAft>
                <a:spcPct val="0"/>
              </a:spcAft>
              <a:defRPr sz="2400">
                <a:solidFill>
                  <a:schemeClr val="tx1"/>
                </a:solidFill>
                <a:latin typeface="Times New Roman" pitchFamily="18" charset="0"/>
              </a:defRPr>
            </a:lvl6pPr>
            <a:lvl7pPr marL="2971800" indent="-228600" defTabSz="889000" eaLnBrk="0" fontAlgn="base" hangingPunct="0">
              <a:spcBef>
                <a:spcPct val="0"/>
              </a:spcBef>
              <a:spcAft>
                <a:spcPct val="0"/>
              </a:spcAft>
              <a:defRPr sz="2400">
                <a:solidFill>
                  <a:schemeClr val="tx1"/>
                </a:solidFill>
                <a:latin typeface="Times New Roman" pitchFamily="18" charset="0"/>
              </a:defRPr>
            </a:lvl7pPr>
            <a:lvl8pPr marL="3429000" indent="-228600" defTabSz="889000" eaLnBrk="0" fontAlgn="base" hangingPunct="0">
              <a:spcBef>
                <a:spcPct val="0"/>
              </a:spcBef>
              <a:spcAft>
                <a:spcPct val="0"/>
              </a:spcAft>
              <a:defRPr sz="2400">
                <a:solidFill>
                  <a:schemeClr val="tx1"/>
                </a:solidFill>
                <a:latin typeface="Times New Roman" pitchFamily="18" charset="0"/>
              </a:defRPr>
            </a:lvl8pPr>
            <a:lvl9pPr marL="3886200" indent="-228600" defTabSz="889000" eaLnBrk="0" fontAlgn="base" hangingPunct="0">
              <a:spcBef>
                <a:spcPct val="0"/>
              </a:spcBef>
              <a:spcAft>
                <a:spcPct val="0"/>
              </a:spcAft>
              <a:defRPr sz="2400">
                <a:solidFill>
                  <a:schemeClr val="tx1"/>
                </a:solidFill>
                <a:latin typeface="Times New Roman" pitchFamily="18" charset="0"/>
              </a:defRPr>
            </a:lvl9pPr>
          </a:lstStyle>
          <a:p>
            <a:pPr algn="r"/>
            <a:r>
              <a:rPr lang="ar-TN" altLang="fr-FR" sz="1800" b="1" dirty="0" smtClean="0">
                <a:solidFill>
                  <a:schemeClr val="tx2"/>
                </a:solidFill>
                <a:latin typeface="Traditional Arabic" panose="02020603050405020304" pitchFamily="18" charset="-78"/>
                <a:cs typeface="Traditional Arabic" panose="02020603050405020304" pitchFamily="18" charset="-78"/>
              </a:rPr>
              <a:t>الطبخ</a:t>
            </a:r>
            <a:r>
              <a:rPr lang="en-US" altLang="fr-FR" sz="1800" b="1" dirty="0" smtClean="0">
                <a:solidFill>
                  <a:schemeClr val="tx2"/>
                </a:solidFill>
                <a:latin typeface="Traditional Arabic" panose="02020603050405020304" pitchFamily="18" charset="-78"/>
                <a:cs typeface="Traditional Arabic" panose="02020603050405020304" pitchFamily="18" charset="-78"/>
              </a:rPr>
              <a:t>/</a:t>
            </a:r>
            <a:br>
              <a:rPr lang="en-US" altLang="fr-FR" sz="1800" b="1" dirty="0" smtClean="0">
                <a:solidFill>
                  <a:schemeClr val="tx2"/>
                </a:solidFill>
                <a:latin typeface="Traditional Arabic" panose="02020603050405020304" pitchFamily="18" charset="-78"/>
                <a:cs typeface="Traditional Arabic" panose="02020603050405020304" pitchFamily="18" charset="-78"/>
              </a:rPr>
            </a:br>
            <a:r>
              <a:rPr lang="ar-TN" altLang="fr-FR" sz="1800" b="1" dirty="0" smtClean="0">
                <a:solidFill>
                  <a:schemeClr val="tx2"/>
                </a:solidFill>
                <a:latin typeface="Traditional Arabic" panose="02020603050405020304" pitchFamily="18" charset="-78"/>
                <a:cs typeface="Traditional Arabic" panose="02020603050405020304" pitchFamily="18" charset="-78"/>
              </a:rPr>
              <a:t>التدفئة</a:t>
            </a:r>
            <a:endParaRPr lang="en-US" altLang="fr-FR" sz="1800" b="1" dirty="0" smtClean="0">
              <a:solidFill>
                <a:schemeClr val="tx2"/>
              </a:solidFill>
              <a:latin typeface="Traditional Arabic" panose="02020603050405020304" pitchFamily="18" charset="-78"/>
              <a:cs typeface="Traditional Arabic" panose="02020603050405020304" pitchFamily="18" charset="-78"/>
            </a:endParaRPr>
          </a:p>
        </p:txBody>
      </p:sp>
      <p:grpSp>
        <p:nvGrpSpPr>
          <p:cNvPr id="24" name="Group 24"/>
          <p:cNvGrpSpPr>
            <a:grpSpLocks/>
          </p:cNvGrpSpPr>
          <p:nvPr/>
        </p:nvGrpSpPr>
        <p:grpSpPr bwMode="auto">
          <a:xfrm>
            <a:off x="1520811" y="1941231"/>
            <a:ext cx="574140" cy="1824037"/>
            <a:chOff x="1210" y="1540"/>
            <a:chExt cx="375" cy="1232"/>
          </a:xfrm>
        </p:grpSpPr>
        <p:sp>
          <p:nvSpPr>
            <p:cNvPr id="39" name="Freeform 25"/>
            <p:cNvSpPr>
              <a:spLocks/>
            </p:cNvSpPr>
            <p:nvPr/>
          </p:nvSpPr>
          <p:spPr bwMode="auto">
            <a:xfrm>
              <a:off x="1210" y="1774"/>
              <a:ext cx="375" cy="998"/>
            </a:xfrm>
            <a:custGeom>
              <a:avLst/>
              <a:gdLst>
                <a:gd name="T0" fmla="*/ 293 w 375"/>
                <a:gd name="T1" fmla="*/ 0 h 999"/>
                <a:gd name="T2" fmla="*/ 308 w 375"/>
                <a:gd name="T3" fmla="*/ 3 h 999"/>
                <a:gd name="T4" fmla="*/ 323 w 375"/>
                <a:gd name="T5" fmla="*/ 8 h 999"/>
                <a:gd name="T6" fmla="*/ 336 w 375"/>
                <a:gd name="T7" fmla="*/ 16 h 999"/>
                <a:gd name="T8" fmla="*/ 352 w 375"/>
                <a:gd name="T9" fmla="*/ 30 h 999"/>
                <a:gd name="T10" fmla="*/ 365 w 375"/>
                <a:gd name="T11" fmla="*/ 47 h 999"/>
                <a:gd name="T12" fmla="*/ 374 w 375"/>
                <a:gd name="T13" fmla="*/ 70 h 999"/>
                <a:gd name="T14" fmla="*/ 374 w 375"/>
                <a:gd name="T15" fmla="*/ 453 h 999"/>
                <a:gd name="T16" fmla="*/ 371 w 375"/>
                <a:gd name="T17" fmla="*/ 466 h 999"/>
                <a:gd name="T18" fmla="*/ 363 w 375"/>
                <a:gd name="T19" fmla="*/ 479 h 999"/>
                <a:gd name="T20" fmla="*/ 350 w 375"/>
                <a:gd name="T21" fmla="*/ 488 h 999"/>
                <a:gd name="T22" fmla="*/ 336 w 375"/>
                <a:gd name="T23" fmla="*/ 489 h 999"/>
                <a:gd name="T24" fmla="*/ 324 w 375"/>
                <a:gd name="T25" fmla="*/ 485 h 999"/>
                <a:gd name="T26" fmla="*/ 315 w 375"/>
                <a:gd name="T27" fmla="*/ 474 h 999"/>
                <a:gd name="T28" fmla="*/ 310 w 375"/>
                <a:gd name="T29" fmla="*/ 464 h 999"/>
                <a:gd name="T30" fmla="*/ 308 w 375"/>
                <a:gd name="T31" fmla="*/ 452 h 999"/>
                <a:gd name="T32" fmla="*/ 287 w 375"/>
                <a:gd name="T33" fmla="*/ 942 h 999"/>
                <a:gd name="T34" fmla="*/ 282 w 375"/>
                <a:gd name="T35" fmla="*/ 966 h 999"/>
                <a:gd name="T36" fmla="*/ 272 w 375"/>
                <a:gd name="T37" fmla="*/ 985 h 999"/>
                <a:gd name="T38" fmla="*/ 257 w 375"/>
                <a:gd name="T39" fmla="*/ 994 h 999"/>
                <a:gd name="T40" fmla="*/ 243 w 375"/>
                <a:gd name="T41" fmla="*/ 998 h 999"/>
                <a:gd name="T42" fmla="*/ 227 w 375"/>
                <a:gd name="T43" fmla="*/ 994 h 999"/>
                <a:gd name="T44" fmla="*/ 214 w 375"/>
                <a:gd name="T45" fmla="*/ 985 h 999"/>
                <a:gd name="T46" fmla="*/ 204 w 375"/>
                <a:gd name="T47" fmla="*/ 969 h 999"/>
                <a:gd name="T48" fmla="*/ 199 w 375"/>
                <a:gd name="T49" fmla="*/ 955 h 999"/>
                <a:gd name="T50" fmla="*/ 176 w 375"/>
                <a:gd name="T51" fmla="*/ 477 h 999"/>
                <a:gd name="T52" fmla="*/ 174 w 375"/>
                <a:gd name="T53" fmla="*/ 959 h 999"/>
                <a:gd name="T54" fmla="*/ 164 w 375"/>
                <a:gd name="T55" fmla="*/ 980 h 999"/>
                <a:gd name="T56" fmla="*/ 148 w 375"/>
                <a:gd name="T57" fmla="*/ 994 h 999"/>
                <a:gd name="T58" fmla="*/ 129 w 375"/>
                <a:gd name="T59" fmla="*/ 998 h 999"/>
                <a:gd name="T60" fmla="*/ 113 w 375"/>
                <a:gd name="T61" fmla="*/ 994 h 999"/>
                <a:gd name="T62" fmla="*/ 100 w 375"/>
                <a:gd name="T63" fmla="*/ 982 h 999"/>
                <a:gd name="T64" fmla="*/ 91 w 375"/>
                <a:gd name="T65" fmla="*/ 966 h 999"/>
                <a:gd name="T66" fmla="*/ 87 w 375"/>
                <a:gd name="T67" fmla="*/ 947 h 999"/>
                <a:gd name="T68" fmla="*/ 66 w 375"/>
                <a:gd name="T69" fmla="*/ 452 h 999"/>
                <a:gd name="T70" fmla="*/ 62 w 375"/>
                <a:gd name="T71" fmla="*/ 468 h 999"/>
                <a:gd name="T72" fmla="*/ 57 w 375"/>
                <a:gd name="T73" fmla="*/ 476 h 999"/>
                <a:gd name="T74" fmla="*/ 49 w 375"/>
                <a:gd name="T75" fmla="*/ 485 h 999"/>
                <a:gd name="T76" fmla="*/ 41 w 375"/>
                <a:gd name="T77" fmla="*/ 489 h 999"/>
                <a:gd name="T78" fmla="*/ 30 w 375"/>
                <a:gd name="T79" fmla="*/ 490 h 999"/>
                <a:gd name="T80" fmla="*/ 20 w 375"/>
                <a:gd name="T81" fmla="*/ 487 h 999"/>
                <a:gd name="T82" fmla="*/ 13 w 375"/>
                <a:gd name="T83" fmla="*/ 481 h 999"/>
                <a:gd name="T84" fmla="*/ 6 w 375"/>
                <a:gd name="T85" fmla="*/ 472 h 999"/>
                <a:gd name="T86" fmla="*/ 2 w 375"/>
                <a:gd name="T87" fmla="*/ 462 h 999"/>
                <a:gd name="T88" fmla="*/ 0 w 375"/>
                <a:gd name="T89" fmla="*/ 81 h 999"/>
                <a:gd name="T90" fmla="*/ 9 w 375"/>
                <a:gd name="T91" fmla="*/ 50 h 999"/>
                <a:gd name="T92" fmla="*/ 23 w 375"/>
                <a:gd name="T93" fmla="*/ 30 h 999"/>
                <a:gd name="T94" fmla="*/ 46 w 375"/>
                <a:gd name="T95" fmla="*/ 12 h 999"/>
                <a:gd name="T96" fmla="*/ 72 w 375"/>
                <a:gd name="T97" fmla="*/ 3 h 99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75"/>
                <a:gd name="T148" fmla="*/ 0 h 999"/>
                <a:gd name="T149" fmla="*/ 375 w 375"/>
                <a:gd name="T150" fmla="*/ 999 h 99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75" h="999">
                  <a:moveTo>
                    <a:pt x="90" y="0"/>
                  </a:moveTo>
                  <a:lnTo>
                    <a:pt x="287" y="0"/>
                  </a:lnTo>
                  <a:lnTo>
                    <a:pt x="293" y="0"/>
                  </a:lnTo>
                  <a:lnTo>
                    <a:pt x="298" y="1"/>
                  </a:lnTo>
                  <a:lnTo>
                    <a:pt x="302" y="2"/>
                  </a:lnTo>
                  <a:lnTo>
                    <a:pt x="308" y="3"/>
                  </a:lnTo>
                  <a:lnTo>
                    <a:pt x="313" y="4"/>
                  </a:lnTo>
                  <a:lnTo>
                    <a:pt x="317" y="6"/>
                  </a:lnTo>
                  <a:lnTo>
                    <a:pt x="323" y="8"/>
                  </a:lnTo>
                  <a:lnTo>
                    <a:pt x="328" y="11"/>
                  </a:lnTo>
                  <a:lnTo>
                    <a:pt x="332" y="13"/>
                  </a:lnTo>
                  <a:lnTo>
                    <a:pt x="336" y="16"/>
                  </a:lnTo>
                  <a:lnTo>
                    <a:pt x="342" y="20"/>
                  </a:lnTo>
                  <a:lnTo>
                    <a:pt x="347" y="24"/>
                  </a:lnTo>
                  <a:lnTo>
                    <a:pt x="352" y="30"/>
                  </a:lnTo>
                  <a:lnTo>
                    <a:pt x="357" y="36"/>
                  </a:lnTo>
                  <a:lnTo>
                    <a:pt x="361" y="41"/>
                  </a:lnTo>
                  <a:lnTo>
                    <a:pt x="365" y="47"/>
                  </a:lnTo>
                  <a:lnTo>
                    <a:pt x="369" y="56"/>
                  </a:lnTo>
                  <a:lnTo>
                    <a:pt x="371" y="61"/>
                  </a:lnTo>
                  <a:lnTo>
                    <a:pt x="374" y="70"/>
                  </a:lnTo>
                  <a:lnTo>
                    <a:pt x="374" y="77"/>
                  </a:lnTo>
                  <a:lnTo>
                    <a:pt x="374" y="84"/>
                  </a:lnTo>
                  <a:lnTo>
                    <a:pt x="374" y="453"/>
                  </a:lnTo>
                  <a:lnTo>
                    <a:pt x="373" y="457"/>
                  </a:lnTo>
                  <a:lnTo>
                    <a:pt x="372" y="462"/>
                  </a:lnTo>
                  <a:lnTo>
                    <a:pt x="371" y="466"/>
                  </a:lnTo>
                  <a:lnTo>
                    <a:pt x="369" y="470"/>
                  </a:lnTo>
                  <a:lnTo>
                    <a:pt x="366" y="475"/>
                  </a:lnTo>
                  <a:lnTo>
                    <a:pt x="363" y="479"/>
                  </a:lnTo>
                  <a:lnTo>
                    <a:pt x="358" y="483"/>
                  </a:lnTo>
                  <a:lnTo>
                    <a:pt x="354" y="487"/>
                  </a:lnTo>
                  <a:lnTo>
                    <a:pt x="350" y="488"/>
                  </a:lnTo>
                  <a:lnTo>
                    <a:pt x="345" y="490"/>
                  </a:lnTo>
                  <a:lnTo>
                    <a:pt x="340" y="490"/>
                  </a:lnTo>
                  <a:lnTo>
                    <a:pt x="336" y="489"/>
                  </a:lnTo>
                  <a:lnTo>
                    <a:pt x="331" y="488"/>
                  </a:lnTo>
                  <a:lnTo>
                    <a:pt x="327" y="486"/>
                  </a:lnTo>
                  <a:lnTo>
                    <a:pt x="324" y="485"/>
                  </a:lnTo>
                  <a:lnTo>
                    <a:pt x="320" y="481"/>
                  </a:lnTo>
                  <a:lnTo>
                    <a:pt x="317" y="478"/>
                  </a:lnTo>
                  <a:lnTo>
                    <a:pt x="315" y="474"/>
                  </a:lnTo>
                  <a:lnTo>
                    <a:pt x="313" y="470"/>
                  </a:lnTo>
                  <a:lnTo>
                    <a:pt x="311" y="467"/>
                  </a:lnTo>
                  <a:lnTo>
                    <a:pt x="310" y="464"/>
                  </a:lnTo>
                  <a:lnTo>
                    <a:pt x="309" y="460"/>
                  </a:lnTo>
                  <a:lnTo>
                    <a:pt x="309" y="457"/>
                  </a:lnTo>
                  <a:lnTo>
                    <a:pt x="308" y="452"/>
                  </a:lnTo>
                  <a:lnTo>
                    <a:pt x="309" y="169"/>
                  </a:lnTo>
                  <a:lnTo>
                    <a:pt x="287" y="169"/>
                  </a:lnTo>
                  <a:lnTo>
                    <a:pt x="287" y="942"/>
                  </a:lnTo>
                  <a:lnTo>
                    <a:pt x="287" y="949"/>
                  </a:lnTo>
                  <a:lnTo>
                    <a:pt x="285" y="958"/>
                  </a:lnTo>
                  <a:lnTo>
                    <a:pt x="282" y="966"/>
                  </a:lnTo>
                  <a:lnTo>
                    <a:pt x="279" y="974"/>
                  </a:lnTo>
                  <a:lnTo>
                    <a:pt x="276" y="979"/>
                  </a:lnTo>
                  <a:lnTo>
                    <a:pt x="272" y="985"/>
                  </a:lnTo>
                  <a:lnTo>
                    <a:pt x="267" y="988"/>
                  </a:lnTo>
                  <a:lnTo>
                    <a:pt x="262" y="993"/>
                  </a:lnTo>
                  <a:lnTo>
                    <a:pt x="257" y="994"/>
                  </a:lnTo>
                  <a:lnTo>
                    <a:pt x="252" y="997"/>
                  </a:lnTo>
                  <a:lnTo>
                    <a:pt x="248" y="997"/>
                  </a:lnTo>
                  <a:lnTo>
                    <a:pt x="243" y="998"/>
                  </a:lnTo>
                  <a:lnTo>
                    <a:pt x="239" y="998"/>
                  </a:lnTo>
                  <a:lnTo>
                    <a:pt x="233" y="997"/>
                  </a:lnTo>
                  <a:lnTo>
                    <a:pt x="227" y="994"/>
                  </a:lnTo>
                  <a:lnTo>
                    <a:pt x="222" y="991"/>
                  </a:lnTo>
                  <a:lnTo>
                    <a:pt x="217" y="988"/>
                  </a:lnTo>
                  <a:lnTo>
                    <a:pt x="214" y="985"/>
                  </a:lnTo>
                  <a:lnTo>
                    <a:pt x="210" y="980"/>
                  </a:lnTo>
                  <a:lnTo>
                    <a:pt x="207" y="975"/>
                  </a:lnTo>
                  <a:lnTo>
                    <a:pt x="204" y="969"/>
                  </a:lnTo>
                  <a:lnTo>
                    <a:pt x="201" y="965"/>
                  </a:lnTo>
                  <a:lnTo>
                    <a:pt x="200" y="959"/>
                  </a:lnTo>
                  <a:lnTo>
                    <a:pt x="199" y="955"/>
                  </a:lnTo>
                  <a:lnTo>
                    <a:pt x="199" y="948"/>
                  </a:lnTo>
                  <a:lnTo>
                    <a:pt x="199" y="477"/>
                  </a:lnTo>
                  <a:lnTo>
                    <a:pt x="176" y="477"/>
                  </a:lnTo>
                  <a:lnTo>
                    <a:pt x="175" y="945"/>
                  </a:lnTo>
                  <a:lnTo>
                    <a:pt x="175" y="952"/>
                  </a:lnTo>
                  <a:lnTo>
                    <a:pt x="174" y="959"/>
                  </a:lnTo>
                  <a:lnTo>
                    <a:pt x="171" y="966"/>
                  </a:lnTo>
                  <a:lnTo>
                    <a:pt x="168" y="973"/>
                  </a:lnTo>
                  <a:lnTo>
                    <a:pt x="164" y="980"/>
                  </a:lnTo>
                  <a:lnTo>
                    <a:pt x="159" y="985"/>
                  </a:lnTo>
                  <a:lnTo>
                    <a:pt x="154" y="991"/>
                  </a:lnTo>
                  <a:lnTo>
                    <a:pt x="148" y="994"/>
                  </a:lnTo>
                  <a:lnTo>
                    <a:pt x="142" y="997"/>
                  </a:lnTo>
                  <a:lnTo>
                    <a:pt x="135" y="998"/>
                  </a:lnTo>
                  <a:lnTo>
                    <a:pt x="129" y="998"/>
                  </a:lnTo>
                  <a:lnTo>
                    <a:pt x="123" y="997"/>
                  </a:lnTo>
                  <a:lnTo>
                    <a:pt x="119" y="996"/>
                  </a:lnTo>
                  <a:lnTo>
                    <a:pt x="113" y="994"/>
                  </a:lnTo>
                  <a:lnTo>
                    <a:pt x="109" y="991"/>
                  </a:lnTo>
                  <a:lnTo>
                    <a:pt x="105" y="986"/>
                  </a:lnTo>
                  <a:lnTo>
                    <a:pt x="100" y="982"/>
                  </a:lnTo>
                  <a:lnTo>
                    <a:pt x="97" y="977"/>
                  </a:lnTo>
                  <a:lnTo>
                    <a:pt x="94" y="971"/>
                  </a:lnTo>
                  <a:lnTo>
                    <a:pt x="91" y="966"/>
                  </a:lnTo>
                  <a:lnTo>
                    <a:pt x="90" y="960"/>
                  </a:lnTo>
                  <a:lnTo>
                    <a:pt x="89" y="956"/>
                  </a:lnTo>
                  <a:lnTo>
                    <a:pt x="87" y="947"/>
                  </a:lnTo>
                  <a:lnTo>
                    <a:pt x="88" y="169"/>
                  </a:lnTo>
                  <a:lnTo>
                    <a:pt x="66" y="169"/>
                  </a:lnTo>
                  <a:lnTo>
                    <a:pt x="66" y="452"/>
                  </a:lnTo>
                  <a:lnTo>
                    <a:pt x="65" y="457"/>
                  </a:lnTo>
                  <a:lnTo>
                    <a:pt x="64" y="462"/>
                  </a:lnTo>
                  <a:lnTo>
                    <a:pt x="62" y="468"/>
                  </a:lnTo>
                  <a:lnTo>
                    <a:pt x="60" y="472"/>
                  </a:lnTo>
                  <a:lnTo>
                    <a:pt x="59" y="474"/>
                  </a:lnTo>
                  <a:lnTo>
                    <a:pt x="57" y="476"/>
                  </a:lnTo>
                  <a:lnTo>
                    <a:pt x="54" y="479"/>
                  </a:lnTo>
                  <a:lnTo>
                    <a:pt x="53" y="482"/>
                  </a:lnTo>
                  <a:lnTo>
                    <a:pt x="49" y="485"/>
                  </a:lnTo>
                  <a:lnTo>
                    <a:pt x="47" y="486"/>
                  </a:lnTo>
                  <a:lnTo>
                    <a:pt x="44" y="488"/>
                  </a:lnTo>
                  <a:lnTo>
                    <a:pt x="41" y="489"/>
                  </a:lnTo>
                  <a:lnTo>
                    <a:pt x="38" y="490"/>
                  </a:lnTo>
                  <a:lnTo>
                    <a:pt x="35" y="490"/>
                  </a:lnTo>
                  <a:lnTo>
                    <a:pt x="30" y="490"/>
                  </a:lnTo>
                  <a:lnTo>
                    <a:pt x="27" y="489"/>
                  </a:lnTo>
                  <a:lnTo>
                    <a:pt x="24" y="488"/>
                  </a:lnTo>
                  <a:lnTo>
                    <a:pt x="20" y="487"/>
                  </a:lnTo>
                  <a:lnTo>
                    <a:pt x="18" y="485"/>
                  </a:lnTo>
                  <a:lnTo>
                    <a:pt x="16" y="483"/>
                  </a:lnTo>
                  <a:lnTo>
                    <a:pt x="13" y="481"/>
                  </a:lnTo>
                  <a:lnTo>
                    <a:pt x="11" y="479"/>
                  </a:lnTo>
                  <a:lnTo>
                    <a:pt x="8" y="475"/>
                  </a:lnTo>
                  <a:lnTo>
                    <a:pt x="6" y="472"/>
                  </a:lnTo>
                  <a:lnTo>
                    <a:pt x="5" y="468"/>
                  </a:lnTo>
                  <a:lnTo>
                    <a:pt x="3" y="466"/>
                  </a:lnTo>
                  <a:lnTo>
                    <a:pt x="2" y="462"/>
                  </a:lnTo>
                  <a:lnTo>
                    <a:pt x="1" y="458"/>
                  </a:lnTo>
                  <a:lnTo>
                    <a:pt x="0" y="453"/>
                  </a:lnTo>
                  <a:lnTo>
                    <a:pt x="0" y="81"/>
                  </a:lnTo>
                  <a:lnTo>
                    <a:pt x="2" y="70"/>
                  </a:lnTo>
                  <a:lnTo>
                    <a:pt x="5" y="59"/>
                  </a:lnTo>
                  <a:lnTo>
                    <a:pt x="9" y="50"/>
                  </a:lnTo>
                  <a:lnTo>
                    <a:pt x="13" y="42"/>
                  </a:lnTo>
                  <a:lnTo>
                    <a:pt x="17" y="36"/>
                  </a:lnTo>
                  <a:lnTo>
                    <a:pt x="23" y="30"/>
                  </a:lnTo>
                  <a:lnTo>
                    <a:pt x="31" y="22"/>
                  </a:lnTo>
                  <a:lnTo>
                    <a:pt x="39" y="16"/>
                  </a:lnTo>
                  <a:lnTo>
                    <a:pt x="46" y="12"/>
                  </a:lnTo>
                  <a:lnTo>
                    <a:pt x="53" y="9"/>
                  </a:lnTo>
                  <a:lnTo>
                    <a:pt x="63" y="5"/>
                  </a:lnTo>
                  <a:lnTo>
                    <a:pt x="72" y="3"/>
                  </a:lnTo>
                  <a:lnTo>
                    <a:pt x="81" y="1"/>
                  </a:lnTo>
                  <a:lnTo>
                    <a:pt x="90" y="0"/>
                  </a:lnTo>
                </a:path>
              </a:pathLst>
            </a:custGeom>
            <a:solidFill>
              <a:srgbClr val="000000"/>
            </a:solidFill>
            <a:ln>
              <a:noFill/>
            </a:ln>
            <a:extLst>
              <a:ext uri="{91240B29-F687-4F45-9708-019B960494DF}">
                <a14:hiddenLine xmlns:a14="http://schemas.microsoft.com/office/drawing/2010/main" w="9525" cap="rnd">
                  <a:solidFill>
                    <a:srgbClr val="000000"/>
                  </a:solidFill>
                  <a:round/>
                  <a:headEnd/>
                  <a:tailEnd/>
                </a14:hiddenLine>
              </a:ext>
            </a:extLst>
          </p:spPr>
          <p:txBody>
            <a:bodyPr wrap="none" lIns="75584" tIns="37792" rIns="75584" bIns="37792">
              <a:spAutoFit/>
            </a:bodyPr>
            <a:lstStyle/>
            <a:p>
              <a:endParaRPr lang="fr-FR" smtClean="0">
                <a:solidFill>
                  <a:srgbClr val="CCECFF"/>
                </a:solidFill>
              </a:endParaRPr>
            </a:p>
          </p:txBody>
        </p:sp>
        <p:sp>
          <p:nvSpPr>
            <p:cNvPr id="40" name="Oval 26"/>
            <p:cNvSpPr>
              <a:spLocks noChangeArrowheads="1"/>
            </p:cNvSpPr>
            <p:nvPr/>
          </p:nvSpPr>
          <p:spPr bwMode="auto">
            <a:xfrm>
              <a:off x="1315" y="1540"/>
              <a:ext cx="152" cy="193"/>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lIns="75584" tIns="37792" rIns="75584" bIns="3779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grpSp>
      <p:grpSp>
        <p:nvGrpSpPr>
          <p:cNvPr id="25" name="Group 24"/>
          <p:cNvGrpSpPr>
            <a:grpSpLocks/>
          </p:cNvGrpSpPr>
          <p:nvPr/>
        </p:nvGrpSpPr>
        <p:grpSpPr bwMode="auto">
          <a:xfrm>
            <a:off x="2377721" y="1941232"/>
            <a:ext cx="690405" cy="1820863"/>
            <a:chOff x="1761" y="1540"/>
            <a:chExt cx="448" cy="1230"/>
          </a:xfrm>
        </p:grpSpPr>
        <p:sp>
          <p:nvSpPr>
            <p:cNvPr id="37" name="Freeform 28"/>
            <p:cNvSpPr>
              <a:spLocks/>
            </p:cNvSpPr>
            <p:nvPr/>
          </p:nvSpPr>
          <p:spPr bwMode="auto">
            <a:xfrm>
              <a:off x="1761" y="1774"/>
              <a:ext cx="448" cy="996"/>
            </a:xfrm>
            <a:custGeom>
              <a:avLst/>
              <a:gdLst>
                <a:gd name="T0" fmla="*/ 335 w 450"/>
                <a:gd name="T1" fmla="*/ 1 h 997"/>
                <a:gd name="T2" fmla="*/ 349 w 450"/>
                <a:gd name="T3" fmla="*/ 7 h 997"/>
                <a:gd name="T4" fmla="*/ 362 w 450"/>
                <a:gd name="T5" fmla="*/ 19 h 997"/>
                <a:gd name="T6" fmla="*/ 373 w 450"/>
                <a:gd name="T7" fmla="*/ 33 h 997"/>
                <a:gd name="T8" fmla="*/ 380 w 450"/>
                <a:gd name="T9" fmla="*/ 50 h 997"/>
                <a:gd name="T10" fmla="*/ 386 w 450"/>
                <a:gd name="T11" fmla="*/ 70 h 997"/>
                <a:gd name="T12" fmla="*/ 448 w 450"/>
                <a:gd name="T13" fmla="*/ 375 h 997"/>
                <a:gd name="T14" fmla="*/ 448 w 450"/>
                <a:gd name="T15" fmla="*/ 394 h 997"/>
                <a:gd name="T16" fmla="*/ 442 w 450"/>
                <a:gd name="T17" fmla="*/ 411 h 997"/>
                <a:gd name="T18" fmla="*/ 429 w 450"/>
                <a:gd name="T19" fmla="*/ 423 h 997"/>
                <a:gd name="T20" fmla="*/ 415 w 450"/>
                <a:gd name="T21" fmla="*/ 426 h 997"/>
                <a:gd name="T22" fmla="*/ 403 w 450"/>
                <a:gd name="T23" fmla="*/ 422 h 997"/>
                <a:gd name="T24" fmla="*/ 391 w 450"/>
                <a:gd name="T25" fmla="*/ 412 h 997"/>
                <a:gd name="T26" fmla="*/ 384 w 450"/>
                <a:gd name="T27" fmla="*/ 395 h 997"/>
                <a:gd name="T28" fmla="*/ 408 w 450"/>
                <a:gd name="T29" fmla="*/ 616 h 997"/>
                <a:gd name="T30" fmla="*/ 325 w 450"/>
                <a:gd name="T31" fmla="*/ 957 h 997"/>
                <a:gd name="T32" fmla="*/ 319 w 450"/>
                <a:gd name="T33" fmla="*/ 975 h 997"/>
                <a:gd name="T34" fmla="*/ 307 w 450"/>
                <a:gd name="T35" fmla="*/ 989 h 997"/>
                <a:gd name="T36" fmla="*/ 294 w 450"/>
                <a:gd name="T37" fmla="*/ 995 h 997"/>
                <a:gd name="T38" fmla="*/ 281 w 450"/>
                <a:gd name="T39" fmla="*/ 995 h 997"/>
                <a:gd name="T40" fmla="*/ 266 w 450"/>
                <a:gd name="T41" fmla="*/ 989 h 997"/>
                <a:gd name="T42" fmla="*/ 256 w 450"/>
                <a:gd name="T43" fmla="*/ 978 h 997"/>
                <a:gd name="T44" fmla="*/ 249 w 450"/>
                <a:gd name="T45" fmla="*/ 965 h 997"/>
                <a:gd name="T46" fmla="*/ 246 w 450"/>
                <a:gd name="T47" fmla="*/ 950 h 997"/>
                <a:gd name="T48" fmla="*/ 206 w 450"/>
                <a:gd name="T49" fmla="*/ 950 h 997"/>
                <a:gd name="T50" fmla="*/ 203 w 450"/>
                <a:gd name="T51" fmla="*/ 965 h 997"/>
                <a:gd name="T52" fmla="*/ 195 w 450"/>
                <a:gd name="T53" fmla="*/ 980 h 997"/>
                <a:gd name="T54" fmla="*/ 183 w 450"/>
                <a:gd name="T55" fmla="*/ 991 h 997"/>
                <a:gd name="T56" fmla="*/ 169 w 450"/>
                <a:gd name="T57" fmla="*/ 996 h 997"/>
                <a:gd name="T58" fmla="*/ 155 w 450"/>
                <a:gd name="T59" fmla="*/ 995 h 997"/>
                <a:gd name="T60" fmla="*/ 142 w 450"/>
                <a:gd name="T61" fmla="*/ 987 h 997"/>
                <a:gd name="T62" fmla="*/ 134 w 450"/>
                <a:gd name="T63" fmla="*/ 977 h 997"/>
                <a:gd name="T64" fmla="*/ 127 w 450"/>
                <a:gd name="T65" fmla="*/ 960 h 997"/>
                <a:gd name="T66" fmla="*/ 125 w 450"/>
                <a:gd name="T67" fmla="*/ 618 h 997"/>
                <a:gd name="T68" fmla="*/ 125 w 450"/>
                <a:gd name="T69" fmla="*/ 140 h 997"/>
                <a:gd name="T70" fmla="*/ 62 w 450"/>
                <a:gd name="T71" fmla="*/ 414 h 997"/>
                <a:gd name="T72" fmla="*/ 52 w 450"/>
                <a:gd name="T73" fmla="*/ 428 h 997"/>
                <a:gd name="T74" fmla="*/ 37 w 450"/>
                <a:gd name="T75" fmla="*/ 434 h 997"/>
                <a:gd name="T76" fmla="*/ 23 w 450"/>
                <a:gd name="T77" fmla="*/ 431 h 997"/>
                <a:gd name="T78" fmla="*/ 9 w 450"/>
                <a:gd name="T79" fmla="*/ 421 h 997"/>
                <a:gd name="T80" fmla="*/ 2 w 450"/>
                <a:gd name="T81" fmla="*/ 407 h 997"/>
                <a:gd name="T82" fmla="*/ 0 w 450"/>
                <a:gd name="T83" fmla="*/ 391 h 997"/>
                <a:gd name="T84" fmla="*/ 64 w 450"/>
                <a:gd name="T85" fmla="*/ 84 h 997"/>
                <a:gd name="T86" fmla="*/ 67 w 450"/>
                <a:gd name="T87" fmla="*/ 64 h 997"/>
                <a:gd name="T88" fmla="*/ 71 w 450"/>
                <a:gd name="T89" fmla="*/ 47 h 997"/>
                <a:gd name="T90" fmla="*/ 81 w 450"/>
                <a:gd name="T91" fmla="*/ 28 h 997"/>
                <a:gd name="T92" fmla="*/ 93 w 450"/>
                <a:gd name="T93" fmla="*/ 14 h 997"/>
                <a:gd name="T94" fmla="*/ 107 w 450"/>
                <a:gd name="T95" fmla="*/ 4 h 99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50"/>
                <a:gd name="T145" fmla="*/ 0 h 997"/>
                <a:gd name="T146" fmla="*/ 450 w 450"/>
                <a:gd name="T147" fmla="*/ 997 h 99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50" h="997">
                  <a:moveTo>
                    <a:pt x="123" y="0"/>
                  </a:moveTo>
                  <a:lnTo>
                    <a:pt x="329" y="0"/>
                  </a:lnTo>
                  <a:lnTo>
                    <a:pt x="335" y="1"/>
                  </a:lnTo>
                  <a:lnTo>
                    <a:pt x="339" y="3"/>
                  </a:lnTo>
                  <a:lnTo>
                    <a:pt x="344" y="4"/>
                  </a:lnTo>
                  <a:lnTo>
                    <a:pt x="349" y="7"/>
                  </a:lnTo>
                  <a:lnTo>
                    <a:pt x="354" y="10"/>
                  </a:lnTo>
                  <a:lnTo>
                    <a:pt x="358" y="14"/>
                  </a:lnTo>
                  <a:lnTo>
                    <a:pt x="362" y="19"/>
                  </a:lnTo>
                  <a:lnTo>
                    <a:pt x="367" y="23"/>
                  </a:lnTo>
                  <a:lnTo>
                    <a:pt x="370" y="28"/>
                  </a:lnTo>
                  <a:lnTo>
                    <a:pt x="373" y="33"/>
                  </a:lnTo>
                  <a:lnTo>
                    <a:pt x="376" y="38"/>
                  </a:lnTo>
                  <a:lnTo>
                    <a:pt x="378" y="44"/>
                  </a:lnTo>
                  <a:lnTo>
                    <a:pt x="380" y="50"/>
                  </a:lnTo>
                  <a:lnTo>
                    <a:pt x="382" y="54"/>
                  </a:lnTo>
                  <a:lnTo>
                    <a:pt x="383" y="62"/>
                  </a:lnTo>
                  <a:lnTo>
                    <a:pt x="386" y="70"/>
                  </a:lnTo>
                  <a:lnTo>
                    <a:pt x="386" y="78"/>
                  </a:lnTo>
                  <a:lnTo>
                    <a:pt x="388" y="87"/>
                  </a:lnTo>
                  <a:lnTo>
                    <a:pt x="448" y="375"/>
                  </a:lnTo>
                  <a:lnTo>
                    <a:pt x="449" y="381"/>
                  </a:lnTo>
                  <a:lnTo>
                    <a:pt x="449" y="388"/>
                  </a:lnTo>
                  <a:lnTo>
                    <a:pt x="448" y="394"/>
                  </a:lnTo>
                  <a:lnTo>
                    <a:pt x="447" y="400"/>
                  </a:lnTo>
                  <a:lnTo>
                    <a:pt x="445" y="405"/>
                  </a:lnTo>
                  <a:lnTo>
                    <a:pt x="442" y="411"/>
                  </a:lnTo>
                  <a:lnTo>
                    <a:pt x="438" y="416"/>
                  </a:lnTo>
                  <a:lnTo>
                    <a:pt x="433" y="420"/>
                  </a:lnTo>
                  <a:lnTo>
                    <a:pt x="429" y="423"/>
                  </a:lnTo>
                  <a:lnTo>
                    <a:pt x="425" y="425"/>
                  </a:lnTo>
                  <a:lnTo>
                    <a:pt x="420" y="426"/>
                  </a:lnTo>
                  <a:lnTo>
                    <a:pt x="415" y="426"/>
                  </a:lnTo>
                  <a:lnTo>
                    <a:pt x="411" y="425"/>
                  </a:lnTo>
                  <a:lnTo>
                    <a:pt x="406" y="424"/>
                  </a:lnTo>
                  <a:lnTo>
                    <a:pt x="403" y="422"/>
                  </a:lnTo>
                  <a:lnTo>
                    <a:pt x="398" y="419"/>
                  </a:lnTo>
                  <a:lnTo>
                    <a:pt x="394" y="416"/>
                  </a:lnTo>
                  <a:lnTo>
                    <a:pt x="391" y="412"/>
                  </a:lnTo>
                  <a:lnTo>
                    <a:pt x="388" y="406"/>
                  </a:lnTo>
                  <a:lnTo>
                    <a:pt x="386" y="400"/>
                  </a:lnTo>
                  <a:lnTo>
                    <a:pt x="384" y="395"/>
                  </a:lnTo>
                  <a:lnTo>
                    <a:pt x="326" y="141"/>
                  </a:lnTo>
                  <a:lnTo>
                    <a:pt x="306" y="141"/>
                  </a:lnTo>
                  <a:lnTo>
                    <a:pt x="408" y="616"/>
                  </a:lnTo>
                  <a:lnTo>
                    <a:pt x="325" y="616"/>
                  </a:lnTo>
                  <a:lnTo>
                    <a:pt x="326" y="950"/>
                  </a:lnTo>
                  <a:lnTo>
                    <a:pt x="325" y="957"/>
                  </a:lnTo>
                  <a:lnTo>
                    <a:pt x="324" y="963"/>
                  </a:lnTo>
                  <a:lnTo>
                    <a:pt x="322" y="969"/>
                  </a:lnTo>
                  <a:lnTo>
                    <a:pt x="319" y="975"/>
                  </a:lnTo>
                  <a:lnTo>
                    <a:pt x="315" y="980"/>
                  </a:lnTo>
                  <a:lnTo>
                    <a:pt x="312" y="984"/>
                  </a:lnTo>
                  <a:lnTo>
                    <a:pt x="307" y="989"/>
                  </a:lnTo>
                  <a:lnTo>
                    <a:pt x="303" y="992"/>
                  </a:lnTo>
                  <a:lnTo>
                    <a:pt x="299" y="994"/>
                  </a:lnTo>
                  <a:lnTo>
                    <a:pt x="294" y="995"/>
                  </a:lnTo>
                  <a:lnTo>
                    <a:pt x="289" y="996"/>
                  </a:lnTo>
                  <a:lnTo>
                    <a:pt x="285" y="996"/>
                  </a:lnTo>
                  <a:lnTo>
                    <a:pt x="281" y="995"/>
                  </a:lnTo>
                  <a:lnTo>
                    <a:pt x="275" y="995"/>
                  </a:lnTo>
                  <a:lnTo>
                    <a:pt x="270" y="992"/>
                  </a:lnTo>
                  <a:lnTo>
                    <a:pt x="266" y="989"/>
                  </a:lnTo>
                  <a:lnTo>
                    <a:pt x="263" y="986"/>
                  </a:lnTo>
                  <a:lnTo>
                    <a:pt x="258" y="983"/>
                  </a:lnTo>
                  <a:lnTo>
                    <a:pt x="256" y="978"/>
                  </a:lnTo>
                  <a:lnTo>
                    <a:pt x="253" y="975"/>
                  </a:lnTo>
                  <a:lnTo>
                    <a:pt x="250" y="969"/>
                  </a:lnTo>
                  <a:lnTo>
                    <a:pt x="249" y="965"/>
                  </a:lnTo>
                  <a:lnTo>
                    <a:pt x="247" y="960"/>
                  </a:lnTo>
                  <a:lnTo>
                    <a:pt x="246" y="955"/>
                  </a:lnTo>
                  <a:lnTo>
                    <a:pt x="246" y="950"/>
                  </a:lnTo>
                  <a:lnTo>
                    <a:pt x="246" y="618"/>
                  </a:lnTo>
                  <a:lnTo>
                    <a:pt x="206" y="618"/>
                  </a:lnTo>
                  <a:lnTo>
                    <a:pt x="206" y="950"/>
                  </a:lnTo>
                  <a:lnTo>
                    <a:pt x="205" y="955"/>
                  </a:lnTo>
                  <a:lnTo>
                    <a:pt x="204" y="960"/>
                  </a:lnTo>
                  <a:lnTo>
                    <a:pt x="203" y="965"/>
                  </a:lnTo>
                  <a:lnTo>
                    <a:pt x="200" y="970"/>
                  </a:lnTo>
                  <a:lnTo>
                    <a:pt x="197" y="975"/>
                  </a:lnTo>
                  <a:lnTo>
                    <a:pt x="195" y="980"/>
                  </a:lnTo>
                  <a:lnTo>
                    <a:pt x="192" y="984"/>
                  </a:lnTo>
                  <a:lnTo>
                    <a:pt x="187" y="988"/>
                  </a:lnTo>
                  <a:lnTo>
                    <a:pt x="183" y="991"/>
                  </a:lnTo>
                  <a:lnTo>
                    <a:pt x="178" y="994"/>
                  </a:lnTo>
                  <a:lnTo>
                    <a:pt x="174" y="995"/>
                  </a:lnTo>
                  <a:lnTo>
                    <a:pt x="169" y="996"/>
                  </a:lnTo>
                  <a:lnTo>
                    <a:pt x="164" y="996"/>
                  </a:lnTo>
                  <a:lnTo>
                    <a:pt x="160" y="995"/>
                  </a:lnTo>
                  <a:lnTo>
                    <a:pt x="155" y="995"/>
                  </a:lnTo>
                  <a:lnTo>
                    <a:pt x="151" y="992"/>
                  </a:lnTo>
                  <a:lnTo>
                    <a:pt x="146" y="990"/>
                  </a:lnTo>
                  <a:lnTo>
                    <a:pt x="142" y="987"/>
                  </a:lnTo>
                  <a:lnTo>
                    <a:pt x="139" y="984"/>
                  </a:lnTo>
                  <a:lnTo>
                    <a:pt x="135" y="980"/>
                  </a:lnTo>
                  <a:lnTo>
                    <a:pt x="134" y="977"/>
                  </a:lnTo>
                  <a:lnTo>
                    <a:pt x="131" y="972"/>
                  </a:lnTo>
                  <a:lnTo>
                    <a:pt x="128" y="966"/>
                  </a:lnTo>
                  <a:lnTo>
                    <a:pt x="127" y="960"/>
                  </a:lnTo>
                  <a:lnTo>
                    <a:pt x="125" y="955"/>
                  </a:lnTo>
                  <a:lnTo>
                    <a:pt x="125" y="950"/>
                  </a:lnTo>
                  <a:lnTo>
                    <a:pt x="125" y="618"/>
                  </a:lnTo>
                  <a:lnTo>
                    <a:pt x="45" y="618"/>
                  </a:lnTo>
                  <a:lnTo>
                    <a:pt x="145" y="140"/>
                  </a:lnTo>
                  <a:lnTo>
                    <a:pt x="125" y="140"/>
                  </a:lnTo>
                  <a:lnTo>
                    <a:pt x="66" y="399"/>
                  </a:lnTo>
                  <a:lnTo>
                    <a:pt x="64" y="407"/>
                  </a:lnTo>
                  <a:lnTo>
                    <a:pt x="62" y="414"/>
                  </a:lnTo>
                  <a:lnTo>
                    <a:pt x="59" y="419"/>
                  </a:lnTo>
                  <a:lnTo>
                    <a:pt x="55" y="424"/>
                  </a:lnTo>
                  <a:lnTo>
                    <a:pt x="52" y="428"/>
                  </a:lnTo>
                  <a:lnTo>
                    <a:pt x="48" y="430"/>
                  </a:lnTo>
                  <a:lnTo>
                    <a:pt x="42" y="432"/>
                  </a:lnTo>
                  <a:lnTo>
                    <a:pt x="37" y="434"/>
                  </a:lnTo>
                  <a:lnTo>
                    <a:pt x="30" y="433"/>
                  </a:lnTo>
                  <a:lnTo>
                    <a:pt x="26" y="432"/>
                  </a:lnTo>
                  <a:lnTo>
                    <a:pt x="23" y="431"/>
                  </a:lnTo>
                  <a:lnTo>
                    <a:pt x="17" y="429"/>
                  </a:lnTo>
                  <a:lnTo>
                    <a:pt x="13" y="426"/>
                  </a:lnTo>
                  <a:lnTo>
                    <a:pt x="9" y="421"/>
                  </a:lnTo>
                  <a:lnTo>
                    <a:pt x="6" y="417"/>
                  </a:lnTo>
                  <a:lnTo>
                    <a:pt x="4" y="412"/>
                  </a:lnTo>
                  <a:lnTo>
                    <a:pt x="2" y="407"/>
                  </a:lnTo>
                  <a:lnTo>
                    <a:pt x="1" y="402"/>
                  </a:lnTo>
                  <a:lnTo>
                    <a:pt x="0" y="396"/>
                  </a:lnTo>
                  <a:lnTo>
                    <a:pt x="0" y="391"/>
                  </a:lnTo>
                  <a:lnTo>
                    <a:pt x="1" y="387"/>
                  </a:lnTo>
                  <a:lnTo>
                    <a:pt x="2" y="382"/>
                  </a:lnTo>
                  <a:lnTo>
                    <a:pt x="64" y="84"/>
                  </a:lnTo>
                  <a:lnTo>
                    <a:pt x="65" y="76"/>
                  </a:lnTo>
                  <a:lnTo>
                    <a:pt x="66" y="70"/>
                  </a:lnTo>
                  <a:lnTo>
                    <a:pt x="67" y="64"/>
                  </a:lnTo>
                  <a:lnTo>
                    <a:pt x="68" y="59"/>
                  </a:lnTo>
                  <a:lnTo>
                    <a:pt x="70" y="52"/>
                  </a:lnTo>
                  <a:lnTo>
                    <a:pt x="71" y="47"/>
                  </a:lnTo>
                  <a:lnTo>
                    <a:pt x="74" y="39"/>
                  </a:lnTo>
                  <a:lnTo>
                    <a:pt x="77" y="33"/>
                  </a:lnTo>
                  <a:lnTo>
                    <a:pt x="81" y="28"/>
                  </a:lnTo>
                  <a:lnTo>
                    <a:pt x="84" y="23"/>
                  </a:lnTo>
                  <a:lnTo>
                    <a:pt x="89" y="19"/>
                  </a:lnTo>
                  <a:lnTo>
                    <a:pt x="93" y="14"/>
                  </a:lnTo>
                  <a:lnTo>
                    <a:pt x="96" y="11"/>
                  </a:lnTo>
                  <a:lnTo>
                    <a:pt x="103" y="7"/>
                  </a:lnTo>
                  <a:lnTo>
                    <a:pt x="107" y="4"/>
                  </a:lnTo>
                  <a:lnTo>
                    <a:pt x="114" y="2"/>
                  </a:lnTo>
                  <a:lnTo>
                    <a:pt x="123" y="0"/>
                  </a:lnTo>
                </a:path>
              </a:pathLst>
            </a:custGeom>
            <a:solidFill>
              <a:srgbClr val="000000"/>
            </a:solidFill>
            <a:ln>
              <a:noFill/>
            </a:ln>
            <a:extLst>
              <a:ext uri="{91240B29-F687-4F45-9708-019B960494DF}">
                <a14:hiddenLine xmlns:a14="http://schemas.microsoft.com/office/drawing/2010/main" w="9525" cap="rnd">
                  <a:solidFill>
                    <a:srgbClr val="000000"/>
                  </a:solidFill>
                  <a:round/>
                  <a:headEnd/>
                  <a:tailEnd/>
                </a14:hiddenLine>
              </a:ext>
            </a:extLst>
          </p:spPr>
          <p:txBody>
            <a:bodyPr wrap="none" lIns="75584" tIns="37792" rIns="75584" bIns="37792">
              <a:spAutoFit/>
            </a:bodyPr>
            <a:lstStyle/>
            <a:p>
              <a:endParaRPr lang="fr-FR" smtClean="0">
                <a:solidFill>
                  <a:srgbClr val="CCECFF"/>
                </a:solidFill>
              </a:endParaRPr>
            </a:p>
          </p:txBody>
        </p:sp>
        <p:sp>
          <p:nvSpPr>
            <p:cNvPr id="38" name="Oval 29"/>
            <p:cNvSpPr>
              <a:spLocks noChangeArrowheads="1"/>
            </p:cNvSpPr>
            <p:nvPr/>
          </p:nvSpPr>
          <p:spPr bwMode="auto">
            <a:xfrm>
              <a:off x="1914" y="1540"/>
              <a:ext cx="152" cy="193"/>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lIns="75584" tIns="37792" rIns="75584" bIns="3779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grpSp>
      <p:grpSp>
        <p:nvGrpSpPr>
          <p:cNvPr id="26" name="Group 30"/>
          <p:cNvGrpSpPr>
            <a:grpSpLocks/>
          </p:cNvGrpSpPr>
          <p:nvPr/>
        </p:nvGrpSpPr>
        <p:grpSpPr bwMode="auto">
          <a:xfrm>
            <a:off x="1786355" y="4757461"/>
            <a:ext cx="1125317" cy="514351"/>
            <a:chOff x="4501" y="1117"/>
            <a:chExt cx="784" cy="324"/>
          </a:xfrm>
        </p:grpSpPr>
        <p:sp>
          <p:nvSpPr>
            <p:cNvPr id="35" name="Freeform 31"/>
            <p:cNvSpPr>
              <a:spLocks/>
            </p:cNvSpPr>
            <p:nvPr/>
          </p:nvSpPr>
          <p:spPr bwMode="auto">
            <a:xfrm>
              <a:off x="4501" y="1117"/>
              <a:ext cx="636" cy="324"/>
            </a:xfrm>
            <a:custGeom>
              <a:avLst/>
              <a:gdLst>
                <a:gd name="T0" fmla="*/ 635 w 596"/>
                <a:gd name="T1" fmla="*/ 253 h 348"/>
                <a:gd name="T2" fmla="*/ 633 w 596"/>
                <a:gd name="T3" fmla="*/ 266 h 348"/>
                <a:gd name="T4" fmla="*/ 630 w 596"/>
                <a:gd name="T5" fmla="*/ 279 h 348"/>
                <a:gd name="T6" fmla="*/ 624 w 596"/>
                <a:gd name="T7" fmla="*/ 290 h 348"/>
                <a:gd name="T8" fmla="*/ 616 w 596"/>
                <a:gd name="T9" fmla="*/ 304 h 348"/>
                <a:gd name="T10" fmla="*/ 605 w 596"/>
                <a:gd name="T11" fmla="*/ 316 h 348"/>
                <a:gd name="T12" fmla="*/ 590 w 596"/>
                <a:gd name="T13" fmla="*/ 323 h 348"/>
                <a:gd name="T14" fmla="*/ 347 w 596"/>
                <a:gd name="T15" fmla="*/ 323 h 348"/>
                <a:gd name="T16" fmla="*/ 338 w 596"/>
                <a:gd name="T17" fmla="*/ 320 h 348"/>
                <a:gd name="T18" fmla="*/ 330 w 596"/>
                <a:gd name="T19" fmla="*/ 314 h 348"/>
                <a:gd name="T20" fmla="*/ 324 w 596"/>
                <a:gd name="T21" fmla="*/ 302 h 348"/>
                <a:gd name="T22" fmla="*/ 323 w 596"/>
                <a:gd name="T23" fmla="*/ 290 h 348"/>
                <a:gd name="T24" fmla="*/ 327 w 596"/>
                <a:gd name="T25" fmla="*/ 279 h 348"/>
                <a:gd name="T26" fmla="*/ 333 w 596"/>
                <a:gd name="T27" fmla="*/ 272 h 348"/>
                <a:gd name="T28" fmla="*/ 339 w 596"/>
                <a:gd name="T29" fmla="*/ 268 h 348"/>
                <a:gd name="T30" fmla="*/ 348 w 596"/>
                <a:gd name="T31" fmla="*/ 266 h 348"/>
                <a:gd name="T32" fmla="*/ 36 w 596"/>
                <a:gd name="T33" fmla="*/ 248 h 348"/>
                <a:gd name="T34" fmla="*/ 20 w 596"/>
                <a:gd name="T35" fmla="*/ 244 h 348"/>
                <a:gd name="T36" fmla="*/ 9 w 596"/>
                <a:gd name="T37" fmla="*/ 235 h 348"/>
                <a:gd name="T38" fmla="*/ 2 w 596"/>
                <a:gd name="T39" fmla="*/ 222 h 348"/>
                <a:gd name="T40" fmla="*/ 0 w 596"/>
                <a:gd name="T41" fmla="*/ 210 h 348"/>
                <a:gd name="T42" fmla="*/ 2 w 596"/>
                <a:gd name="T43" fmla="*/ 196 h 348"/>
                <a:gd name="T44" fmla="*/ 9 w 596"/>
                <a:gd name="T45" fmla="*/ 184 h 348"/>
                <a:gd name="T46" fmla="*/ 18 w 596"/>
                <a:gd name="T47" fmla="*/ 176 h 348"/>
                <a:gd name="T48" fmla="*/ 28 w 596"/>
                <a:gd name="T49" fmla="*/ 172 h 348"/>
                <a:gd name="T50" fmla="*/ 332 w 596"/>
                <a:gd name="T51" fmla="*/ 152 h 348"/>
                <a:gd name="T52" fmla="*/ 25 w 596"/>
                <a:gd name="T53" fmla="*/ 150 h 348"/>
                <a:gd name="T54" fmla="*/ 12 w 596"/>
                <a:gd name="T55" fmla="*/ 142 h 348"/>
                <a:gd name="T56" fmla="*/ 2 w 596"/>
                <a:gd name="T57" fmla="*/ 128 h 348"/>
                <a:gd name="T58" fmla="*/ 0 w 596"/>
                <a:gd name="T59" fmla="*/ 112 h 348"/>
                <a:gd name="T60" fmla="*/ 3 w 596"/>
                <a:gd name="T61" fmla="*/ 98 h 348"/>
                <a:gd name="T62" fmla="*/ 11 w 596"/>
                <a:gd name="T63" fmla="*/ 87 h 348"/>
                <a:gd name="T64" fmla="*/ 20 w 596"/>
                <a:gd name="T65" fmla="*/ 79 h 348"/>
                <a:gd name="T66" fmla="*/ 32 w 596"/>
                <a:gd name="T67" fmla="*/ 75 h 348"/>
                <a:gd name="T68" fmla="*/ 348 w 596"/>
                <a:gd name="T69" fmla="*/ 57 h 348"/>
                <a:gd name="T70" fmla="*/ 337 w 596"/>
                <a:gd name="T71" fmla="*/ 53 h 348"/>
                <a:gd name="T72" fmla="*/ 332 w 596"/>
                <a:gd name="T73" fmla="*/ 49 h 348"/>
                <a:gd name="T74" fmla="*/ 327 w 596"/>
                <a:gd name="T75" fmla="*/ 43 h 348"/>
                <a:gd name="T76" fmla="*/ 323 w 596"/>
                <a:gd name="T77" fmla="*/ 35 h 348"/>
                <a:gd name="T78" fmla="*/ 323 w 596"/>
                <a:gd name="T79" fmla="*/ 25 h 348"/>
                <a:gd name="T80" fmla="*/ 325 w 596"/>
                <a:gd name="T81" fmla="*/ 18 h 348"/>
                <a:gd name="T82" fmla="*/ 329 w 596"/>
                <a:gd name="T83" fmla="*/ 11 h 348"/>
                <a:gd name="T84" fmla="*/ 335 w 596"/>
                <a:gd name="T85" fmla="*/ 6 h 348"/>
                <a:gd name="T86" fmla="*/ 341 w 596"/>
                <a:gd name="T87" fmla="*/ 2 h 348"/>
                <a:gd name="T88" fmla="*/ 583 w 596"/>
                <a:gd name="T89" fmla="*/ 0 h 348"/>
                <a:gd name="T90" fmla="*/ 603 w 596"/>
                <a:gd name="T91" fmla="*/ 7 h 348"/>
                <a:gd name="T92" fmla="*/ 616 w 596"/>
                <a:gd name="T93" fmla="*/ 20 h 348"/>
                <a:gd name="T94" fmla="*/ 627 w 596"/>
                <a:gd name="T95" fmla="*/ 40 h 348"/>
                <a:gd name="T96" fmla="*/ 633 w 596"/>
                <a:gd name="T97" fmla="*/ 62 h 34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96"/>
                <a:gd name="T148" fmla="*/ 0 h 348"/>
                <a:gd name="T149" fmla="*/ 596 w 596"/>
                <a:gd name="T150" fmla="*/ 348 h 34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96" h="348">
                  <a:moveTo>
                    <a:pt x="595" y="83"/>
                  </a:moveTo>
                  <a:lnTo>
                    <a:pt x="595" y="266"/>
                  </a:lnTo>
                  <a:lnTo>
                    <a:pt x="595" y="272"/>
                  </a:lnTo>
                  <a:lnTo>
                    <a:pt x="595" y="276"/>
                  </a:lnTo>
                  <a:lnTo>
                    <a:pt x="594" y="280"/>
                  </a:lnTo>
                  <a:lnTo>
                    <a:pt x="593" y="286"/>
                  </a:lnTo>
                  <a:lnTo>
                    <a:pt x="592" y="290"/>
                  </a:lnTo>
                  <a:lnTo>
                    <a:pt x="591" y="294"/>
                  </a:lnTo>
                  <a:lnTo>
                    <a:pt x="590" y="300"/>
                  </a:lnTo>
                  <a:lnTo>
                    <a:pt x="588" y="304"/>
                  </a:lnTo>
                  <a:lnTo>
                    <a:pt x="587" y="308"/>
                  </a:lnTo>
                  <a:lnTo>
                    <a:pt x="585" y="312"/>
                  </a:lnTo>
                  <a:lnTo>
                    <a:pt x="583" y="317"/>
                  </a:lnTo>
                  <a:lnTo>
                    <a:pt x="580" y="322"/>
                  </a:lnTo>
                  <a:lnTo>
                    <a:pt x="577" y="327"/>
                  </a:lnTo>
                  <a:lnTo>
                    <a:pt x="574" y="331"/>
                  </a:lnTo>
                  <a:lnTo>
                    <a:pt x="570" y="335"/>
                  </a:lnTo>
                  <a:lnTo>
                    <a:pt x="567" y="339"/>
                  </a:lnTo>
                  <a:lnTo>
                    <a:pt x="562" y="343"/>
                  </a:lnTo>
                  <a:lnTo>
                    <a:pt x="558" y="344"/>
                  </a:lnTo>
                  <a:lnTo>
                    <a:pt x="553" y="347"/>
                  </a:lnTo>
                  <a:lnTo>
                    <a:pt x="549" y="347"/>
                  </a:lnTo>
                  <a:lnTo>
                    <a:pt x="545" y="347"/>
                  </a:lnTo>
                  <a:lnTo>
                    <a:pt x="325" y="347"/>
                  </a:lnTo>
                  <a:lnTo>
                    <a:pt x="322" y="346"/>
                  </a:lnTo>
                  <a:lnTo>
                    <a:pt x="320" y="345"/>
                  </a:lnTo>
                  <a:lnTo>
                    <a:pt x="317" y="344"/>
                  </a:lnTo>
                  <a:lnTo>
                    <a:pt x="315" y="342"/>
                  </a:lnTo>
                  <a:lnTo>
                    <a:pt x="312" y="339"/>
                  </a:lnTo>
                  <a:lnTo>
                    <a:pt x="309" y="337"/>
                  </a:lnTo>
                  <a:lnTo>
                    <a:pt x="307" y="332"/>
                  </a:lnTo>
                  <a:lnTo>
                    <a:pt x="305" y="328"/>
                  </a:lnTo>
                  <a:lnTo>
                    <a:pt x="304" y="324"/>
                  </a:lnTo>
                  <a:lnTo>
                    <a:pt x="303" y="320"/>
                  </a:lnTo>
                  <a:lnTo>
                    <a:pt x="303" y="316"/>
                  </a:lnTo>
                  <a:lnTo>
                    <a:pt x="303" y="312"/>
                  </a:lnTo>
                  <a:lnTo>
                    <a:pt x="304" y="307"/>
                  </a:lnTo>
                  <a:lnTo>
                    <a:pt x="305" y="303"/>
                  </a:lnTo>
                  <a:lnTo>
                    <a:pt x="306" y="300"/>
                  </a:lnTo>
                  <a:lnTo>
                    <a:pt x="308" y="297"/>
                  </a:lnTo>
                  <a:lnTo>
                    <a:pt x="310" y="294"/>
                  </a:lnTo>
                  <a:lnTo>
                    <a:pt x="312" y="292"/>
                  </a:lnTo>
                  <a:lnTo>
                    <a:pt x="315" y="290"/>
                  </a:lnTo>
                  <a:lnTo>
                    <a:pt x="317" y="288"/>
                  </a:lnTo>
                  <a:lnTo>
                    <a:pt x="318" y="288"/>
                  </a:lnTo>
                  <a:lnTo>
                    <a:pt x="321" y="287"/>
                  </a:lnTo>
                  <a:lnTo>
                    <a:pt x="322" y="286"/>
                  </a:lnTo>
                  <a:lnTo>
                    <a:pt x="326" y="286"/>
                  </a:lnTo>
                  <a:lnTo>
                    <a:pt x="494" y="286"/>
                  </a:lnTo>
                  <a:lnTo>
                    <a:pt x="494" y="266"/>
                  </a:lnTo>
                  <a:lnTo>
                    <a:pt x="34" y="266"/>
                  </a:lnTo>
                  <a:lnTo>
                    <a:pt x="29" y="266"/>
                  </a:lnTo>
                  <a:lnTo>
                    <a:pt x="24" y="264"/>
                  </a:lnTo>
                  <a:lnTo>
                    <a:pt x="19" y="262"/>
                  </a:lnTo>
                  <a:lnTo>
                    <a:pt x="15" y="259"/>
                  </a:lnTo>
                  <a:lnTo>
                    <a:pt x="11" y="256"/>
                  </a:lnTo>
                  <a:lnTo>
                    <a:pt x="8" y="252"/>
                  </a:lnTo>
                  <a:lnTo>
                    <a:pt x="6" y="248"/>
                  </a:lnTo>
                  <a:lnTo>
                    <a:pt x="3" y="243"/>
                  </a:lnTo>
                  <a:lnTo>
                    <a:pt x="2" y="238"/>
                  </a:lnTo>
                  <a:lnTo>
                    <a:pt x="1" y="234"/>
                  </a:lnTo>
                  <a:lnTo>
                    <a:pt x="0" y="230"/>
                  </a:lnTo>
                  <a:lnTo>
                    <a:pt x="0" y="226"/>
                  </a:lnTo>
                  <a:lnTo>
                    <a:pt x="0" y="221"/>
                  </a:lnTo>
                  <a:lnTo>
                    <a:pt x="1" y="216"/>
                  </a:lnTo>
                  <a:lnTo>
                    <a:pt x="2" y="211"/>
                  </a:lnTo>
                  <a:lnTo>
                    <a:pt x="4" y="206"/>
                  </a:lnTo>
                  <a:lnTo>
                    <a:pt x="6" y="201"/>
                  </a:lnTo>
                  <a:lnTo>
                    <a:pt x="8" y="198"/>
                  </a:lnTo>
                  <a:lnTo>
                    <a:pt x="11" y="195"/>
                  </a:lnTo>
                  <a:lnTo>
                    <a:pt x="14" y="192"/>
                  </a:lnTo>
                  <a:lnTo>
                    <a:pt x="17" y="189"/>
                  </a:lnTo>
                  <a:lnTo>
                    <a:pt x="20" y="187"/>
                  </a:lnTo>
                  <a:lnTo>
                    <a:pt x="23" y="186"/>
                  </a:lnTo>
                  <a:lnTo>
                    <a:pt x="26" y="185"/>
                  </a:lnTo>
                  <a:lnTo>
                    <a:pt x="30" y="184"/>
                  </a:lnTo>
                  <a:lnTo>
                    <a:pt x="311" y="184"/>
                  </a:lnTo>
                  <a:lnTo>
                    <a:pt x="311" y="163"/>
                  </a:lnTo>
                  <a:lnTo>
                    <a:pt x="31" y="163"/>
                  </a:lnTo>
                  <a:lnTo>
                    <a:pt x="27" y="162"/>
                  </a:lnTo>
                  <a:lnTo>
                    <a:pt x="23" y="161"/>
                  </a:lnTo>
                  <a:lnTo>
                    <a:pt x="19" y="158"/>
                  </a:lnTo>
                  <a:lnTo>
                    <a:pt x="15" y="156"/>
                  </a:lnTo>
                  <a:lnTo>
                    <a:pt x="11" y="152"/>
                  </a:lnTo>
                  <a:lnTo>
                    <a:pt x="8" y="148"/>
                  </a:lnTo>
                  <a:lnTo>
                    <a:pt x="4" y="143"/>
                  </a:lnTo>
                  <a:lnTo>
                    <a:pt x="2" y="138"/>
                  </a:lnTo>
                  <a:lnTo>
                    <a:pt x="1" y="132"/>
                  </a:lnTo>
                  <a:lnTo>
                    <a:pt x="0" y="126"/>
                  </a:lnTo>
                  <a:lnTo>
                    <a:pt x="0" y="120"/>
                  </a:lnTo>
                  <a:lnTo>
                    <a:pt x="1" y="114"/>
                  </a:lnTo>
                  <a:lnTo>
                    <a:pt x="1" y="110"/>
                  </a:lnTo>
                  <a:lnTo>
                    <a:pt x="3" y="105"/>
                  </a:lnTo>
                  <a:lnTo>
                    <a:pt x="4" y="102"/>
                  </a:lnTo>
                  <a:lnTo>
                    <a:pt x="7" y="97"/>
                  </a:lnTo>
                  <a:lnTo>
                    <a:pt x="10" y="93"/>
                  </a:lnTo>
                  <a:lnTo>
                    <a:pt x="12" y="90"/>
                  </a:lnTo>
                  <a:lnTo>
                    <a:pt x="16" y="87"/>
                  </a:lnTo>
                  <a:lnTo>
                    <a:pt x="19" y="85"/>
                  </a:lnTo>
                  <a:lnTo>
                    <a:pt x="23" y="83"/>
                  </a:lnTo>
                  <a:lnTo>
                    <a:pt x="25" y="83"/>
                  </a:lnTo>
                  <a:lnTo>
                    <a:pt x="30" y="81"/>
                  </a:lnTo>
                  <a:lnTo>
                    <a:pt x="494" y="82"/>
                  </a:lnTo>
                  <a:lnTo>
                    <a:pt x="494" y="61"/>
                  </a:lnTo>
                  <a:lnTo>
                    <a:pt x="326" y="61"/>
                  </a:lnTo>
                  <a:lnTo>
                    <a:pt x="322" y="61"/>
                  </a:lnTo>
                  <a:lnTo>
                    <a:pt x="319" y="60"/>
                  </a:lnTo>
                  <a:lnTo>
                    <a:pt x="316" y="57"/>
                  </a:lnTo>
                  <a:lnTo>
                    <a:pt x="314" y="56"/>
                  </a:lnTo>
                  <a:lnTo>
                    <a:pt x="312" y="55"/>
                  </a:lnTo>
                  <a:lnTo>
                    <a:pt x="311" y="53"/>
                  </a:lnTo>
                  <a:lnTo>
                    <a:pt x="309" y="50"/>
                  </a:lnTo>
                  <a:lnTo>
                    <a:pt x="307" y="49"/>
                  </a:lnTo>
                  <a:lnTo>
                    <a:pt x="306" y="46"/>
                  </a:lnTo>
                  <a:lnTo>
                    <a:pt x="305" y="44"/>
                  </a:lnTo>
                  <a:lnTo>
                    <a:pt x="304" y="41"/>
                  </a:lnTo>
                  <a:lnTo>
                    <a:pt x="303" y="38"/>
                  </a:lnTo>
                  <a:lnTo>
                    <a:pt x="303" y="35"/>
                  </a:lnTo>
                  <a:lnTo>
                    <a:pt x="303" y="33"/>
                  </a:lnTo>
                  <a:lnTo>
                    <a:pt x="303" y="27"/>
                  </a:lnTo>
                  <a:lnTo>
                    <a:pt x="303" y="25"/>
                  </a:lnTo>
                  <a:lnTo>
                    <a:pt x="304" y="22"/>
                  </a:lnTo>
                  <a:lnTo>
                    <a:pt x="305" y="19"/>
                  </a:lnTo>
                  <a:lnTo>
                    <a:pt x="306" y="17"/>
                  </a:lnTo>
                  <a:lnTo>
                    <a:pt x="307" y="15"/>
                  </a:lnTo>
                  <a:lnTo>
                    <a:pt x="308" y="12"/>
                  </a:lnTo>
                  <a:lnTo>
                    <a:pt x="310" y="10"/>
                  </a:lnTo>
                  <a:lnTo>
                    <a:pt x="312" y="8"/>
                  </a:lnTo>
                  <a:lnTo>
                    <a:pt x="314" y="6"/>
                  </a:lnTo>
                  <a:lnTo>
                    <a:pt x="316" y="4"/>
                  </a:lnTo>
                  <a:lnTo>
                    <a:pt x="317" y="3"/>
                  </a:lnTo>
                  <a:lnTo>
                    <a:pt x="320" y="2"/>
                  </a:lnTo>
                  <a:lnTo>
                    <a:pt x="322" y="1"/>
                  </a:lnTo>
                  <a:lnTo>
                    <a:pt x="325" y="0"/>
                  </a:lnTo>
                  <a:lnTo>
                    <a:pt x="546" y="0"/>
                  </a:lnTo>
                  <a:lnTo>
                    <a:pt x="553" y="2"/>
                  </a:lnTo>
                  <a:lnTo>
                    <a:pt x="560" y="4"/>
                  </a:lnTo>
                  <a:lnTo>
                    <a:pt x="565" y="8"/>
                  </a:lnTo>
                  <a:lnTo>
                    <a:pt x="570" y="12"/>
                  </a:lnTo>
                  <a:lnTo>
                    <a:pt x="573" y="16"/>
                  </a:lnTo>
                  <a:lnTo>
                    <a:pt x="577" y="21"/>
                  </a:lnTo>
                  <a:lnTo>
                    <a:pt x="582" y="28"/>
                  </a:lnTo>
                  <a:lnTo>
                    <a:pt x="585" y="37"/>
                  </a:lnTo>
                  <a:lnTo>
                    <a:pt x="588" y="43"/>
                  </a:lnTo>
                  <a:lnTo>
                    <a:pt x="590" y="49"/>
                  </a:lnTo>
                  <a:lnTo>
                    <a:pt x="592" y="58"/>
                  </a:lnTo>
                  <a:lnTo>
                    <a:pt x="593" y="67"/>
                  </a:lnTo>
                  <a:lnTo>
                    <a:pt x="595" y="75"/>
                  </a:lnTo>
                  <a:lnTo>
                    <a:pt x="595" y="83"/>
                  </a:lnTo>
                </a:path>
              </a:pathLst>
            </a:custGeom>
            <a:solidFill>
              <a:srgbClr val="000000"/>
            </a:solidFill>
            <a:ln>
              <a:noFill/>
            </a:ln>
            <a:extLst>
              <a:ext uri="{91240B29-F687-4F45-9708-019B960494DF}">
                <a14:hiddenLine xmlns:a14="http://schemas.microsoft.com/office/drawing/2010/main" w="9525" cap="rnd">
                  <a:solidFill>
                    <a:srgbClr val="000000"/>
                  </a:solidFill>
                  <a:round/>
                  <a:headEnd/>
                  <a:tailEnd/>
                </a14:hiddenLine>
              </a:ext>
            </a:extLst>
          </p:spPr>
          <p:txBody>
            <a:bodyPr wrap="none" lIns="75584" tIns="37792" rIns="75584" bIns="37792">
              <a:spAutoFit/>
            </a:bodyPr>
            <a:lstStyle/>
            <a:p>
              <a:endParaRPr lang="fr-FR" smtClean="0">
                <a:solidFill>
                  <a:srgbClr val="CCECFF"/>
                </a:solidFill>
              </a:endParaRPr>
            </a:p>
          </p:txBody>
        </p:sp>
        <p:sp>
          <p:nvSpPr>
            <p:cNvPr id="36" name="Oval 32"/>
            <p:cNvSpPr>
              <a:spLocks noChangeArrowheads="1"/>
            </p:cNvSpPr>
            <p:nvPr/>
          </p:nvSpPr>
          <p:spPr bwMode="auto">
            <a:xfrm>
              <a:off x="5163" y="1208"/>
              <a:ext cx="122" cy="131"/>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lIns="75584" tIns="37792" rIns="75584" bIns="3779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grpSp>
      <p:sp>
        <p:nvSpPr>
          <p:cNvPr id="27" name="Freeform 33"/>
          <p:cNvSpPr>
            <a:spLocks/>
          </p:cNvSpPr>
          <p:nvPr/>
        </p:nvSpPr>
        <p:spPr bwMode="auto">
          <a:xfrm>
            <a:off x="1770566" y="4071657"/>
            <a:ext cx="911450" cy="619125"/>
          </a:xfrm>
          <a:custGeom>
            <a:avLst/>
            <a:gdLst>
              <a:gd name="T0" fmla="*/ 633 w 595"/>
              <a:gd name="T1" fmla="*/ 290 h 418"/>
              <a:gd name="T2" fmla="*/ 630 w 595"/>
              <a:gd name="T3" fmla="*/ 302 h 418"/>
              <a:gd name="T4" fmla="*/ 622 w 595"/>
              <a:gd name="T5" fmla="*/ 314 h 418"/>
              <a:gd name="T6" fmla="*/ 613 w 595"/>
              <a:gd name="T7" fmla="*/ 323 h 418"/>
              <a:gd name="T8" fmla="*/ 602 w 595"/>
              <a:gd name="T9" fmla="*/ 329 h 418"/>
              <a:gd name="T10" fmla="*/ 589 w 595"/>
              <a:gd name="T11" fmla="*/ 334 h 418"/>
              <a:gd name="T12" fmla="*/ 395 w 595"/>
              <a:gd name="T13" fmla="*/ 388 h 418"/>
              <a:gd name="T14" fmla="*/ 383 w 595"/>
              <a:gd name="T15" fmla="*/ 388 h 418"/>
              <a:gd name="T16" fmla="*/ 372 w 595"/>
              <a:gd name="T17" fmla="*/ 383 h 418"/>
              <a:gd name="T18" fmla="*/ 365 w 595"/>
              <a:gd name="T19" fmla="*/ 372 h 418"/>
              <a:gd name="T20" fmla="*/ 363 w 595"/>
              <a:gd name="T21" fmla="*/ 360 h 418"/>
              <a:gd name="T22" fmla="*/ 365 w 595"/>
              <a:gd name="T23" fmla="*/ 349 h 418"/>
              <a:gd name="T24" fmla="*/ 371 w 595"/>
              <a:gd name="T25" fmla="*/ 339 h 418"/>
              <a:gd name="T26" fmla="*/ 382 w 595"/>
              <a:gd name="T27" fmla="*/ 333 h 418"/>
              <a:gd name="T28" fmla="*/ 242 w 595"/>
              <a:gd name="T29" fmla="*/ 354 h 418"/>
              <a:gd name="T30" fmla="*/ 25 w 595"/>
              <a:gd name="T31" fmla="*/ 282 h 418"/>
              <a:gd name="T32" fmla="*/ 13 w 595"/>
              <a:gd name="T33" fmla="*/ 276 h 418"/>
              <a:gd name="T34" fmla="*/ 4 w 595"/>
              <a:gd name="T35" fmla="*/ 266 h 418"/>
              <a:gd name="T36" fmla="*/ 1 w 595"/>
              <a:gd name="T37" fmla="*/ 255 h 418"/>
              <a:gd name="T38" fmla="*/ 0 w 595"/>
              <a:gd name="T39" fmla="*/ 244 h 418"/>
              <a:gd name="T40" fmla="*/ 4 w 595"/>
              <a:gd name="T41" fmla="*/ 230 h 418"/>
              <a:gd name="T42" fmla="*/ 12 w 595"/>
              <a:gd name="T43" fmla="*/ 221 h 418"/>
              <a:gd name="T44" fmla="*/ 20 w 595"/>
              <a:gd name="T45" fmla="*/ 216 h 418"/>
              <a:gd name="T46" fmla="*/ 29 w 595"/>
              <a:gd name="T47" fmla="*/ 213 h 418"/>
              <a:gd name="T48" fmla="*/ 29 w 595"/>
              <a:gd name="T49" fmla="*/ 178 h 418"/>
              <a:gd name="T50" fmla="*/ 20 w 595"/>
              <a:gd name="T51" fmla="*/ 175 h 418"/>
              <a:gd name="T52" fmla="*/ 10 w 595"/>
              <a:gd name="T53" fmla="*/ 169 h 418"/>
              <a:gd name="T54" fmla="*/ 3 w 595"/>
              <a:gd name="T55" fmla="*/ 159 h 418"/>
              <a:gd name="T56" fmla="*/ 0 w 595"/>
              <a:gd name="T57" fmla="*/ 146 h 418"/>
              <a:gd name="T58" fmla="*/ 1 w 595"/>
              <a:gd name="T59" fmla="*/ 134 h 418"/>
              <a:gd name="T60" fmla="*/ 5 w 595"/>
              <a:gd name="T61" fmla="*/ 123 h 418"/>
              <a:gd name="T62" fmla="*/ 12 w 595"/>
              <a:gd name="T63" fmla="*/ 116 h 418"/>
              <a:gd name="T64" fmla="*/ 22 w 595"/>
              <a:gd name="T65" fmla="*/ 110 h 418"/>
              <a:gd name="T66" fmla="*/ 240 w 595"/>
              <a:gd name="T67" fmla="*/ 108 h 418"/>
              <a:gd name="T68" fmla="*/ 544 w 595"/>
              <a:gd name="T69" fmla="*/ 108 h 418"/>
              <a:gd name="T70" fmla="*/ 370 w 595"/>
              <a:gd name="T71" fmla="*/ 53 h 418"/>
              <a:gd name="T72" fmla="*/ 362 w 595"/>
              <a:gd name="T73" fmla="*/ 45 h 418"/>
              <a:gd name="T74" fmla="*/ 358 w 595"/>
              <a:gd name="T75" fmla="*/ 33 h 418"/>
              <a:gd name="T76" fmla="*/ 360 w 595"/>
              <a:gd name="T77" fmla="*/ 20 h 418"/>
              <a:gd name="T78" fmla="*/ 366 w 595"/>
              <a:gd name="T79" fmla="*/ 8 h 418"/>
              <a:gd name="T80" fmla="*/ 375 w 595"/>
              <a:gd name="T81" fmla="*/ 2 h 418"/>
              <a:gd name="T82" fmla="*/ 385 w 595"/>
              <a:gd name="T83" fmla="*/ 0 h 418"/>
              <a:gd name="T84" fmla="*/ 581 w 595"/>
              <a:gd name="T85" fmla="*/ 56 h 418"/>
              <a:gd name="T86" fmla="*/ 593 w 595"/>
              <a:gd name="T87" fmla="*/ 58 h 418"/>
              <a:gd name="T88" fmla="*/ 604 w 595"/>
              <a:gd name="T89" fmla="*/ 62 h 418"/>
              <a:gd name="T90" fmla="*/ 616 w 595"/>
              <a:gd name="T91" fmla="*/ 70 h 418"/>
              <a:gd name="T92" fmla="*/ 625 w 595"/>
              <a:gd name="T93" fmla="*/ 80 h 418"/>
              <a:gd name="T94" fmla="*/ 631 w 595"/>
              <a:gd name="T95" fmla="*/ 93 h 41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595"/>
              <a:gd name="T145" fmla="*/ 0 h 418"/>
              <a:gd name="T146" fmla="*/ 595 w 595"/>
              <a:gd name="T147" fmla="*/ 418 h 41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595" h="418">
                <a:moveTo>
                  <a:pt x="594" y="114"/>
                </a:moveTo>
                <a:lnTo>
                  <a:pt x="594" y="306"/>
                </a:lnTo>
                <a:lnTo>
                  <a:pt x="593" y="311"/>
                </a:lnTo>
                <a:lnTo>
                  <a:pt x="592" y="315"/>
                </a:lnTo>
                <a:lnTo>
                  <a:pt x="591" y="319"/>
                </a:lnTo>
                <a:lnTo>
                  <a:pt x="590" y="324"/>
                </a:lnTo>
                <a:lnTo>
                  <a:pt x="588" y="329"/>
                </a:lnTo>
                <a:lnTo>
                  <a:pt x="586" y="332"/>
                </a:lnTo>
                <a:lnTo>
                  <a:pt x="583" y="337"/>
                </a:lnTo>
                <a:lnTo>
                  <a:pt x="580" y="340"/>
                </a:lnTo>
                <a:lnTo>
                  <a:pt x="577" y="344"/>
                </a:lnTo>
                <a:lnTo>
                  <a:pt x="574" y="346"/>
                </a:lnTo>
                <a:lnTo>
                  <a:pt x="571" y="349"/>
                </a:lnTo>
                <a:lnTo>
                  <a:pt x="568" y="351"/>
                </a:lnTo>
                <a:lnTo>
                  <a:pt x="564" y="353"/>
                </a:lnTo>
                <a:lnTo>
                  <a:pt x="562" y="355"/>
                </a:lnTo>
                <a:lnTo>
                  <a:pt x="557" y="356"/>
                </a:lnTo>
                <a:lnTo>
                  <a:pt x="552" y="358"/>
                </a:lnTo>
                <a:lnTo>
                  <a:pt x="548" y="359"/>
                </a:lnTo>
                <a:lnTo>
                  <a:pt x="542" y="360"/>
                </a:lnTo>
                <a:lnTo>
                  <a:pt x="370" y="416"/>
                </a:lnTo>
                <a:lnTo>
                  <a:pt x="367" y="417"/>
                </a:lnTo>
                <a:lnTo>
                  <a:pt x="363" y="417"/>
                </a:lnTo>
                <a:lnTo>
                  <a:pt x="359" y="416"/>
                </a:lnTo>
                <a:lnTo>
                  <a:pt x="355" y="415"/>
                </a:lnTo>
                <a:lnTo>
                  <a:pt x="352" y="413"/>
                </a:lnTo>
                <a:lnTo>
                  <a:pt x="349" y="411"/>
                </a:lnTo>
                <a:lnTo>
                  <a:pt x="346" y="407"/>
                </a:lnTo>
                <a:lnTo>
                  <a:pt x="343" y="402"/>
                </a:lnTo>
                <a:lnTo>
                  <a:pt x="342" y="399"/>
                </a:lnTo>
                <a:lnTo>
                  <a:pt x="341" y="394"/>
                </a:lnTo>
                <a:lnTo>
                  <a:pt x="340" y="390"/>
                </a:lnTo>
                <a:lnTo>
                  <a:pt x="340" y="386"/>
                </a:lnTo>
                <a:lnTo>
                  <a:pt x="340" y="381"/>
                </a:lnTo>
                <a:lnTo>
                  <a:pt x="341" y="377"/>
                </a:lnTo>
                <a:lnTo>
                  <a:pt x="342" y="374"/>
                </a:lnTo>
                <a:lnTo>
                  <a:pt x="344" y="370"/>
                </a:lnTo>
                <a:lnTo>
                  <a:pt x="346" y="366"/>
                </a:lnTo>
                <a:lnTo>
                  <a:pt x="348" y="363"/>
                </a:lnTo>
                <a:lnTo>
                  <a:pt x="352" y="360"/>
                </a:lnTo>
                <a:lnTo>
                  <a:pt x="355" y="358"/>
                </a:lnTo>
                <a:lnTo>
                  <a:pt x="358" y="357"/>
                </a:lnTo>
                <a:lnTo>
                  <a:pt x="510" y="303"/>
                </a:lnTo>
                <a:lnTo>
                  <a:pt x="510" y="284"/>
                </a:lnTo>
                <a:lnTo>
                  <a:pt x="227" y="379"/>
                </a:lnTo>
                <a:lnTo>
                  <a:pt x="227" y="302"/>
                </a:lnTo>
                <a:lnTo>
                  <a:pt x="27" y="303"/>
                </a:lnTo>
                <a:lnTo>
                  <a:pt x="23" y="302"/>
                </a:lnTo>
                <a:lnTo>
                  <a:pt x="19" y="301"/>
                </a:lnTo>
                <a:lnTo>
                  <a:pt x="16" y="299"/>
                </a:lnTo>
                <a:lnTo>
                  <a:pt x="12" y="296"/>
                </a:lnTo>
                <a:lnTo>
                  <a:pt x="10" y="293"/>
                </a:lnTo>
                <a:lnTo>
                  <a:pt x="7" y="290"/>
                </a:lnTo>
                <a:lnTo>
                  <a:pt x="4" y="285"/>
                </a:lnTo>
                <a:lnTo>
                  <a:pt x="3" y="282"/>
                </a:lnTo>
                <a:lnTo>
                  <a:pt x="1" y="277"/>
                </a:lnTo>
                <a:lnTo>
                  <a:pt x="1" y="273"/>
                </a:lnTo>
                <a:lnTo>
                  <a:pt x="0" y="269"/>
                </a:lnTo>
                <a:lnTo>
                  <a:pt x="0" y="265"/>
                </a:lnTo>
                <a:lnTo>
                  <a:pt x="0" y="261"/>
                </a:lnTo>
                <a:lnTo>
                  <a:pt x="1" y="256"/>
                </a:lnTo>
                <a:lnTo>
                  <a:pt x="3" y="251"/>
                </a:lnTo>
                <a:lnTo>
                  <a:pt x="4" y="247"/>
                </a:lnTo>
                <a:lnTo>
                  <a:pt x="6" y="244"/>
                </a:lnTo>
                <a:lnTo>
                  <a:pt x="8" y="240"/>
                </a:lnTo>
                <a:lnTo>
                  <a:pt x="11" y="237"/>
                </a:lnTo>
                <a:lnTo>
                  <a:pt x="13" y="235"/>
                </a:lnTo>
                <a:lnTo>
                  <a:pt x="16" y="233"/>
                </a:lnTo>
                <a:lnTo>
                  <a:pt x="19" y="231"/>
                </a:lnTo>
                <a:lnTo>
                  <a:pt x="21" y="230"/>
                </a:lnTo>
                <a:lnTo>
                  <a:pt x="25" y="229"/>
                </a:lnTo>
                <a:lnTo>
                  <a:pt x="27" y="228"/>
                </a:lnTo>
                <a:lnTo>
                  <a:pt x="225" y="228"/>
                </a:lnTo>
                <a:lnTo>
                  <a:pt x="225" y="191"/>
                </a:lnTo>
                <a:lnTo>
                  <a:pt x="27" y="191"/>
                </a:lnTo>
                <a:lnTo>
                  <a:pt x="24" y="190"/>
                </a:lnTo>
                <a:lnTo>
                  <a:pt x="21" y="189"/>
                </a:lnTo>
                <a:lnTo>
                  <a:pt x="19" y="188"/>
                </a:lnTo>
                <a:lnTo>
                  <a:pt x="15" y="186"/>
                </a:lnTo>
                <a:lnTo>
                  <a:pt x="12" y="183"/>
                </a:lnTo>
                <a:lnTo>
                  <a:pt x="9" y="181"/>
                </a:lnTo>
                <a:lnTo>
                  <a:pt x="7" y="178"/>
                </a:lnTo>
                <a:lnTo>
                  <a:pt x="5" y="174"/>
                </a:lnTo>
                <a:lnTo>
                  <a:pt x="3" y="170"/>
                </a:lnTo>
                <a:lnTo>
                  <a:pt x="1" y="166"/>
                </a:lnTo>
                <a:lnTo>
                  <a:pt x="1" y="161"/>
                </a:lnTo>
                <a:lnTo>
                  <a:pt x="0" y="157"/>
                </a:lnTo>
                <a:lnTo>
                  <a:pt x="0" y="153"/>
                </a:lnTo>
                <a:lnTo>
                  <a:pt x="0" y="148"/>
                </a:lnTo>
                <a:lnTo>
                  <a:pt x="1" y="144"/>
                </a:lnTo>
                <a:lnTo>
                  <a:pt x="2" y="140"/>
                </a:lnTo>
                <a:lnTo>
                  <a:pt x="4" y="136"/>
                </a:lnTo>
                <a:lnTo>
                  <a:pt x="5" y="132"/>
                </a:lnTo>
                <a:lnTo>
                  <a:pt x="7" y="129"/>
                </a:lnTo>
                <a:lnTo>
                  <a:pt x="9" y="126"/>
                </a:lnTo>
                <a:lnTo>
                  <a:pt x="11" y="124"/>
                </a:lnTo>
                <a:lnTo>
                  <a:pt x="15" y="121"/>
                </a:lnTo>
                <a:lnTo>
                  <a:pt x="18" y="119"/>
                </a:lnTo>
                <a:lnTo>
                  <a:pt x="21" y="118"/>
                </a:lnTo>
                <a:lnTo>
                  <a:pt x="24" y="117"/>
                </a:lnTo>
                <a:lnTo>
                  <a:pt x="27" y="116"/>
                </a:lnTo>
                <a:lnTo>
                  <a:pt x="225" y="116"/>
                </a:lnTo>
                <a:lnTo>
                  <a:pt x="225" y="42"/>
                </a:lnTo>
                <a:lnTo>
                  <a:pt x="510" y="135"/>
                </a:lnTo>
                <a:lnTo>
                  <a:pt x="510" y="116"/>
                </a:lnTo>
                <a:lnTo>
                  <a:pt x="356" y="61"/>
                </a:lnTo>
                <a:lnTo>
                  <a:pt x="351" y="59"/>
                </a:lnTo>
                <a:lnTo>
                  <a:pt x="347" y="57"/>
                </a:lnTo>
                <a:lnTo>
                  <a:pt x="344" y="54"/>
                </a:lnTo>
                <a:lnTo>
                  <a:pt x="341" y="51"/>
                </a:lnTo>
                <a:lnTo>
                  <a:pt x="339" y="48"/>
                </a:lnTo>
                <a:lnTo>
                  <a:pt x="338" y="44"/>
                </a:lnTo>
                <a:lnTo>
                  <a:pt x="336" y="39"/>
                </a:lnTo>
                <a:lnTo>
                  <a:pt x="335" y="35"/>
                </a:lnTo>
                <a:lnTo>
                  <a:pt x="336" y="28"/>
                </a:lnTo>
                <a:lnTo>
                  <a:pt x="336" y="24"/>
                </a:lnTo>
                <a:lnTo>
                  <a:pt x="337" y="21"/>
                </a:lnTo>
                <a:lnTo>
                  <a:pt x="338" y="16"/>
                </a:lnTo>
                <a:lnTo>
                  <a:pt x="340" y="12"/>
                </a:lnTo>
                <a:lnTo>
                  <a:pt x="343" y="9"/>
                </a:lnTo>
                <a:lnTo>
                  <a:pt x="345" y="6"/>
                </a:lnTo>
                <a:lnTo>
                  <a:pt x="348" y="4"/>
                </a:lnTo>
                <a:lnTo>
                  <a:pt x="351" y="2"/>
                </a:lnTo>
                <a:lnTo>
                  <a:pt x="354" y="1"/>
                </a:lnTo>
                <a:lnTo>
                  <a:pt x="358" y="0"/>
                </a:lnTo>
                <a:lnTo>
                  <a:pt x="361" y="0"/>
                </a:lnTo>
                <a:lnTo>
                  <a:pt x="363" y="1"/>
                </a:lnTo>
                <a:lnTo>
                  <a:pt x="366" y="2"/>
                </a:lnTo>
                <a:lnTo>
                  <a:pt x="544" y="60"/>
                </a:lnTo>
                <a:lnTo>
                  <a:pt x="549" y="60"/>
                </a:lnTo>
                <a:lnTo>
                  <a:pt x="552" y="61"/>
                </a:lnTo>
                <a:lnTo>
                  <a:pt x="556" y="62"/>
                </a:lnTo>
                <a:lnTo>
                  <a:pt x="559" y="63"/>
                </a:lnTo>
                <a:lnTo>
                  <a:pt x="563" y="65"/>
                </a:lnTo>
                <a:lnTo>
                  <a:pt x="566" y="66"/>
                </a:lnTo>
                <a:lnTo>
                  <a:pt x="571" y="69"/>
                </a:lnTo>
                <a:lnTo>
                  <a:pt x="574" y="72"/>
                </a:lnTo>
                <a:lnTo>
                  <a:pt x="577" y="75"/>
                </a:lnTo>
                <a:lnTo>
                  <a:pt x="580" y="78"/>
                </a:lnTo>
                <a:lnTo>
                  <a:pt x="583" y="83"/>
                </a:lnTo>
                <a:lnTo>
                  <a:pt x="586" y="86"/>
                </a:lnTo>
                <a:lnTo>
                  <a:pt x="587" y="90"/>
                </a:lnTo>
                <a:lnTo>
                  <a:pt x="590" y="95"/>
                </a:lnTo>
                <a:lnTo>
                  <a:pt x="591" y="100"/>
                </a:lnTo>
                <a:lnTo>
                  <a:pt x="593" y="106"/>
                </a:lnTo>
                <a:lnTo>
                  <a:pt x="594" y="114"/>
                </a:lnTo>
              </a:path>
            </a:pathLst>
          </a:custGeom>
          <a:solidFill>
            <a:srgbClr val="000000"/>
          </a:solidFill>
          <a:ln>
            <a:noFill/>
          </a:ln>
          <a:extLst>
            <a:ext uri="{91240B29-F687-4F45-9708-019B960494DF}">
              <a14:hiddenLine xmlns:a14="http://schemas.microsoft.com/office/drawing/2010/main" w="9525" cap="rnd">
                <a:solidFill>
                  <a:srgbClr val="000000"/>
                </a:solidFill>
                <a:round/>
                <a:headEnd/>
                <a:tailEnd/>
              </a14:hiddenLine>
            </a:ext>
          </a:extLst>
        </p:spPr>
        <p:txBody>
          <a:bodyPr wrap="none" lIns="75584" tIns="37792" rIns="75584" bIns="37792">
            <a:spAutoFit/>
          </a:bodyPr>
          <a:lstStyle/>
          <a:p>
            <a:endParaRPr lang="fr-FR" smtClean="0">
              <a:solidFill>
                <a:srgbClr val="CCECFF"/>
              </a:solidFill>
            </a:endParaRPr>
          </a:p>
        </p:txBody>
      </p:sp>
      <p:sp>
        <p:nvSpPr>
          <p:cNvPr id="28" name="Oval 34"/>
          <p:cNvSpPr>
            <a:spLocks noChangeArrowheads="1"/>
          </p:cNvSpPr>
          <p:nvPr/>
        </p:nvSpPr>
        <p:spPr bwMode="auto">
          <a:xfrm>
            <a:off x="2682016" y="4300257"/>
            <a:ext cx="175113" cy="207963"/>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lIns="75584" tIns="37792" rIns="75584" bIns="3779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29" name="Rectangle 35"/>
          <p:cNvSpPr>
            <a:spLocks noChangeArrowheads="1"/>
          </p:cNvSpPr>
          <p:nvPr/>
        </p:nvSpPr>
        <p:spPr bwMode="auto">
          <a:xfrm>
            <a:off x="3861932" y="3450885"/>
            <a:ext cx="508511" cy="353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5584" tIns="37792" rIns="75584" bIns="37792">
            <a:spAutoFit/>
          </a:bodyPr>
          <a:lstStyle>
            <a:lvl1pPr defTabSz="889000">
              <a:defRPr sz="2400">
                <a:solidFill>
                  <a:schemeClr val="tx1"/>
                </a:solidFill>
                <a:latin typeface="Times New Roman" pitchFamily="18" charset="0"/>
              </a:defRPr>
            </a:lvl1pPr>
            <a:lvl2pPr marL="742950" indent="-285750" defTabSz="889000">
              <a:defRPr sz="2400">
                <a:solidFill>
                  <a:schemeClr val="tx1"/>
                </a:solidFill>
                <a:latin typeface="Times New Roman" pitchFamily="18" charset="0"/>
              </a:defRPr>
            </a:lvl2pPr>
            <a:lvl3pPr marL="1143000" indent="-228600" defTabSz="889000">
              <a:defRPr sz="2400">
                <a:solidFill>
                  <a:schemeClr val="tx1"/>
                </a:solidFill>
                <a:latin typeface="Times New Roman" pitchFamily="18" charset="0"/>
              </a:defRPr>
            </a:lvl3pPr>
            <a:lvl4pPr marL="1600200" indent="-228600" defTabSz="889000">
              <a:defRPr sz="2400">
                <a:solidFill>
                  <a:schemeClr val="tx1"/>
                </a:solidFill>
                <a:latin typeface="Times New Roman" pitchFamily="18" charset="0"/>
              </a:defRPr>
            </a:lvl4pPr>
            <a:lvl5pPr marL="2057400" indent="-228600" defTabSz="889000">
              <a:defRPr sz="2400">
                <a:solidFill>
                  <a:schemeClr val="tx1"/>
                </a:solidFill>
                <a:latin typeface="Times New Roman" pitchFamily="18" charset="0"/>
              </a:defRPr>
            </a:lvl5pPr>
            <a:lvl6pPr marL="2514600" indent="-228600" defTabSz="889000" eaLnBrk="0" fontAlgn="base" hangingPunct="0">
              <a:spcBef>
                <a:spcPct val="0"/>
              </a:spcBef>
              <a:spcAft>
                <a:spcPct val="0"/>
              </a:spcAft>
              <a:defRPr sz="2400">
                <a:solidFill>
                  <a:schemeClr val="tx1"/>
                </a:solidFill>
                <a:latin typeface="Times New Roman" pitchFamily="18" charset="0"/>
              </a:defRPr>
            </a:lvl6pPr>
            <a:lvl7pPr marL="2971800" indent="-228600" defTabSz="889000" eaLnBrk="0" fontAlgn="base" hangingPunct="0">
              <a:spcBef>
                <a:spcPct val="0"/>
              </a:spcBef>
              <a:spcAft>
                <a:spcPct val="0"/>
              </a:spcAft>
              <a:defRPr sz="2400">
                <a:solidFill>
                  <a:schemeClr val="tx1"/>
                </a:solidFill>
                <a:latin typeface="Times New Roman" pitchFamily="18" charset="0"/>
              </a:defRPr>
            </a:lvl7pPr>
            <a:lvl8pPr marL="3429000" indent="-228600" defTabSz="889000" eaLnBrk="0" fontAlgn="base" hangingPunct="0">
              <a:spcBef>
                <a:spcPct val="0"/>
              </a:spcBef>
              <a:spcAft>
                <a:spcPct val="0"/>
              </a:spcAft>
              <a:defRPr sz="2400">
                <a:solidFill>
                  <a:schemeClr val="tx1"/>
                </a:solidFill>
                <a:latin typeface="Times New Roman" pitchFamily="18" charset="0"/>
              </a:defRPr>
            </a:lvl8pPr>
            <a:lvl9pPr marL="3886200" indent="-228600" defTabSz="889000" eaLnBrk="0" fontAlgn="base" hangingPunct="0">
              <a:spcBef>
                <a:spcPct val="0"/>
              </a:spcBef>
              <a:spcAft>
                <a:spcPct val="0"/>
              </a:spcAft>
              <a:defRPr sz="2400">
                <a:solidFill>
                  <a:schemeClr val="tx1"/>
                </a:solidFill>
                <a:latin typeface="Times New Roman" pitchFamily="18" charset="0"/>
              </a:defRPr>
            </a:lvl9pPr>
          </a:lstStyle>
          <a:p>
            <a:pPr algn="r" rtl="1"/>
            <a:r>
              <a:rPr lang="ar-TN" altLang="fr-FR" sz="1800" b="1" dirty="0" smtClean="0">
                <a:solidFill>
                  <a:schemeClr val="tx2"/>
                </a:solidFill>
                <a:latin typeface="Traditional Arabic" panose="02020603050405020304" pitchFamily="18" charset="-78"/>
                <a:cs typeface="Traditional Arabic" panose="02020603050405020304" pitchFamily="18" charset="-78"/>
              </a:rPr>
              <a:t>مخزن</a:t>
            </a:r>
            <a:endParaRPr lang="en-US" altLang="fr-FR" sz="1800" b="1" dirty="0" smtClean="0">
              <a:solidFill>
                <a:schemeClr val="tx2"/>
              </a:solidFill>
              <a:latin typeface="Traditional Arabic" panose="02020603050405020304" pitchFamily="18" charset="-78"/>
              <a:cs typeface="Traditional Arabic" panose="02020603050405020304" pitchFamily="18" charset="-78"/>
            </a:endParaRPr>
          </a:p>
        </p:txBody>
      </p:sp>
      <p:grpSp>
        <p:nvGrpSpPr>
          <p:cNvPr id="30" name="Group 36"/>
          <p:cNvGrpSpPr>
            <a:grpSpLocks/>
          </p:cNvGrpSpPr>
          <p:nvPr/>
        </p:nvGrpSpPr>
        <p:grpSpPr bwMode="auto">
          <a:xfrm rot="15872886">
            <a:off x="3186676" y="2357789"/>
            <a:ext cx="1060451" cy="551175"/>
            <a:chOff x="4512" y="1114"/>
            <a:chExt cx="782" cy="323"/>
          </a:xfrm>
        </p:grpSpPr>
        <p:sp>
          <p:nvSpPr>
            <p:cNvPr id="33" name="Freeform 37"/>
            <p:cNvSpPr>
              <a:spLocks/>
            </p:cNvSpPr>
            <p:nvPr/>
          </p:nvSpPr>
          <p:spPr bwMode="auto">
            <a:xfrm>
              <a:off x="4512" y="1114"/>
              <a:ext cx="637" cy="323"/>
            </a:xfrm>
            <a:custGeom>
              <a:avLst/>
              <a:gdLst>
                <a:gd name="T0" fmla="*/ 635 w 596"/>
                <a:gd name="T1" fmla="*/ 253 h 348"/>
                <a:gd name="T2" fmla="*/ 633 w 596"/>
                <a:gd name="T3" fmla="*/ 266 h 348"/>
                <a:gd name="T4" fmla="*/ 630 w 596"/>
                <a:gd name="T5" fmla="*/ 279 h 348"/>
                <a:gd name="T6" fmla="*/ 624 w 596"/>
                <a:gd name="T7" fmla="*/ 290 h 348"/>
                <a:gd name="T8" fmla="*/ 616 w 596"/>
                <a:gd name="T9" fmla="*/ 304 h 348"/>
                <a:gd name="T10" fmla="*/ 605 w 596"/>
                <a:gd name="T11" fmla="*/ 316 h 348"/>
                <a:gd name="T12" fmla="*/ 590 w 596"/>
                <a:gd name="T13" fmla="*/ 323 h 348"/>
                <a:gd name="T14" fmla="*/ 347 w 596"/>
                <a:gd name="T15" fmla="*/ 323 h 348"/>
                <a:gd name="T16" fmla="*/ 338 w 596"/>
                <a:gd name="T17" fmla="*/ 320 h 348"/>
                <a:gd name="T18" fmla="*/ 330 w 596"/>
                <a:gd name="T19" fmla="*/ 314 h 348"/>
                <a:gd name="T20" fmla="*/ 324 w 596"/>
                <a:gd name="T21" fmla="*/ 302 h 348"/>
                <a:gd name="T22" fmla="*/ 323 w 596"/>
                <a:gd name="T23" fmla="*/ 290 h 348"/>
                <a:gd name="T24" fmla="*/ 327 w 596"/>
                <a:gd name="T25" fmla="*/ 279 h 348"/>
                <a:gd name="T26" fmla="*/ 333 w 596"/>
                <a:gd name="T27" fmla="*/ 272 h 348"/>
                <a:gd name="T28" fmla="*/ 339 w 596"/>
                <a:gd name="T29" fmla="*/ 268 h 348"/>
                <a:gd name="T30" fmla="*/ 348 w 596"/>
                <a:gd name="T31" fmla="*/ 266 h 348"/>
                <a:gd name="T32" fmla="*/ 36 w 596"/>
                <a:gd name="T33" fmla="*/ 248 h 348"/>
                <a:gd name="T34" fmla="*/ 20 w 596"/>
                <a:gd name="T35" fmla="*/ 244 h 348"/>
                <a:gd name="T36" fmla="*/ 9 w 596"/>
                <a:gd name="T37" fmla="*/ 235 h 348"/>
                <a:gd name="T38" fmla="*/ 2 w 596"/>
                <a:gd name="T39" fmla="*/ 222 h 348"/>
                <a:gd name="T40" fmla="*/ 0 w 596"/>
                <a:gd name="T41" fmla="*/ 210 h 348"/>
                <a:gd name="T42" fmla="*/ 2 w 596"/>
                <a:gd name="T43" fmla="*/ 196 h 348"/>
                <a:gd name="T44" fmla="*/ 9 w 596"/>
                <a:gd name="T45" fmla="*/ 184 h 348"/>
                <a:gd name="T46" fmla="*/ 18 w 596"/>
                <a:gd name="T47" fmla="*/ 176 h 348"/>
                <a:gd name="T48" fmla="*/ 28 w 596"/>
                <a:gd name="T49" fmla="*/ 172 h 348"/>
                <a:gd name="T50" fmla="*/ 332 w 596"/>
                <a:gd name="T51" fmla="*/ 152 h 348"/>
                <a:gd name="T52" fmla="*/ 25 w 596"/>
                <a:gd name="T53" fmla="*/ 150 h 348"/>
                <a:gd name="T54" fmla="*/ 12 w 596"/>
                <a:gd name="T55" fmla="*/ 142 h 348"/>
                <a:gd name="T56" fmla="*/ 2 w 596"/>
                <a:gd name="T57" fmla="*/ 128 h 348"/>
                <a:gd name="T58" fmla="*/ 0 w 596"/>
                <a:gd name="T59" fmla="*/ 112 h 348"/>
                <a:gd name="T60" fmla="*/ 3 w 596"/>
                <a:gd name="T61" fmla="*/ 98 h 348"/>
                <a:gd name="T62" fmla="*/ 11 w 596"/>
                <a:gd name="T63" fmla="*/ 87 h 348"/>
                <a:gd name="T64" fmla="*/ 20 w 596"/>
                <a:gd name="T65" fmla="*/ 79 h 348"/>
                <a:gd name="T66" fmla="*/ 32 w 596"/>
                <a:gd name="T67" fmla="*/ 75 h 348"/>
                <a:gd name="T68" fmla="*/ 348 w 596"/>
                <a:gd name="T69" fmla="*/ 57 h 348"/>
                <a:gd name="T70" fmla="*/ 337 w 596"/>
                <a:gd name="T71" fmla="*/ 53 h 348"/>
                <a:gd name="T72" fmla="*/ 332 w 596"/>
                <a:gd name="T73" fmla="*/ 49 h 348"/>
                <a:gd name="T74" fmla="*/ 327 w 596"/>
                <a:gd name="T75" fmla="*/ 43 h 348"/>
                <a:gd name="T76" fmla="*/ 323 w 596"/>
                <a:gd name="T77" fmla="*/ 35 h 348"/>
                <a:gd name="T78" fmla="*/ 323 w 596"/>
                <a:gd name="T79" fmla="*/ 25 h 348"/>
                <a:gd name="T80" fmla="*/ 325 w 596"/>
                <a:gd name="T81" fmla="*/ 18 h 348"/>
                <a:gd name="T82" fmla="*/ 329 w 596"/>
                <a:gd name="T83" fmla="*/ 11 h 348"/>
                <a:gd name="T84" fmla="*/ 335 w 596"/>
                <a:gd name="T85" fmla="*/ 6 h 348"/>
                <a:gd name="T86" fmla="*/ 341 w 596"/>
                <a:gd name="T87" fmla="*/ 2 h 348"/>
                <a:gd name="T88" fmla="*/ 583 w 596"/>
                <a:gd name="T89" fmla="*/ 0 h 348"/>
                <a:gd name="T90" fmla="*/ 603 w 596"/>
                <a:gd name="T91" fmla="*/ 7 h 348"/>
                <a:gd name="T92" fmla="*/ 616 w 596"/>
                <a:gd name="T93" fmla="*/ 20 h 348"/>
                <a:gd name="T94" fmla="*/ 627 w 596"/>
                <a:gd name="T95" fmla="*/ 40 h 348"/>
                <a:gd name="T96" fmla="*/ 633 w 596"/>
                <a:gd name="T97" fmla="*/ 62 h 34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96"/>
                <a:gd name="T148" fmla="*/ 0 h 348"/>
                <a:gd name="T149" fmla="*/ 596 w 596"/>
                <a:gd name="T150" fmla="*/ 348 h 34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96" h="348">
                  <a:moveTo>
                    <a:pt x="595" y="83"/>
                  </a:moveTo>
                  <a:lnTo>
                    <a:pt x="595" y="266"/>
                  </a:lnTo>
                  <a:lnTo>
                    <a:pt x="595" y="272"/>
                  </a:lnTo>
                  <a:lnTo>
                    <a:pt x="595" y="276"/>
                  </a:lnTo>
                  <a:lnTo>
                    <a:pt x="594" y="280"/>
                  </a:lnTo>
                  <a:lnTo>
                    <a:pt x="593" y="286"/>
                  </a:lnTo>
                  <a:lnTo>
                    <a:pt x="592" y="290"/>
                  </a:lnTo>
                  <a:lnTo>
                    <a:pt x="591" y="294"/>
                  </a:lnTo>
                  <a:lnTo>
                    <a:pt x="590" y="300"/>
                  </a:lnTo>
                  <a:lnTo>
                    <a:pt x="588" y="304"/>
                  </a:lnTo>
                  <a:lnTo>
                    <a:pt x="587" y="308"/>
                  </a:lnTo>
                  <a:lnTo>
                    <a:pt x="585" y="312"/>
                  </a:lnTo>
                  <a:lnTo>
                    <a:pt x="583" y="317"/>
                  </a:lnTo>
                  <a:lnTo>
                    <a:pt x="580" y="322"/>
                  </a:lnTo>
                  <a:lnTo>
                    <a:pt x="577" y="327"/>
                  </a:lnTo>
                  <a:lnTo>
                    <a:pt x="574" y="331"/>
                  </a:lnTo>
                  <a:lnTo>
                    <a:pt x="570" y="335"/>
                  </a:lnTo>
                  <a:lnTo>
                    <a:pt x="567" y="339"/>
                  </a:lnTo>
                  <a:lnTo>
                    <a:pt x="562" y="343"/>
                  </a:lnTo>
                  <a:lnTo>
                    <a:pt x="558" y="344"/>
                  </a:lnTo>
                  <a:lnTo>
                    <a:pt x="553" y="347"/>
                  </a:lnTo>
                  <a:lnTo>
                    <a:pt x="549" y="347"/>
                  </a:lnTo>
                  <a:lnTo>
                    <a:pt x="545" y="347"/>
                  </a:lnTo>
                  <a:lnTo>
                    <a:pt x="325" y="347"/>
                  </a:lnTo>
                  <a:lnTo>
                    <a:pt x="322" y="346"/>
                  </a:lnTo>
                  <a:lnTo>
                    <a:pt x="320" y="345"/>
                  </a:lnTo>
                  <a:lnTo>
                    <a:pt x="317" y="344"/>
                  </a:lnTo>
                  <a:lnTo>
                    <a:pt x="315" y="342"/>
                  </a:lnTo>
                  <a:lnTo>
                    <a:pt x="312" y="339"/>
                  </a:lnTo>
                  <a:lnTo>
                    <a:pt x="309" y="337"/>
                  </a:lnTo>
                  <a:lnTo>
                    <a:pt x="307" y="332"/>
                  </a:lnTo>
                  <a:lnTo>
                    <a:pt x="305" y="328"/>
                  </a:lnTo>
                  <a:lnTo>
                    <a:pt x="304" y="324"/>
                  </a:lnTo>
                  <a:lnTo>
                    <a:pt x="303" y="320"/>
                  </a:lnTo>
                  <a:lnTo>
                    <a:pt x="303" y="316"/>
                  </a:lnTo>
                  <a:lnTo>
                    <a:pt x="303" y="312"/>
                  </a:lnTo>
                  <a:lnTo>
                    <a:pt x="304" y="307"/>
                  </a:lnTo>
                  <a:lnTo>
                    <a:pt x="305" y="303"/>
                  </a:lnTo>
                  <a:lnTo>
                    <a:pt x="306" y="300"/>
                  </a:lnTo>
                  <a:lnTo>
                    <a:pt x="308" y="297"/>
                  </a:lnTo>
                  <a:lnTo>
                    <a:pt x="310" y="294"/>
                  </a:lnTo>
                  <a:lnTo>
                    <a:pt x="312" y="292"/>
                  </a:lnTo>
                  <a:lnTo>
                    <a:pt x="315" y="290"/>
                  </a:lnTo>
                  <a:lnTo>
                    <a:pt x="317" y="288"/>
                  </a:lnTo>
                  <a:lnTo>
                    <a:pt x="318" y="288"/>
                  </a:lnTo>
                  <a:lnTo>
                    <a:pt x="321" y="287"/>
                  </a:lnTo>
                  <a:lnTo>
                    <a:pt x="322" y="286"/>
                  </a:lnTo>
                  <a:lnTo>
                    <a:pt x="326" y="286"/>
                  </a:lnTo>
                  <a:lnTo>
                    <a:pt x="494" y="286"/>
                  </a:lnTo>
                  <a:lnTo>
                    <a:pt x="494" y="266"/>
                  </a:lnTo>
                  <a:lnTo>
                    <a:pt x="34" y="266"/>
                  </a:lnTo>
                  <a:lnTo>
                    <a:pt x="29" y="266"/>
                  </a:lnTo>
                  <a:lnTo>
                    <a:pt x="24" y="264"/>
                  </a:lnTo>
                  <a:lnTo>
                    <a:pt x="19" y="262"/>
                  </a:lnTo>
                  <a:lnTo>
                    <a:pt x="15" y="259"/>
                  </a:lnTo>
                  <a:lnTo>
                    <a:pt x="11" y="256"/>
                  </a:lnTo>
                  <a:lnTo>
                    <a:pt x="8" y="252"/>
                  </a:lnTo>
                  <a:lnTo>
                    <a:pt x="6" y="248"/>
                  </a:lnTo>
                  <a:lnTo>
                    <a:pt x="3" y="243"/>
                  </a:lnTo>
                  <a:lnTo>
                    <a:pt x="2" y="238"/>
                  </a:lnTo>
                  <a:lnTo>
                    <a:pt x="1" y="234"/>
                  </a:lnTo>
                  <a:lnTo>
                    <a:pt x="0" y="230"/>
                  </a:lnTo>
                  <a:lnTo>
                    <a:pt x="0" y="226"/>
                  </a:lnTo>
                  <a:lnTo>
                    <a:pt x="0" y="221"/>
                  </a:lnTo>
                  <a:lnTo>
                    <a:pt x="1" y="216"/>
                  </a:lnTo>
                  <a:lnTo>
                    <a:pt x="2" y="211"/>
                  </a:lnTo>
                  <a:lnTo>
                    <a:pt x="4" y="206"/>
                  </a:lnTo>
                  <a:lnTo>
                    <a:pt x="6" y="201"/>
                  </a:lnTo>
                  <a:lnTo>
                    <a:pt x="8" y="198"/>
                  </a:lnTo>
                  <a:lnTo>
                    <a:pt x="11" y="195"/>
                  </a:lnTo>
                  <a:lnTo>
                    <a:pt x="14" y="192"/>
                  </a:lnTo>
                  <a:lnTo>
                    <a:pt x="17" y="189"/>
                  </a:lnTo>
                  <a:lnTo>
                    <a:pt x="20" y="187"/>
                  </a:lnTo>
                  <a:lnTo>
                    <a:pt x="23" y="186"/>
                  </a:lnTo>
                  <a:lnTo>
                    <a:pt x="26" y="185"/>
                  </a:lnTo>
                  <a:lnTo>
                    <a:pt x="30" y="184"/>
                  </a:lnTo>
                  <a:lnTo>
                    <a:pt x="311" y="184"/>
                  </a:lnTo>
                  <a:lnTo>
                    <a:pt x="311" y="163"/>
                  </a:lnTo>
                  <a:lnTo>
                    <a:pt x="31" y="163"/>
                  </a:lnTo>
                  <a:lnTo>
                    <a:pt x="27" y="162"/>
                  </a:lnTo>
                  <a:lnTo>
                    <a:pt x="23" y="161"/>
                  </a:lnTo>
                  <a:lnTo>
                    <a:pt x="19" y="158"/>
                  </a:lnTo>
                  <a:lnTo>
                    <a:pt x="15" y="156"/>
                  </a:lnTo>
                  <a:lnTo>
                    <a:pt x="11" y="152"/>
                  </a:lnTo>
                  <a:lnTo>
                    <a:pt x="8" y="148"/>
                  </a:lnTo>
                  <a:lnTo>
                    <a:pt x="4" y="143"/>
                  </a:lnTo>
                  <a:lnTo>
                    <a:pt x="2" y="138"/>
                  </a:lnTo>
                  <a:lnTo>
                    <a:pt x="1" y="132"/>
                  </a:lnTo>
                  <a:lnTo>
                    <a:pt x="0" y="126"/>
                  </a:lnTo>
                  <a:lnTo>
                    <a:pt x="0" y="120"/>
                  </a:lnTo>
                  <a:lnTo>
                    <a:pt x="1" y="114"/>
                  </a:lnTo>
                  <a:lnTo>
                    <a:pt x="1" y="110"/>
                  </a:lnTo>
                  <a:lnTo>
                    <a:pt x="3" y="105"/>
                  </a:lnTo>
                  <a:lnTo>
                    <a:pt x="4" y="102"/>
                  </a:lnTo>
                  <a:lnTo>
                    <a:pt x="7" y="97"/>
                  </a:lnTo>
                  <a:lnTo>
                    <a:pt x="10" y="93"/>
                  </a:lnTo>
                  <a:lnTo>
                    <a:pt x="12" y="90"/>
                  </a:lnTo>
                  <a:lnTo>
                    <a:pt x="16" y="87"/>
                  </a:lnTo>
                  <a:lnTo>
                    <a:pt x="19" y="85"/>
                  </a:lnTo>
                  <a:lnTo>
                    <a:pt x="23" y="83"/>
                  </a:lnTo>
                  <a:lnTo>
                    <a:pt x="25" y="83"/>
                  </a:lnTo>
                  <a:lnTo>
                    <a:pt x="30" y="81"/>
                  </a:lnTo>
                  <a:lnTo>
                    <a:pt x="494" y="82"/>
                  </a:lnTo>
                  <a:lnTo>
                    <a:pt x="494" y="61"/>
                  </a:lnTo>
                  <a:lnTo>
                    <a:pt x="326" y="61"/>
                  </a:lnTo>
                  <a:lnTo>
                    <a:pt x="322" y="61"/>
                  </a:lnTo>
                  <a:lnTo>
                    <a:pt x="319" y="60"/>
                  </a:lnTo>
                  <a:lnTo>
                    <a:pt x="316" y="57"/>
                  </a:lnTo>
                  <a:lnTo>
                    <a:pt x="314" y="56"/>
                  </a:lnTo>
                  <a:lnTo>
                    <a:pt x="312" y="55"/>
                  </a:lnTo>
                  <a:lnTo>
                    <a:pt x="311" y="53"/>
                  </a:lnTo>
                  <a:lnTo>
                    <a:pt x="309" y="50"/>
                  </a:lnTo>
                  <a:lnTo>
                    <a:pt x="307" y="49"/>
                  </a:lnTo>
                  <a:lnTo>
                    <a:pt x="306" y="46"/>
                  </a:lnTo>
                  <a:lnTo>
                    <a:pt x="305" y="44"/>
                  </a:lnTo>
                  <a:lnTo>
                    <a:pt x="304" y="41"/>
                  </a:lnTo>
                  <a:lnTo>
                    <a:pt x="303" y="38"/>
                  </a:lnTo>
                  <a:lnTo>
                    <a:pt x="303" y="35"/>
                  </a:lnTo>
                  <a:lnTo>
                    <a:pt x="303" y="33"/>
                  </a:lnTo>
                  <a:lnTo>
                    <a:pt x="303" y="27"/>
                  </a:lnTo>
                  <a:lnTo>
                    <a:pt x="303" y="25"/>
                  </a:lnTo>
                  <a:lnTo>
                    <a:pt x="304" y="22"/>
                  </a:lnTo>
                  <a:lnTo>
                    <a:pt x="305" y="19"/>
                  </a:lnTo>
                  <a:lnTo>
                    <a:pt x="306" y="17"/>
                  </a:lnTo>
                  <a:lnTo>
                    <a:pt x="307" y="15"/>
                  </a:lnTo>
                  <a:lnTo>
                    <a:pt x="308" y="12"/>
                  </a:lnTo>
                  <a:lnTo>
                    <a:pt x="310" y="10"/>
                  </a:lnTo>
                  <a:lnTo>
                    <a:pt x="312" y="8"/>
                  </a:lnTo>
                  <a:lnTo>
                    <a:pt x="314" y="6"/>
                  </a:lnTo>
                  <a:lnTo>
                    <a:pt x="316" y="4"/>
                  </a:lnTo>
                  <a:lnTo>
                    <a:pt x="317" y="3"/>
                  </a:lnTo>
                  <a:lnTo>
                    <a:pt x="320" y="2"/>
                  </a:lnTo>
                  <a:lnTo>
                    <a:pt x="322" y="1"/>
                  </a:lnTo>
                  <a:lnTo>
                    <a:pt x="325" y="0"/>
                  </a:lnTo>
                  <a:lnTo>
                    <a:pt x="546" y="0"/>
                  </a:lnTo>
                  <a:lnTo>
                    <a:pt x="553" y="2"/>
                  </a:lnTo>
                  <a:lnTo>
                    <a:pt x="560" y="4"/>
                  </a:lnTo>
                  <a:lnTo>
                    <a:pt x="565" y="8"/>
                  </a:lnTo>
                  <a:lnTo>
                    <a:pt x="570" y="12"/>
                  </a:lnTo>
                  <a:lnTo>
                    <a:pt x="573" y="16"/>
                  </a:lnTo>
                  <a:lnTo>
                    <a:pt x="577" y="21"/>
                  </a:lnTo>
                  <a:lnTo>
                    <a:pt x="582" y="28"/>
                  </a:lnTo>
                  <a:lnTo>
                    <a:pt x="585" y="37"/>
                  </a:lnTo>
                  <a:lnTo>
                    <a:pt x="588" y="43"/>
                  </a:lnTo>
                  <a:lnTo>
                    <a:pt x="590" y="49"/>
                  </a:lnTo>
                  <a:lnTo>
                    <a:pt x="592" y="58"/>
                  </a:lnTo>
                  <a:lnTo>
                    <a:pt x="593" y="67"/>
                  </a:lnTo>
                  <a:lnTo>
                    <a:pt x="595" y="75"/>
                  </a:lnTo>
                  <a:lnTo>
                    <a:pt x="595" y="83"/>
                  </a:lnTo>
                </a:path>
              </a:pathLst>
            </a:custGeom>
            <a:solidFill>
              <a:srgbClr val="000000"/>
            </a:solidFill>
            <a:ln>
              <a:noFill/>
            </a:ln>
            <a:extLst>
              <a:ext uri="{91240B29-F687-4F45-9708-019B960494DF}">
                <a14:hiddenLine xmlns:a14="http://schemas.microsoft.com/office/drawing/2010/main" w="9525" cap="rnd">
                  <a:solidFill>
                    <a:srgbClr val="000000"/>
                  </a:solidFill>
                  <a:round/>
                  <a:headEnd/>
                  <a:tailEnd/>
                </a14:hiddenLine>
              </a:ext>
            </a:extLst>
          </p:spPr>
          <p:txBody>
            <a:bodyPr wrap="none" lIns="75584" tIns="37792" rIns="75584" bIns="37792">
              <a:spAutoFit/>
            </a:bodyPr>
            <a:lstStyle/>
            <a:p>
              <a:endParaRPr lang="fr-FR" smtClean="0">
                <a:solidFill>
                  <a:srgbClr val="CCECFF"/>
                </a:solidFill>
              </a:endParaRPr>
            </a:p>
          </p:txBody>
        </p:sp>
        <p:sp>
          <p:nvSpPr>
            <p:cNvPr id="34" name="Oval 38"/>
            <p:cNvSpPr>
              <a:spLocks noChangeArrowheads="1"/>
            </p:cNvSpPr>
            <p:nvPr/>
          </p:nvSpPr>
          <p:spPr bwMode="auto">
            <a:xfrm>
              <a:off x="5172" y="1209"/>
              <a:ext cx="122" cy="131"/>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lIns="75584" tIns="37792" rIns="75584" bIns="3779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grpSp>
      <p:cxnSp>
        <p:nvCxnSpPr>
          <p:cNvPr id="31" name="Straight Arrow Connector 30"/>
          <p:cNvCxnSpPr/>
          <p:nvPr/>
        </p:nvCxnSpPr>
        <p:spPr>
          <a:xfrm>
            <a:off x="1377279" y="1586837"/>
            <a:ext cx="3295572" cy="0"/>
          </a:xfrm>
          <a:prstGeom prst="straightConnector1">
            <a:avLst/>
          </a:prstGeom>
          <a:ln w="12700">
            <a:solidFill>
              <a:schemeClr val="tx2"/>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32" name="Straight Arrow Connector 31"/>
          <p:cNvCxnSpPr/>
          <p:nvPr/>
        </p:nvCxnSpPr>
        <p:spPr>
          <a:xfrm flipV="1">
            <a:off x="1268562" y="1730141"/>
            <a:ext cx="0" cy="3944892"/>
          </a:xfrm>
          <a:prstGeom prst="straightConnector1">
            <a:avLst/>
          </a:prstGeom>
          <a:ln w="12700">
            <a:solidFill>
              <a:schemeClr val="tx2"/>
            </a:solidFill>
            <a:headEnd type="triangle"/>
            <a:tailEnd type="triangl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64782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dirty="0" smtClean="0"/>
              <a:t>مجموعة</a:t>
            </a:r>
            <a:r>
              <a:rPr lang="en-GB" dirty="0" smtClean="0"/>
              <a:t> </a:t>
            </a:r>
            <a:r>
              <a:rPr lang="ar-SA" dirty="0" smtClean="0"/>
              <a:t>= </a:t>
            </a:r>
            <a:r>
              <a:rPr lang="ar-SA" sz="2400" dirty="0" smtClean="0"/>
              <a:t>16 </a:t>
            </a:r>
            <a:r>
              <a:rPr lang="ar-SA" dirty="0" smtClean="0"/>
              <a:t>عائلة</a:t>
            </a:r>
            <a:endParaRPr lang="ar-SA" dirty="0"/>
          </a:p>
        </p:txBody>
      </p:sp>
      <p:sp>
        <p:nvSpPr>
          <p:cNvPr id="3" name="Content Placeholder 2"/>
          <p:cNvSpPr>
            <a:spLocks noGrp="1"/>
          </p:cNvSpPr>
          <p:nvPr>
            <p:ph idx="1"/>
          </p:nvPr>
        </p:nvSpPr>
        <p:spPr>
          <a:xfrm>
            <a:off x="5774498" y="1369242"/>
            <a:ext cx="2912301" cy="4785722"/>
          </a:xfrm>
        </p:spPr>
        <p:txBody>
          <a:bodyPr/>
          <a:lstStyle/>
          <a:p>
            <a:r>
              <a:rPr lang="ar-SA"/>
              <a:t>تنصح الملاحظات التوجيهية لدليل اسفير بالحرص على أن يطل مأوى كل أسرة على مساحة مشتركة أو على مساحة معزولة تستعملها الأسرة بدلا من أن يطل على مدخل مأوىً آخر</a:t>
            </a:r>
            <a:r>
              <a:rPr lang="ar-SA" smtClean="0"/>
              <a:t>.</a:t>
            </a:r>
            <a:endParaRPr lang="ar-SA"/>
          </a:p>
          <a:p>
            <a:r>
              <a:rPr lang="ar-SA" sz="1800" i="1"/>
              <a:t> </a:t>
            </a:r>
            <a:r>
              <a:rPr lang="en-GB" sz="1800" i="1" smtClean="0"/>
              <a:t>)</a:t>
            </a:r>
            <a:r>
              <a:rPr lang="ar-SA" sz="1800" i="1" smtClean="0"/>
              <a:t>راجع </a:t>
            </a:r>
            <a:r>
              <a:rPr lang="ar-SA" sz="1800" i="1"/>
              <a:t>صفحة 247 من دليل </a:t>
            </a:r>
            <a:r>
              <a:rPr lang="ar-SA" sz="1800" i="1" smtClean="0"/>
              <a:t>اسفير</a:t>
            </a:r>
            <a:r>
              <a:rPr lang="en-GB" sz="1800" i="1" smtClean="0"/>
              <a:t>(</a:t>
            </a:r>
            <a:endParaRPr lang="ar-SA" sz="1800" i="1"/>
          </a:p>
        </p:txBody>
      </p:sp>
      <p:grpSp>
        <p:nvGrpSpPr>
          <p:cNvPr id="5" name="Group 37"/>
          <p:cNvGrpSpPr/>
          <p:nvPr/>
        </p:nvGrpSpPr>
        <p:grpSpPr>
          <a:xfrm>
            <a:off x="471851" y="1587128"/>
            <a:ext cx="5091337" cy="3490480"/>
            <a:chOff x="3667618" y="1479332"/>
            <a:chExt cx="5091337" cy="3490480"/>
          </a:xfrm>
        </p:grpSpPr>
        <p:sp>
          <p:nvSpPr>
            <p:cNvPr id="6" name="Rectangle 5"/>
            <p:cNvSpPr>
              <a:spLocks noChangeArrowheads="1"/>
            </p:cNvSpPr>
            <p:nvPr/>
          </p:nvSpPr>
          <p:spPr bwMode="auto">
            <a:xfrm rot="16200000">
              <a:off x="3783579" y="3022795"/>
              <a:ext cx="965144" cy="36997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92075" tIns="46038" rIns="92075" bIns="46038">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914400" fontAlgn="base">
                <a:spcBef>
                  <a:spcPct val="0"/>
                </a:spcBef>
                <a:spcAft>
                  <a:spcPct val="0"/>
                </a:spcAft>
              </a:pPr>
              <a:r>
                <a:rPr lang="ar-SA" altLang="en-US" b="1" dirty="0" smtClean="0">
                  <a:solidFill>
                    <a:schemeClr val="tx2">
                      <a:lumMod val="75000"/>
                    </a:schemeClr>
                  </a:solidFill>
                  <a:latin typeface="Traditional Arabic" panose="02020603050405020304" pitchFamily="18" charset="-78"/>
                  <a:cs typeface="Traditional Arabic" panose="02020603050405020304" pitchFamily="18" charset="-78"/>
                </a:rPr>
                <a:t>40 متر</a:t>
              </a:r>
              <a:endParaRPr lang="en-US" altLang="en-US" b="1" dirty="0" smtClean="0">
                <a:solidFill>
                  <a:schemeClr val="tx2">
                    <a:lumMod val="75000"/>
                  </a:schemeClr>
                </a:solidFill>
                <a:latin typeface="Traditional Arabic" panose="02020603050405020304" pitchFamily="18" charset="-78"/>
                <a:cs typeface="Traditional Arabic" panose="02020603050405020304" pitchFamily="18" charset="-78"/>
              </a:endParaRPr>
            </a:p>
          </p:txBody>
        </p:sp>
        <p:sp>
          <p:nvSpPr>
            <p:cNvPr id="7" name="Rectangle 6"/>
            <p:cNvSpPr>
              <a:spLocks noChangeArrowheads="1"/>
            </p:cNvSpPr>
            <p:nvPr/>
          </p:nvSpPr>
          <p:spPr bwMode="auto">
            <a:xfrm flipH="1">
              <a:off x="6095485" y="4599838"/>
              <a:ext cx="615553" cy="36997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lIns="92075" tIns="46038" rIns="92075" bIns="46038">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ar-TN" altLang="en-US" b="1" dirty="0" smtClean="0">
                  <a:solidFill>
                    <a:srgbClr val="004386"/>
                  </a:solidFill>
                  <a:latin typeface="Traditional Arabic" panose="02020603050405020304" pitchFamily="18" charset="-78"/>
                  <a:cs typeface="Traditional Arabic" panose="02020603050405020304" pitchFamily="18" charset="-78"/>
                </a:rPr>
                <a:t>متر</a:t>
              </a:r>
              <a:r>
                <a:rPr lang="en-US" altLang="en-US" b="1" dirty="0" smtClean="0">
                  <a:solidFill>
                    <a:srgbClr val="004386"/>
                  </a:solidFill>
                  <a:latin typeface="Traditional Arabic" panose="02020603050405020304" pitchFamily="18" charset="-78"/>
                  <a:cs typeface="Traditional Arabic" panose="02020603050405020304" pitchFamily="18" charset="-78"/>
                </a:rPr>
                <a:t>45</a:t>
              </a:r>
              <a:endParaRPr lang="en-US" altLang="en-US" b="1" dirty="0">
                <a:solidFill>
                  <a:srgbClr val="004386"/>
                </a:solidFill>
                <a:latin typeface="Traditional Arabic" panose="02020603050405020304" pitchFamily="18" charset="-78"/>
                <a:cs typeface="Traditional Arabic" panose="02020603050405020304" pitchFamily="18" charset="-78"/>
              </a:endParaRPr>
            </a:p>
          </p:txBody>
        </p:sp>
        <p:sp>
          <p:nvSpPr>
            <p:cNvPr id="8" name="Freeform 9"/>
            <p:cNvSpPr>
              <a:spLocks/>
            </p:cNvSpPr>
            <p:nvPr/>
          </p:nvSpPr>
          <p:spPr bwMode="auto">
            <a:xfrm>
              <a:off x="5971312" y="1938324"/>
              <a:ext cx="269298" cy="281558"/>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tx2"/>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b="1">
                <a:solidFill>
                  <a:srgbClr val="004386"/>
                </a:solidFill>
                <a:latin typeface="Traditional Arabic" panose="02020603050405020304" pitchFamily="18" charset="-78"/>
                <a:cs typeface="Traditional Arabic" panose="02020603050405020304" pitchFamily="18" charset="-78"/>
              </a:endParaRPr>
            </a:p>
          </p:txBody>
        </p:sp>
        <p:sp>
          <p:nvSpPr>
            <p:cNvPr id="9" name="Freeform 10"/>
            <p:cNvSpPr>
              <a:spLocks/>
            </p:cNvSpPr>
            <p:nvPr/>
          </p:nvSpPr>
          <p:spPr bwMode="auto">
            <a:xfrm>
              <a:off x="5035917" y="2193319"/>
              <a:ext cx="321728" cy="234809"/>
            </a:xfrm>
            <a:custGeom>
              <a:avLst/>
              <a:gdLst>
                <a:gd name="T0" fmla="*/ 2147483647 w 289"/>
                <a:gd name="T1" fmla="*/ 2147483647 h 241"/>
                <a:gd name="T2" fmla="*/ 2147483647 w 289"/>
                <a:gd name="T3" fmla="*/ 2147483647 h 241"/>
                <a:gd name="T4" fmla="*/ 0 w 289"/>
                <a:gd name="T5" fmla="*/ 2147483647 h 241"/>
                <a:gd name="T6" fmla="*/ 0 w 289"/>
                <a:gd name="T7" fmla="*/ 0 h 241"/>
                <a:gd name="T8" fmla="*/ 2147483647 w 289"/>
                <a:gd name="T9" fmla="*/ 0 h 241"/>
                <a:gd name="T10" fmla="*/ 2147483647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288" y="192"/>
                  </a:moveTo>
                  <a:lnTo>
                    <a:pt x="288" y="240"/>
                  </a:lnTo>
                  <a:lnTo>
                    <a:pt x="0" y="240"/>
                  </a:lnTo>
                  <a:lnTo>
                    <a:pt x="0" y="0"/>
                  </a:lnTo>
                  <a:lnTo>
                    <a:pt x="288" y="0"/>
                  </a:lnTo>
                  <a:lnTo>
                    <a:pt x="288" y="48"/>
                  </a:lnTo>
                </a:path>
              </a:pathLst>
            </a:custGeom>
            <a:noFill/>
            <a:ln w="25400" cap="rnd" cmpd="sng">
              <a:solidFill>
                <a:schemeClr val="tx2"/>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b="1">
                <a:solidFill>
                  <a:srgbClr val="004386"/>
                </a:solidFill>
                <a:latin typeface="Traditional Arabic" panose="02020603050405020304" pitchFamily="18" charset="-78"/>
                <a:cs typeface="Traditional Arabic" panose="02020603050405020304" pitchFamily="18" charset="-78"/>
              </a:endParaRPr>
            </a:p>
          </p:txBody>
        </p:sp>
        <p:sp>
          <p:nvSpPr>
            <p:cNvPr id="10" name="Freeform 11"/>
            <p:cNvSpPr>
              <a:spLocks/>
            </p:cNvSpPr>
            <p:nvPr/>
          </p:nvSpPr>
          <p:spPr bwMode="auto">
            <a:xfrm>
              <a:off x="6400283" y="1938324"/>
              <a:ext cx="268106" cy="281558"/>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tx2"/>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b="1">
                <a:solidFill>
                  <a:srgbClr val="004386"/>
                </a:solidFill>
                <a:latin typeface="Traditional Arabic" panose="02020603050405020304" pitchFamily="18" charset="-78"/>
                <a:cs typeface="Traditional Arabic" panose="02020603050405020304" pitchFamily="18" charset="-78"/>
              </a:endParaRPr>
            </a:p>
          </p:txBody>
        </p:sp>
        <p:sp>
          <p:nvSpPr>
            <p:cNvPr id="11" name="Freeform 12"/>
            <p:cNvSpPr>
              <a:spLocks/>
            </p:cNvSpPr>
            <p:nvPr/>
          </p:nvSpPr>
          <p:spPr bwMode="auto">
            <a:xfrm>
              <a:off x="6828062" y="1938324"/>
              <a:ext cx="269298" cy="281558"/>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tx2"/>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b="1">
                <a:solidFill>
                  <a:srgbClr val="004386"/>
                </a:solidFill>
                <a:latin typeface="Traditional Arabic" panose="02020603050405020304" pitchFamily="18" charset="-78"/>
                <a:cs typeface="Traditional Arabic" panose="02020603050405020304" pitchFamily="18" charset="-78"/>
              </a:endParaRPr>
            </a:p>
          </p:txBody>
        </p:sp>
        <p:sp>
          <p:nvSpPr>
            <p:cNvPr id="12" name="Freeform 13"/>
            <p:cNvSpPr>
              <a:spLocks/>
            </p:cNvSpPr>
            <p:nvPr/>
          </p:nvSpPr>
          <p:spPr bwMode="auto">
            <a:xfrm>
              <a:off x="5035917" y="2550312"/>
              <a:ext cx="321728" cy="234809"/>
            </a:xfrm>
            <a:custGeom>
              <a:avLst/>
              <a:gdLst>
                <a:gd name="T0" fmla="*/ 2147483647 w 289"/>
                <a:gd name="T1" fmla="*/ 2147483647 h 241"/>
                <a:gd name="T2" fmla="*/ 2147483647 w 289"/>
                <a:gd name="T3" fmla="*/ 2147483647 h 241"/>
                <a:gd name="T4" fmla="*/ 0 w 289"/>
                <a:gd name="T5" fmla="*/ 2147483647 h 241"/>
                <a:gd name="T6" fmla="*/ 0 w 289"/>
                <a:gd name="T7" fmla="*/ 0 h 241"/>
                <a:gd name="T8" fmla="*/ 2147483647 w 289"/>
                <a:gd name="T9" fmla="*/ 0 h 241"/>
                <a:gd name="T10" fmla="*/ 2147483647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288" y="192"/>
                  </a:moveTo>
                  <a:lnTo>
                    <a:pt x="288" y="240"/>
                  </a:lnTo>
                  <a:lnTo>
                    <a:pt x="0" y="240"/>
                  </a:lnTo>
                  <a:lnTo>
                    <a:pt x="0" y="0"/>
                  </a:lnTo>
                  <a:lnTo>
                    <a:pt x="288" y="0"/>
                  </a:lnTo>
                  <a:lnTo>
                    <a:pt x="288" y="48"/>
                  </a:lnTo>
                </a:path>
              </a:pathLst>
            </a:custGeom>
            <a:noFill/>
            <a:ln w="25400" cap="rnd" cmpd="sng">
              <a:solidFill>
                <a:schemeClr val="tx2"/>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b="1">
                <a:solidFill>
                  <a:srgbClr val="004386"/>
                </a:solidFill>
                <a:latin typeface="Traditional Arabic" panose="02020603050405020304" pitchFamily="18" charset="-78"/>
                <a:cs typeface="Traditional Arabic" panose="02020603050405020304" pitchFamily="18" charset="-78"/>
              </a:endParaRPr>
            </a:p>
          </p:txBody>
        </p:sp>
        <p:sp>
          <p:nvSpPr>
            <p:cNvPr id="13" name="Freeform 14"/>
            <p:cNvSpPr>
              <a:spLocks/>
            </p:cNvSpPr>
            <p:nvPr/>
          </p:nvSpPr>
          <p:spPr bwMode="auto">
            <a:xfrm>
              <a:off x="5093113" y="3111302"/>
              <a:ext cx="321728" cy="234809"/>
            </a:xfrm>
            <a:custGeom>
              <a:avLst/>
              <a:gdLst>
                <a:gd name="T0" fmla="*/ 2147483647 w 289"/>
                <a:gd name="T1" fmla="*/ 2147483647 h 241"/>
                <a:gd name="T2" fmla="*/ 2147483647 w 289"/>
                <a:gd name="T3" fmla="*/ 2147483647 h 241"/>
                <a:gd name="T4" fmla="*/ 0 w 289"/>
                <a:gd name="T5" fmla="*/ 2147483647 h 241"/>
                <a:gd name="T6" fmla="*/ 0 w 289"/>
                <a:gd name="T7" fmla="*/ 0 h 241"/>
                <a:gd name="T8" fmla="*/ 2147483647 w 289"/>
                <a:gd name="T9" fmla="*/ 0 h 241"/>
                <a:gd name="T10" fmla="*/ 2147483647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288" y="192"/>
                  </a:moveTo>
                  <a:lnTo>
                    <a:pt x="288" y="240"/>
                  </a:lnTo>
                  <a:lnTo>
                    <a:pt x="0" y="240"/>
                  </a:lnTo>
                  <a:lnTo>
                    <a:pt x="0" y="0"/>
                  </a:lnTo>
                  <a:lnTo>
                    <a:pt x="288" y="0"/>
                  </a:lnTo>
                  <a:lnTo>
                    <a:pt x="288" y="48"/>
                  </a:lnTo>
                </a:path>
              </a:pathLst>
            </a:custGeom>
            <a:noFill/>
            <a:ln w="25400" cap="rnd" cmpd="sng">
              <a:solidFill>
                <a:schemeClr val="tx2"/>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b="1">
                <a:solidFill>
                  <a:srgbClr val="004386"/>
                </a:solidFill>
                <a:latin typeface="Traditional Arabic" panose="02020603050405020304" pitchFamily="18" charset="-78"/>
                <a:cs typeface="Traditional Arabic" panose="02020603050405020304" pitchFamily="18" charset="-78"/>
              </a:endParaRPr>
            </a:p>
          </p:txBody>
        </p:sp>
        <p:sp>
          <p:nvSpPr>
            <p:cNvPr id="14" name="Freeform 15"/>
            <p:cNvSpPr>
              <a:spLocks/>
            </p:cNvSpPr>
            <p:nvPr/>
          </p:nvSpPr>
          <p:spPr bwMode="auto">
            <a:xfrm>
              <a:off x="5093113" y="3488483"/>
              <a:ext cx="321728" cy="234808"/>
            </a:xfrm>
            <a:custGeom>
              <a:avLst/>
              <a:gdLst>
                <a:gd name="T0" fmla="*/ 2147483647 w 289"/>
                <a:gd name="T1" fmla="*/ 2147483647 h 241"/>
                <a:gd name="T2" fmla="*/ 2147483647 w 289"/>
                <a:gd name="T3" fmla="*/ 2147483647 h 241"/>
                <a:gd name="T4" fmla="*/ 0 w 289"/>
                <a:gd name="T5" fmla="*/ 2147483647 h 241"/>
                <a:gd name="T6" fmla="*/ 0 w 289"/>
                <a:gd name="T7" fmla="*/ 0 h 241"/>
                <a:gd name="T8" fmla="*/ 2147483647 w 289"/>
                <a:gd name="T9" fmla="*/ 0 h 241"/>
                <a:gd name="T10" fmla="*/ 2147483647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288" y="192"/>
                  </a:moveTo>
                  <a:lnTo>
                    <a:pt x="288" y="240"/>
                  </a:lnTo>
                  <a:lnTo>
                    <a:pt x="0" y="240"/>
                  </a:lnTo>
                  <a:lnTo>
                    <a:pt x="0" y="0"/>
                  </a:lnTo>
                  <a:lnTo>
                    <a:pt x="288" y="0"/>
                  </a:lnTo>
                  <a:lnTo>
                    <a:pt x="288" y="48"/>
                  </a:lnTo>
                </a:path>
              </a:pathLst>
            </a:custGeom>
            <a:noFill/>
            <a:ln w="25400" cap="rnd" cmpd="sng">
              <a:solidFill>
                <a:schemeClr val="tx2"/>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b="1">
                <a:solidFill>
                  <a:srgbClr val="004386"/>
                </a:solidFill>
                <a:latin typeface="Traditional Arabic" panose="02020603050405020304" pitchFamily="18" charset="-78"/>
                <a:cs typeface="Traditional Arabic" panose="02020603050405020304" pitchFamily="18" charset="-78"/>
              </a:endParaRPr>
            </a:p>
          </p:txBody>
        </p:sp>
        <p:sp>
          <p:nvSpPr>
            <p:cNvPr id="15" name="Freeform 16"/>
            <p:cNvSpPr>
              <a:spLocks/>
            </p:cNvSpPr>
            <p:nvPr/>
          </p:nvSpPr>
          <p:spPr bwMode="auto">
            <a:xfrm rot="16200000">
              <a:off x="7247121" y="1968682"/>
              <a:ext cx="287932" cy="263341"/>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tx2"/>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b="1">
                <a:solidFill>
                  <a:srgbClr val="004386"/>
                </a:solidFill>
                <a:latin typeface="Traditional Arabic" panose="02020603050405020304" pitchFamily="18" charset="-78"/>
                <a:cs typeface="Traditional Arabic" panose="02020603050405020304" pitchFamily="18" charset="-78"/>
              </a:endParaRPr>
            </a:p>
          </p:txBody>
        </p:sp>
        <p:sp>
          <p:nvSpPr>
            <p:cNvPr id="16" name="Freeform 17"/>
            <p:cNvSpPr>
              <a:spLocks/>
            </p:cNvSpPr>
            <p:nvPr/>
          </p:nvSpPr>
          <p:spPr bwMode="auto">
            <a:xfrm rot="16200000">
              <a:off x="7620088" y="1968682"/>
              <a:ext cx="287932" cy="263340"/>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tx2"/>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b="1">
                <a:solidFill>
                  <a:srgbClr val="004386"/>
                </a:solidFill>
                <a:latin typeface="Traditional Arabic" panose="02020603050405020304" pitchFamily="18" charset="-78"/>
                <a:cs typeface="Traditional Arabic" panose="02020603050405020304" pitchFamily="18" charset="-78"/>
              </a:endParaRPr>
            </a:p>
          </p:txBody>
        </p:sp>
        <p:sp>
          <p:nvSpPr>
            <p:cNvPr id="17" name="Freeform 18"/>
            <p:cNvSpPr>
              <a:spLocks/>
            </p:cNvSpPr>
            <p:nvPr/>
          </p:nvSpPr>
          <p:spPr bwMode="auto">
            <a:xfrm rot="5400000">
              <a:off x="7620088" y="3702650"/>
              <a:ext cx="287932" cy="263340"/>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tx2"/>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b="1">
                <a:solidFill>
                  <a:srgbClr val="004386"/>
                </a:solidFill>
                <a:latin typeface="Traditional Arabic" panose="02020603050405020304" pitchFamily="18" charset="-78"/>
                <a:cs typeface="Traditional Arabic" panose="02020603050405020304" pitchFamily="18" charset="-78"/>
              </a:endParaRPr>
            </a:p>
          </p:txBody>
        </p:sp>
        <p:sp>
          <p:nvSpPr>
            <p:cNvPr id="18" name="Freeform 19"/>
            <p:cNvSpPr>
              <a:spLocks/>
            </p:cNvSpPr>
            <p:nvPr/>
          </p:nvSpPr>
          <p:spPr bwMode="auto">
            <a:xfrm rot="5400000">
              <a:off x="7247121" y="3702650"/>
              <a:ext cx="287932" cy="263341"/>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tx2"/>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b="1">
                <a:solidFill>
                  <a:srgbClr val="004386"/>
                </a:solidFill>
                <a:latin typeface="Traditional Arabic" panose="02020603050405020304" pitchFamily="18" charset="-78"/>
                <a:cs typeface="Traditional Arabic" panose="02020603050405020304" pitchFamily="18" charset="-78"/>
              </a:endParaRPr>
            </a:p>
          </p:txBody>
        </p:sp>
        <p:sp>
          <p:nvSpPr>
            <p:cNvPr id="19" name="Freeform 20"/>
            <p:cNvSpPr>
              <a:spLocks/>
            </p:cNvSpPr>
            <p:nvPr/>
          </p:nvSpPr>
          <p:spPr bwMode="auto">
            <a:xfrm>
              <a:off x="5489912" y="3715854"/>
              <a:ext cx="268106" cy="281557"/>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tx2"/>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b="1">
                <a:solidFill>
                  <a:srgbClr val="004386"/>
                </a:solidFill>
                <a:latin typeface="Traditional Arabic" panose="02020603050405020304" pitchFamily="18" charset="-78"/>
                <a:cs typeface="Traditional Arabic" panose="02020603050405020304" pitchFamily="18" charset="-78"/>
              </a:endParaRPr>
            </a:p>
          </p:txBody>
        </p:sp>
        <p:sp>
          <p:nvSpPr>
            <p:cNvPr id="20" name="Freeform 21"/>
            <p:cNvSpPr>
              <a:spLocks/>
            </p:cNvSpPr>
            <p:nvPr/>
          </p:nvSpPr>
          <p:spPr bwMode="auto">
            <a:xfrm>
              <a:off x="5971312" y="3715854"/>
              <a:ext cx="269298" cy="281557"/>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tx2"/>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b="1">
                <a:solidFill>
                  <a:srgbClr val="004386"/>
                </a:solidFill>
                <a:latin typeface="Traditional Arabic" panose="02020603050405020304" pitchFamily="18" charset="-78"/>
                <a:cs typeface="Traditional Arabic" panose="02020603050405020304" pitchFamily="18" charset="-78"/>
              </a:endParaRPr>
            </a:p>
          </p:txBody>
        </p:sp>
        <p:sp>
          <p:nvSpPr>
            <p:cNvPr id="21" name="Freeform 22"/>
            <p:cNvSpPr>
              <a:spLocks/>
            </p:cNvSpPr>
            <p:nvPr/>
          </p:nvSpPr>
          <p:spPr bwMode="auto">
            <a:xfrm>
              <a:off x="6400283" y="3715854"/>
              <a:ext cx="268106" cy="281557"/>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tx2"/>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b="1">
                <a:solidFill>
                  <a:srgbClr val="004386"/>
                </a:solidFill>
                <a:latin typeface="Traditional Arabic" panose="02020603050405020304" pitchFamily="18" charset="-78"/>
                <a:cs typeface="Traditional Arabic" panose="02020603050405020304" pitchFamily="18" charset="-78"/>
              </a:endParaRPr>
            </a:p>
          </p:txBody>
        </p:sp>
        <p:sp>
          <p:nvSpPr>
            <p:cNvPr id="22" name="Freeform 23"/>
            <p:cNvSpPr>
              <a:spLocks/>
            </p:cNvSpPr>
            <p:nvPr/>
          </p:nvSpPr>
          <p:spPr bwMode="auto">
            <a:xfrm>
              <a:off x="6828062" y="3715854"/>
              <a:ext cx="269298" cy="281557"/>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tx2"/>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b="1">
                <a:solidFill>
                  <a:srgbClr val="004386"/>
                </a:solidFill>
                <a:latin typeface="Traditional Arabic" panose="02020603050405020304" pitchFamily="18" charset="-78"/>
                <a:cs typeface="Traditional Arabic" panose="02020603050405020304" pitchFamily="18" charset="-78"/>
              </a:endParaRPr>
            </a:p>
          </p:txBody>
        </p:sp>
        <p:sp>
          <p:nvSpPr>
            <p:cNvPr id="23" name="Freeform 24"/>
            <p:cNvSpPr>
              <a:spLocks/>
            </p:cNvSpPr>
            <p:nvPr/>
          </p:nvSpPr>
          <p:spPr bwMode="auto">
            <a:xfrm>
              <a:off x="6239419" y="4043098"/>
              <a:ext cx="162056" cy="94560"/>
            </a:xfrm>
            <a:custGeom>
              <a:avLst/>
              <a:gdLst>
                <a:gd name="T0" fmla="*/ 0 w 145"/>
                <a:gd name="T1" fmla="*/ 0 h 97"/>
                <a:gd name="T2" fmla="*/ 0 w 145"/>
                <a:gd name="T3" fmla="*/ 2147483647 h 97"/>
                <a:gd name="T4" fmla="*/ 2147483647 w 145"/>
                <a:gd name="T5" fmla="*/ 2147483647 h 97"/>
                <a:gd name="T6" fmla="*/ 2147483647 w 145"/>
                <a:gd name="T7" fmla="*/ 0 h 97"/>
                <a:gd name="T8" fmla="*/ 0 60000 65536"/>
                <a:gd name="T9" fmla="*/ 0 60000 65536"/>
                <a:gd name="T10" fmla="*/ 0 60000 65536"/>
                <a:gd name="T11" fmla="*/ 0 60000 65536"/>
                <a:gd name="T12" fmla="*/ 0 w 145"/>
                <a:gd name="T13" fmla="*/ 0 h 97"/>
                <a:gd name="T14" fmla="*/ 145 w 145"/>
                <a:gd name="T15" fmla="*/ 97 h 97"/>
              </a:gdLst>
              <a:ahLst/>
              <a:cxnLst>
                <a:cxn ang="T8">
                  <a:pos x="T0" y="T1"/>
                </a:cxn>
                <a:cxn ang="T9">
                  <a:pos x="T2" y="T3"/>
                </a:cxn>
                <a:cxn ang="T10">
                  <a:pos x="T4" y="T5"/>
                </a:cxn>
                <a:cxn ang="T11">
                  <a:pos x="T6" y="T7"/>
                </a:cxn>
              </a:cxnLst>
              <a:rect l="T12" t="T13" r="T14" b="T15"/>
              <a:pathLst>
                <a:path w="145" h="97">
                  <a:moveTo>
                    <a:pt x="0" y="0"/>
                  </a:moveTo>
                  <a:lnTo>
                    <a:pt x="0" y="96"/>
                  </a:lnTo>
                  <a:lnTo>
                    <a:pt x="144" y="96"/>
                  </a:lnTo>
                  <a:lnTo>
                    <a:pt x="144" y="0"/>
                  </a:lnTo>
                </a:path>
              </a:pathLst>
            </a:custGeom>
            <a:noFill/>
            <a:ln w="12700" cap="rnd" cmpd="sng">
              <a:solidFill>
                <a:schemeClr val="tx2"/>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b="1">
                <a:solidFill>
                  <a:srgbClr val="004386"/>
                </a:solidFill>
                <a:latin typeface="Traditional Arabic" panose="02020603050405020304" pitchFamily="18" charset="-78"/>
                <a:cs typeface="Traditional Arabic" panose="02020603050405020304" pitchFamily="18" charset="-78"/>
              </a:endParaRPr>
            </a:p>
          </p:txBody>
        </p:sp>
        <p:sp>
          <p:nvSpPr>
            <p:cNvPr id="24" name="Rectangle 25"/>
            <p:cNvSpPr>
              <a:spLocks noChangeArrowheads="1"/>
            </p:cNvSpPr>
            <p:nvPr/>
          </p:nvSpPr>
          <p:spPr bwMode="auto">
            <a:xfrm>
              <a:off x="6053908" y="4140846"/>
              <a:ext cx="586699" cy="64697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92075" tIns="46038" rIns="92075" bIns="46038">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rtl="1"/>
              <a:r>
                <a:rPr lang="ar-SA" altLang="en-US" b="1" dirty="0" smtClean="0">
                  <a:solidFill>
                    <a:schemeClr val="tx2">
                      <a:lumMod val="75000"/>
                    </a:schemeClr>
                  </a:solidFill>
                  <a:latin typeface="Traditional Arabic" panose="02020603050405020304" pitchFamily="18" charset="-78"/>
                  <a:cs typeface="Traditional Arabic" panose="02020603050405020304" pitchFamily="18" charset="-78"/>
                </a:rPr>
                <a:t>2 متر</a:t>
              </a:r>
              <a:endParaRPr lang="en-US" altLang="en-US" b="1" dirty="0" smtClean="0">
                <a:solidFill>
                  <a:schemeClr val="tx2">
                    <a:lumMod val="75000"/>
                  </a:schemeClr>
                </a:solidFill>
                <a:latin typeface="Traditional Arabic" panose="02020603050405020304" pitchFamily="18" charset="-78"/>
                <a:cs typeface="Traditional Arabic" panose="02020603050405020304" pitchFamily="18" charset="-78"/>
              </a:endParaRPr>
            </a:p>
            <a:p>
              <a:pPr algn="ctr" rtl="1"/>
              <a:endParaRPr lang="en-US" altLang="en-US" b="1" dirty="0">
                <a:solidFill>
                  <a:srgbClr val="004386"/>
                </a:solidFill>
                <a:latin typeface="Traditional Arabic" panose="02020603050405020304" pitchFamily="18" charset="-78"/>
                <a:cs typeface="Traditional Arabic" panose="02020603050405020304" pitchFamily="18" charset="-78"/>
              </a:endParaRPr>
            </a:p>
          </p:txBody>
        </p:sp>
        <p:sp>
          <p:nvSpPr>
            <p:cNvPr id="25" name="TextBox 28"/>
            <p:cNvSpPr txBox="1">
              <a:spLocks noChangeArrowheads="1"/>
            </p:cNvSpPr>
            <p:nvPr/>
          </p:nvSpPr>
          <p:spPr bwMode="auto">
            <a:xfrm rot="16200000">
              <a:off x="8327266" y="3156131"/>
              <a:ext cx="494046" cy="36933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rtl="1" eaLnBrk="1" hangingPunct="1"/>
              <a:r>
                <a:rPr lang="ar-TN" altLang="en-US" b="1" dirty="0" smtClean="0">
                  <a:solidFill>
                    <a:srgbClr val="004386"/>
                  </a:solidFill>
                  <a:latin typeface="Traditional Arabic" panose="02020603050405020304" pitchFamily="18" charset="-78"/>
                  <a:cs typeface="Traditional Arabic" panose="02020603050405020304" pitchFamily="18" charset="-78"/>
                </a:rPr>
                <a:t>طريق</a:t>
              </a:r>
              <a:endParaRPr lang="en-US" altLang="en-US" b="1" dirty="0">
                <a:solidFill>
                  <a:srgbClr val="004386"/>
                </a:solidFill>
                <a:latin typeface="Traditional Arabic" panose="02020603050405020304" pitchFamily="18" charset="-78"/>
                <a:cs typeface="Traditional Arabic" panose="02020603050405020304" pitchFamily="18" charset="-78"/>
              </a:endParaRPr>
            </a:p>
          </p:txBody>
        </p:sp>
        <p:sp>
          <p:nvSpPr>
            <p:cNvPr id="26" name="TextBox 29"/>
            <p:cNvSpPr txBox="1">
              <a:spLocks noChangeArrowheads="1"/>
            </p:cNvSpPr>
            <p:nvPr/>
          </p:nvSpPr>
          <p:spPr bwMode="auto">
            <a:xfrm rot="16200000">
              <a:off x="3442556" y="3156131"/>
              <a:ext cx="819456" cy="36933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rtl="1" eaLnBrk="1" hangingPunct="1"/>
              <a:r>
                <a:rPr lang="ar-TN" altLang="en-US" b="1" dirty="0" smtClean="0">
                  <a:solidFill>
                    <a:srgbClr val="004386"/>
                  </a:solidFill>
                  <a:latin typeface="Traditional Arabic" panose="02020603050405020304" pitchFamily="18" charset="-78"/>
                  <a:cs typeface="Traditional Arabic" panose="02020603050405020304" pitchFamily="18" charset="-78"/>
                </a:rPr>
                <a:t>المراحيض</a:t>
              </a:r>
              <a:endParaRPr lang="en-US" altLang="en-US" b="1" dirty="0">
                <a:solidFill>
                  <a:srgbClr val="004386"/>
                </a:solidFill>
                <a:latin typeface="Traditional Arabic" panose="02020603050405020304" pitchFamily="18" charset="-78"/>
                <a:cs typeface="Traditional Arabic" panose="02020603050405020304" pitchFamily="18" charset="-78"/>
              </a:endParaRPr>
            </a:p>
          </p:txBody>
        </p:sp>
        <p:cxnSp>
          <p:nvCxnSpPr>
            <p:cNvPr id="27" name="Straight Connector 26"/>
            <p:cNvCxnSpPr/>
            <p:nvPr/>
          </p:nvCxnSpPr>
          <p:spPr>
            <a:xfrm rot="5400000">
              <a:off x="6746822" y="3085803"/>
              <a:ext cx="3212941"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28" name="Down Arrow 27"/>
            <p:cNvSpPr/>
            <p:nvPr/>
          </p:nvSpPr>
          <p:spPr>
            <a:xfrm rot="5400000">
              <a:off x="5035561" y="2570682"/>
              <a:ext cx="229496" cy="800746"/>
            </a:xfrm>
            <a:prstGeom prst="downArrow">
              <a:avLst/>
            </a:prstGeom>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b="1">
                <a:solidFill>
                  <a:srgbClr val="004386"/>
                </a:solidFill>
                <a:latin typeface="Traditional Arabic" panose="02020603050405020304" pitchFamily="18" charset="-78"/>
                <a:cs typeface="Traditional Arabic" panose="02020603050405020304" pitchFamily="18" charset="-78"/>
              </a:endParaRPr>
            </a:p>
          </p:txBody>
        </p:sp>
        <p:sp>
          <p:nvSpPr>
            <p:cNvPr id="29" name="Down Arrow 28"/>
            <p:cNvSpPr/>
            <p:nvPr/>
          </p:nvSpPr>
          <p:spPr>
            <a:xfrm rot="16200000">
              <a:off x="7962215" y="2477624"/>
              <a:ext cx="152997" cy="400373"/>
            </a:xfrm>
            <a:prstGeom prst="downArrow">
              <a:avLst/>
            </a:prstGeom>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b="1">
                <a:solidFill>
                  <a:srgbClr val="004386"/>
                </a:solidFill>
                <a:latin typeface="Traditional Arabic" panose="02020603050405020304" pitchFamily="18" charset="-78"/>
                <a:cs typeface="Traditional Arabic" panose="02020603050405020304" pitchFamily="18" charset="-78"/>
              </a:endParaRPr>
            </a:p>
          </p:txBody>
        </p:sp>
        <p:sp>
          <p:nvSpPr>
            <p:cNvPr id="30" name="Down Arrow 29"/>
            <p:cNvSpPr/>
            <p:nvPr/>
          </p:nvSpPr>
          <p:spPr>
            <a:xfrm rot="16200000">
              <a:off x="7962215" y="2783618"/>
              <a:ext cx="152997" cy="400373"/>
            </a:xfrm>
            <a:prstGeom prst="downArrow">
              <a:avLst/>
            </a:prstGeom>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b="1">
                <a:solidFill>
                  <a:srgbClr val="004386"/>
                </a:solidFill>
                <a:latin typeface="Traditional Arabic" panose="02020603050405020304" pitchFamily="18" charset="-78"/>
                <a:cs typeface="Traditional Arabic" panose="02020603050405020304" pitchFamily="18" charset="-78"/>
              </a:endParaRPr>
            </a:p>
          </p:txBody>
        </p:sp>
        <p:sp>
          <p:nvSpPr>
            <p:cNvPr id="31" name="Down Arrow 30"/>
            <p:cNvSpPr/>
            <p:nvPr/>
          </p:nvSpPr>
          <p:spPr>
            <a:xfrm rot="16200000">
              <a:off x="7962215" y="3115112"/>
              <a:ext cx="152997" cy="400373"/>
            </a:xfrm>
            <a:prstGeom prst="downArrow">
              <a:avLst/>
            </a:prstGeom>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b="1">
                <a:solidFill>
                  <a:srgbClr val="004386"/>
                </a:solidFill>
                <a:latin typeface="Traditional Arabic" panose="02020603050405020304" pitchFamily="18" charset="-78"/>
                <a:cs typeface="Traditional Arabic" panose="02020603050405020304" pitchFamily="18" charset="-78"/>
              </a:endParaRPr>
            </a:p>
          </p:txBody>
        </p:sp>
        <p:cxnSp>
          <p:nvCxnSpPr>
            <p:cNvPr id="32" name="Straight Connector 31"/>
            <p:cNvCxnSpPr/>
            <p:nvPr/>
          </p:nvCxnSpPr>
          <p:spPr>
            <a:xfrm rot="5400000">
              <a:off x="2480012" y="3187801"/>
              <a:ext cx="3212941"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grpSp>
      <p:cxnSp>
        <p:nvCxnSpPr>
          <p:cNvPr id="33" name="Straight Arrow Connector 32"/>
          <p:cNvCxnSpPr/>
          <p:nvPr/>
        </p:nvCxnSpPr>
        <p:spPr>
          <a:xfrm flipV="1">
            <a:off x="1359672" y="2046120"/>
            <a:ext cx="0" cy="2199336"/>
          </a:xfrm>
          <a:prstGeom prst="straightConnector1">
            <a:avLst/>
          </a:prstGeom>
          <a:ln w="12700">
            <a:solidFill>
              <a:schemeClr val="tx2"/>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34" name="Straight Arrow Connector 33"/>
          <p:cNvCxnSpPr/>
          <p:nvPr/>
        </p:nvCxnSpPr>
        <p:spPr>
          <a:xfrm>
            <a:off x="1840150" y="4718157"/>
            <a:ext cx="2859807" cy="0"/>
          </a:xfrm>
          <a:prstGeom prst="straightConnector1">
            <a:avLst/>
          </a:prstGeom>
          <a:ln w="12700">
            <a:solidFill>
              <a:schemeClr val="tx2"/>
            </a:solidFill>
            <a:headEnd type="triangle"/>
            <a:tailEnd type="triangle"/>
          </a:ln>
          <a:effectLst/>
        </p:spPr>
        <p:style>
          <a:lnRef idx="2">
            <a:schemeClr val="accent1"/>
          </a:lnRef>
          <a:fillRef idx="0">
            <a:schemeClr val="accent1"/>
          </a:fillRef>
          <a:effectRef idx="1">
            <a:schemeClr val="accent1"/>
          </a:effectRef>
          <a:fontRef idx="minor">
            <a:schemeClr val="tx1"/>
          </a:fontRef>
        </p:style>
      </p:cxnSp>
      <p:grpSp>
        <p:nvGrpSpPr>
          <p:cNvPr id="63" name="Group 62"/>
          <p:cNvGrpSpPr/>
          <p:nvPr/>
        </p:nvGrpSpPr>
        <p:grpSpPr>
          <a:xfrm>
            <a:off x="2350212" y="2059571"/>
            <a:ext cx="277200" cy="288000"/>
            <a:chOff x="5361148" y="1947863"/>
            <a:chExt cx="3295571" cy="4113212"/>
          </a:xfrm>
        </p:grpSpPr>
        <p:sp>
          <p:nvSpPr>
            <p:cNvPr id="64" name="Rectangle 5" descr="10%"/>
            <p:cNvSpPr>
              <a:spLocks noChangeArrowheads="1"/>
            </p:cNvSpPr>
            <p:nvPr/>
          </p:nvSpPr>
          <p:spPr bwMode="auto">
            <a:xfrm>
              <a:off x="5361148" y="1947863"/>
              <a:ext cx="3295571" cy="3963992"/>
            </a:xfrm>
            <a:prstGeom prst="rect">
              <a:avLst/>
            </a:prstGeom>
            <a:pattFill prst="pct10">
              <a:fgClr>
                <a:schemeClr val="accent1"/>
              </a:fgClr>
              <a:bgClr>
                <a:schemeClr val="bg1"/>
              </a:bgClr>
            </a:pattFill>
            <a:ln w="12700">
              <a:solidFill>
                <a:schemeClr val="tx1"/>
              </a:solidFill>
              <a:miter lim="800000"/>
              <a:headEnd/>
              <a:tailEnd/>
            </a:ln>
          </p:spPr>
          <p:txBody>
            <a:bodyPr wrap="none" lIns="75584" tIns="37792" rIns="75584" bIns="3779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65" name="Rectangle 10"/>
            <p:cNvSpPr>
              <a:spLocks noChangeArrowheads="1"/>
            </p:cNvSpPr>
            <p:nvPr/>
          </p:nvSpPr>
          <p:spPr bwMode="auto">
            <a:xfrm>
              <a:off x="5434355" y="2017713"/>
              <a:ext cx="1752567" cy="22606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75584" tIns="37792" rIns="75584" bIns="3779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66" name="Rectangle 11"/>
            <p:cNvSpPr>
              <a:spLocks noChangeArrowheads="1"/>
            </p:cNvSpPr>
            <p:nvPr/>
          </p:nvSpPr>
          <p:spPr bwMode="auto">
            <a:xfrm>
              <a:off x="7271608" y="2017713"/>
              <a:ext cx="841117" cy="1550988"/>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75584" tIns="37792" rIns="75584" bIns="3779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67" name="Rectangle 12"/>
            <p:cNvSpPr>
              <a:spLocks noChangeArrowheads="1"/>
            </p:cNvSpPr>
            <p:nvPr/>
          </p:nvSpPr>
          <p:spPr bwMode="auto">
            <a:xfrm>
              <a:off x="7271608" y="3651250"/>
              <a:ext cx="1310478" cy="414338"/>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75584" tIns="37792" rIns="75584" bIns="3779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68" name="Oval 13"/>
            <p:cNvSpPr>
              <a:spLocks noChangeArrowheads="1"/>
            </p:cNvSpPr>
            <p:nvPr/>
          </p:nvSpPr>
          <p:spPr bwMode="auto">
            <a:xfrm>
              <a:off x="7271608" y="4219575"/>
              <a:ext cx="208126" cy="201613"/>
            </a:xfrm>
            <a:prstGeom prst="ellipse">
              <a:avLst/>
            </a:prstGeom>
            <a:solidFill>
              <a:schemeClr val="bg2"/>
            </a:solidFill>
            <a:ln w="12700">
              <a:solidFill>
                <a:schemeClr val="tx1"/>
              </a:solidFill>
              <a:round/>
              <a:headEnd/>
              <a:tailEnd/>
            </a:ln>
          </p:spPr>
          <p:txBody>
            <a:bodyPr wrap="none" lIns="75584" tIns="37792" rIns="75584" bIns="3779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69" name="Oval 14"/>
            <p:cNvSpPr>
              <a:spLocks noChangeArrowheads="1"/>
            </p:cNvSpPr>
            <p:nvPr/>
          </p:nvSpPr>
          <p:spPr bwMode="auto">
            <a:xfrm>
              <a:off x="7639058" y="4219575"/>
              <a:ext cx="208126" cy="201613"/>
            </a:xfrm>
            <a:prstGeom prst="ellipse">
              <a:avLst/>
            </a:prstGeom>
            <a:solidFill>
              <a:schemeClr val="bg2"/>
            </a:solidFill>
            <a:ln w="12700">
              <a:solidFill>
                <a:schemeClr val="tx1"/>
              </a:solidFill>
              <a:round/>
              <a:headEnd/>
              <a:tailEnd/>
            </a:ln>
          </p:spPr>
          <p:txBody>
            <a:bodyPr wrap="none" lIns="75584" tIns="37792" rIns="75584" bIns="3779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70" name="Oval 15"/>
            <p:cNvSpPr>
              <a:spLocks noChangeArrowheads="1"/>
            </p:cNvSpPr>
            <p:nvPr/>
          </p:nvSpPr>
          <p:spPr bwMode="auto">
            <a:xfrm>
              <a:off x="7933306" y="4219575"/>
              <a:ext cx="208126" cy="201613"/>
            </a:xfrm>
            <a:prstGeom prst="ellipse">
              <a:avLst/>
            </a:prstGeom>
            <a:solidFill>
              <a:schemeClr val="bg2"/>
            </a:solidFill>
            <a:ln w="12700">
              <a:solidFill>
                <a:schemeClr val="tx1"/>
              </a:solidFill>
              <a:round/>
              <a:headEnd/>
              <a:tailEnd/>
            </a:ln>
          </p:spPr>
          <p:txBody>
            <a:bodyPr wrap="none" lIns="75584" tIns="37792" rIns="75584" bIns="3779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71" name="Oval 16"/>
            <p:cNvSpPr>
              <a:spLocks noChangeArrowheads="1"/>
            </p:cNvSpPr>
            <p:nvPr/>
          </p:nvSpPr>
          <p:spPr bwMode="auto">
            <a:xfrm>
              <a:off x="8300757" y="4219575"/>
              <a:ext cx="208126" cy="201613"/>
            </a:xfrm>
            <a:prstGeom prst="ellipse">
              <a:avLst/>
            </a:prstGeom>
            <a:solidFill>
              <a:schemeClr val="bg2"/>
            </a:solidFill>
            <a:ln w="12700">
              <a:solidFill>
                <a:schemeClr val="tx1"/>
              </a:solidFill>
              <a:round/>
              <a:headEnd/>
              <a:tailEnd/>
            </a:ln>
          </p:spPr>
          <p:txBody>
            <a:bodyPr wrap="none" lIns="75584" tIns="37792" rIns="75584" bIns="3779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72" name="Rectangle 17"/>
            <p:cNvSpPr>
              <a:spLocks noChangeArrowheads="1"/>
            </p:cNvSpPr>
            <p:nvPr/>
          </p:nvSpPr>
          <p:spPr bwMode="auto">
            <a:xfrm>
              <a:off x="7639058" y="5141913"/>
              <a:ext cx="943027" cy="6985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75584" tIns="37792" rIns="75584" bIns="3779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73" name="Rectangle 18"/>
            <p:cNvSpPr>
              <a:spLocks noChangeArrowheads="1"/>
            </p:cNvSpPr>
            <p:nvPr/>
          </p:nvSpPr>
          <p:spPr bwMode="auto">
            <a:xfrm>
              <a:off x="7933306" y="4503738"/>
              <a:ext cx="648780" cy="414338"/>
            </a:xfrm>
            <a:prstGeom prst="rect">
              <a:avLst/>
            </a:prstGeom>
            <a:solidFill>
              <a:srgbClr val="DADADA"/>
            </a:solidFill>
            <a:ln w="12700">
              <a:solidFill>
                <a:schemeClr val="tx1"/>
              </a:solidFill>
              <a:miter lim="800000"/>
              <a:headEnd/>
              <a:tailEnd/>
            </a:ln>
          </p:spPr>
          <p:txBody>
            <a:bodyPr wrap="none" lIns="75584" tIns="37792" rIns="75584" bIns="3779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74" name="Oval 19"/>
            <p:cNvSpPr>
              <a:spLocks noChangeArrowheads="1"/>
            </p:cNvSpPr>
            <p:nvPr/>
          </p:nvSpPr>
          <p:spPr bwMode="auto">
            <a:xfrm>
              <a:off x="8154350" y="4575175"/>
              <a:ext cx="281329" cy="271463"/>
            </a:xfrm>
            <a:prstGeom prst="ellipse">
              <a:avLst/>
            </a:prstGeom>
            <a:solidFill>
              <a:schemeClr val="bg2"/>
            </a:solidFill>
            <a:ln w="12700">
              <a:solidFill>
                <a:schemeClr val="tx1"/>
              </a:solidFill>
              <a:round/>
              <a:headEnd/>
              <a:tailEnd/>
            </a:ln>
          </p:spPr>
          <p:txBody>
            <a:bodyPr wrap="none" lIns="75584" tIns="37792" rIns="75584" bIns="3779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75" name="Freeform 20"/>
            <p:cNvSpPr>
              <a:spLocks/>
            </p:cNvSpPr>
            <p:nvPr/>
          </p:nvSpPr>
          <p:spPr bwMode="auto">
            <a:xfrm>
              <a:off x="6677371" y="5775325"/>
              <a:ext cx="1435" cy="285750"/>
            </a:xfrm>
            <a:custGeom>
              <a:avLst/>
              <a:gdLst>
                <a:gd name="T0" fmla="*/ 0 w 1"/>
                <a:gd name="T1" fmla="*/ 0 h 193"/>
                <a:gd name="T2" fmla="*/ 0 w 1"/>
                <a:gd name="T3" fmla="*/ 179 h 193"/>
                <a:gd name="T4" fmla="*/ 0 60000 65536"/>
                <a:gd name="T5" fmla="*/ 0 60000 65536"/>
                <a:gd name="T6" fmla="*/ 0 w 1"/>
                <a:gd name="T7" fmla="*/ 0 h 193"/>
                <a:gd name="T8" fmla="*/ 1 w 1"/>
                <a:gd name="T9" fmla="*/ 193 h 193"/>
              </a:gdLst>
              <a:ahLst/>
              <a:cxnLst>
                <a:cxn ang="T4">
                  <a:pos x="T0" y="T1"/>
                </a:cxn>
                <a:cxn ang="T5">
                  <a:pos x="T2" y="T3"/>
                </a:cxn>
              </a:cxnLst>
              <a:rect l="T6" t="T7" r="T8" b="T9"/>
              <a:pathLst>
                <a:path w="1" h="193">
                  <a:moveTo>
                    <a:pt x="0" y="0"/>
                  </a:moveTo>
                  <a:lnTo>
                    <a:pt x="0" y="192"/>
                  </a:lnTo>
                </a:path>
              </a:pathLst>
            </a:custGeom>
            <a:noFill/>
            <a:ln w="12700" cap="rnd" cmpd="sng">
              <a:solidFill>
                <a:schemeClr val="tx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lIns="75584" tIns="37792" rIns="75584" bIns="37792">
              <a:spAutoFit/>
            </a:bodyPr>
            <a:lstStyle/>
            <a:p>
              <a:endParaRPr lang="fr-FR" smtClean="0">
                <a:solidFill>
                  <a:srgbClr val="CCECFF"/>
                </a:solidFill>
              </a:endParaRPr>
            </a:p>
          </p:txBody>
        </p:sp>
        <p:sp>
          <p:nvSpPr>
            <p:cNvPr id="76" name="Freeform 21"/>
            <p:cNvSpPr>
              <a:spLocks/>
            </p:cNvSpPr>
            <p:nvPr/>
          </p:nvSpPr>
          <p:spPr bwMode="auto">
            <a:xfrm>
              <a:off x="7339069" y="5775325"/>
              <a:ext cx="1435" cy="285750"/>
            </a:xfrm>
            <a:custGeom>
              <a:avLst/>
              <a:gdLst>
                <a:gd name="T0" fmla="*/ 0 w 1"/>
                <a:gd name="T1" fmla="*/ 0 h 193"/>
                <a:gd name="T2" fmla="*/ 0 w 1"/>
                <a:gd name="T3" fmla="*/ 179 h 193"/>
                <a:gd name="T4" fmla="*/ 0 60000 65536"/>
                <a:gd name="T5" fmla="*/ 0 60000 65536"/>
                <a:gd name="T6" fmla="*/ 0 w 1"/>
                <a:gd name="T7" fmla="*/ 0 h 193"/>
                <a:gd name="T8" fmla="*/ 1 w 1"/>
                <a:gd name="T9" fmla="*/ 193 h 193"/>
              </a:gdLst>
              <a:ahLst/>
              <a:cxnLst>
                <a:cxn ang="T4">
                  <a:pos x="T0" y="T1"/>
                </a:cxn>
                <a:cxn ang="T5">
                  <a:pos x="T2" y="T3"/>
                </a:cxn>
              </a:cxnLst>
              <a:rect l="T6" t="T7" r="T8" b="T9"/>
              <a:pathLst>
                <a:path w="1" h="193">
                  <a:moveTo>
                    <a:pt x="0" y="0"/>
                  </a:moveTo>
                  <a:lnTo>
                    <a:pt x="0" y="192"/>
                  </a:lnTo>
                </a:path>
              </a:pathLst>
            </a:custGeom>
            <a:noFill/>
            <a:ln w="12700" cap="rnd" cmpd="sng">
              <a:solidFill>
                <a:schemeClr val="tx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lIns="75584" tIns="37792" rIns="75584" bIns="37792">
              <a:spAutoFit/>
            </a:bodyPr>
            <a:lstStyle/>
            <a:p>
              <a:endParaRPr lang="fr-FR" smtClean="0">
                <a:solidFill>
                  <a:srgbClr val="CCECFF"/>
                </a:solidFill>
              </a:endParaRPr>
            </a:p>
          </p:txBody>
        </p:sp>
        <p:grpSp>
          <p:nvGrpSpPr>
            <p:cNvPr id="77" name="Group 24"/>
            <p:cNvGrpSpPr>
              <a:grpSpLocks/>
            </p:cNvGrpSpPr>
            <p:nvPr/>
          </p:nvGrpSpPr>
          <p:grpSpPr bwMode="auto">
            <a:xfrm>
              <a:off x="5504687" y="2178050"/>
              <a:ext cx="574141" cy="1824038"/>
              <a:chOff x="1210" y="1540"/>
              <a:chExt cx="375" cy="1232"/>
            </a:xfrm>
          </p:grpSpPr>
          <p:sp>
            <p:nvSpPr>
              <p:cNvPr id="89" name="Freeform 25"/>
              <p:cNvSpPr>
                <a:spLocks/>
              </p:cNvSpPr>
              <p:nvPr/>
            </p:nvSpPr>
            <p:spPr bwMode="auto">
              <a:xfrm>
                <a:off x="1210" y="1774"/>
                <a:ext cx="375" cy="998"/>
              </a:xfrm>
              <a:custGeom>
                <a:avLst/>
                <a:gdLst>
                  <a:gd name="T0" fmla="*/ 293 w 375"/>
                  <a:gd name="T1" fmla="*/ 0 h 999"/>
                  <a:gd name="T2" fmla="*/ 308 w 375"/>
                  <a:gd name="T3" fmla="*/ 3 h 999"/>
                  <a:gd name="T4" fmla="*/ 323 w 375"/>
                  <a:gd name="T5" fmla="*/ 8 h 999"/>
                  <a:gd name="T6" fmla="*/ 336 w 375"/>
                  <a:gd name="T7" fmla="*/ 16 h 999"/>
                  <a:gd name="T8" fmla="*/ 352 w 375"/>
                  <a:gd name="T9" fmla="*/ 30 h 999"/>
                  <a:gd name="T10" fmla="*/ 365 w 375"/>
                  <a:gd name="T11" fmla="*/ 47 h 999"/>
                  <a:gd name="T12" fmla="*/ 374 w 375"/>
                  <a:gd name="T13" fmla="*/ 70 h 999"/>
                  <a:gd name="T14" fmla="*/ 374 w 375"/>
                  <a:gd name="T15" fmla="*/ 453 h 999"/>
                  <a:gd name="T16" fmla="*/ 371 w 375"/>
                  <a:gd name="T17" fmla="*/ 466 h 999"/>
                  <a:gd name="T18" fmla="*/ 363 w 375"/>
                  <a:gd name="T19" fmla="*/ 479 h 999"/>
                  <a:gd name="T20" fmla="*/ 350 w 375"/>
                  <a:gd name="T21" fmla="*/ 488 h 999"/>
                  <a:gd name="T22" fmla="*/ 336 w 375"/>
                  <a:gd name="T23" fmla="*/ 489 h 999"/>
                  <a:gd name="T24" fmla="*/ 324 w 375"/>
                  <a:gd name="T25" fmla="*/ 485 h 999"/>
                  <a:gd name="T26" fmla="*/ 315 w 375"/>
                  <a:gd name="T27" fmla="*/ 474 h 999"/>
                  <a:gd name="T28" fmla="*/ 310 w 375"/>
                  <a:gd name="T29" fmla="*/ 464 h 999"/>
                  <a:gd name="T30" fmla="*/ 308 w 375"/>
                  <a:gd name="T31" fmla="*/ 452 h 999"/>
                  <a:gd name="T32" fmla="*/ 287 w 375"/>
                  <a:gd name="T33" fmla="*/ 942 h 999"/>
                  <a:gd name="T34" fmla="*/ 282 w 375"/>
                  <a:gd name="T35" fmla="*/ 966 h 999"/>
                  <a:gd name="T36" fmla="*/ 272 w 375"/>
                  <a:gd name="T37" fmla="*/ 985 h 999"/>
                  <a:gd name="T38" fmla="*/ 257 w 375"/>
                  <a:gd name="T39" fmla="*/ 994 h 999"/>
                  <a:gd name="T40" fmla="*/ 243 w 375"/>
                  <a:gd name="T41" fmla="*/ 998 h 999"/>
                  <a:gd name="T42" fmla="*/ 227 w 375"/>
                  <a:gd name="T43" fmla="*/ 994 h 999"/>
                  <a:gd name="T44" fmla="*/ 214 w 375"/>
                  <a:gd name="T45" fmla="*/ 985 h 999"/>
                  <a:gd name="T46" fmla="*/ 204 w 375"/>
                  <a:gd name="T47" fmla="*/ 969 h 999"/>
                  <a:gd name="T48" fmla="*/ 199 w 375"/>
                  <a:gd name="T49" fmla="*/ 955 h 999"/>
                  <a:gd name="T50" fmla="*/ 176 w 375"/>
                  <a:gd name="T51" fmla="*/ 477 h 999"/>
                  <a:gd name="T52" fmla="*/ 174 w 375"/>
                  <a:gd name="T53" fmla="*/ 959 h 999"/>
                  <a:gd name="T54" fmla="*/ 164 w 375"/>
                  <a:gd name="T55" fmla="*/ 980 h 999"/>
                  <a:gd name="T56" fmla="*/ 148 w 375"/>
                  <a:gd name="T57" fmla="*/ 994 h 999"/>
                  <a:gd name="T58" fmla="*/ 129 w 375"/>
                  <a:gd name="T59" fmla="*/ 998 h 999"/>
                  <a:gd name="T60" fmla="*/ 113 w 375"/>
                  <a:gd name="T61" fmla="*/ 994 h 999"/>
                  <a:gd name="T62" fmla="*/ 100 w 375"/>
                  <a:gd name="T63" fmla="*/ 982 h 999"/>
                  <a:gd name="T64" fmla="*/ 91 w 375"/>
                  <a:gd name="T65" fmla="*/ 966 h 999"/>
                  <a:gd name="T66" fmla="*/ 87 w 375"/>
                  <a:gd name="T67" fmla="*/ 947 h 999"/>
                  <a:gd name="T68" fmla="*/ 66 w 375"/>
                  <a:gd name="T69" fmla="*/ 452 h 999"/>
                  <a:gd name="T70" fmla="*/ 62 w 375"/>
                  <a:gd name="T71" fmla="*/ 468 h 999"/>
                  <a:gd name="T72" fmla="*/ 57 w 375"/>
                  <a:gd name="T73" fmla="*/ 476 h 999"/>
                  <a:gd name="T74" fmla="*/ 49 w 375"/>
                  <a:gd name="T75" fmla="*/ 485 h 999"/>
                  <a:gd name="T76" fmla="*/ 41 w 375"/>
                  <a:gd name="T77" fmla="*/ 489 h 999"/>
                  <a:gd name="T78" fmla="*/ 30 w 375"/>
                  <a:gd name="T79" fmla="*/ 490 h 999"/>
                  <a:gd name="T80" fmla="*/ 20 w 375"/>
                  <a:gd name="T81" fmla="*/ 487 h 999"/>
                  <a:gd name="T82" fmla="*/ 13 w 375"/>
                  <a:gd name="T83" fmla="*/ 481 h 999"/>
                  <a:gd name="T84" fmla="*/ 6 w 375"/>
                  <a:gd name="T85" fmla="*/ 472 h 999"/>
                  <a:gd name="T86" fmla="*/ 2 w 375"/>
                  <a:gd name="T87" fmla="*/ 462 h 999"/>
                  <a:gd name="T88" fmla="*/ 0 w 375"/>
                  <a:gd name="T89" fmla="*/ 81 h 999"/>
                  <a:gd name="T90" fmla="*/ 9 w 375"/>
                  <a:gd name="T91" fmla="*/ 50 h 999"/>
                  <a:gd name="T92" fmla="*/ 23 w 375"/>
                  <a:gd name="T93" fmla="*/ 30 h 999"/>
                  <a:gd name="T94" fmla="*/ 46 w 375"/>
                  <a:gd name="T95" fmla="*/ 12 h 999"/>
                  <a:gd name="T96" fmla="*/ 72 w 375"/>
                  <a:gd name="T97" fmla="*/ 3 h 99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75"/>
                  <a:gd name="T148" fmla="*/ 0 h 999"/>
                  <a:gd name="T149" fmla="*/ 375 w 375"/>
                  <a:gd name="T150" fmla="*/ 999 h 99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75" h="999">
                    <a:moveTo>
                      <a:pt x="90" y="0"/>
                    </a:moveTo>
                    <a:lnTo>
                      <a:pt x="287" y="0"/>
                    </a:lnTo>
                    <a:lnTo>
                      <a:pt x="293" y="0"/>
                    </a:lnTo>
                    <a:lnTo>
                      <a:pt x="298" y="1"/>
                    </a:lnTo>
                    <a:lnTo>
                      <a:pt x="302" y="2"/>
                    </a:lnTo>
                    <a:lnTo>
                      <a:pt x="308" y="3"/>
                    </a:lnTo>
                    <a:lnTo>
                      <a:pt x="313" y="4"/>
                    </a:lnTo>
                    <a:lnTo>
                      <a:pt x="317" y="6"/>
                    </a:lnTo>
                    <a:lnTo>
                      <a:pt x="323" y="8"/>
                    </a:lnTo>
                    <a:lnTo>
                      <a:pt x="328" y="11"/>
                    </a:lnTo>
                    <a:lnTo>
                      <a:pt x="332" y="13"/>
                    </a:lnTo>
                    <a:lnTo>
                      <a:pt x="336" y="16"/>
                    </a:lnTo>
                    <a:lnTo>
                      <a:pt x="342" y="20"/>
                    </a:lnTo>
                    <a:lnTo>
                      <a:pt x="347" y="24"/>
                    </a:lnTo>
                    <a:lnTo>
                      <a:pt x="352" y="30"/>
                    </a:lnTo>
                    <a:lnTo>
                      <a:pt x="357" y="36"/>
                    </a:lnTo>
                    <a:lnTo>
                      <a:pt x="361" y="41"/>
                    </a:lnTo>
                    <a:lnTo>
                      <a:pt x="365" y="47"/>
                    </a:lnTo>
                    <a:lnTo>
                      <a:pt x="369" y="56"/>
                    </a:lnTo>
                    <a:lnTo>
                      <a:pt x="371" y="61"/>
                    </a:lnTo>
                    <a:lnTo>
                      <a:pt x="374" y="70"/>
                    </a:lnTo>
                    <a:lnTo>
                      <a:pt x="374" y="77"/>
                    </a:lnTo>
                    <a:lnTo>
                      <a:pt x="374" y="84"/>
                    </a:lnTo>
                    <a:lnTo>
                      <a:pt x="374" y="453"/>
                    </a:lnTo>
                    <a:lnTo>
                      <a:pt x="373" y="457"/>
                    </a:lnTo>
                    <a:lnTo>
                      <a:pt x="372" y="462"/>
                    </a:lnTo>
                    <a:lnTo>
                      <a:pt x="371" y="466"/>
                    </a:lnTo>
                    <a:lnTo>
                      <a:pt x="369" y="470"/>
                    </a:lnTo>
                    <a:lnTo>
                      <a:pt x="366" y="475"/>
                    </a:lnTo>
                    <a:lnTo>
                      <a:pt x="363" y="479"/>
                    </a:lnTo>
                    <a:lnTo>
                      <a:pt x="358" y="483"/>
                    </a:lnTo>
                    <a:lnTo>
                      <a:pt x="354" y="487"/>
                    </a:lnTo>
                    <a:lnTo>
                      <a:pt x="350" y="488"/>
                    </a:lnTo>
                    <a:lnTo>
                      <a:pt x="345" y="490"/>
                    </a:lnTo>
                    <a:lnTo>
                      <a:pt x="340" y="490"/>
                    </a:lnTo>
                    <a:lnTo>
                      <a:pt x="336" y="489"/>
                    </a:lnTo>
                    <a:lnTo>
                      <a:pt x="331" y="488"/>
                    </a:lnTo>
                    <a:lnTo>
                      <a:pt x="327" y="486"/>
                    </a:lnTo>
                    <a:lnTo>
                      <a:pt x="324" y="485"/>
                    </a:lnTo>
                    <a:lnTo>
                      <a:pt x="320" y="481"/>
                    </a:lnTo>
                    <a:lnTo>
                      <a:pt x="317" y="478"/>
                    </a:lnTo>
                    <a:lnTo>
                      <a:pt x="315" y="474"/>
                    </a:lnTo>
                    <a:lnTo>
                      <a:pt x="313" y="470"/>
                    </a:lnTo>
                    <a:lnTo>
                      <a:pt x="311" y="467"/>
                    </a:lnTo>
                    <a:lnTo>
                      <a:pt x="310" y="464"/>
                    </a:lnTo>
                    <a:lnTo>
                      <a:pt x="309" y="460"/>
                    </a:lnTo>
                    <a:lnTo>
                      <a:pt x="309" y="457"/>
                    </a:lnTo>
                    <a:lnTo>
                      <a:pt x="308" y="452"/>
                    </a:lnTo>
                    <a:lnTo>
                      <a:pt x="309" y="169"/>
                    </a:lnTo>
                    <a:lnTo>
                      <a:pt x="287" y="169"/>
                    </a:lnTo>
                    <a:lnTo>
                      <a:pt x="287" y="942"/>
                    </a:lnTo>
                    <a:lnTo>
                      <a:pt x="287" y="949"/>
                    </a:lnTo>
                    <a:lnTo>
                      <a:pt x="285" y="958"/>
                    </a:lnTo>
                    <a:lnTo>
                      <a:pt x="282" y="966"/>
                    </a:lnTo>
                    <a:lnTo>
                      <a:pt x="279" y="974"/>
                    </a:lnTo>
                    <a:lnTo>
                      <a:pt x="276" y="979"/>
                    </a:lnTo>
                    <a:lnTo>
                      <a:pt x="272" y="985"/>
                    </a:lnTo>
                    <a:lnTo>
                      <a:pt x="267" y="988"/>
                    </a:lnTo>
                    <a:lnTo>
                      <a:pt x="262" y="993"/>
                    </a:lnTo>
                    <a:lnTo>
                      <a:pt x="257" y="994"/>
                    </a:lnTo>
                    <a:lnTo>
                      <a:pt x="252" y="997"/>
                    </a:lnTo>
                    <a:lnTo>
                      <a:pt x="248" y="997"/>
                    </a:lnTo>
                    <a:lnTo>
                      <a:pt x="243" y="998"/>
                    </a:lnTo>
                    <a:lnTo>
                      <a:pt x="239" y="998"/>
                    </a:lnTo>
                    <a:lnTo>
                      <a:pt x="233" y="997"/>
                    </a:lnTo>
                    <a:lnTo>
                      <a:pt x="227" y="994"/>
                    </a:lnTo>
                    <a:lnTo>
                      <a:pt x="222" y="991"/>
                    </a:lnTo>
                    <a:lnTo>
                      <a:pt x="217" y="988"/>
                    </a:lnTo>
                    <a:lnTo>
                      <a:pt x="214" y="985"/>
                    </a:lnTo>
                    <a:lnTo>
                      <a:pt x="210" y="980"/>
                    </a:lnTo>
                    <a:lnTo>
                      <a:pt x="207" y="975"/>
                    </a:lnTo>
                    <a:lnTo>
                      <a:pt x="204" y="969"/>
                    </a:lnTo>
                    <a:lnTo>
                      <a:pt x="201" y="965"/>
                    </a:lnTo>
                    <a:lnTo>
                      <a:pt x="200" y="959"/>
                    </a:lnTo>
                    <a:lnTo>
                      <a:pt x="199" y="955"/>
                    </a:lnTo>
                    <a:lnTo>
                      <a:pt x="199" y="948"/>
                    </a:lnTo>
                    <a:lnTo>
                      <a:pt x="199" y="477"/>
                    </a:lnTo>
                    <a:lnTo>
                      <a:pt x="176" y="477"/>
                    </a:lnTo>
                    <a:lnTo>
                      <a:pt x="175" y="945"/>
                    </a:lnTo>
                    <a:lnTo>
                      <a:pt x="175" y="952"/>
                    </a:lnTo>
                    <a:lnTo>
                      <a:pt x="174" y="959"/>
                    </a:lnTo>
                    <a:lnTo>
                      <a:pt x="171" y="966"/>
                    </a:lnTo>
                    <a:lnTo>
                      <a:pt x="168" y="973"/>
                    </a:lnTo>
                    <a:lnTo>
                      <a:pt x="164" y="980"/>
                    </a:lnTo>
                    <a:lnTo>
                      <a:pt x="159" y="985"/>
                    </a:lnTo>
                    <a:lnTo>
                      <a:pt x="154" y="991"/>
                    </a:lnTo>
                    <a:lnTo>
                      <a:pt x="148" y="994"/>
                    </a:lnTo>
                    <a:lnTo>
                      <a:pt x="142" y="997"/>
                    </a:lnTo>
                    <a:lnTo>
                      <a:pt x="135" y="998"/>
                    </a:lnTo>
                    <a:lnTo>
                      <a:pt x="129" y="998"/>
                    </a:lnTo>
                    <a:lnTo>
                      <a:pt x="123" y="997"/>
                    </a:lnTo>
                    <a:lnTo>
                      <a:pt x="119" y="996"/>
                    </a:lnTo>
                    <a:lnTo>
                      <a:pt x="113" y="994"/>
                    </a:lnTo>
                    <a:lnTo>
                      <a:pt x="109" y="991"/>
                    </a:lnTo>
                    <a:lnTo>
                      <a:pt x="105" y="986"/>
                    </a:lnTo>
                    <a:lnTo>
                      <a:pt x="100" y="982"/>
                    </a:lnTo>
                    <a:lnTo>
                      <a:pt x="97" y="977"/>
                    </a:lnTo>
                    <a:lnTo>
                      <a:pt x="94" y="971"/>
                    </a:lnTo>
                    <a:lnTo>
                      <a:pt x="91" y="966"/>
                    </a:lnTo>
                    <a:lnTo>
                      <a:pt x="90" y="960"/>
                    </a:lnTo>
                    <a:lnTo>
                      <a:pt x="89" y="956"/>
                    </a:lnTo>
                    <a:lnTo>
                      <a:pt x="87" y="947"/>
                    </a:lnTo>
                    <a:lnTo>
                      <a:pt x="88" y="169"/>
                    </a:lnTo>
                    <a:lnTo>
                      <a:pt x="66" y="169"/>
                    </a:lnTo>
                    <a:lnTo>
                      <a:pt x="66" y="452"/>
                    </a:lnTo>
                    <a:lnTo>
                      <a:pt x="65" y="457"/>
                    </a:lnTo>
                    <a:lnTo>
                      <a:pt x="64" y="462"/>
                    </a:lnTo>
                    <a:lnTo>
                      <a:pt x="62" y="468"/>
                    </a:lnTo>
                    <a:lnTo>
                      <a:pt x="60" y="472"/>
                    </a:lnTo>
                    <a:lnTo>
                      <a:pt x="59" y="474"/>
                    </a:lnTo>
                    <a:lnTo>
                      <a:pt x="57" y="476"/>
                    </a:lnTo>
                    <a:lnTo>
                      <a:pt x="54" y="479"/>
                    </a:lnTo>
                    <a:lnTo>
                      <a:pt x="53" y="482"/>
                    </a:lnTo>
                    <a:lnTo>
                      <a:pt x="49" y="485"/>
                    </a:lnTo>
                    <a:lnTo>
                      <a:pt x="47" y="486"/>
                    </a:lnTo>
                    <a:lnTo>
                      <a:pt x="44" y="488"/>
                    </a:lnTo>
                    <a:lnTo>
                      <a:pt x="41" y="489"/>
                    </a:lnTo>
                    <a:lnTo>
                      <a:pt x="38" y="490"/>
                    </a:lnTo>
                    <a:lnTo>
                      <a:pt x="35" y="490"/>
                    </a:lnTo>
                    <a:lnTo>
                      <a:pt x="30" y="490"/>
                    </a:lnTo>
                    <a:lnTo>
                      <a:pt x="27" y="489"/>
                    </a:lnTo>
                    <a:lnTo>
                      <a:pt x="24" y="488"/>
                    </a:lnTo>
                    <a:lnTo>
                      <a:pt x="20" y="487"/>
                    </a:lnTo>
                    <a:lnTo>
                      <a:pt x="18" y="485"/>
                    </a:lnTo>
                    <a:lnTo>
                      <a:pt x="16" y="483"/>
                    </a:lnTo>
                    <a:lnTo>
                      <a:pt x="13" y="481"/>
                    </a:lnTo>
                    <a:lnTo>
                      <a:pt x="11" y="479"/>
                    </a:lnTo>
                    <a:lnTo>
                      <a:pt x="8" y="475"/>
                    </a:lnTo>
                    <a:lnTo>
                      <a:pt x="6" y="472"/>
                    </a:lnTo>
                    <a:lnTo>
                      <a:pt x="5" y="468"/>
                    </a:lnTo>
                    <a:lnTo>
                      <a:pt x="3" y="466"/>
                    </a:lnTo>
                    <a:lnTo>
                      <a:pt x="2" y="462"/>
                    </a:lnTo>
                    <a:lnTo>
                      <a:pt x="1" y="458"/>
                    </a:lnTo>
                    <a:lnTo>
                      <a:pt x="0" y="453"/>
                    </a:lnTo>
                    <a:lnTo>
                      <a:pt x="0" y="81"/>
                    </a:lnTo>
                    <a:lnTo>
                      <a:pt x="2" y="70"/>
                    </a:lnTo>
                    <a:lnTo>
                      <a:pt x="5" y="59"/>
                    </a:lnTo>
                    <a:lnTo>
                      <a:pt x="9" y="50"/>
                    </a:lnTo>
                    <a:lnTo>
                      <a:pt x="13" y="42"/>
                    </a:lnTo>
                    <a:lnTo>
                      <a:pt x="17" y="36"/>
                    </a:lnTo>
                    <a:lnTo>
                      <a:pt x="23" y="30"/>
                    </a:lnTo>
                    <a:lnTo>
                      <a:pt x="31" y="22"/>
                    </a:lnTo>
                    <a:lnTo>
                      <a:pt x="39" y="16"/>
                    </a:lnTo>
                    <a:lnTo>
                      <a:pt x="46" y="12"/>
                    </a:lnTo>
                    <a:lnTo>
                      <a:pt x="53" y="9"/>
                    </a:lnTo>
                    <a:lnTo>
                      <a:pt x="63" y="5"/>
                    </a:lnTo>
                    <a:lnTo>
                      <a:pt x="72" y="3"/>
                    </a:lnTo>
                    <a:lnTo>
                      <a:pt x="81" y="1"/>
                    </a:lnTo>
                    <a:lnTo>
                      <a:pt x="90" y="0"/>
                    </a:lnTo>
                  </a:path>
                </a:pathLst>
              </a:custGeom>
              <a:solidFill>
                <a:srgbClr val="000000"/>
              </a:solidFill>
              <a:ln>
                <a:noFill/>
              </a:ln>
              <a:extLst>
                <a:ext uri="{91240B29-F687-4F45-9708-019B960494DF}">
                  <a14:hiddenLine xmlns:a14="http://schemas.microsoft.com/office/drawing/2010/main" w="9525" cap="rnd">
                    <a:solidFill>
                      <a:srgbClr val="000000"/>
                    </a:solidFill>
                    <a:round/>
                    <a:headEnd/>
                    <a:tailEnd/>
                  </a14:hiddenLine>
                </a:ext>
              </a:extLst>
            </p:spPr>
            <p:txBody>
              <a:bodyPr wrap="none" lIns="75584" tIns="37792" rIns="75584" bIns="37792">
                <a:spAutoFit/>
              </a:bodyPr>
              <a:lstStyle/>
              <a:p>
                <a:endParaRPr lang="fr-FR" smtClean="0">
                  <a:solidFill>
                    <a:srgbClr val="CCECFF"/>
                  </a:solidFill>
                </a:endParaRPr>
              </a:p>
            </p:txBody>
          </p:sp>
          <p:sp>
            <p:nvSpPr>
              <p:cNvPr id="90" name="Oval 26"/>
              <p:cNvSpPr>
                <a:spLocks noChangeArrowheads="1"/>
              </p:cNvSpPr>
              <p:nvPr/>
            </p:nvSpPr>
            <p:spPr bwMode="auto">
              <a:xfrm>
                <a:off x="1315" y="1540"/>
                <a:ext cx="152" cy="193"/>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lIns="75584" tIns="37792" rIns="75584" bIns="3779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grpSp>
        <p:grpSp>
          <p:nvGrpSpPr>
            <p:cNvPr id="78" name="Group 77"/>
            <p:cNvGrpSpPr>
              <a:grpSpLocks/>
            </p:cNvGrpSpPr>
            <p:nvPr/>
          </p:nvGrpSpPr>
          <p:grpSpPr bwMode="auto">
            <a:xfrm>
              <a:off x="6361594" y="2178050"/>
              <a:ext cx="690405" cy="1820863"/>
              <a:chOff x="1761" y="1540"/>
              <a:chExt cx="448" cy="1230"/>
            </a:xfrm>
          </p:grpSpPr>
          <p:sp>
            <p:nvSpPr>
              <p:cNvPr id="87" name="Freeform 28"/>
              <p:cNvSpPr>
                <a:spLocks/>
              </p:cNvSpPr>
              <p:nvPr/>
            </p:nvSpPr>
            <p:spPr bwMode="auto">
              <a:xfrm>
                <a:off x="1761" y="1774"/>
                <a:ext cx="448" cy="996"/>
              </a:xfrm>
              <a:custGeom>
                <a:avLst/>
                <a:gdLst>
                  <a:gd name="T0" fmla="*/ 335 w 450"/>
                  <a:gd name="T1" fmla="*/ 1 h 997"/>
                  <a:gd name="T2" fmla="*/ 349 w 450"/>
                  <a:gd name="T3" fmla="*/ 7 h 997"/>
                  <a:gd name="T4" fmla="*/ 362 w 450"/>
                  <a:gd name="T5" fmla="*/ 19 h 997"/>
                  <a:gd name="T6" fmla="*/ 373 w 450"/>
                  <a:gd name="T7" fmla="*/ 33 h 997"/>
                  <a:gd name="T8" fmla="*/ 380 w 450"/>
                  <a:gd name="T9" fmla="*/ 50 h 997"/>
                  <a:gd name="T10" fmla="*/ 386 w 450"/>
                  <a:gd name="T11" fmla="*/ 70 h 997"/>
                  <a:gd name="T12" fmla="*/ 448 w 450"/>
                  <a:gd name="T13" fmla="*/ 375 h 997"/>
                  <a:gd name="T14" fmla="*/ 448 w 450"/>
                  <a:gd name="T15" fmla="*/ 394 h 997"/>
                  <a:gd name="T16" fmla="*/ 442 w 450"/>
                  <a:gd name="T17" fmla="*/ 411 h 997"/>
                  <a:gd name="T18" fmla="*/ 429 w 450"/>
                  <a:gd name="T19" fmla="*/ 423 h 997"/>
                  <a:gd name="T20" fmla="*/ 415 w 450"/>
                  <a:gd name="T21" fmla="*/ 426 h 997"/>
                  <a:gd name="T22" fmla="*/ 403 w 450"/>
                  <a:gd name="T23" fmla="*/ 422 h 997"/>
                  <a:gd name="T24" fmla="*/ 391 w 450"/>
                  <a:gd name="T25" fmla="*/ 412 h 997"/>
                  <a:gd name="T26" fmla="*/ 384 w 450"/>
                  <a:gd name="T27" fmla="*/ 395 h 997"/>
                  <a:gd name="T28" fmla="*/ 408 w 450"/>
                  <a:gd name="T29" fmla="*/ 616 h 997"/>
                  <a:gd name="T30" fmla="*/ 325 w 450"/>
                  <a:gd name="T31" fmla="*/ 957 h 997"/>
                  <a:gd name="T32" fmla="*/ 319 w 450"/>
                  <a:gd name="T33" fmla="*/ 975 h 997"/>
                  <a:gd name="T34" fmla="*/ 307 w 450"/>
                  <a:gd name="T35" fmla="*/ 989 h 997"/>
                  <a:gd name="T36" fmla="*/ 294 w 450"/>
                  <a:gd name="T37" fmla="*/ 995 h 997"/>
                  <a:gd name="T38" fmla="*/ 281 w 450"/>
                  <a:gd name="T39" fmla="*/ 995 h 997"/>
                  <a:gd name="T40" fmla="*/ 266 w 450"/>
                  <a:gd name="T41" fmla="*/ 989 h 997"/>
                  <a:gd name="T42" fmla="*/ 256 w 450"/>
                  <a:gd name="T43" fmla="*/ 978 h 997"/>
                  <a:gd name="T44" fmla="*/ 249 w 450"/>
                  <a:gd name="T45" fmla="*/ 965 h 997"/>
                  <a:gd name="T46" fmla="*/ 246 w 450"/>
                  <a:gd name="T47" fmla="*/ 950 h 997"/>
                  <a:gd name="T48" fmla="*/ 206 w 450"/>
                  <a:gd name="T49" fmla="*/ 950 h 997"/>
                  <a:gd name="T50" fmla="*/ 203 w 450"/>
                  <a:gd name="T51" fmla="*/ 965 h 997"/>
                  <a:gd name="T52" fmla="*/ 195 w 450"/>
                  <a:gd name="T53" fmla="*/ 980 h 997"/>
                  <a:gd name="T54" fmla="*/ 183 w 450"/>
                  <a:gd name="T55" fmla="*/ 991 h 997"/>
                  <a:gd name="T56" fmla="*/ 169 w 450"/>
                  <a:gd name="T57" fmla="*/ 996 h 997"/>
                  <a:gd name="T58" fmla="*/ 155 w 450"/>
                  <a:gd name="T59" fmla="*/ 995 h 997"/>
                  <a:gd name="T60" fmla="*/ 142 w 450"/>
                  <a:gd name="T61" fmla="*/ 987 h 997"/>
                  <a:gd name="T62" fmla="*/ 134 w 450"/>
                  <a:gd name="T63" fmla="*/ 977 h 997"/>
                  <a:gd name="T64" fmla="*/ 127 w 450"/>
                  <a:gd name="T65" fmla="*/ 960 h 997"/>
                  <a:gd name="T66" fmla="*/ 125 w 450"/>
                  <a:gd name="T67" fmla="*/ 618 h 997"/>
                  <a:gd name="T68" fmla="*/ 125 w 450"/>
                  <a:gd name="T69" fmla="*/ 140 h 997"/>
                  <a:gd name="T70" fmla="*/ 62 w 450"/>
                  <a:gd name="T71" fmla="*/ 414 h 997"/>
                  <a:gd name="T72" fmla="*/ 52 w 450"/>
                  <a:gd name="T73" fmla="*/ 428 h 997"/>
                  <a:gd name="T74" fmla="*/ 37 w 450"/>
                  <a:gd name="T75" fmla="*/ 434 h 997"/>
                  <a:gd name="T76" fmla="*/ 23 w 450"/>
                  <a:gd name="T77" fmla="*/ 431 h 997"/>
                  <a:gd name="T78" fmla="*/ 9 w 450"/>
                  <a:gd name="T79" fmla="*/ 421 h 997"/>
                  <a:gd name="T80" fmla="*/ 2 w 450"/>
                  <a:gd name="T81" fmla="*/ 407 h 997"/>
                  <a:gd name="T82" fmla="*/ 0 w 450"/>
                  <a:gd name="T83" fmla="*/ 391 h 997"/>
                  <a:gd name="T84" fmla="*/ 64 w 450"/>
                  <a:gd name="T85" fmla="*/ 84 h 997"/>
                  <a:gd name="T86" fmla="*/ 67 w 450"/>
                  <a:gd name="T87" fmla="*/ 64 h 997"/>
                  <a:gd name="T88" fmla="*/ 71 w 450"/>
                  <a:gd name="T89" fmla="*/ 47 h 997"/>
                  <a:gd name="T90" fmla="*/ 81 w 450"/>
                  <a:gd name="T91" fmla="*/ 28 h 997"/>
                  <a:gd name="T92" fmla="*/ 93 w 450"/>
                  <a:gd name="T93" fmla="*/ 14 h 997"/>
                  <a:gd name="T94" fmla="*/ 107 w 450"/>
                  <a:gd name="T95" fmla="*/ 4 h 99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50"/>
                  <a:gd name="T145" fmla="*/ 0 h 997"/>
                  <a:gd name="T146" fmla="*/ 450 w 450"/>
                  <a:gd name="T147" fmla="*/ 997 h 99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50" h="997">
                    <a:moveTo>
                      <a:pt x="123" y="0"/>
                    </a:moveTo>
                    <a:lnTo>
                      <a:pt x="329" y="0"/>
                    </a:lnTo>
                    <a:lnTo>
                      <a:pt x="335" y="1"/>
                    </a:lnTo>
                    <a:lnTo>
                      <a:pt x="339" y="3"/>
                    </a:lnTo>
                    <a:lnTo>
                      <a:pt x="344" y="4"/>
                    </a:lnTo>
                    <a:lnTo>
                      <a:pt x="349" y="7"/>
                    </a:lnTo>
                    <a:lnTo>
                      <a:pt x="354" y="10"/>
                    </a:lnTo>
                    <a:lnTo>
                      <a:pt x="358" y="14"/>
                    </a:lnTo>
                    <a:lnTo>
                      <a:pt x="362" y="19"/>
                    </a:lnTo>
                    <a:lnTo>
                      <a:pt x="367" y="23"/>
                    </a:lnTo>
                    <a:lnTo>
                      <a:pt x="370" y="28"/>
                    </a:lnTo>
                    <a:lnTo>
                      <a:pt x="373" y="33"/>
                    </a:lnTo>
                    <a:lnTo>
                      <a:pt x="376" y="38"/>
                    </a:lnTo>
                    <a:lnTo>
                      <a:pt x="378" y="44"/>
                    </a:lnTo>
                    <a:lnTo>
                      <a:pt x="380" y="50"/>
                    </a:lnTo>
                    <a:lnTo>
                      <a:pt x="382" y="54"/>
                    </a:lnTo>
                    <a:lnTo>
                      <a:pt x="383" y="62"/>
                    </a:lnTo>
                    <a:lnTo>
                      <a:pt x="386" y="70"/>
                    </a:lnTo>
                    <a:lnTo>
                      <a:pt x="386" y="78"/>
                    </a:lnTo>
                    <a:lnTo>
                      <a:pt x="388" y="87"/>
                    </a:lnTo>
                    <a:lnTo>
                      <a:pt x="448" y="375"/>
                    </a:lnTo>
                    <a:lnTo>
                      <a:pt x="449" y="381"/>
                    </a:lnTo>
                    <a:lnTo>
                      <a:pt x="449" y="388"/>
                    </a:lnTo>
                    <a:lnTo>
                      <a:pt x="448" y="394"/>
                    </a:lnTo>
                    <a:lnTo>
                      <a:pt x="447" y="400"/>
                    </a:lnTo>
                    <a:lnTo>
                      <a:pt x="445" y="405"/>
                    </a:lnTo>
                    <a:lnTo>
                      <a:pt x="442" y="411"/>
                    </a:lnTo>
                    <a:lnTo>
                      <a:pt x="438" y="416"/>
                    </a:lnTo>
                    <a:lnTo>
                      <a:pt x="433" y="420"/>
                    </a:lnTo>
                    <a:lnTo>
                      <a:pt x="429" y="423"/>
                    </a:lnTo>
                    <a:lnTo>
                      <a:pt x="425" y="425"/>
                    </a:lnTo>
                    <a:lnTo>
                      <a:pt x="420" y="426"/>
                    </a:lnTo>
                    <a:lnTo>
                      <a:pt x="415" y="426"/>
                    </a:lnTo>
                    <a:lnTo>
                      <a:pt x="411" y="425"/>
                    </a:lnTo>
                    <a:lnTo>
                      <a:pt x="406" y="424"/>
                    </a:lnTo>
                    <a:lnTo>
                      <a:pt x="403" y="422"/>
                    </a:lnTo>
                    <a:lnTo>
                      <a:pt x="398" y="419"/>
                    </a:lnTo>
                    <a:lnTo>
                      <a:pt x="394" y="416"/>
                    </a:lnTo>
                    <a:lnTo>
                      <a:pt x="391" y="412"/>
                    </a:lnTo>
                    <a:lnTo>
                      <a:pt x="388" y="406"/>
                    </a:lnTo>
                    <a:lnTo>
                      <a:pt x="386" y="400"/>
                    </a:lnTo>
                    <a:lnTo>
                      <a:pt x="384" y="395"/>
                    </a:lnTo>
                    <a:lnTo>
                      <a:pt x="326" y="141"/>
                    </a:lnTo>
                    <a:lnTo>
                      <a:pt x="306" y="141"/>
                    </a:lnTo>
                    <a:lnTo>
                      <a:pt x="408" y="616"/>
                    </a:lnTo>
                    <a:lnTo>
                      <a:pt x="325" y="616"/>
                    </a:lnTo>
                    <a:lnTo>
                      <a:pt x="326" y="950"/>
                    </a:lnTo>
                    <a:lnTo>
                      <a:pt x="325" y="957"/>
                    </a:lnTo>
                    <a:lnTo>
                      <a:pt x="324" y="963"/>
                    </a:lnTo>
                    <a:lnTo>
                      <a:pt x="322" y="969"/>
                    </a:lnTo>
                    <a:lnTo>
                      <a:pt x="319" y="975"/>
                    </a:lnTo>
                    <a:lnTo>
                      <a:pt x="315" y="980"/>
                    </a:lnTo>
                    <a:lnTo>
                      <a:pt x="312" y="984"/>
                    </a:lnTo>
                    <a:lnTo>
                      <a:pt x="307" y="989"/>
                    </a:lnTo>
                    <a:lnTo>
                      <a:pt x="303" y="992"/>
                    </a:lnTo>
                    <a:lnTo>
                      <a:pt x="299" y="994"/>
                    </a:lnTo>
                    <a:lnTo>
                      <a:pt x="294" y="995"/>
                    </a:lnTo>
                    <a:lnTo>
                      <a:pt x="289" y="996"/>
                    </a:lnTo>
                    <a:lnTo>
                      <a:pt x="285" y="996"/>
                    </a:lnTo>
                    <a:lnTo>
                      <a:pt x="281" y="995"/>
                    </a:lnTo>
                    <a:lnTo>
                      <a:pt x="275" y="995"/>
                    </a:lnTo>
                    <a:lnTo>
                      <a:pt x="270" y="992"/>
                    </a:lnTo>
                    <a:lnTo>
                      <a:pt x="266" y="989"/>
                    </a:lnTo>
                    <a:lnTo>
                      <a:pt x="263" y="986"/>
                    </a:lnTo>
                    <a:lnTo>
                      <a:pt x="258" y="983"/>
                    </a:lnTo>
                    <a:lnTo>
                      <a:pt x="256" y="978"/>
                    </a:lnTo>
                    <a:lnTo>
                      <a:pt x="253" y="975"/>
                    </a:lnTo>
                    <a:lnTo>
                      <a:pt x="250" y="969"/>
                    </a:lnTo>
                    <a:lnTo>
                      <a:pt x="249" y="965"/>
                    </a:lnTo>
                    <a:lnTo>
                      <a:pt x="247" y="960"/>
                    </a:lnTo>
                    <a:lnTo>
                      <a:pt x="246" y="955"/>
                    </a:lnTo>
                    <a:lnTo>
                      <a:pt x="246" y="950"/>
                    </a:lnTo>
                    <a:lnTo>
                      <a:pt x="246" y="618"/>
                    </a:lnTo>
                    <a:lnTo>
                      <a:pt x="206" y="618"/>
                    </a:lnTo>
                    <a:lnTo>
                      <a:pt x="206" y="950"/>
                    </a:lnTo>
                    <a:lnTo>
                      <a:pt x="205" y="955"/>
                    </a:lnTo>
                    <a:lnTo>
                      <a:pt x="204" y="960"/>
                    </a:lnTo>
                    <a:lnTo>
                      <a:pt x="203" y="965"/>
                    </a:lnTo>
                    <a:lnTo>
                      <a:pt x="200" y="970"/>
                    </a:lnTo>
                    <a:lnTo>
                      <a:pt x="197" y="975"/>
                    </a:lnTo>
                    <a:lnTo>
                      <a:pt x="195" y="980"/>
                    </a:lnTo>
                    <a:lnTo>
                      <a:pt x="192" y="984"/>
                    </a:lnTo>
                    <a:lnTo>
                      <a:pt x="187" y="988"/>
                    </a:lnTo>
                    <a:lnTo>
                      <a:pt x="183" y="991"/>
                    </a:lnTo>
                    <a:lnTo>
                      <a:pt x="178" y="994"/>
                    </a:lnTo>
                    <a:lnTo>
                      <a:pt x="174" y="995"/>
                    </a:lnTo>
                    <a:lnTo>
                      <a:pt x="169" y="996"/>
                    </a:lnTo>
                    <a:lnTo>
                      <a:pt x="164" y="996"/>
                    </a:lnTo>
                    <a:lnTo>
                      <a:pt x="160" y="995"/>
                    </a:lnTo>
                    <a:lnTo>
                      <a:pt x="155" y="995"/>
                    </a:lnTo>
                    <a:lnTo>
                      <a:pt x="151" y="992"/>
                    </a:lnTo>
                    <a:lnTo>
                      <a:pt x="146" y="990"/>
                    </a:lnTo>
                    <a:lnTo>
                      <a:pt x="142" y="987"/>
                    </a:lnTo>
                    <a:lnTo>
                      <a:pt x="139" y="984"/>
                    </a:lnTo>
                    <a:lnTo>
                      <a:pt x="135" y="980"/>
                    </a:lnTo>
                    <a:lnTo>
                      <a:pt x="134" y="977"/>
                    </a:lnTo>
                    <a:lnTo>
                      <a:pt x="131" y="972"/>
                    </a:lnTo>
                    <a:lnTo>
                      <a:pt x="128" y="966"/>
                    </a:lnTo>
                    <a:lnTo>
                      <a:pt x="127" y="960"/>
                    </a:lnTo>
                    <a:lnTo>
                      <a:pt x="125" y="955"/>
                    </a:lnTo>
                    <a:lnTo>
                      <a:pt x="125" y="950"/>
                    </a:lnTo>
                    <a:lnTo>
                      <a:pt x="125" y="618"/>
                    </a:lnTo>
                    <a:lnTo>
                      <a:pt x="45" y="618"/>
                    </a:lnTo>
                    <a:lnTo>
                      <a:pt x="145" y="140"/>
                    </a:lnTo>
                    <a:lnTo>
                      <a:pt x="125" y="140"/>
                    </a:lnTo>
                    <a:lnTo>
                      <a:pt x="66" y="399"/>
                    </a:lnTo>
                    <a:lnTo>
                      <a:pt x="64" y="407"/>
                    </a:lnTo>
                    <a:lnTo>
                      <a:pt x="62" y="414"/>
                    </a:lnTo>
                    <a:lnTo>
                      <a:pt x="59" y="419"/>
                    </a:lnTo>
                    <a:lnTo>
                      <a:pt x="55" y="424"/>
                    </a:lnTo>
                    <a:lnTo>
                      <a:pt x="52" y="428"/>
                    </a:lnTo>
                    <a:lnTo>
                      <a:pt x="48" y="430"/>
                    </a:lnTo>
                    <a:lnTo>
                      <a:pt x="42" y="432"/>
                    </a:lnTo>
                    <a:lnTo>
                      <a:pt x="37" y="434"/>
                    </a:lnTo>
                    <a:lnTo>
                      <a:pt x="30" y="433"/>
                    </a:lnTo>
                    <a:lnTo>
                      <a:pt x="26" y="432"/>
                    </a:lnTo>
                    <a:lnTo>
                      <a:pt x="23" y="431"/>
                    </a:lnTo>
                    <a:lnTo>
                      <a:pt x="17" y="429"/>
                    </a:lnTo>
                    <a:lnTo>
                      <a:pt x="13" y="426"/>
                    </a:lnTo>
                    <a:lnTo>
                      <a:pt x="9" y="421"/>
                    </a:lnTo>
                    <a:lnTo>
                      <a:pt x="6" y="417"/>
                    </a:lnTo>
                    <a:lnTo>
                      <a:pt x="4" y="412"/>
                    </a:lnTo>
                    <a:lnTo>
                      <a:pt x="2" y="407"/>
                    </a:lnTo>
                    <a:lnTo>
                      <a:pt x="1" y="402"/>
                    </a:lnTo>
                    <a:lnTo>
                      <a:pt x="0" y="396"/>
                    </a:lnTo>
                    <a:lnTo>
                      <a:pt x="0" y="391"/>
                    </a:lnTo>
                    <a:lnTo>
                      <a:pt x="1" y="387"/>
                    </a:lnTo>
                    <a:lnTo>
                      <a:pt x="2" y="382"/>
                    </a:lnTo>
                    <a:lnTo>
                      <a:pt x="64" y="84"/>
                    </a:lnTo>
                    <a:lnTo>
                      <a:pt x="65" y="76"/>
                    </a:lnTo>
                    <a:lnTo>
                      <a:pt x="66" y="70"/>
                    </a:lnTo>
                    <a:lnTo>
                      <a:pt x="67" y="64"/>
                    </a:lnTo>
                    <a:lnTo>
                      <a:pt x="68" y="59"/>
                    </a:lnTo>
                    <a:lnTo>
                      <a:pt x="70" y="52"/>
                    </a:lnTo>
                    <a:lnTo>
                      <a:pt x="71" y="47"/>
                    </a:lnTo>
                    <a:lnTo>
                      <a:pt x="74" y="39"/>
                    </a:lnTo>
                    <a:lnTo>
                      <a:pt x="77" y="33"/>
                    </a:lnTo>
                    <a:lnTo>
                      <a:pt x="81" y="28"/>
                    </a:lnTo>
                    <a:lnTo>
                      <a:pt x="84" y="23"/>
                    </a:lnTo>
                    <a:lnTo>
                      <a:pt x="89" y="19"/>
                    </a:lnTo>
                    <a:lnTo>
                      <a:pt x="93" y="14"/>
                    </a:lnTo>
                    <a:lnTo>
                      <a:pt x="96" y="11"/>
                    </a:lnTo>
                    <a:lnTo>
                      <a:pt x="103" y="7"/>
                    </a:lnTo>
                    <a:lnTo>
                      <a:pt x="107" y="4"/>
                    </a:lnTo>
                    <a:lnTo>
                      <a:pt x="114" y="2"/>
                    </a:lnTo>
                    <a:lnTo>
                      <a:pt x="123" y="0"/>
                    </a:lnTo>
                  </a:path>
                </a:pathLst>
              </a:custGeom>
              <a:solidFill>
                <a:srgbClr val="000000"/>
              </a:solidFill>
              <a:ln>
                <a:noFill/>
              </a:ln>
              <a:extLst>
                <a:ext uri="{91240B29-F687-4F45-9708-019B960494DF}">
                  <a14:hiddenLine xmlns:a14="http://schemas.microsoft.com/office/drawing/2010/main" w="9525" cap="rnd">
                    <a:solidFill>
                      <a:srgbClr val="000000"/>
                    </a:solidFill>
                    <a:round/>
                    <a:headEnd/>
                    <a:tailEnd/>
                  </a14:hiddenLine>
                </a:ext>
              </a:extLst>
            </p:spPr>
            <p:txBody>
              <a:bodyPr wrap="none" lIns="75584" tIns="37792" rIns="75584" bIns="37792">
                <a:spAutoFit/>
              </a:bodyPr>
              <a:lstStyle/>
              <a:p>
                <a:endParaRPr lang="fr-FR" smtClean="0">
                  <a:solidFill>
                    <a:srgbClr val="CCECFF"/>
                  </a:solidFill>
                </a:endParaRPr>
              </a:p>
            </p:txBody>
          </p:sp>
          <p:sp>
            <p:nvSpPr>
              <p:cNvPr id="88" name="Oval 29"/>
              <p:cNvSpPr>
                <a:spLocks noChangeArrowheads="1"/>
              </p:cNvSpPr>
              <p:nvPr/>
            </p:nvSpPr>
            <p:spPr bwMode="auto">
              <a:xfrm>
                <a:off x="1914" y="1540"/>
                <a:ext cx="152" cy="193"/>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lIns="75584" tIns="37792" rIns="75584" bIns="3779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grpSp>
        <p:grpSp>
          <p:nvGrpSpPr>
            <p:cNvPr id="79" name="Group 30"/>
            <p:cNvGrpSpPr>
              <a:grpSpLocks/>
            </p:cNvGrpSpPr>
            <p:nvPr/>
          </p:nvGrpSpPr>
          <p:grpSpPr bwMode="auto">
            <a:xfrm>
              <a:off x="5770228" y="4994275"/>
              <a:ext cx="1125317" cy="514350"/>
              <a:chOff x="4501" y="1117"/>
              <a:chExt cx="784" cy="324"/>
            </a:xfrm>
          </p:grpSpPr>
          <p:sp>
            <p:nvSpPr>
              <p:cNvPr id="85" name="Freeform 31"/>
              <p:cNvSpPr>
                <a:spLocks/>
              </p:cNvSpPr>
              <p:nvPr/>
            </p:nvSpPr>
            <p:spPr bwMode="auto">
              <a:xfrm>
                <a:off x="4501" y="1117"/>
                <a:ext cx="636" cy="324"/>
              </a:xfrm>
              <a:custGeom>
                <a:avLst/>
                <a:gdLst>
                  <a:gd name="T0" fmla="*/ 635 w 596"/>
                  <a:gd name="T1" fmla="*/ 253 h 348"/>
                  <a:gd name="T2" fmla="*/ 633 w 596"/>
                  <a:gd name="T3" fmla="*/ 266 h 348"/>
                  <a:gd name="T4" fmla="*/ 630 w 596"/>
                  <a:gd name="T5" fmla="*/ 279 h 348"/>
                  <a:gd name="T6" fmla="*/ 624 w 596"/>
                  <a:gd name="T7" fmla="*/ 290 h 348"/>
                  <a:gd name="T8" fmla="*/ 616 w 596"/>
                  <a:gd name="T9" fmla="*/ 304 h 348"/>
                  <a:gd name="T10" fmla="*/ 605 w 596"/>
                  <a:gd name="T11" fmla="*/ 316 h 348"/>
                  <a:gd name="T12" fmla="*/ 590 w 596"/>
                  <a:gd name="T13" fmla="*/ 323 h 348"/>
                  <a:gd name="T14" fmla="*/ 347 w 596"/>
                  <a:gd name="T15" fmla="*/ 323 h 348"/>
                  <a:gd name="T16" fmla="*/ 338 w 596"/>
                  <a:gd name="T17" fmla="*/ 320 h 348"/>
                  <a:gd name="T18" fmla="*/ 330 w 596"/>
                  <a:gd name="T19" fmla="*/ 314 h 348"/>
                  <a:gd name="T20" fmla="*/ 324 w 596"/>
                  <a:gd name="T21" fmla="*/ 302 h 348"/>
                  <a:gd name="T22" fmla="*/ 323 w 596"/>
                  <a:gd name="T23" fmla="*/ 290 h 348"/>
                  <a:gd name="T24" fmla="*/ 327 w 596"/>
                  <a:gd name="T25" fmla="*/ 279 h 348"/>
                  <a:gd name="T26" fmla="*/ 333 w 596"/>
                  <a:gd name="T27" fmla="*/ 272 h 348"/>
                  <a:gd name="T28" fmla="*/ 339 w 596"/>
                  <a:gd name="T29" fmla="*/ 268 h 348"/>
                  <a:gd name="T30" fmla="*/ 348 w 596"/>
                  <a:gd name="T31" fmla="*/ 266 h 348"/>
                  <a:gd name="T32" fmla="*/ 36 w 596"/>
                  <a:gd name="T33" fmla="*/ 248 h 348"/>
                  <a:gd name="T34" fmla="*/ 20 w 596"/>
                  <a:gd name="T35" fmla="*/ 244 h 348"/>
                  <a:gd name="T36" fmla="*/ 9 w 596"/>
                  <a:gd name="T37" fmla="*/ 235 h 348"/>
                  <a:gd name="T38" fmla="*/ 2 w 596"/>
                  <a:gd name="T39" fmla="*/ 222 h 348"/>
                  <a:gd name="T40" fmla="*/ 0 w 596"/>
                  <a:gd name="T41" fmla="*/ 210 h 348"/>
                  <a:gd name="T42" fmla="*/ 2 w 596"/>
                  <a:gd name="T43" fmla="*/ 196 h 348"/>
                  <a:gd name="T44" fmla="*/ 9 w 596"/>
                  <a:gd name="T45" fmla="*/ 184 h 348"/>
                  <a:gd name="T46" fmla="*/ 18 w 596"/>
                  <a:gd name="T47" fmla="*/ 176 h 348"/>
                  <a:gd name="T48" fmla="*/ 28 w 596"/>
                  <a:gd name="T49" fmla="*/ 172 h 348"/>
                  <a:gd name="T50" fmla="*/ 332 w 596"/>
                  <a:gd name="T51" fmla="*/ 152 h 348"/>
                  <a:gd name="T52" fmla="*/ 25 w 596"/>
                  <a:gd name="T53" fmla="*/ 150 h 348"/>
                  <a:gd name="T54" fmla="*/ 12 w 596"/>
                  <a:gd name="T55" fmla="*/ 142 h 348"/>
                  <a:gd name="T56" fmla="*/ 2 w 596"/>
                  <a:gd name="T57" fmla="*/ 128 h 348"/>
                  <a:gd name="T58" fmla="*/ 0 w 596"/>
                  <a:gd name="T59" fmla="*/ 112 h 348"/>
                  <a:gd name="T60" fmla="*/ 3 w 596"/>
                  <a:gd name="T61" fmla="*/ 98 h 348"/>
                  <a:gd name="T62" fmla="*/ 11 w 596"/>
                  <a:gd name="T63" fmla="*/ 87 h 348"/>
                  <a:gd name="T64" fmla="*/ 20 w 596"/>
                  <a:gd name="T65" fmla="*/ 79 h 348"/>
                  <a:gd name="T66" fmla="*/ 32 w 596"/>
                  <a:gd name="T67" fmla="*/ 75 h 348"/>
                  <a:gd name="T68" fmla="*/ 348 w 596"/>
                  <a:gd name="T69" fmla="*/ 57 h 348"/>
                  <a:gd name="T70" fmla="*/ 337 w 596"/>
                  <a:gd name="T71" fmla="*/ 53 h 348"/>
                  <a:gd name="T72" fmla="*/ 332 w 596"/>
                  <a:gd name="T73" fmla="*/ 49 h 348"/>
                  <a:gd name="T74" fmla="*/ 327 w 596"/>
                  <a:gd name="T75" fmla="*/ 43 h 348"/>
                  <a:gd name="T76" fmla="*/ 323 w 596"/>
                  <a:gd name="T77" fmla="*/ 35 h 348"/>
                  <a:gd name="T78" fmla="*/ 323 w 596"/>
                  <a:gd name="T79" fmla="*/ 25 h 348"/>
                  <a:gd name="T80" fmla="*/ 325 w 596"/>
                  <a:gd name="T81" fmla="*/ 18 h 348"/>
                  <a:gd name="T82" fmla="*/ 329 w 596"/>
                  <a:gd name="T83" fmla="*/ 11 h 348"/>
                  <a:gd name="T84" fmla="*/ 335 w 596"/>
                  <a:gd name="T85" fmla="*/ 6 h 348"/>
                  <a:gd name="T86" fmla="*/ 341 w 596"/>
                  <a:gd name="T87" fmla="*/ 2 h 348"/>
                  <a:gd name="T88" fmla="*/ 583 w 596"/>
                  <a:gd name="T89" fmla="*/ 0 h 348"/>
                  <a:gd name="T90" fmla="*/ 603 w 596"/>
                  <a:gd name="T91" fmla="*/ 7 h 348"/>
                  <a:gd name="T92" fmla="*/ 616 w 596"/>
                  <a:gd name="T93" fmla="*/ 20 h 348"/>
                  <a:gd name="T94" fmla="*/ 627 w 596"/>
                  <a:gd name="T95" fmla="*/ 40 h 348"/>
                  <a:gd name="T96" fmla="*/ 633 w 596"/>
                  <a:gd name="T97" fmla="*/ 62 h 34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96"/>
                  <a:gd name="T148" fmla="*/ 0 h 348"/>
                  <a:gd name="T149" fmla="*/ 596 w 596"/>
                  <a:gd name="T150" fmla="*/ 348 h 34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96" h="348">
                    <a:moveTo>
                      <a:pt x="595" y="83"/>
                    </a:moveTo>
                    <a:lnTo>
                      <a:pt x="595" y="266"/>
                    </a:lnTo>
                    <a:lnTo>
                      <a:pt x="595" y="272"/>
                    </a:lnTo>
                    <a:lnTo>
                      <a:pt x="595" y="276"/>
                    </a:lnTo>
                    <a:lnTo>
                      <a:pt x="594" y="280"/>
                    </a:lnTo>
                    <a:lnTo>
                      <a:pt x="593" y="286"/>
                    </a:lnTo>
                    <a:lnTo>
                      <a:pt x="592" y="290"/>
                    </a:lnTo>
                    <a:lnTo>
                      <a:pt x="591" y="294"/>
                    </a:lnTo>
                    <a:lnTo>
                      <a:pt x="590" y="300"/>
                    </a:lnTo>
                    <a:lnTo>
                      <a:pt x="588" y="304"/>
                    </a:lnTo>
                    <a:lnTo>
                      <a:pt x="587" y="308"/>
                    </a:lnTo>
                    <a:lnTo>
                      <a:pt x="585" y="312"/>
                    </a:lnTo>
                    <a:lnTo>
                      <a:pt x="583" y="317"/>
                    </a:lnTo>
                    <a:lnTo>
                      <a:pt x="580" y="322"/>
                    </a:lnTo>
                    <a:lnTo>
                      <a:pt x="577" y="327"/>
                    </a:lnTo>
                    <a:lnTo>
                      <a:pt x="574" y="331"/>
                    </a:lnTo>
                    <a:lnTo>
                      <a:pt x="570" y="335"/>
                    </a:lnTo>
                    <a:lnTo>
                      <a:pt x="567" y="339"/>
                    </a:lnTo>
                    <a:lnTo>
                      <a:pt x="562" y="343"/>
                    </a:lnTo>
                    <a:lnTo>
                      <a:pt x="558" y="344"/>
                    </a:lnTo>
                    <a:lnTo>
                      <a:pt x="553" y="347"/>
                    </a:lnTo>
                    <a:lnTo>
                      <a:pt x="549" y="347"/>
                    </a:lnTo>
                    <a:lnTo>
                      <a:pt x="545" y="347"/>
                    </a:lnTo>
                    <a:lnTo>
                      <a:pt x="325" y="347"/>
                    </a:lnTo>
                    <a:lnTo>
                      <a:pt x="322" y="346"/>
                    </a:lnTo>
                    <a:lnTo>
                      <a:pt x="320" y="345"/>
                    </a:lnTo>
                    <a:lnTo>
                      <a:pt x="317" y="344"/>
                    </a:lnTo>
                    <a:lnTo>
                      <a:pt x="315" y="342"/>
                    </a:lnTo>
                    <a:lnTo>
                      <a:pt x="312" y="339"/>
                    </a:lnTo>
                    <a:lnTo>
                      <a:pt x="309" y="337"/>
                    </a:lnTo>
                    <a:lnTo>
                      <a:pt x="307" y="332"/>
                    </a:lnTo>
                    <a:lnTo>
                      <a:pt x="305" y="328"/>
                    </a:lnTo>
                    <a:lnTo>
                      <a:pt x="304" y="324"/>
                    </a:lnTo>
                    <a:lnTo>
                      <a:pt x="303" y="320"/>
                    </a:lnTo>
                    <a:lnTo>
                      <a:pt x="303" y="316"/>
                    </a:lnTo>
                    <a:lnTo>
                      <a:pt x="303" y="312"/>
                    </a:lnTo>
                    <a:lnTo>
                      <a:pt x="304" y="307"/>
                    </a:lnTo>
                    <a:lnTo>
                      <a:pt x="305" y="303"/>
                    </a:lnTo>
                    <a:lnTo>
                      <a:pt x="306" y="300"/>
                    </a:lnTo>
                    <a:lnTo>
                      <a:pt x="308" y="297"/>
                    </a:lnTo>
                    <a:lnTo>
                      <a:pt x="310" y="294"/>
                    </a:lnTo>
                    <a:lnTo>
                      <a:pt x="312" y="292"/>
                    </a:lnTo>
                    <a:lnTo>
                      <a:pt x="315" y="290"/>
                    </a:lnTo>
                    <a:lnTo>
                      <a:pt x="317" y="288"/>
                    </a:lnTo>
                    <a:lnTo>
                      <a:pt x="318" y="288"/>
                    </a:lnTo>
                    <a:lnTo>
                      <a:pt x="321" y="287"/>
                    </a:lnTo>
                    <a:lnTo>
                      <a:pt x="322" y="286"/>
                    </a:lnTo>
                    <a:lnTo>
                      <a:pt x="326" y="286"/>
                    </a:lnTo>
                    <a:lnTo>
                      <a:pt x="494" y="286"/>
                    </a:lnTo>
                    <a:lnTo>
                      <a:pt x="494" y="266"/>
                    </a:lnTo>
                    <a:lnTo>
                      <a:pt x="34" y="266"/>
                    </a:lnTo>
                    <a:lnTo>
                      <a:pt x="29" y="266"/>
                    </a:lnTo>
                    <a:lnTo>
                      <a:pt x="24" y="264"/>
                    </a:lnTo>
                    <a:lnTo>
                      <a:pt x="19" y="262"/>
                    </a:lnTo>
                    <a:lnTo>
                      <a:pt x="15" y="259"/>
                    </a:lnTo>
                    <a:lnTo>
                      <a:pt x="11" y="256"/>
                    </a:lnTo>
                    <a:lnTo>
                      <a:pt x="8" y="252"/>
                    </a:lnTo>
                    <a:lnTo>
                      <a:pt x="6" y="248"/>
                    </a:lnTo>
                    <a:lnTo>
                      <a:pt x="3" y="243"/>
                    </a:lnTo>
                    <a:lnTo>
                      <a:pt x="2" y="238"/>
                    </a:lnTo>
                    <a:lnTo>
                      <a:pt x="1" y="234"/>
                    </a:lnTo>
                    <a:lnTo>
                      <a:pt x="0" y="230"/>
                    </a:lnTo>
                    <a:lnTo>
                      <a:pt x="0" y="226"/>
                    </a:lnTo>
                    <a:lnTo>
                      <a:pt x="0" y="221"/>
                    </a:lnTo>
                    <a:lnTo>
                      <a:pt x="1" y="216"/>
                    </a:lnTo>
                    <a:lnTo>
                      <a:pt x="2" y="211"/>
                    </a:lnTo>
                    <a:lnTo>
                      <a:pt x="4" y="206"/>
                    </a:lnTo>
                    <a:lnTo>
                      <a:pt x="6" y="201"/>
                    </a:lnTo>
                    <a:lnTo>
                      <a:pt x="8" y="198"/>
                    </a:lnTo>
                    <a:lnTo>
                      <a:pt x="11" y="195"/>
                    </a:lnTo>
                    <a:lnTo>
                      <a:pt x="14" y="192"/>
                    </a:lnTo>
                    <a:lnTo>
                      <a:pt x="17" y="189"/>
                    </a:lnTo>
                    <a:lnTo>
                      <a:pt x="20" y="187"/>
                    </a:lnTo>
                    <a:lnTo>
                      <a:pt x="23" y="186"/>
                    </a:lnTo>
                    <a:lnTo>
                      <a:pt x="26" y="185"/>
                    </a:lnTo>
                    <a:lnTo>
                      <a:pt x="30" y="184"/>
                    </a:lnTo>
                    <a:lnTo>
                      <a:pt x="311" y="184"/>
                    </a:lnTo>
                    <a:lnTo>
                      <a:pt x="311" y="163"/>
                    </a:lnTo>
                    <a:lnTo>
                      <a:pt x="31" y="163"/>
                    </a:lnTo>
                    <a:lnTo>
                      <a:pt x="27" y="162"/>
                    </a:lnTo>
                    <a:lnTo>
                      <a:pt x="23" y="161"/>
                    </a:lnTo>
                    <a:lnTo>
                      <a:pt x="19" y="158"/>
                    </a:lnTo>
                    <a:lnTo>
                      <a:pt x="15" y="156"/>
                    </a:lnTo>
                    <a:lnTo>
                      <a:pt x="11" y="152"/>
                    </a:lnTo>
                    <a:lnTo>
                      <a:pt x="8" y="148"/>
                    </a:lnTo>
                    <a:lnTo>
                      <a:pt x="4" y="143"/>
                    </a:lnTo>
                    <a:lnTo>
                      <a:pt x="2" y="138"/>
                    </a:lnTo>
                    <a:lnTo>
                      <a:pt x="1" y="132"/>
                    </a:lnTo>
                    <a:lnTo>
                      <a:pt x="0" y="126"/>
                    </a:lnTo>
                    <a:lnTo>
                      <a:pt x="0" y="120"/>
                    </a:lnTo>
                    <a:lnTo>
                      <a:pt x="1" y="114"/>
                    </a:lnTo>
                    <a:lnTo>
                      <a:pt x="1" y="110"/>
                    </a:lnTo>
                    <a:lnTo>
                      <a:pt x="3" y="105"/>
                    </a:lnTo>
                    <a:lnTo>
                      <a:pt x="4" y="102"/>
                    </a:lnTo>
                    <a:lnTo>
                      <a:pt x="7" y="97"/>
                    </a:lnTo>
                    <a:lnTo>
                      <a:pt x="10" y="93"/>
                    </a:lnTo>
                    <a:lnTo>
                      <a:pt x="12" y="90"/>
                    </a:lnTo>
                    <a:lnTo>
                      <a:pt x="16" y="87"/>
                    </a:lnTo>
                    <a:lnTo>
                      <a:pt x="19" y="85"/>
                    </a:lnTo>
                    <a:lnTo>
                      <a:pt x="23" y="83"/>
                    </a:lnTo>
                    <a:lnTo>
                      <a:pt x="25" y="83"/>
                    </a:lnTo>
                    <a:lnTo>
                      <a:pt x="30" y="81"/>
                    </a:lnTo>
                    <a:lnTo>
                      <a:pt x="494" y="82"/>
                    </a:lnTo>
                    <a:lnTo>
                      <a:pt x="494" y="61"/>
                    </a:lnTo>
                    <a:lnTo>
                      <a:pt x="326" y="61"/>
                    </a:lnTo>
                    <a:lnTo>
                      <a:pt x="322" y="61"/>
                    </a:lnTo>
                    <a:lnTo>
                      <a:pt x="319" y="60"/>
                    </a:lnTo>
                    <a:lnTo>
                      <a:pt x="316" y="57"/>
                    </a:lnTo>
                    <a:lnTo>
                      <a:pt x="314" y="56"/>
                    </a:lnTo>
                    <a:lnTo>
                      <a:pt x="312" y="55"/>
                    </a:lnTo>
                    <a:lnTo>
                      <a:pt x="311" y="53"/>
                    </a:lnTo>
                    <a:lnTo>
                      <a:pt x="309" y="50"/>
                    </a:lnTo>
                    <a:lnTo>
                      <a:pt x="307" y="49"/>
                    </a:lnTo>
                    <a:lnTo>
                      <a:pt x="306" y="46"/>
                    </a:lnTo>
                    <a:lnTo>
                      <a:pt x="305" y="44"/>
                    </a:lnTo>
                    <a:lnTo>
                      <a:pt x="304" y="41"/>
                    </a:lnTo>
                    <a:lnTo>
                      <a:pt x="303" y="38"/>
                    </a:lnTo>
                    <a:lnTo>
                      <a:pt x="303" y="35"/>
                    </a:lnTo>
                    <a:lnTo>
                      <a:pt x="303" y="33"/>
                    </a:lnTo>
                    <a:lnTo>
                      <a:pt x="303" y="27"/>
                    </a:lnTo>
                    <a:lnTo>
                      <a:pt x="303" y="25"/>
                    </a:lnTo>
                    <a:lnTo>
                      <a:pt x="304" y="22"/>
                    </a:lnTo>
                    <a:lnTo>
                      <a:pt x="305" y="19"/>
                    </a:lnTo>
                    <a:lnTo>
                      <a:pt x="306" y="17"/>
                    </a:lnTo>
                    <a:lnTo>
                      <a:pt x="307" y="15"/>
                    </a:lnTo>
                    <a:lnTo>
                      <a:pt x="308" y="12"/>
                    </a:lnTo>
                    <a:lnTo>
                      <a:pt x="310" y="10"/>
                    </a:lnTo>
                    <a:lnTo>
                      <a:pt x="312" y="8"/>
                    </a:lnTo>
                    <a:lnTo>
                      <a:pt x="314" y="6"/>
                    </a:lnTo>
                    <a:lnTo>
                      <a:pt x="316" y="4"/>
                    </a:lnTo>
                    <a:lnTo>
                      <a:pt x="317" y="3"/>
                    </a:lnTo>
                    <a:lnTo>
                      <a:pt x="320" y="2"/>
                    </a:lnTo>
                    <a:lnTo>
                      <a:pt x="322" y="1"/>
                    </a:lnTo>
                    <a:lnTo>
                      <a:pt x="325" y="0"/>
                    </a:lnTo>
                    <a:lnTo>
                      <a:pt x="546" y="0"/>
                    </a:lnTo>
                    <a:lnTo>
                      <a:pt x="553" y="2"/>
                    </a:lnTo>
                    <a:lnTo>
                      <a:pt x="560" y="4"/>
                    </a:lnTo>
                    <a:lnTo>
                      <a:pt x="565" y="8"/>
                    </a:lnTo>
                    <a:lnTo>
                      <a:pt x="570" y="12"/>
                    </a:lnTo>
                    <a:lnTo>
                      <a:pt x="573" y="16"/>
                    </a:lnTo>
                    <a:lnTo>
                      <a:pt x="577" y="21"/>
                    </a:lnTo>
                    <a:lnTo>
                      <a:pt x="582" y="28"/>
                    </a:lnTo>
                    <a:lnTo>
                      <a:pt x="585" y="37"/>
                    </a:lnTo>
                    <a:lnTo>
                      <a:pt x="588" y="43"/>
                    </a:lnTo>
                    <a:lnTo>
                      <a:pt x="590" y="49"/>
                    </a:lnTo>
                    <a:lnTo>
                      <a:pt x="592" y="58"/>
                    </a:lnTo>
                    <a:lnTo>
                      <a:pt x="593" y="67"/>
                    </a:lnTo>
                    <a:lnTo>
                      <a:pt x="595" y="75"/>
                    </a:lnTo>
                    <a:lnTo>
                      <a:pt x="595" y="83"/>
                    </a:lnTo>
                  </a:path>
                </a:pathLst>
              </a:custGeom>
              <a:solidFill>
                <a:srgbClr val="000000"/>
              </a:solidFill>
              <a:ln>
                <a:noFill/>
              </a:ln>
              <a:extLst>
                <a:ext uri="{91240B29-F687-4F45-9708-019B960494DF}">
                  <a14:hiddenLine xmlns:a14="http://schemas.microsoft.com/office/drawing/2010/main" w="9525" cap="rnd">
                    <a:solidFill>
                      <a:srgbClr val="000000"/>
                    </a:solidFill>
                    <a:round/>
                    <a:headEnd/>
                    <a:tailEnd/>
                  </a14:hiddenLine>
                </a:ext>
              </a:extLst>
            </p:spPr>
            <p:txBody>
              <a:bodyPr wrap="none" lIns="75584" tIns="37792" rIns="75584" bIns="37792">
                <a:spAutoFit/>
              </a:bodyPr>
              <a:lstStyle/>
              <a:p>
                <a:endParaRPr lang="fr-FR" smtClean="0">
                  <a:solidFill>
                    <a:srgbClr val="CCECFF"/>
                  </a:solidFill>
                </a:endParaRPr>
              </a:p>
            </p:txBody>
          </p:sp>
          <p:sp>
            <p:nvSpPr>
              <p:cNvPr id="86" name="Oval 32"/>
              <p:cNvSpPr>
                <a:spLocks noChangeArrowheads="1"/>
              </p:cNvSpPr>
              <p:nvPr/>
            </p:nvSpPr>
            <p:spPr bwMode="auto">
              <a:xfrm>
                <a:off x="5163" y="1208"/>
                <a:ext cx="122" cy="131"/>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lIns="75584" tIns="37792" rIns="75584" bIns="3779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grpSp>
        <p:sp>
          <p:nvSpPr>
            <p:cNvPr id="80" name="Freeform 33"/>
            <p:cNvSpPr>
              <a:spLocks/>
            </p:cNvSpPr>
            <p:nvPr/>
          </p:nvSpPr>
          <p:spPr bwMode="auto">
            <a:xfrm>
              <a:off x="5754439" y="4308475"/>
              <a:ext cx="911450" cy="619125"/>
            </a:xfrm>
            <a:custGeom>
              <a:avLst/>
              <a:gdLst>
                <a:gd name="T0" fmla="*/ 633 w 595"/>
                <a:gd name="T1" fmla="*/ 290 h 418"/>
                <a:gd name="T2" fmla="*/ 630 w 595"/>
                <a:gd name="T3" fmla="*/ 302 h 418"/>
                <a:gd name="T4" fmla="*/ 622 w 595"/>
                <a:gd name="T5" fmla="*/ 314 h 418"/>
                <a:gd name="T6" fmla="*/ 613 w 595"/>
                <a:gd name="T7" fmla="*/ 323 h 418"/>
                <a:gd name="T8" fmla="*/ 602 w 595"/>
                <a:gd name="T9" fmla="*/ 329 h 418"/>
                <a:gd name="T10" fmla="*/ 589 w 595"/>
                <a:gd name="T11" fmla="*/ 334 h 418"/>
                <a:gd name="T12" fmla="*/ 395 w 595"/>
                <a:gd name="T13" fmla="*/ 388 h 418"/>
                <a:gd name="T14" fmla="*/ 383 w 595"/>
                <a:gd name="T15" fmla="*/ 388 h 418"/>
                <a:gd name="T16" fmla="*/ 372 w 595"/>
                <a:gd name="T17" fmla="*/ 383 h 418"/>
                <a:gd name="T18" fmla="*/ 365 w 595"/>
                <a:gd name="T19" fmla="*/ 372 h 418"/>
                <a:gd name="T20" fmla="*/ 363 w 595"/>
                <a:gd name="T21" fmla="*/ 360 h 418"/>
                <a:gd name="T22" fmla="*/ 365 w 595"/>
                <a:gd name="T23" fmla="*/ 349 h 418"/>
                <a:gd name="T24" fmla="*/ 371 w 595"/>
                <a:gd name="T25" fmla="*/ 339 h 418"/>
                <a:gd name="T26" fmla="*/ 382 w 595"/>
                <a:gd name="T27" fmla="*/ 333 h 418"/>
                <a:gd name="T28" fmla="*/ 242 w 595"/>
                <a:gd name="T29" fmla="*/ 354 h 418"/>
                <a:gd name="T30" fmla="*/ 25 w 595"/>
                <a:gd name="T31" fmla="*/ 282 h 418"/>
                <a:gd name="T32" fmla="*/ 13 w 595"/>
                <a:gd name="T33" fmla="*/ 276 h 418"/>
                <a:gd name="T34" fmla="*/ 4 w 595"/>
                <a:gd name="T35" fmla="*/ 266 h 418"/>
                <a:gd name="T36" fmla="*/ 1 w 595"/>
                <a:gd name="T37" fmla="*/ 255 h 418"/>
                <a:gd name="T38" fmla="*/ 0 w 595"/>
                <a:gd name="T39" fmla="*/ 244 h 418"/>
                <a:gd name="T40" fmla="*/ 4 w 595"/>
                <a:gd name="T41" fmla="*/ 230 h 418"/>
                <a:gd name="T42" fmla="*/ 12 w 595"/>
                <a:gd name="T43" fmla="*/ 221 h 418"/>
                <a:gd name="T44" fmla="*/ 20 w 595"/>
                <a:gd name="T45" fmla="*/ 216 h 418"/>
                <a:gd name="T46" fmla="*/ 29 w 595"/>
                <a:gd name="T47" fmla="*/ 213 h 418"/>
                <a:gd name="T48" fmla="*/ 29 w 595"/>
                <a:gd name="T49" fmla="*/ 178 h 418"/>
                <a:gd name="T50" fmla="*/ 20 w 595"/>
                <a:gd name="T51" fmla="*/ 175 h 418"/>
                <a:gd name="T52" fmla="*/ 10 w 595"/>
                <a:gd name="T53" fmla="*/ 169 h 418"/>
                <a:gd name="T54" fmla="*/ 3 w 595"/>
                <a:gd name="T55" fmla="*/ 159 h 418"/>
                <a:gd name="T56" fmla="*/ 0 w 595"/>
                <a:gd name="T57" fmla="*/ 146 h 418"/>
                <a:gd name="T58" fmla="*/ 1 w 595"/>
                <a:gd name="T59" fmla="*/ 134 h 418"/>
                <a:gd name="T60" fmla="*/ 5 w 595"/>
                <a:gd name="T61" fmla="*/ 123 h 418"/>
                <a:gd name="T62" fmla="*/ 12 w 595"/>
                <a:gd name="T63" fmla="*/ 116 h 418"/>
                <a:gd name="T64" fmla="*/ 22 w 595"/>
                <a:gd name="T65" fmla="*/ 110 h 418"/>
                <a:gd name="T66" fmla="*/ 240 w 595"/>
                <a:gd name="T67" fmla="*/ 108 h 418"/>
                <a:gd name="T68" fmla="*/ 544 w 595"/>
                <a:gd name="T69" fmla="*/ 108 h 418"/>
                <a:gd name="T70" fmla="*/ 370 w 595"/>
                <a:gd name="T71" fmla="*/ 53 h 418"/>
                <a:gd name="T72" fmla="*/ 362 w 595"/>
                <a:gd name="T73" fmla="*/ 45 h 418"/>
                <a:gd name="T74" fmla="*/ 358 w 595"/>
                <a:gd name="T75" fmla="*/ 33 h 418"/>
                <a:gd name="T76" fmla="*/ 360 w 595"/>
                <a:gd name="T77" fmla="*/ 20 h 418"/>
                <a:gd name="T78" fmla="*/ 366 w 595"/>
                <a:gd name="T79" fmla="*/ 8 h 418"/>
                <a:gd name="T80" fmla="*/ 375 w 595"/>
                <a:gd name="T81" fmla="*/ 2 h 418"/>
                <a:gd name="T82" fmla="*/ 385 w 595"/>
                <a:gd name="T83" fmla="*/ 0 h 418"/>
                <a:gd name="T84" fmla="*/ 581 w 595"/>
                <a:gd name="T85" fmla="*/ 56 h 418"/>
                <a:gd name="T86" fmla="*/ 593 w 595"/>
                <a:gd name="T87" fmla="*/ 58 h 418"/>
                <a:gd name="T88" fmla="*/ 604 w 595"/>
                <a:gd name="T89" fmla="*/ 62 h 418"/>
                <a:gd name="T90" fmla="*/ 616 w 595"/>
                <a:gd name="T91" fmla="*/ 70 h 418"/>
                <a:gd name="T92" fmla="*/ 625 w 595"/>
                <a:gd name="T93" fmla="*/ 80 h 418"/>
                <a:gd name="T94" fmla="*/ 631 w 595"/>
                <a:gd name="T95" fmla="*/ 93 h 41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595"/>
                <a:gd name="T145" fmla="*/ 0 h 418"/>
                <a:gd name="T146" fmla="*/ 595 w 595"/>
                <a:gd name="T147" fmla="*/ 418 h 41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595" h="418">
                  <a:moveTo>
                    <a:pt x="594" y="114"/>
                  </a:moveTo>
                  <a:lnTo>
                    <a:pt x="594" y="306"/>
                  </a:lnTo>
                  <a:lnTo>
                    <a:pt x="593" y="311"/>
                  </a:lnTo>
                  <a:lnTo>
                    <a:pt x="592" y="315"/>
                  </a:lnTo>
                  <a:lnTo>
                    <a:pt x="591" y="319"/>
                  </a:lnTo>
                  <a:lnTo>
                    <a:pt x="590" y="324"/>
                  </a:lnTo>
                  <a:lnTo>
                    <a:pt x="588" y="329"/>
                  </a:lnTo>
                  <a:lnTo>
                    <a:pt x="586" y="332"/>
                  </a:lnTo>
                  <a:lnTo>
                    <a:pt x="583" y="337"/>
                  </a:lnTo>
                  <a:lnTo>
                    <a:pt x="580" y="340"/>
                  </a:lnTo>
                  <a:lnTo>
                    <a:pt x="577" y="344"/>
                  </a:lnTo>
                  <a:lnTo>
                    <a:pt x="574" y="346"/>
                  </a:lnTo>
                  <a:lnTo>
                    <a:pt x="571" y="349"/>
                  </a:lnTo>
                  <a:lnTo>
                    <a:pt x="568" y="351"/>
                  </a:lnTo>
                  <a:lnTo>
                    <a:pt x="564" y="353"/>
                  </a:lnTo>
                  <a:lnTo>
                    <a:pt x="562" y="355"/>
                  </a:lnTo>
                  <a:lnTo>
                    <a:pt x="557" y="356"/>
                  </a:lnTo>
                  <a:lnTo>
                    <a:pt x="552" y="358"/>
                  </a:lnTo>
                  <a:lnTo>
                    <a:pt x="548" y="359"/>
                  </a:lnTo>
                  <a:lnTo>
                    <a:pt x="542" y="360"/>
                  </a:lnTo>
                  <a:lnTo>
                    <a:pt x="370" y="416"/>
                  </a:lnTo>
                  <a:lnTo>
                    <a:pt x="367" y="417"/>
                  </a:lnTo>
                  <a:lnTo>
                    <a:pt x="363" y="417"/>
                  </a:lnTo>
                  <a:lnTo>
                    <a:pt x="359" y="416"/>
                  </a:lnTo>
                  <a:lnTo>
                    <a:pt x="355" y="415"/>
                  </a:lnTo>
                  <a:lnTo>
                    <a:pt x="352" y="413"/>
                  </a:lnTo>
                  <a:lnTo>
                    <a:pt x="349" y="411"/>
                  </a:lnTo>
                  <a:lnTo>
                    <a:pt x="346" y="407"/>
                  </a:lnTo>
                  <a:lnTo>
                    <a:pt x="343" y="402"/>
                  </a:lnTo>
                  <a:lnTo>
                    <a:pt x="342" y="399"/>
                  </a:lnTo>
                  <a:lnTo>
                    <a:pt x="341" y="394"/>
                  </a:lnTo>
                  <a:lnTo>
                    <a:pt x="340" y="390"/>
                  </a:lnTo>
                  <a:lnTo>
                    <a:pt x="340" y="386"/>
                  </a:lnTo>
                  <a:lnTo>
                    <a:pt x="340" y="381"/>
                  </a:lnTo>
                  <a:lnTo>
                    <a:pt x="341" y="377"/>
                  </a:lnTo>
                  <a:lnTo>
                    <a:pt x="342" y="374"/>
                  </a:lnTo>
                  <a:lnTo>
                    <a:pt x="344" y="370"/>
                  </a:lnTo>
                  <a:lnTo>
                    <a:pt x="346" y="366"/>
                  </a:lnTo>
                  <a:lnTo>
                    <a:pt x="348" y="363"/>
                  </a:lnTo>
                  <a:lnTo>
                    <a:pt x="352" y="360"/>
                  </a:lnTo>
                  <a:lnTo>
                    <a:pt x="355" y="358"/>
                  </a:lnTo>
                  <a:lnTo>
                    <a:pt x="358" y="357"/>
                  </a:lnTo>
                  <a:lnTo>
                    <a:pt x="510" y="303"/>
                  </a:lnTo>
                  <a:lnTo>
                    <a:pt x="510" y="284"/>
                  </a:lnTo>
                  <a:lnTo>
                    <a:pt x="227" y="379"/>
                  </a:lnTo>
                  <a:lnTo>
                    <a:pt x="227" y="302"/>
                  </a:lnTo>
                  <a:lnTo>
                    <a:pt x="27" y="303"/>
                  </a:lnTo>
                  <a:lnTo>
                    <a:pt x="23" y="302"/>
                  </a:lnTo>
                  <a:lnTo>
                    <a:pt x="19" y="301"/>
                  </a:lnTo>
                  <a:lnTo>
                    <a:pt x="16" y="299"/>
                  </a:lnTo>
                  <a:lnTo>
                    <a:pt x="12" y="296"/>
                  </a:lnTo>
                  <a:lnTo>
                    <a:pt x="10" y="293"/>
                  </a:lnTo>
                  <a:lnTo>
                    <a:pt x="7" y="290"/>
                  </a:lnTo>
                  <a:lnTo>
                    <a:pt x="4" y="285"/>
                  </a:lnTo>
                  <a:lnTo>
                    <a:pt x="3" y="282"/>
                  </a:lnTo>
                  <a:lnTo>
                    <a:pt x="1" y="277"/>
                  </a:lnTo>
                  <a:lnTo>
                    <a:pt x="1" y="273"/>
                  </a:lnTo>
                  <a:lnTo>
                    <a:pt x="0" y="269"/>
                  </a:lnTo>
                  <a:lnTo>
                    <a:pt x="0" y="265"/>
                  </a:lnTo>
                  <a:lnTo>
                    <a:pt x="0" y="261"/>
                  </a:lnTo>
                  <a:lnTo>
                    <a:pt x="1" y="256"/>
                  </a:lnTo>
                  <a:lnTo>
                    <a:pt x="3" y="251"/>
                  </a:lnTo>
                  <a:lnTo>
                    <a:pt x="4" y="247"/>
                  </a:lnTo>
                  <a:lnTo>
                    <a:pt x="6" y="244"/>
                  </a:lnTo>
                  <a:lnTo>
                    <a:pt x="8" y="240"/>
                  </a:lnTo>
                  <a:lnTo>
                    <a:pt x="11" y="237"/>
                  </a:lnTo>
                  <a:lnTo>
                    <a:pt x="13" y="235"/>
                  </a:lnTo>
                  <a:lnTo>
                    <a:pt x="16" y="233"/>
                  </a:lnTo>
                  <a:lnTo>
                    <a:pt x="19" y="231"/>
                  </a:lnTo>
                  <a:lnTo>
                    <a:pt x="21" y="230"/>
                  </a:lnTo>
                  <a:lnTo>
                    <a:pt x="25" y="229"/>
                  </a:lnTo>
                  <a:lnTo>
                    <a:pt x="27" y="228"/>
                  </a:lnTo>
                  <a:lnTo>
                    <a:pt x="225" y="228"/>
                  </a:lnTo>
                  <a:lnTo>
                    <a:pt x="225" y="191"/>
                  </a:lnTo>
                  <a:lnTo>
                    <a:pt x="27" y="191"/>
                  </a:lnTo>
                  <a:lnTo>
                    <a:pt x="24" y="190"/>
                  </a:lnTo>
                  <a:lnTo>
                    <a:pt x="21" y="189"/>
                  </a:lnTo>
                  <a:lnTo>
                    <a:pt x="19" y="188"/>
                  </a:lnTo>
                  <a:lnTo>
                    <a:pt x="15" y="186"/>
                  </a:lnTo>
                  <a:lnTo>
                    <a:pt x="12" y="183"/>
                  </a:lnTo>
                  <a:lnTo>
                    <a:pt x="9" y="181"/>
                  </a:lnTo>
                  <a:lnTo>
                    <a:pt x="7" y="178"/>
                  </a:lnTo>
                  <a:lnTo>
                    <a:pt x="5" y="174"/>
                  </a:lnTo>
                  <a:lnTo>
                    <a:pt x="3" y="170"/>
                  </a:lnTo>
                  <a:lnTo>
                    <a:pt x="1" y="166"/>
                  </a:lnTo>
                  <a:lnTo>
                    <a:pt x="1" y="161"/>
                  </a:lnTo>
                  <a:lnTo>
                    <a:pt x="0" y="157"/>
                  </a:lnTo>
                  <a:lnTo>
                    <a:pt x="0" y="153"/>
                  </a:lnTo>
                  <a:lnTo>
                    <a:pt x="0" y="148"/>
                  </a:lnTo>
                  <a:lnTo>
                    <a:pt x="1" y="144"/>
                  </a:lnTo>
                  <a:lnTo>
                    <a:pt x="2" y="140"/>
                  </a:lnTo>
                  <a:lnTo>
                    <a:pt x="4" y="136"/>
                  </a:lnTo>
                  <a:lnTo>
                    <a:pt x="5" y="132"/>
                  </a:lnTo>
                  <a:lnTo>
                    <a:pt x="7" y="129"/>
                  </a:lnTo>
                  <a:lnTo>
                    <a:pt x="9" y="126"/>
                  </a:lnTo>
                  <a:lnTo>
                    <a:pt x="11" y="124"/>
                  </a:lnTo>
                  <a:lnTo>
                    <a:pt x="15" y="121"/>
                  </a:lnTo>
                  <a:lnTo>
                    <a:pt x="18" y="119"/>
                  </a:lnTo>
                  <a:lnTo>
                    <a:pt x="21" y="118"/>
                  </a:lnTo>
                  <a:lnTo>
                    <a:pt x="24" y="117"/>
                  </a:lnTo>
                  <a:lnTo>
                    <a:pt x="27" y="116"/>
                  </a:lnTo>
                  <a:lnTo>
                    <a:pt x="225" y="116"/>
                  </a:lnTo>
                  <a:lnTo>
                    <a:pt x="225" y="42"/>
                  </a:lnTo>
                  <a:lnTo>
                    <a:pt x="510" y="135"/>
                  </a:lnTo>
                  <a:lnTo>
                    <a:pt x="510" y="116"/>
                  </a:lnTo>
                  <a:lnTo>
                    <a:pt x="356" y="61"/>
                  </a:lnTo>
                  <a:lnTo>
                    <a:pt x="351" y="59"/>
                  </a:lnTo>
                  <a:lnTo>
                    <a:pt x="347" y="57"/>
                  </a:lnTo>
                  <a:lnTo>
                    <a:pt x="344" y="54"/>
                  </a:lnTo>
                  <a:lnTo>
                    <a:pt x="341" y="51"/>
                  </a:lnTo>
                  <a:lnTo>
                    <a:pt x="339" y="48"/>
                  </a:lnTo>
                  <a:lnTo>
                    <a:pt x="338" y="44"/>
                  </a:lnTo>
                  <a:lnTo>
                    <a:pt x="336" y="39"/>
                  </a:lnTo>
                  <a:lnTo>
                    <a:pt x="335" y="35"/>
                  </a:lnTo>
                  <a:lnTo>
                    <a:pt x="336" y="28"/>
                  </a:lnTo>
                  <a:lnTo>
                    <a:pt x="336" y="24"/>
                  </a:lnTo>
                  <a:lnTo>
                    <a:pt x="337" y="21"/>
                  </a:lnTo>
                  <a:lnTo>
                    <a:pt x="338" y="16"/>
                  </a:lnTo>
                  <a:lnTo>
                    <a:pt x="340" y="12"/>
                  </a:lnTo>
                  <a:lnTo>
                    <a:pt x="343" y="9"/>
                  </a:lnTo>
                  <a:lnTo>
                    <a:pt x="345" y="6"/>
                  </a:lnTo>
                  <a:lnTo>
                    <a:pt x="348" y="4"/>
                  </a:lnTo>
                  <a:lnTo>
                    <a:pt x="351" y="2"/>
                  </a:lnTo>
                  <a:lnTo>
                    <a:pt x="354" y="1"/>
                  </a:lnTo>
                  <a:lnTo>
                    <a:pt x="358" y="0"/>
                  </a:lnTo>
                  <a:lnTo>
                    <a:pt x="361" y="0"/>
                  </a:lnTo>
                  <a:lnTo>
                    <a:pt x="363" y="1"/>
                  </a:lnTo>
                  <a:lnTo>
                    <a:pt x="366" y="2"/>
                  </a:lnTo>
                  <a:lnTo>
                    <a:pt x="544" y="60"/>
                  </a:lnTo>
                  <a:lnTo>
                    <a:pt x="549" y="60"/>
                  </a:lnTo>
                  <a:lnTo>
                    <a:pt x="552" y="61"/>
                  </a:lnTo>
                  <a:lnTo>
                    <a:pt x="556" y="62"/>
                  </a:lnTo>
                  <a:lnTo>
                    <a:pt x="559" y="63"/>
                  </a:lnTo>
                  <a:lnTo>
                    <a:pt x="563" y="65"/>
                  </a:lnTo>
                  <a:lnTo>
                    <a:pt x="566" y="66"/>
                  </a:lnTo>
                  <a:lnTo>
                    <a:pt x="571" y="69"/>
                  </a:lnTo>
                  <a:lnTo>
                    <a:pt x="574" y="72"/>
                  </a:lnTo>
                  <a:lnTo>
                    <a:pt x="577" y="75"/>
                  </a:lnTo>
                  <a:lnTo>
                    <a:pt x="580" y="78"/>
                  </a:lnTo>
                  <a:lnTo>
                    <a:pt x="583" y="83"/>
                  </a:lnTo>
                  <a:lnTo>
                    <a:pt x="586" y="86"/>
                  </a:lnTo>
                  <a:lnTo>
                    <a:pt x="587" y="90"/>
                  </a:lnTo>
                  <a:lnTo>
                    <a:pt x="590" y="95"/>
                  </a:lnTo>
                  <a:lnTo>
                    <a:pt x="591" y="100"/>
                  </a:lnTo>
                  <a:lnTo>
                    <a:pt x="593" y="106"/>
                  </a:lnTo>
                  <a:lnTo>
                    <a:pt x="594" y="114"/>
                  </a:lnTo>
                </a:path>
              </a:pathLst>
            </a:custGeom>
            <a:solidFill>
              <a:srgbClr val="000000"/>
            </a:solidFill>
            <a:ln>
              <a:noFill/>
            </a:ln>
            <a:extLst>
              <a:ext uri="{91240B29-F687-4F45-9708-019B960494DF}">
                <a14:hiddenLine xmlns:a14="http://schemas.microsoft.com/office/drawing/2010/main" w="9525" cap="rnd">
                  <a:solidFill>
                    <a:srgbClr val="000000"/>
                  </a:solidFill>
                  <a:round/>
                  <a:headEnd/>
                  <a:tailEnd/>
                </a14:hiddenLine>
              </a:ext>
            </a:extLst>
          </p:spPr>
          <p:txBody>
            <a:bodyPr wrap="none" lIns="75584" tIns="37792" rIns="75584" bIns="37792">
              <a:spAutoFit/>
            </a:bodyPr>
            <a:lstStyle/>
            <a:p>
              <a:endParaRPr lang="fr-FR" smtClean="0">
                <a:solidFill>
                  <a:srgbClr val="CCECFF"/>
                </a:solidFill>
              </a:endParaRPr>
            </a:p>
          </p:txBody>
        </p:sp>
        <p:sp>
          <p:nvSpPr>
            <p:cNvPr id="81" name="Oval 34"/>
            <p:cNvSpPr>
              <a:spLocks noChangeArrowheads="1"/>
            </p:cNvSpPr>
            <p:nvPr/>
          </p:nvSpPr>
          <p:spPr bwMode="auto">
            <a:xfrm>
              <a:off x="6665889" y="4537075"/>
              <a:ext cx="175113" cy="207963"/>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lIns="75584" tIns="37792" rIns="75584" bIns="3779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grpSp>
          <p:nvGrpSpPr>
            <p:cNvPr id="82" name="Group 36"/>
            <p:cNvGrpSpPr>
              <a:grpSpLocks/>
            </p:cNvGrpSpPr>
            <p:nvPr/>
          </p:nvGrpSpPr>
          <p:grpSpPr bwMode="auto">
            <a:xfrm rot="15872886">
              <a:off x="7170554" y="2594612"/>
              <a:ext cx="1060450" cy="551176"/>
              <a:chOff x="4512" y="1114"/>
              <a:chExt cx="782" cy="323"/>
            </a:xfrm>
          </p:grpSpPr>
          <p:sp>
            <p:nvSpPr>
              <p:cNvPr id="83" name="Freeform 37"/>
              <p:cNvSpPr>
                <a:spLocks/>
              </p:cNvSpPr>
              <p:nvPr/>
            </p:nvSpPr>
            <p:spPr bwMode="auto">
              <a:xfrm>
                <a:off x="4512" y="1114"/>
                <a:ext cx="637" cy="323"/>
              </a:xfrm>
              <a:custGeom>
                <a:avLst/>
                <a:gdLst>
                  <a:gd name="T0" fmla="*/ 635 w 596"/>
                  <a:gd name="T1" fmla="*/ 253 h 348"/>
                  <a:gd name="T2" fmla="*/ 633 w 596"/>
                  <a:gd name="T3" fmla="*/ 266 h 348"/>
                  <a:gd name="T4" fmla="*/ 630 w 596"/>
                  <a:gd name="T5" fmla="*/ 279 h 348"/>
                  <a:gd name="T6" fmla="*/ 624 w 596"/>
                  <a:gd name="T7" fmla="*/ 290 h 348"/>
                  <a:gd name="T8" fmla="*/ 616 w 596"/>
                  <a:gd name="T9" fmla="*/ 304 h 348"/>
                  <a:gd name="T10" fmla="*/ 605 w 596"/>
                  <a:gd name="T11" fmla="*/ 316 h 348"/>
                  <a:gd name="T12" fmla="*/ 590 w 596"/>
                  <a:gd name="T13" fmla="*/ 323 h 348"/>
                  <a:gd name="T14" fmla="*/ 347 w 596"/>
                  <a:gd name="T15" fmla="*/ 323 h 348"/>
                  <a:gd name="T16" fmla="*/ 338 w 596"/>
                  <a:gd name="T17" fmla="*/ 320 h 348"/>
                  <a:gd name="T18" fmla="*/ 330 w 596"/>
                  <a:gd name="T19" fmla="*/ 314 h 348"/>
                  <a:gd name="T20" fmla="*/ 324 w 596"/>
                  <a:gd name="T21" fmla="*/ 302 h 348"/>
                  <a:gd name="T22" fmla="*/ 323 w 596"/>
                  <a:gd name="T23" fmla="*/ 290 h 348"/>
                  <a:gd name="T24" fmla="*/ 327 w 596"/>
                  <a:gd name="T25" fmla="*/ 279 h 348"/>
                  <a:gd name="T26" fmla="*/ 333 w 596"/>
                  <a:gd name="T27" fmla="*/ 272 h 348"/>
                  <a:gd name="T28" fmla="*/ 339 w 596"/>
                  <a:gd name="T29" fmla="*/ 268 h 348"/>
                  <a:gd name="T30" fmla="*/ 348 w 596"/>
                  <a:gd name="T31" fmla="*/ 266 h 348"/>
                  <a:gd name="T32" fmla="*/ 36 w 596"/>
                  <a:gd name="T33" fmla="*/ 248 h 348"/>
                  <a:gd name="T34" fmla="*/ 20 w 596"/>
                  <a:gd name="T35" fmla="*/ 244 h 348"/>
                  <a:gd name="T36" fmla="*/ 9 w 596"/>
                  <a:gd name="T37" fmla="*/ 235 h 348"/>
                  <a:gd name="T38" fmla="*/ 2 w 596"/>
                  <a:gd name="T39" fmla="*/ 222 h 348"/>
                  <a:gd name="T40" fmla="*/ 0 w 596"/>
                  <a:gd name="T41" fmla="*/ 210 h 348"/>
                  <a:gd name="T42" fmla="*/ 2 w 596"/>
                  <a:gd name="T43" fmla="*/ 196 h 348"/>
                  <a:gd name="T44" fmla="*/ 9 w 596"/>
                  <a:gd name="T45" fmla="*/ 184 h 348"/>
                  <a:gd name="T46" fmla="*/ 18 w 596"/>
                  <a:gd name="T47" fmla="*/ 176 h 348"/>
                  <a:gd name="T48" fmla="*/ 28 w 596"/>
                  <a:gd name="T49" fmla="*/ 172 h 348"/>
                  <a:gd name="T50" fmla="*/ 332 w 596"/>
                  <a:gd name="T51" fmla="*/ 152 h 348"/>
                  <a:gd name="T52" fmla="*/ 25 w 596"/>
                  <a:gd name="T53" fmla="*/ 150 h 348"/>
                  <a:gd name="T54" fmla="*/ 12 w 596"/>
                  <a:gd name="T55" fmla="*/ 142 h 348"/>
                  <a:gd name="T56" fmla="*/ 2 w 596"/>
                  <a:gd name="T57" fmla="*/ 128 h 348"/>
                  <a:gd name="T58" fmla="*/ 0 w 596"/>
                  <a:gd name="T59" fmla="*/ 112 h 348"/>
                  <a:gd name="T60" fmla="*/ 3 w 596"/>
                  <a:gd name="T61" fmla="*/ 98 h 348"/>
                  <a:gd name="T62" fmla="*/ 11 w 596"/>
                  <a:gd name="T63" fmla="*/ 87 h 348"/>
                  <a:gd name="T64" fmla="*/ 20 w 596"/>
                  <a:gd name="T65" fmla="*/ 79 h 348"/>
                  <a:gd name="T66" fmla="*/ 32 w 596"/>
                  <a:gd name="T67" fmla="*/ 75 h 348"/>
                  <a:gd name="T68" fmla="*/ 348 w 596"/>
                  <a:gd name="T69" fmla="*/ 57 h 348"/>
                  <a:gd name="T70" fmla="*/ 337 w 596"/>
                  <a:gd name="T71" fmla="*/ 53 h 348"/>
                  <a:gd name="T72" fmla="*/ 332 w 596"/>
                  <a:gd name="T73" fmla="*/ 49 h 348"/>
                  <a:gd name="T74" fmla="*/ 327 w 596"/>
                  <a:gd name="T75" fmla="*/ 43 h 348"/>
                  <a:gd name="T76" fmla="*/ 323 w 596"/>
                  <a:gd name="T77" fmla="*/ 35 h 348"/>
                  <a:gd name="T78" fmla="*/ 323 w 596"/>
                  <a:gd name="T79" fmla="*/ 25 h 348"/>
                  <a:gd name="T80" fmla="*/ 325 w 596"/>
                  <a:gd name="T81" fmla="*/ 18 h 348"/>
                  <a:gd name="T82" fmla="*/ 329 w 596"/>
                  <a:gd name="T83" fmla="*/ 11 h 348"/>
                  <a:gd name="T84" fmla="*/ 335 w 596"/>
                  <a:gd name="T85" fmla="*/ 6 h 348"/>
                  <a:gd name="T86" fmla="*/ 341 w 596"/>
                  <a:gd name="T87" fmla="*/ 2 h 348"/>
                  <a:gd name="T88" fmla="*/ 583 w 596"/>
                  <a:gd name="T89" fmla="*/ 0 h 348"/>
                  <a:gd name="T90" fmla="*/ 603 w 596"/>
                  <a:gd name="T91" fmla="*/ 7 h 348"/>
                  <a:gd name="T92" fmla="*/ 616 w 596"/>
                  <a:gd name="T93" fmla="*/ 20 h 348"/>
                  <a:gd name="T94" fmla="*/ 627 w 596"/>
                  <a:gd name="T95" fmla="*/ 40 h 348"/>
                  <a:gd name="T96" fmla="*/ 633 w 596"/>
                  <a:gd name="T97" fmla="*/ 62 h 34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96"/>
                  <a:gd name="T148" fmla="*/ 0 h 348"/>
                  <a:gd name="T149" fmla="*/ 596 w 596"/>
                  <a:gd name="T150" fmla="*/ 348 h 34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96" h="348">
                    <a:moveTo>
                      <a:pt x="595" y="83"/>
                    </a:moveTo>
                    <a:lnTo>
                      <a:pt x="595" y="266"/>
                    </a:lnTo>
                    <a:lnTo>
                      <a:pt x="595" y="272"/>
                    </a:lnTo>
                    <a:lnTo>
                      <a:pt x="595" y="276"/>
                    </a:lnTo>
                    <a:lnTo>
                      <a:pt x="594" y="280"/>
                    </a:lnTo>
                    <a:lnTo>
                      <a:pt x="593" y="286"/>
                    </a:lnTo>
                    <a:lnTo>
                      <a:pt x="592" y="290"/>
                    </a:lnTo>
                    <a:lnTo>
                      <a:pt x="591" y="294"/>
                    </a:lnTo>
                    <a:lnTo>
                      <a:pt x="590" y="300"/>
                    </a:lnTo>
                    <a:lnTo>
                      <a:pt x="588" y="304"/>
                    </a:lnTo>
                    <a:lnTo>
                      <a:pt x="587" y="308"/>
                    </a:lnTo>
                    <a:lnTo>
                      <a:pt x="585" y="312"/>
                    </a:lnTo>
                    <a:lnTo>
                      <a:pt x="583" y="317"/>
                    </a:lnTo>
                    <a:lnTo>
                      <a:pt x="580" y="322"/>
                    </a:lnTo>
                    <a:lnTo>
                      <a:pt x="577" y="327"/>
                    </a:lnTo>
                    <a:lnTo>
                      <a:pt x="574" y="331"/>
                    </a:lnTo>
                    <a:lnTo>
                      <a:pt x="570" y="335"/>
                    </a:lnTo>
                    <a:lnTo>
                      <a:pt x="567" y="339"/>
                    </a:lnTo>
                    <a:lnTo>
                      <a:pt x="562" y="343"/>
                    </a:lnTo>
                    <a:lnTo>
                      <a:pt x="558" y="344"/>
                    </a:lnTo>
                    <a:lnTo>
                      <a:pt x="553" y="347"/>
                    </a:lnTo>
                    <a:lnTo>
                      <a:pt x="549" y="347"/>
                    </a:lnTo>
                    <a:lnTo>
                      <a:pt x="545" y="347"/>
                    </a:lnTo>
                    <a:lnTo>
                      <a:pt x="325" y="347"/>
                    </a:lnTo>
                    <a:lnTo>
                      <a:pt x="322" y="346"/>
                    </a:lnTo>
                    <a:lnTo>
                      <a:pt x="320" y="345"/>
                    </a:lnTo>
                    <a:lnTo>
                      <a:pt x="317" y="344"/>
                    </a:lnTo>
                    <a:lnTo>
                      <a:pt x="315" y="342"/>
                    </a:lnTo>
                    <a:lnTo>
                      <a:pt x="312" y="339"/>
                    </a:lnTo>
                    <a:lnTo>
                      <a:pt x="309" y="337"/>
                    </a:lnTo>
                    <a:lnTo>
                      <a:pt x="307" y="332"/>
                    </a:lnTo>
                    <a:lnTo>
                      <a:pt x="305" y="328"/>
                    </a:lnTo>
                    <a:lnTo>
                      <a:pt x="304" y="324"/>
                    </a:lnTo>
                    <a:lnTo>
                      <a:pt x="303" y="320"/>
                    </a:lnTo>
                    <a:lnTo>
                      <a:pt x="303" y="316"/>
                    </a:lnTo>
                    <a:lnTo>
                      <a:pt x="303" y="312"/>
                    </a:lnTo>
                    <a:lnTo>
                      <a:pt x="304" y="307"/>
                    </a:lnTo>
                    <a:lnTo>
                      <a:pt x="305" y="303"/>
                    </a:lnTo>
                    <a:lnTo>
                      <a:pt x="306" y="300"/>
                    </a:lnTo>
                    <a:lnTo>
                      <a:pt x="308" y="297"/>
                    </a:lnTo>
                    <a:lnTo>
                      <a:pt x="310" y="294"/>
                    </a:lnTo>
                    <a:lnTo>
                      <a:pt x="312" y="292"/>
                    </a:lnTo>
                    <a:lnTo>
                      <a:pt x="315" y="290"/>
                    </a:lnTo>
                    <a:lnTo>
                      <a:pt x="317" y="288"/>
                    </a:lnTo>
                    <a:lnTo>
                      <a:pt x="318" y="288"/>
                    </a:lnTo>
                    <a:lnTo>
                      <a:pt x="321" y="287"/>
                    </a:lnTo>
                    <a:lnTo>
                      <a:pt x="322" y="286"/>
                    </a:lnTo>
                    <a:lnTo>
                      <a:pt x="326" y="286"/>
                    </a:lnTo>
                    <a:lnTo>
                      <a:pt x="494" y="286"/>
                    </a:lnTo>
                    <a:lnTo>
                      <a:pt x="494" y="266"/>
                    </a:lnTo>
                    <a:lnTo>
                      <a:pt x="34" y="266"/>
                    </a:lnTo>
                    <a:lnTo>
                      <a:pt x="29" y="266"/>
                    </a:lnTo>
                    <a:lnTo>
                      <a:pt x="24" y="264"/>
                    </a:lnTo>
                    <a:lnTo>
                      <a:pt x="19" y="262"/>
                    </a:lnTo>
                    <a:lnTo>
                      <a:pt x="15" y="259"/>
                    </a:lnTo>
                    <a:lnTo>
                      <a:pt x="11" y="256"/>
                    </a:lnTo>
                    <a:lnTo>
                      <a:pt x="8" y="252"/>
                    </a:lnTo>
                    <a:lnTo>
                      <a:pt x="6" y="248"/>
                    </a:lnTo>
                    <a:lnTo>
                      <a:pt x="3" y="243"/>
                    </a:lnTo>
                    <a:lnTo>
                      <a:pt x="2" y="238"/>
                    </a:lnTo>
                    <a:lnTo>
                      <a:pt x="1" y="234"/>
                    </a:lnTo>
                    <a:lnTo>
                      <a:pt x="0" y="230"/>
                    </a:lnTo>
                    <a:lnTo>
                      <a:pt x="0" y="226"/>
                    </a:lnTo>
                    <a:lnTo>
                      <a:pt x="0" y="221"/>
                    </a:lnTo>
                    <a:lnTo>
                      <a:pt x="1" y="216"/>
                    </a:lnTo>
                    <a:lnTo>
                      <a:pt x="2" y="211"/>
                    </a:lnTo>
                    <a:lnTo>
                      <a:pt x="4" y="206"/>
                    </a:lnTo>
                    <a:lnTo>
                      <a:pt x="6" y="201"/>
                    </a:lnTo>
                    <a:lnTo>
                      <a:pt x="8" y="198"/>
                    </a:lnTo>
                    <a:lnTo>
                      <a:pt x="11" y="195"/>
                    </a:lnTo>
                    <a:lnTo>
                      <a:pt x="14" y="192"/>
                    </a:lnTo>
                    <a:lnTo>
                      <a:pt x="17" y="189"/>
                    </a:lnTo>
                    <a:lnTo>
                      <a:pt x="20" y="187"/>
                    </a:lnTo>
                    <a:lnTo>
                      <a:pt x="23" y="186"/>
                    </a:lnTo>
                    <a:lnTo>
                      <a:pt x="26" y="185"/>
                    </a:lnTo>
                    <a:lnTo>
                      <a:pt x="30" y="184"/>
                    </a:lnTo>
                    <a:lnTo>
                      <a:pt x="311" y="184"/>
                    </a:lnTo>
                    <a:lnTo>
                      <a:pt x="311" y="163"/>
                    </a:lnTo>
                    <a:lnTo>
                      <a:pt x="31" y="163"/>
                    </a:lnTo>
                    <a:lnTo>
                      <a:pt x="27" y="162"/>
                    </a:lnTo>
                    <a:lnTo>
                      <a:pt x="23" y="161"/>
                    </a:lnTo>
                    <a:lnTo>
                      <a:pt x="19" y="158"/>
                    </a:lnTo>
                    <a:lnTo>
                      <a:pt x="15" y="156"/>
                    </a:lnTo>
                    <a:lnTo>
                      <a:pt x="11" y="152"/>
                    </a:lnTo>
                    <a:lnTo>
                      <a:pt x="8" y="148"/>
                    </a:lnTo>
                    <a:lnTo>
                      <a:pt x="4" y="143"/>
                    </a:lnTo>
                    <a:lnTo>
                      <a:pt x="2" y="138"/>
                    </a:lnTo>
                    <a:lnTo>
                      <a:pt x="1" y="132"/>
                    </a:lnTo>
                    <a:lnTo>
                      <a:pt x="0" y="126"/>
                    </a:lnTo>
                    <a:lnTo>
                      <a:pt x="0" y="120"/>
                    </a:lnTo>
                    <a:lnTo>
                      <a:pt x="1" y="114"/>
                    </a:lnTo>
                    <a:lnTo>
                      <a:pt x="1" y="110"/>
                    </a:lnTo>
                    <a:lnTo>
                      <a:pt x="3" y="105"/>
                    </a:lnTo>
                    <a:lnTo>
                      <a:pt x="4" y="102"/>
                    </a:lnTo>
                    <a:lnTo>
                      <a:pt x="7" y="97"/>
                    </a:lnTo>
                    <a:lnTo>
                      <a:pt x="10" y="93"/>
                    </a:lnTo>
                    <a:lnTo>
                      <a:pt x="12" y="90"/>
                    </a:lnTo>
                    <a:lnTo>
                      <a:pt x="16" y="87"/>
                    </a:lnTo>
                    <a:lnTo>
                      <a:pt x="19" y="85"/>
                    </a:lnTo>
                    <a:lnTo>
                      <a:pt x="23" y="83"/>
                    </a:lnTo>
                    <a:lnTo>
                      <a:pt x="25" y="83"/>
                    </a:lnTo>
                    <a:lnTo>
                      <a:pt x="30" y="81"/>
                    </a:lnTo>
                    <a:lnTo>
                      <a:pt x="494" y="82"/>
                    </a:lnTo>
                    <a:lnTo>
                      <a:pt x="494" y="61"/>
                    </a:lnTo>
                    <a:lnTo>
                      <a:pt x="326" y="61"/>
                    </a:lnTo>
                    <a:lnTo>
                      <a:pt x="322" y="61"/>
                    </a:lnTo>
                    <a:lnTo>
                      <a:pt x="319" y="60"/>
                    </a:lnTo>
                    <a:lnTo>
                      <a:pt x="316" y="57"/>
                    </a:lnTo>
                    <a:lnTo>
                      <a:pt x="314" y="56"/>
                    </a:lnTo>
                    <a:lnTo>
                      <a:pt x="312" y="55"/>
                    </a:lnTo>
                    <a:lnTo>
                      <a:pt x="311" y="53"/>
                    </a:lnTo>
                    <a:lnTo>
                      <a:pt x="309" y="50"/>
                    </a:lnTo>
                    <a:lnTo>
                      <a:pt x="307" y="49"/>
                    </a:lnTo>
                    <a:lnTo>
                      <a:pt x="306" y="46"/>
                    </a:lnTo>
                    <a:lnTo>
                      <a:pt x="305" y="44"/>
                    </a:lnTo>
                    <a:lnTo>
                      <a:pt x="304" y="41"/>
                    </a:lnTo>
                    <a:lnTo>
                      <a:pt x="303" y="38"/>
                    </a:lnTo>
                    <a:lnTo>
                      <a:pt x="303" y="35"/>
                    </a:lnTo>
                    <a:lnTo>
                      <a:pt x="303" y="33"/>
                    </a:lnTo>
                    <a:lnTo>
                      <a:pt x="303" y="27"/>
                    </a:lnTo>
                    <a:lnTo>
                      <a:pt x="303" y="25"/>
                    </a:lnTo>
                    <a:lnTo>
                      <a:pt x="304" y="22"/>
                    </a:lnTo>
                    <a:lnTo>
                      <a:pt x="305" y="19"/>
                    </a:lnTo>
                    <a:lnTo>
                      <a:pt x="306" y="17"/>
                    </a:lnTo>
                    <a:lnTo>
                      <a:pt x="307" y="15"/>
                    </a:lnTo>
                    <a:lnTo>
                      <a:pt x="308" y="12"/>
                    </a:lnTo>
                    <a:lnTo>
                      <a:pt x="310" y="10"/>
                    </a:lnTo>
                    <a:lnTo>
                      <a:pt x="312" y="8"/>
                    </a:lnTo>
                    <a:lnTo>
                      <a:pt x="314" y="6"/>
                    </a:lnTo>
                    <a:lnTo>
                      <a:pt x="316" y="4"/>
                    </a:lnTo>
                    <a:lnTo>
                      <a:pt x="317" y="3"/>
                    </a:lnTo>
                    <a:lnTo>
                      <a:pt x="320" y="2"/>
                    </a:lnTo>
                    <a:lnTo>
                      <a:pt x="322" y="1"/>
                    </a:lnTo>
                    <a:lnTo>
                      <a:pt x="325" y="0"/>
                    </a:lnTo>
                    <a:lnTo>
                      <a:pt x="546" y="0"/>
                    </a:lnTo>
                    <a:lnTo>
                      <a:pt x="553" y="2"/>
                    </a:lnTo>
                    <a:lnTo>
                      <a:pt x="560" y="4"/>
                    </a:lnTo>
                    <a:lnTo>
                      <a:pt x="565" y="8"/>
                    </a:lnTo>
                    <a:lnTo>
                      <a:pt x="570" y="12"/>
                    </a:lnTo>
                    <a:lnTo>
                      <a:pt x="573" y="16"/>
                    </a:lnTo>
                    <a:lnTo>
                      <a:pt x="577" y="21"/>
                    </a:lnTo>
                    <a:lnTo>
                      <a:pt x="582" y="28"/>
                    </a:lnTo>
                    <a:lnTo>
                      <a:pt x="585" y="37"/>
                    </a:lnTo>
                    <a:lnTo>
                      <a:pt x="588" y="43"/>
                    </a:lnTo>
                    <a:lnTo>
                      <a:pt x="590" y="49"/>
                    </a:lnTo>
                    <a:lnTo>
                      <a:pt x="592" y="58"/>
                    </a:lnTo>
                    <a:lnTo>
                      <a:pt x="593" y="67"/>
                    </a:lnTo>
                    <a:lnTo>
                      <a:pt x="595" y="75"/>
                    </a:lnTo>
                    <a:lnTo>
                      <a:pt x="595" y="83"/>
                    </a:lnTo>
                  </a:path>
                </a:pathLst>
              </a:custGeom>
              <a:solidFill>
                <a:srgbClr val="000000"/>
              </a:solidFill>
              <a:ln>
                <a:noFill/>
              </a:ln>
              <a:extLst>
                <a:ext uri="{91240B29-F687-4F45-9708-019B960494DF}">
                  <a14:hiddenLine xmlns:a14="http://schemas.microsoft.com/office/drawing/2010/main" w="9525" cap="rnd">
                    <a:solidFill>
                      <a:srgbClr val="000000"/>
                    </a:solidFill>
                    <a:round/>
                    <a:headEnd/>
                    <a:tailEnd/>
                  </a14:hiddenLine>
                </a:ext>
              </a:extLst>
            </p:spPr>
            <p:txBody>
              <a:bodyPr wrap="none" lIns="75584" tIns="37792" rIns="75584" bIns="37792">
                <a:spAutoFit/>
              </a:bodyPr>
              <a:lstStyle/>
              <a:p>
                <a:endParaRPr lang="fr-FR" smtClean="0">
                  <a:solidFill>
                    <a:srgbClr val="CCECFF"/>
                  </a:solidFill>
                </a:endParaRPr>
              </a:p>
            </p:txBody>
          </p:sp>
          <p:sp>
            <p:nvSpPr>
              <p:cNvPr id="84" name="Oval 38"/>
              <p:cNvSpPr>
                <a:spLocks noChangeArrowheads="1"/>
              </p:cNvSpPr>
              <p:nvPr/>
            </p:nvSpPr>
            <p:spPr bwMode="auto">
              <a:xfrm>
                <a:off x="5172" y="1209"/>
                <a:ext cx="122" cy="131"/>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lIns="75584" tIns="37792" rIns="75584" bIns="3779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grpSp>
      </p:grpSp>
      <p:sp>
        <p:nvSpPr>
          <p:cNvPr id="92" name="Footer Placeholder 3"/>
          <p:cNvSpPr>
            <a:spLocks noGrp="1"/>
          </p:cNvSpPr>
          <p:nvPr>
            <p:ph type="ftr" sz="quarter" idx="3"/>
          </p:nvPr>
        </p:nvSpPr>
        <p:spPr>
          <a:xfrm>
            <a:off x="2672180" y="6329599"/>
            <a:ext cx="6014622" cy="365125"/>
          </a:xfrm>
        </p:spPr>
        <p:txBody>
          <a:bodyPr/>
          <a:lstStyle/>
          <a:p>
            <a:r>
              <a:rPr lang="ar-SA" dirty="0" smtClean="0"/>
              <a:t>الجزء"أ</a:t>
            </a:r>
            <a:r>
              <a:rPr lang="ar-TN" dirty="0" smtClean="0"/>
              <a:t> </a:t>
            </a:r>
            <a:r>
              <a:rPr lang="ar-SA" dirty="0" smtClean="0"/>
              <a:t>“16</a:t>
            </a:r>
            <a:r>
              <a:rPr lang="ar-TN" dirty="0" smtClean="0"/>
              <a:t>-</a:t>
            </a:r>
            <a:r>
              <a:rPr lang="ar-EG" dirty="0" smtClean="0"/>
              <a:t> </a:t>
            </a:r>
            <a:r>
              <a:rPr lang="ar-TN" dirty="0" smtClean="0"/>
              <a:t>مجموعة</a:t>
            </a:r>
            <a:r>
              <a:rPr lang="ar-SA" dirty="0" smtClean="0"/>
              <a:t> اسفير التدريبية </a:t>
            </a:r>
            <a:r>
              <a:rPr lang="ar-TN" dirty="0" smtClean="0"/>
              <a:t> </a:t>
            </a:r>
            <a:r>
              <a:rPr lang="ar-SA" dirty="0" smtClean="0"/>
              <a:t>2015</a:t>
            </a:r>
            <a:endParaRPr lang="fr-CH" dirty="0"/>
          </a:p>
        </p:txBody>
      </p:sp>
    </p:spTree>
    <p:extLst>
      <p:ext uri="{BB962C8B-B14F-4D97-AF65-F5344CB8AC3E}">
        <p14:creationId xmlns:p14="http://schemas.microsoft.com/office/powerpoint/2010/main" val="213115946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dirty="0" smtClean="0"/>
              <a:t>المجمّع</a:t>
            </a:r>
            <a:r>
              <a:rPr lang="en-GB" dirty="0" smtClean="0"/>
              <a:t> </a:t>
            </a:r>
            <a:r>
              <a:rPr lang="ar-SA" dirty="0" smtClean="0"/>
              <a:t>= </a:t>
            </a:r>
            <a:r>
              <a:rPr lang="ar-SA" sz="2400" dirty="0"/>
              <a:t>16 </a:t>
            </a:r>
            <a:r>
              <a:rPr lang="ar-SA" dirty="0"/>
              <a:t>مجموعة</a:t>
            </a:r>
          </a:p>
        </p:txBody>
      </p:sp>
      <p:sp>
        <p:nvSpPr>
          <p:cNvPr id="5" name="Freeform 19"/>
          <p:cNvSpPr>
            <a:spLocks/>
          </p:cNvSpPr>
          <p:nvPr/>
        </p:nvSpPr>
        <p:spPr bwMode="auto">
          <a:xfrm>
            <a:off x="6757818" y="3419115"/>
            <a:ext cx="304800" cy="304800"/>
          </a:xfrm>
          <a:custGeom>
            <a:avLst/>
            <a:gdLst>
              <a:gd name="T0" fmla="*/ 0 w 288"/>
              <a:gd name="T1" fmla="*/ 2147483647 h 192"/>
              <a:gd name="T2" fmla="*/ 2147483647 w 288"/>
              <a:gd name="T3" fmla="*/ 0 h 192"/>
              <a:gd name="T4" fmla="*/ 2147483647 w 288"/>
              <a:gd name="T5" fmla="*/ 2147483647 h 192"/>
              <a:gd name="T6" fmla="*/ 0 w 288"/>
              <a:gd name="T7" fmla="*/ 2147483647 h 192"/>
              <a:gd name="T8" fmla="*/ 0 60000 65536"/>
              <a:gd name="T9" fmla="*/ 0 60000 65536"/>
              <a:gd name="T10" fmla="*/ 0 60000 65536"/>
              <a:gd name="T11" fmla="*/ 0 60000 65536"/>
              <a:gd name="T12" fmla="*/ 0 w 288"/>
              <a:gd name="T13" fmla="*/ 0 h 192"/>
              <a:gd name="T14" fmla="*/ 288 w 288"/>
              <a:gd name="T15" fmla="*/ 192 h 192"/>
            </a:gdLst>
            <a:ahLst/>
            <a:cxnLst>
              <a:cxn ang="T8">
                <a:pos x="T0" y="T1"/>
              </a:cxn>
              <a:cxn ang="T9">
                <a:pos x="T2" y="T3"/>
              </a:cxn>
              <a:cxn ang="T10">
                <a:pos x="T4" y="T5"/>
              </a:cxn>
              <a:cxn ang="T11">
                <a:pos x="T6" y="T7"/>
              </a:cxn>
            </a:cxnLst>
            <a:rect l="T12" t="T13" r="T14" b="T15"/>
            <a:pathLst>
              <a:path w="288" h="192">
                <a:moveTo>
                  <a:pt x="0" y="48"/>
                </a:moveTo>
                <a:lnTo>
                  <a:pt x="288" y="0"/>
                </a:lnTo>
                <a:lnTo>
                  <a:pt x="288" y="192"/>
                </a:lnTo>
                <a:lnTo>
                  <a:pt x="0" y="144"/>
                </a:lnTo>
              </a:path>
            </a:pathLst>
          </a:cu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sz="1600">
              <a:solidFill>
                <a:srgbClr val="004386"/>
              </a:solidFill>
              <a:latin typeface="Tahoma"/>
              <a:cs typeface="Tahoma"/>
            </a:endParaRPr>
          </a:p>
        </p:txBody>
      </p:sp>
      <p:sp>
        <p:nvSpPr>
          <p:cNvPr id="6" name="Text Box 20"/>
          <p:cNvSpPr txBox="1">
            <a:spLocks noChangeArrowheads="1"/>
          </p:cNvSpPr>
          <p:nvPr/>
        </p:nvSpPr>
        <p:spPr bwMode="auto">
          <a:xfrm rot="16200000">
            <a:off x="5634994" y="3647750"/>
            <a:ext cx="25261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rtl="1"/>
            <a:r>
              <a:rPr lang="ar-SA" altLang="en-US" b="1" dirty="0" smtClean="0">
                <a:solidFill>
                  <a:srgbClr val="004386"/>
                </a:solidFill>
                <a:latin typeface="Traditional Arabic" panose="02020603050405020304" pitchFamily="18" charset="-78"/>
                <a:cs typeface="Traditional Arabic" panose="02020603050405020304" pitchFamily="18" charset="-78"/>
              </a:rPr>
              <a:t>نترك 6 أمتار بين المجموع</a:t>
            </a:r>
            <a:r>
              <a:rPr lang="ar-TN" altLang="en-US" b="1" dirty="0" smtClean="0">
                <a:solidFill>
                  <a:srgbClr val="004386"/>
                </a:solidFill>
                <a:latin typeface="Traditional Arabic" panose="02020603050405020304" pitchFamily="18" charset="-78"/>
                <a:cs typeface="Traditional Arabic" panose="02020603050405020304" pitchFamily="18" charset="-78"/>
              </a:rPr>
              <a:t>ات</a:t>
            </a:r>
            <a:endParaRPr lang="en-US" altLang="en-US" b="1" dirty="0">
              <a:solidFill>
                <a:srgbClr val="004386"/>
              </a:solidFill>
              <a:latin typeface="Traditional Arabic" panose="02020603050405020304" pitchFamily="18" charset="-78"/>
              <a:cs typeface="Traditional Arabic" panose="02020603050405020304" pitchFamily="18" charset="-78"/>
            </a:endParaRPr>
          </a:p>
        </p:txBody>
      </p:sp>
      <p:sp>
        <p:nvSpPr>
          <p:cNvPr id="7" name="Text Box 22"/>
          <p:cNvSpPr txBox="1">
            <a:spLocks noChangeArrowheads="1"/>
          </p:cNvSpPr>
          <p:nvPr/>
        </p:nvSpPr>
        <p:spPr bwMode="auto">
          <a:xfrm>
            <a:off x="4311751" y="5470194"/>
            <a:ext cx="80823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ar-TN" altLang="en-US" b="1" dirty="0" smtClean="0">
                <a:solidFill>
                  <a:srgbClr val="004386"/>
                </a:solidFill>
                <a:latin typeface="Traditional Arabic" panose="02020603050405020304" pitchFamily="18" charset="-78"/>
                <a:cs typeface="Traditional Arabic" panose="02020603050405020304" pitchFamily="18" charset="-78"/>
              </a:rPr>
              <a:t> مترا</a:t>
            </a:r>
            <a:r>
              <a:rPr lang="en-US" altLang="en-US" b="1" dirty="0" smtClean="0">
                <a:solidFill>
                  <a:srgbClr val="004386"/>
                </a:solidFill>
                <a:latin typeface="Traditional Arabic" panose="02020603050405020304" pitchFamily="18" charset="-78"/>
                <a:cs typeface="Traditional Arabic" panose="02020603050405020304" pitchFamily="18" charset="-78"/>
              </a:rPr>
              <a:t>240</a:t>
            </a:r>
            <a:endParaRPr lang="en-US" altLang="en-US" b="1" dirty="0">
              <a:solidFill>
                <a:srgbClr val="004386"/>
              </a:solidFill>
              <a:latin typeface="Traditional Arabic" panose="02020603050405020304" pitchFamily="18" charset="-78"/>
              <a:cs typeface="Traditional Arabic" panose="02020603050405020304" pitchFamily="18" charset="-78"/>
            </a:endParaRPr>
          </a:p>
        </p:txBody>
      </p:sp>
      <p:sp>
        <p:nvSpPr>
          <p:cNvPr id="8" name="Text Box 24"/>
          <p:cNvSpPr txBox="1">
            <a:spLocks noChangeArrowheads="1"/>
          </p:cNvSpPr>
          <p:nvPr/>
        </p:nvSpPr>
        <p:spPr bwMode="auto">
          <a:xfrm rot="16200000">
            <a:off x="7137113" y="3387145"/>
            <a:ext cx="80823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ar-SA" altLang="en-US" b="1" dirty="0" smtClean="0">
                <a:solidFill>
                  <a:schemeClr val="tx2">
                    <a:lumMod val="75000"/>
                  </a:schemeClr>
                </a:solidFill>
                <a:latin typeface="Traditional Arabic" panose="02020603050405020304" pitchFamily="18" charset="-78"/>
                <a:cs typeface="Traditional Arabic" panose="02020603050405020304" pitchFamily="18" charset="-78"/>
              </a:rPr>
              <a:t>180 مترا</a:t>
            </a:r>
            <a:endParaRPr lang="en-US" altLang="en-US" b="1" dirty="0" smtClean="0">
              <a:solidFill>
                <a:schemeClr val="tx2">
                  <a:lumMod val="75000"/>
                </a:schemeClr>
              </a:solidFill>
              <a:latin typeface="Traditional Arabic" panose="02020603050405020304" pitchFamily="18" charset="-78"/>
              <a:cs typeface="Traditional Arabic" panose="02020603050405020304" pitchFamily="18" charset="-78"/>
            </a:endParaRPr>
          </a:p>
        </p:txBody>
      </p:sp>
      <p:sp>
        <p:nvSpPr>
          <p:cNvPr id="9" name="Rectangle 25"/>
          <p:cNvSpPr>
            <a:spLocks noChangeArrowheads="1"/>
          </p:cNvSpPr>
          <p:nvPr/>
        </p:nvSpPr>
        <p:spPr bwMode="auto">
          <a:xfrm>
            <a:off x="3481218" y="1895115"/>
            <a:ext cx="152400" cy="3276600"/>
          </a:xfrm>
          <a:prstGeom prst="rect">
            <a:avLst/>
          </a:prstGeom>
          <a:solidFill>
            <a:srgbClr val="FF0000"/>
          </a:solidFill>
          <a:ln w="9525">
            <a:solidFill>
              <a:schemeClr val="bg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sz="1600">
              <a:solidFill>
                <a:srgbClr val="004386"/>
              </a:solidFill>
              <a:latin typeface="Tahoma"/>
              <a:cs typeface="Tahoma"/>
            </a:endParaRPr>
          </a:p>
        </p:txBody>
      </p:sp>
      <p:sp>
        <p:nvSpPr>
          <p:cNvPr id="10" name="Rectangle 26"/>
          <p:cNvSpPr>
            <a:spLocks noChangeArrowheads="1"/>
          </p:cNvSpPr>
          <p:nvPr/>
        </p:nvSpPr>
        <p:spPr bwMode="auto">
          <a:xfrm>
            <a:off x="5538618" y="1895115"/>
            <a:ext cx="152400" cy="3276600"/>
          </a:xfrm>
          <a:prstGeom prst="rect">
            <a:avLst/>
          </a:prstGeom>
          <a:solidFill>
            <a:srgbClr val="FF0000"/>
          </a:solidFill>
          <a:ln w="9525">
            <a:solidFill>
              <a:schemeClr val="bg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sz="1600">
              <a:solidFill>
                <a:srgbClr val="004386"/>
              </a:solidFill>
              <a:latin typeface="Tahoma"/>
              <a:cs typeface="Tahoma"/>
            </a:endParaRPr>
          </a:p>
        </p:txBody>
      </p:sp>
      <p:sp>
        <p:nvSpPr>
          <p:cNvPr id="11" name="Line 316"/>
          <p:cNvSpPr>
            <a:spLocks noChangeShapeType="1"/>
          </p:cNvSpPr>
          <p:nvPr/>
        </p:nvSpPr>
        <p:spPr bwMode="auto">
          <a:xfrm flipH="1">
            <a:off x="3576412" y="1483683"/>
            <a:ext cx="2396688" cy="304800"/>
          </a:xfrm>
          <a:prstGeom prst="line">
            <a:avLst/>
          </a:prstGeom>
          <a:noFill/>
          <a:ln w="9525">
            <a:solidFill>
              <a:schemeClr val="tx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sz="1600">
              <a:solidFill>
                <a:srgbClr val="004386"/>
              </a:solidFill>
              <a:latin typeface="Tahoma"/>
              <a:cs typeface="Tahoma"/>
            </a:endParaRPr>
          </a:p>
        </p:txBody>
      </p:sp>
      <p:grpSp>
        <p:nvGrpSpPr>
          <p:cNvPr id="12" name="Group 321"/>
          <p:cNvGrpSpPr>
            <a:grpSpLocks/>
          </p:cNvGrpSpPr>
          <p:nvPr/>
        </p:nvGrpSpPr>
        <p:grpSpPr bwMode="auto">
          <a:xfrm>
            <a:off x="4700418" y="1895115"/>
            <a:ext cx="762000" cy="762000"/>
            <a:chOff x="7620000" y="1600200"/>
            <a:chExt cx="762000" cy="762000"/>
          </a:xfrm>
        </p:grpSpPr>
        <p:sp>
          <p:nvSpPr>
            <p:cNvPr id="13" name="Rectangle 8"/>
            <p:cNvSpPr>
              <a:spLocks noChangeArrowheads="1"/>
            </p:cNvSpPr>
            <p:nvPr/>
          </p:nvSpPr>
          <p:spPr bwMode="auto">
            <a:xfrm>
              <a:off x="7620000" y="1600200"/>
              <a:ext cx="762000" cy="762000"/>
            </a:xfrm>
            <a:prstGeom prst="rect">
              <a:avLst/>
            </a:prstGeom>
            <a:solidFill>
              <a:schemeClr val="accent1"/>
            </a:solidFill>
            <a:ln w="9525">
              <a:solidFill>
                <a:schemeClr val="bg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sz="1600">
                <a:solidFill>
                  <a:srgbClr val="004386"/>
                </a:solidFill>
                <a:latin typeface="Tahoma"/>
                <a:cs typeface="Tahoma"/>
              </a:endParaRPr>
            </a:p>
          </p:txBody>
        </p:sp>
        <p:grpSp>
          <p:nvGrpSpPr>
            <p:cNvPr id="14" name="Group 320"/>
            <p:cNvGrpSpPr>
              <a:grpSpLocks/>
            </p:cNvGrpSpPr>
            <p:nvPr/>
          </p:nvGrpSpPr>
          <p:grpSpPr bwMode="auto">
            <a:xfrm>
              <a:off x="7620000" y="1676400"/>
              <a:ext cx="685800" cy="685800"/>
              <a:chOff x="7620000" y="2819400"/>
              <a:chExt cx="738188" cy="685800"/>
            </a:xfrm>
          </p:grpSpPr>
          <p:sp>
            <p:nvSpPr>
              <p:cNvPr id="15" name="Freeform 101"/>
              <p:cNvSpPr>
                <a:spLocks/>
              </p:cNvSpPr>
              <p:nvPr/>
            </p:nvSpPr>
            <p:spPr bwMode="auto">
              <a:xfrm>
                <a:off x="7772400"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6" name="Freeform 102"/>
              <p:cNvSpPr>
                <a:spLocks/>
              </p:cNvSpPr>
              <p:nvPr/>
            </p:nvSpPr>
            <p:spPr bwMode="auto">
              <a:xfrm>
                <a:off x="7919178" y="2819400"/>
                <a:ext cx="74767"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7" name="Freeform 104"/>
              <p:cNvSpPr>
                <a:spLocks/>
              </p:cNvSpPr>
              <p:nvPr/>
            </p:nvSpPr>
            <p:spPr bwMode="auto">
              <a:xfrm>
                <a:off x="8038277"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8" name="Freeform 105"/>
              <p:cNvSpPr>
                <a:spLocks/>
              </p:cNvSpPr>
              <p:nvPr/>
            </p:nvSpPr>
            <p:spPr bwMode="auto">
              <a:xfrm>
                <a:off x="8157044" y="2819400"/>
                <a:ext cx="74767"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9" name="Freeform 109"/>
              <p:cNvSpPr>
                <a:spLocks/>
              </p:cNvSpPr>
              <p:nvPr/>
            </p:nvSpPr>
            <p:spPr bwMode="auto">
              <a:xfrm>
                <a:off x="8268533" y="2928730"/>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0" name="Freeform 110"/>
              <p:cNvSpPr>
                <a:spLocks/>
              </p:cNvSpPr>
              <p:nvPr/>
            </p:nvSpPr>
            <p:spPr bwMode="auto">
              <a:xfrm>
                <a:off x="8268533" y="3045350"/>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1" name="Freeform 111"/>
              <p:cNvSpPr>
                <a:spLocks/>
              </p:cNvSpPr>
              <p:nvPr/>
            </p:nvSpPr>
            <p:spPr bwMode="auto">
              <a:xfrm>
                <a:off x="8268533" y="3161969"/>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2" name="Freeform 112"/>
              <p:cNvSpPr>
                <a:spLocks/>
              </p:cNvSpPr>
              <p:nvPr/>
            </p:nvSpPr>
            <p:spPr bwMode="auto">
              <a:xfrm>
                <a:off x="8268533" y="3278919"/>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3" name="Freeform 113"/>
              <p:cNvSpPr>
                <a:spLocks/>
              </p:cNvSpPr>
              <p:nvPr/>
            </p:nvSpPr>
            <p:spPr bwMode="auto">
              <a:xfrm>
                <a:off x="7785524" y="3373672"/>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4" name="Freeform 114"/>
              <p:cNvSpPr>
                <a:spLocks/>
              </p:cNvSpPr>
              <p:nvPr/>
            </p:nvSpPr>
            <p:spPr bwMode="auto">
              <a:xfrm>
                <a:off x="7919178" y="3373672"/>
                <a:ext cx="74767"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5" name="Freeform 115"/>
              <p:cNvSpPr>
                <a:spLocks/>
              </p:cNvSpPr>
              <p:nvPr/>
            </p:nvSpPr>
            <p:spPr bwMode="auto">
              <a:xfrm>
                <a:off x="8038277" y="3373672"/>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6" name="Freeform 116"/>
              <p:cNvSpPr>
                <a:spLocks/>
              </p:cNvSpPr>
              <p:nvPr/>
            </p:nvSpPr>
            <p:spPr bwMode="auto">
              <a:xfrm>
                <a:off x="8157044" y="3373672"/>
                <a:ext cx="74767"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7" name="Freeform 117"/>
              <p:cNvSpPr>
                <a:spLocks/>
              </p:cNvSpPr>
              <p:nvPr/>
            </p:nvSpPr>
            <p:spPr bwMode="auto">
              <a:xfrm>
                <a:off x="7993615" y="3475714"/>
                <a:ext cx="44993" cy="29486"/>
              </a:xfrm>
              <a:custGeom>
                <a:avLst/>
                <a:gdLst>
                  <a:gd name="T0" fmla="*/ 0 w 145"/>
                  <a:gd name="T1" fmla="*/ 0 h 97"/>
                  <a:gd name="T2" fmla="*/ 0 w 145"/>
                  <a:gd name="T3" fmla="*/ 2147483647 h 97"/>
                  <a:gd name="T4" fmla="*/ 2147483647 w 145"/>
                  <a:gd name="T5" fmla="*/ 2147483647 h 97"/>
                  <a:gd name="T6" fmla="*/ 2147483647 w 145"/>
                  <a:gd name="T7" fmla="*/ 0 h 97"/>
                  <a:gd name="T8" fmla="*/ 0 60000 65536"/>
                  <a:gd name="T9" fmla="*/ 0 60000 65536"/>
                  <a:gd name="T10" fmla="*/ 0 60000 65536"/>
                  <a:gd name="T11" fmla="*/ 0 60000 65536"/>
                  <a:gd name="T12" fmla="*/ 0 w 145"/>
                  <a:gd name="T13" fmla="*/ 0 h 97"/>
                  <a:gd name="T14" fmla="*/ 145 w 145"/>
                  <a:gd name="T15" fmla="*/ 97 h 97"/>
                </a:gdLst>
                <a:ahLst/>
                <a:cxnLst>
                  <a:cxn ang="T8">
                    <a:pos x="T0" y="T1"/>
                  </a:cxn>
                  <a:cxn ang="T9">
                    <a:pos x="T2" y="T3"/>
                  </a:cxn>
                  <a:cxn ang="T10">
                    <a:pos x="T4" y="T5"/>
                  </a:cxn>
                  <a:cxn ang="T11">
                    <a:pos x="T6" y="T7"/>
                  </a:cxn>
                </a:cxnLst>
                <a:rect l="T12" t="T13" r="T14" b="T15"/>
                <a:pathLst>
                  <a:path w="145" h="97">
                    <a:moveTo>
                      <a:pt x="0" y="0"/>
                    </a:moveTo>
                    <a:lnTo>
                      <a:pt x="0" y="96"/>
                    </a:lnTo>
                    <a:lnTo>
                      <a:pt x="144" y="96"/>
                    </a:lnTo>
                    <a:lnTo>
                      <a:pt x="144" y="0"/>
                    </a:lnTo>
                  </a:path>
                </a:pathLst>
              </a:custGeom>
              <a:noFill/>
              <a:ln w="127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8" name="Freeform 101"/>
              <p:cNvSpPr>
                <a:spLocks/>
              </p:cNvSpPr>
              <p:nvPr/>
            </p:nvSpPr>
            <p:spPr bwMode="auto">
              <a:xfrm>
                <a:off x="7620000"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9" name="Freeform 113"/>
              <p:cNvSpPr>
                <a:spLocks/>
              </p:cNvSpPr>
              <p:nvPr/>
            </p:nvSpPr>
            <p:spPr bwMode="auto">
              <a:xfrm>
                <a:off x="7620000" y="3352800"/>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grpSp>
      </p:grpSp>
      <p:grpSp>
        <p:nvGrpSpPr>
          <p:cNvPr id="30" name="Group 322"/>
          <p:cNvGrpSpPr>
            <a:grpSpLocks/>
          </p:cNvGrpSpPr>
          <p:nvPr/>
        </p:nvGrpSpPr>
        <p:grpSpPr bwMode="auto">
          <a:xfrm>
            <a:off x="4700418" y="2733315"/>
            <a:ext cx="762000" cy="762000"/>
            <a:chOff x="7620000" y="1600200"/>
            <a:chExt cx="762000" cy="762000"/>
          </a:xfrm>
        </p:grpSpPr>
        <p:sp>
          <p:nvSpPr>
            <p:cNvPr id="31" name="Rectangle 8"/>
            <p:cNvSpPr>
              <a:spLocks noChangeArrowheads="1"/>
            </p:cNvSpPr>
            <p:nvPr/>
          </p:nvSpPr>
          <p:spPr bwMode="auto">
            <a:xfrm>
              <a:off x="7620000" y="1600200"/>
              <a:ext cx="762000" cy="762000"/>
            </a:xfrm>
            <a:prstGeom prst="rect">
              <a:avLst/>
            </a:prstGeom>
            <a:solidFill>
              <a:schemeClr val="accent1"/>
            </a:solidFill>
            <a:ln w="9525">
              <a:solidFill>
                <a:schemeClr val="bg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sz="1600">
                <a:solidFill>
                  <a:srgbClr val="004386"/>
                </a:solidFill>
                <a:latin typeface="Tahoma"/>
                <a:cs typeface="Tahoma"/>
              </a:endParaRPr>
            </a:p>
          </p:txBody>
        </p:sp>
        <p:grpSp>
          <p:nvGrpSpPr>
            <p:cNvPr id="32" name="Group 320"/>
            <p:cNvGrpSpPr>
              <a:grpSpLocks/>
            </p:cNvGrpSpPr>
            <p:nvPr/>
          </p:nvGrpSpPr>
          <p:grpSpPr bwMode="auto">
            <a:xfrm>
              <a:off x="7619971" y="1676400"/>
              <a:ext cx="685797" cy="685800"/>
              <a:chOff x="7620000" y="2819400"/>
              <a:chExt cx="738188" cy="685800"/>
            </a:xfrm>
          </p:grpSpPr>
          <p:sp>
            <p:nvSpPr>
              <p:cNvPr id="33" name="Freeform 101"/>
              <p:cNvSpPr>
                <a:spLocks/>
              </p:cNvSpPr>
              <p:nvPr/>
            </p:nvSpPr>
            <p:spPr bwMode="auto">
              <a:xfrm>
                <a:off x="7772400"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34" name="Freeform 102"/>
              <p:cNvSpPr>
                <a:spLocks/>
              </p:cNvSpPr>
              <p:nvPr/>
            </p:nvSpPr>
            <p:spPr bwMode="auto">
              <a:xfrm>
                <a:off x="7919178" y="2819400"/>
                <a:ext cx="74767"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35" name="Freeform 104"/>
              <p:cNvSpPr>
                <a:spLocks/>
              </p:cNvSpPr>
              <p:nvPr/>
            </p:nvSpPr>
            <p:spPr bwMode="auto">
              <a:xfrm>
                <a:off x="8038277"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36" name="Freeform 105"/>
              <p:cNvSpPr>
                <a:spLocks/>
              </p:cNvSpPr>
              <p:nvPr/>
            </p:nvSpPr>
            <p:spPr bwMode="auto">
              <a:xfrm>
                <a:off x="8157044" y="2819400"/>
                <a:ext cx="74767"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37" name="Freeform 109"/>
              <p:cNvSpPr>
                <a:spLocks/>
              </p:cNvSpPr>
              <p:nvPr/>
            </p:nvSpPr>
            <p:spPr bwMode="auto">
              <a:xfrm>
                <a:off x="8268533" y="2928730"/>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38" name="Freeform 110"/>
              <p:cNvSpPr>
                <a:spLocks/>
              </p:cNvSpPr>
              <p:nvPr/>
            </p:nvSpPr>
            <p:spPr bwMode="auto">
              <a:xfrm>
                <a:off x="8268533" y="3045350"/>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39" name="Freeform 111"/>
              <p:cNvSpPr>
                <a:spLocks/>
              </p:cNvSpPr>
              <p:nvPr/>
            </p:nvSpPr>
            <p:spPr bwMode="auto">
              <a:xfrm>
                <a:off x="8268533" y="3161969"/>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40" name="Freeform 112"/>
              <p:cNvSpPr>
                <a:spLocks/>
              </p:cNvSpPr>
              <p:nvPr/>
            </p:nvSpPr>
            <p:spPr bwMode="auto">
              <a:xfrm>
                <a:off x="8268533" y="3278919"/>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41" name="Freeform 113"/>
              <p:cNvSpPr>
                <a:spLocks/>
              </p:cNvSpPr>
              <p:nvPr/>
            </p:nvSpPr>
            <p:spPr bwMode="auto">
              <a:xfrm>
                <a:off x="7785524" y="3373672"/>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42" name="Freeform 114"/>
              <p:cNvSpPr>
                <a:spLocks/>
              </p:cNvSpPr>
              <p:nvPr/>
            </p:nvSpPr>
            <p:spPr bwMode="auto">
              <a:xfrm>
                <a:off x="7919178" y="3373672"/>
                <a:ext cx="74767"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43" name="Freeform 115"/>
              <p:cNvSpPr>
                <a:spLocks/>
              </p:cNvSpPr>
              <p:nvPr/>
            </p:nvSpPr>
            <p:spPr bwMode="auto">
              <a:xfrm>
                <a:off x="8038277" y="3373672"/>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44" name="Freeform 116"/>
              <p:cNvSpPr>
                <a:spLocks/>
              </p:cNvSpPr>
              <p:nvPr/>
            </p:nvSpPr>
            <p:spPr bwMode="auto">
              <a:xfrm>
                <a:off x="8157044" y="3373672"/>
                <a:ext cx="74767"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45" name="Freeform 117"/>
              <p:cNvSpPr>
                <a:spLocks/>
              </p:cNvSpPr>
              <p:nvPr/>
            </p:nvSpPr>
            <p:spPr bwMode="auto">
              <a:xfrm>
                <a:off x="7993615" y="3475714"/>
                <a:ext cx="44993" cy="29486"/>
              </a:xfrm>
              <a:custGeom>
                <a:avLst/>
                <a:gdLst>
                  <a:gd name="T0" fmla="*/ 0 w 145"/>
                  <a:gd name="T1" fmla="*/ 0 h 97"/>
                  <a:gd name="T2" fmla="*/ 0 w 145"/>
                  <a:gd name="T3" fmla="*/ 2147483647 h 97"/>
                  <a:gd name="T4" fmla="*/ 2147483647 w 145"/>
                  <a:gd name="T5" fmla="*/ 2147483647 h 97"/>
                  <a:gd name="T6" fmla="*/ 2147483647 w 145"/>
                  <a:gd name="T7" fmla="*/ 0 h 97"/>
                  <a:gd name="T8" fmla="*/ 0 60000 65536"/>
                  <a:gd name="T9" fmla="*/ 0 60000 65536"/>
                  <a:gd name="T10" fmla="*/ 0 60000 65536"/>
                  <a:gd name="T11" fmla="*/ 0 60000 65536"/>
                  <a:gd name="T12" fmla="*/ 0 w 145"/>
                  <a:gd name="T13" fmla="*/ 0 h 97"/>
                  <a:gd name="T14" fmla="*/ 145 w 145"/>
                  <a:gd name="T15" fmla="*/ 97 h 97"/>
                </a:gdLst>
                <a:ahLst/>
                <a:cxnLst>
                  <a:cxn ang="T8">
                    <a:pos x="T0" y="T1"/>
                  </a:cxn>
                  <a:cxn ang="T9">
                    <a:pos x="T2" y="T3"/>
                  </a:cxn>
                  <a:cxn ang="T10">
                    <a:pos x="T4" y="T5"/>
                  </a:cxn>
                  <a:cxn ang="T11">
                    <a:pos x="T6" y="T7"/>
                  </a:cxn>
                </a:cxnLst>
                <a:rect l="T12" t="T13" r="T14" b="T15"/>
                <a:pathLst>
                  <a:path w="145" h="97">
                    <a:moveTo>
                      <a:pt x="0" y="0"/>
                    </a:moveTo>
                    <a:lnTo>
                      <a:pt x="0" y="96"/>
                    </a:lnTo>
                    <a:lnTo>
                      <a:pt x="144" y="96"/>
                    </a:lnTo>
                    <a:lnTo>
                      <a:pt x="144" y="0"/>
                    </a:lnTo>
                  </a:path>
                </a:pathLst>
              </a:custGeom>
              <a:noFill/>
              <a:ln w="127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46" name="Freeform 101"/>
              <p:cNvSpPr>
                <a:spLocks/>
              </p:cNvSpPr>
              <p:nvPr/>
            </p:nvSpPr>
            <p:spPr bwMode="auto">
              <a:xfrm>
                <a:off x="7620000"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47" name="Freeform 113"/>
              <p:cNvSpPr>
                <a:spLocks/>
              </p:cNvSpPr>
              <p:nvPr/>
            </p:nvSpPr>
            <p:spPr bwMode="auto">
              <a:xfrm>
                <a:off x="7620000" y="3352800"/>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grpSp>
      </p:grpSp>
      <p:grpSp>
        <p:nvGrpSpPr>
          <p:cNvPr id="48" name="Group 340"/>
          <p:cNvGrpSpPr>
            <a:grpSpLocks/>
          </p:cNvGrpSpPr>
          <p:nvPr/>
        </p:nvGrpSpPr>
        <p:grpSpPr bwMode="auto">
          <a:xfrm>
            <a:off x="4700418" y="3571515"/>
            <a:ext cx="762000" cy="762000"/>
            <a:chOff x="7620000" y="1600200"/>
            <a:chExt cx="762000" cy="762000"/>
          </a:xfrm>
        </p:grpSpPr>
        <p:sp>
          <p:nvSpPr>
            <p:cNvPr id="49" name="Rectangle 8"/>
            <p:cNvSpPr>
              <a:spLocks noChangeArrowheads="1"/>
            </p:cNvSpPr>
            <p:nvPr/>
          </p:nvSpPr>
          <p:spPr bwMode="auto">
            <a:xfrm>
              <a:off x="7620000" y="1600200"/>
              <a:ext cx="762000" cy="762000"/>
            </a:xfrm>
            <a:prstGeom prst="rect">
              <a:avLst/>
            </a:prstGeom>
            <a:solidFill>
              <a:schemeClr val="accent1"/>
            </a:solidFill>
            <a:ln w="9525">
              <a:solidFill>
                <a:schemeClr val="bg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sz="1600">
                <a:solidFill>
                  <a:srgbClr val="004386"/>
                </a:solidFill>
                <a:latin typeface="Tahoma"/>
                <a:cs typeface="Tahoma"/>
              </a:endParaRPr>
            </a:p>
          </p:txBody>
        </p:sp>
        <p:grpSp>
          <p:nvGrpSpPr>
            <p:cNvPr id="50" name="Group 320"/>
            <p:cNvGrpSpPr>
              <a:grpSpLocks/>
            </p:cNvGrpSpPr>
            <p:nvPr/>
          </p:nvGrpSpPr>
          <p:grpSpPr bwMode="auto">
            <a:xfrm>
              <a:off x="7619971" y="1676400"/>
              <a:ext cx="685797" cy="685800"/>
              <a:chOff x="7620000" y="2819400"/>
              <a:chExt cx="738188" cy="685800"/>
            </a:xfrm>
          </p:grpSpPr>
          <p:sp>
            <p:nvSpPr>
              <p:cNvPr id="51" name="Freeform 101"/>
              <p:cNvSpPr>
                <a:spLocks/>
              </p:cNvSpPr>
              <p:nvPr/>
            </p:nvSpPr>
            <p:spPr bwMode="auto">
              <a:xfrm>
                <a:off x="7772400"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52" name="Freeform 102"/>
              <p:cNvSpPr>
                <a:spLocks/>
              </p:cNvSpPr>
              <p:nvPr/>
            </p:nvSpPr>
            <p:spPr bwMode="auto">
              <a:xfrm>
                <a:off x="7919178" y="2819400"/>
                <a:ext cx="74767"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53" name="Freeform 104"/>
              <p:cNvSpPr>
                <a:spLocks/>
              </p:cNvSpPr>
              <p:nvPr/>
            </p:nvSpPr>
            <p:spPr bwMode="auto">
              <a:xfrm>
                <a:off x="8038277"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54" name="Freeform 105"/>
              <p:cNvSpPr>
                <a:spLocks/>
              </p:cNvSpPr>
              <p:nvPr/>
            </p:nvSpPr>
            <p:spPr bwMode="auto">
              <a:xfrm>
                <a:off x="8157044" y="2819400"/>
                <a:ext cx="74767"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55" name="Freeform 109"/>
              <p:cNvSpPr>
                <a:spLocks/>
              </p:cNvSpPr>
              <p:nvPr/>
            </p:nvSpPr>
            <p:spPr bwMode="auto">
              <a:xfrm>
                <a:off x="8268533" y="2928730"/>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56" name="Freeform 110"/>
              <p:cNvSpPr>
                <a:spLocks/>
              </p:cNvSpPr>
              <p:nvPr/>
            </p:nvSpPr>
            <p:spPr bwMode="auto">
              <a:xfrm>
                <a:off x="8268533" y="3045350"/>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57" name="Freeform 111"/>
              <p:cNvSpPr>
                <a:spLocks/>
              </p:cNvSpPr>
              <p:nvPr/>
            </p:nvSpPr>
            <p:spPr bwMode="auto">
              <a:xfrm>
                <a:off x="8268533" y="3161969"/>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58" name="Freeform 112"/>
              <p:cNvSpPr>
                <a:spLocks/>
              </p:cNvSpPr>
              <p:nvPr/>
            </p:nvSpPr>
            <p:spPr bwMode="auto">
              <a:xfrm>
                <a:off x="8268533" y="3278919"/>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59" name="Freeform 113"/>
              <p:cNvSpPr>
                <a:spLocks/>
              </p:cNvSpPr>
              <p:nvPr/>
            </p:nvSpPr>
            <p:spPr bwMode="auto">
              <a:xfrm>
                <a:off x="7785524" y="3373672"/>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60" name="Freeform 114"/>
              <p:cNvSpPr>
                <a:spLocks/>
              </p:cNvSpPr>
              <p:nvPr/>
            </p:nvSpPr>
            <p:spPr bwMode="auto">
              <a:xfrm>
                <a:off x="7919178" y="3373672"/>
                <a:ext cx="74767"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61" name="Freeform 115"/>
              <p:cNvSpPr>
                <a:spLocks/>
              </p:cNvSpPr>
              <p:nvPr/>
            </p:nvSpPr>
            <p:spPr bwMode="auto">
              <a:xfrm>
                <a:off x="8038277" y="3373672"/>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62" name="Freeform 116"/>
              <p:cNvSpPr>
                <a:spLocks/>
              </p:cNvSpPr>
              <p:nvPr/>
            </p:nvSpPr>
            <p:spPr bwMode="auto">
              <a:xfrm>
                <a:off x="8157044" y="3373672"/>
                <a:ext cx="74767"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63" name="Freeform 117"/>
              <p:cNvSpPr>
                <a:spLocks/>
              </p:cNvSpPr>
              <p:nvPr/>
            </p:nvSpPr>
            <p:spPr bwMode="auto">
              <a:xfrm>
                <a:off x="7993615" y="3475714"/>
                <a:ext cx="44993" cy="29486"/>
              </a:xfrm>
              <a:custGeom>
                <a:avLst/>
                <a:gdLst>
                  <a:gd name="T0" fmla="*/ 0 w 145"/>
                  <a:gd name="T1" fmla="*/ 0 h 97"/>
                  <a:gd name="T2" fmla="*/ 0 w 145"/>
                  <a:gd name="T3" fmla="*/ 2147483647 h 97"/>
                  <a:gd name="T4" fmla="*/ 2147483647 w 145"/>
                  <a:gd name="T5" fmla="*/ 2147483647 h 97"/>
                  <a:gd name="T6" fmla="*/ 2147483647 w 145"/>
                  <a:gd name="T7" fmla="*/ 0 h 97"/>
                  <a:gd name="T8" fmla="*/ 0 60000 65536"/>
                  <a:gd name="T9" fmla="*/ 0 60000 65536"/>
                  <a:gd name="T10" fmla="*/ 0 60000 65536"/>
                  <a:gd name="T11" fmla="*/ 0 60000 65536"/>
                  <a:gd name="T12" fmla="*/ 0 w 145"/>
                  <a:gd name="T13" fmla="*/ 0 h 97"/>
                  <a:gd name="T14" fmla="*/ 145 w 145"/>
                  <a:gd name="T15" fmla="*/ 97 h 97"/>
                </a:gdLst>
                <a:ahLst/>
                <a:cxnLst>
                  <a:cxn ang="T8">
                    <a:pos x="T0" y="T1"/>
                  </a:cxn>
                  <a:cxn ang="T9">
                    <a:pos x="T2" y="T3"/>
                  </a:cxn>
                  <a:cxn ang="T10">
                    <a:pos x="T4" y="T5"/>
                  </a:cxn>
                  <a:cxn ang="T11">
                    <a:pos x="T6" y="T7"/>
                  </a:cxn>
                </a:cxnLst>
                <a:rect l="T12" t="T13" r="T14" b="T15"/>
                <a:pathLst>
                  <a:path w="145" h="97">
                    <a:moveTo>
                      <a:pt x="0" y="0"/>
                    </a:moveTo>
                    <a:lnTo>
                      <a:pt x="0" y="96"/>
                    </a:lnTo>
                    <a:lnTo>
                      <a:pt x="144" y="96"/>
                    </a:lnTo>
                    <a:lnTo>
                      <a:pt x="144" y="0"/>
                    </a:lnTo>
                  </a:path>
                </a:pathLst>
              </a:custGeom>
              <a:noFill/>
              <a:ln w="127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64" name="Freeform 101"/>
              <p:cNvSpPr>
                <a:spLocks/>
              </p:cNvSpPr>
              <p:nvPr/>
            </p:nvSpPr>
            <p:spPr bwMode="auto">
              <a:xfrm>
                <a:off x="7620000"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65" name="Freeform 113"/>
              <p:cNvSpPr>
                <a:spLocks/>
              </p:cNvSpPr>
              <p:nvPr/>
            </p:nvSpPr>
            <p:spPr bwMode="auto">
              <a:xfrm>
                <a:off x="7620000" y="3352800"/>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grpSp>
      </p:grpSp>
      <p:grpSp>
        <p:nvGrpSpPr>
          <p:cNvPr id="66" name="Group 358"/>
          <p:cNvGrpSpPr>
            <a:grpSpLocks/>
          </p:cNvGrpSpPr>
          <p:nvPr/>
        </p:nvGrpSpPr>
        <p:grpSpPr bwMode="auto">
          <a:xfrm>
            <a:off x="4700418" y="4409715"/>
            <a:ext cx="762000" cy="762000"/>
            <a:chOff x="7620000" y="1600200"/>
            <a:chExt cx="762000" cy="762000"/>
          </a:xfrm>
        </p:grpSpPr>
        <p:sp>
          <p:nvSpPr>
            <p:cNvPr id="67" name="Rectangle 8"/>
            <p:cNvSpPr>
              <a:spLocks noChangeArrowheads="1"/>
            </p:cNvSpPr>
            <p:nvPr/>
          </p:nvSpPr>
          <p:spPr bwMode="auto">
            <a:xfrm>
              <a:off x="7620000" y="1600200"/>
              <a:ext cx="762000" cy="762000"/>
            </a:xfrm>
            <a:prstGeom prst="rect">
              <a:avLst/>
            </a:prstGeom>
            <a:solidFill>
              <a:schemeClr val="accent1"/>
            </a:solidFill>
            <a:ln w="9525">
              <a:solidFill>
                <a:schemeClr val="bg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sz="1600">
                <a:solidFill>
                  <a:srgbClr val="004386"/>
                </a:solidFill>
                <a:latin typeface="Tahoma"/>
                <a:cs typeface="Tahoma"/>
              </a:endParaRPr>
            </a:p>
          </p:txBody>
        </p:sp>
        <p:grpSp>
          <p:nvGrpSpPr>
            <p:cNvPr id="68" name="Group 320"/>
            <p:cNvGrpSpPr>
              <a:grpSpLocks/>
            </p:cNvGrpSpPr>
            <p:nvPr/>
          </p:nvGrpSpPr>
          <p:grpSpPr bwMode="auto">
            <a:xfrm>
              <a:off x="7619971" y="1676400"/>
              <a:ext cx="685797" cy="685800"/>
              <a:chOff x="7620000" y="2819400"/>
              <a:chExt cx="738188" cy="685800"/>
            </a:xfrm>
          </p:grpSpPr>
          <p:sp>
            <p:nvSpPr>
              <p:cNvPr id="69" name="Freeform 101"/>
              <p:cNvSpPr>
                <a:spLocks/>
              </p:cNvSpPr>
              <p:nvPr/>
            </p:nvSpPr>
            <p:spPr bwMode="auto">
              <a:xfrm>
                <a:off x="7772400"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70" name="Freeform 102"/>
              <p:cNvSpPr>
                <a:spLocks/>
              </p:cNvSpPr>
              <p:nvPr/>
            </p:nvSpPr>
            <p:spPr bwMode="auto">
              <a:xfrm>
                <a:off x="7919178" y="2819400"/>
                <a:ext cx="74767"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71" name="Freeform 104"/>
              <p:cNvSpPr>
                <a:spLocks/>
              </p:cNvSpPr>
              <p:nvPr/>
            </p:nvSpPr>
            <p:spPr bwMode="auto">
              <a:xfrm>
                <a:off x="8038277"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72" name="Freeform 105"/>
              <p:cNvSpPr>
                <a:spLocks/>
              </p:cNvSpPr>
              <p:nvPr/>
            </p:nvSpPr>
            <p:spPr bwMode="auto">
              <a:xfrm>
                <a:off x="8157044" y="2819400"/>
                <a:ext cx="74767"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73" name="Freeform 109"/>
              <p:cNvSpPr>
                <a:spLocks/>
              </p:cNvSpPr>
              <p:nvPr/>
            </p:nvSpPr>
            <p:spPr bwMode="auto">
              <a:xfrm>
                <a:off x="8268533" y="2928730"/>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74" name="Freeform 110"/>
              <p:cNvSpPr>
                <a:spLocks/>
              </p:cNvSpPr>
              <p:nvPr/>
            </p:nvSpPr>
            <p:spPr bwMode="auto">
              <a:xfrm>
                <a:off x="8268533" y="3045350"/>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75" name="Freeform 111"/>
              <p:cNvSpPr>
                <a:spLocks/>
              </p:cNvSpPr>
              <p:nvPr/>
            </p:nvSpPr>
            <p:spPr bwMode="auto">
              <a:xfrm>
                <a:off x="8268533" y="3161969"/>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76" name="Freeform 112"/>
              <p:cNvSpPr>
                <a:spLocks/>
              </p:cNvSpPr>
              <p:nvPr/>
            </p:nvSpPr>
            <p:spPr bwMode="auto">
              <a:xfrm>
                <a:off x="8268533" y="3278919"/>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77" name="Freeform 113"/>
              <p:cNvSpPr>
                <a:spLocks/>
              </p:cNvSpPr>
              <p:nvPr/>
            </p:nvSpPr>
            <p:spPr bwMode="auto">
              <a:xfrm>
                <a:off x="7785524" y="3373672"/>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78" name="Freeform 114"/>
              <p:cNvSpPr>
                <a:spLocks/>
              </p:cNvSpPr>
              <p:nvPr/>
            </p:nvSpPr>
            <p:spPr bwMode="auto">
              <a:xfrm>
                <a:off x="7919178" y="3373672"/>
                <a:ext cx="74767"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79" name="Freeform 115"/>
              <p:cNvSpPr>
                <a:spLocks/>
              </p:cNvSpPr>
              <p:nvPr/>
            </p:nvSpPr>
            <p:spPr bwMode="auto">
              <a:xfrm>
                <a:off x="8038277" y="3373672"/>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80" name="Freeform 116"/>
              <p:cNvSpPr>
                <a:spLocks/>
              </p:cNvSpPr>
              <p:nvPr/>
            </p:nvSpPr>
            <p:spPr bwMode="auto">
              <a:xfrm>
                <a:off x="8157044" y="3373672"/>
                <a:ext cx="74767"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81" name="Freeform 117"/>
              <p:cNvSpPr>
                <a:spLocks/>
              </p:cNvSpPr>
              <p:nvPr/>
            </p:nvSpPr>
            <p:spPr bwMode="auto">
              <a:xfrm>
                <a:off x="7993615" y="3475714"/>
                <a:ext cx="44993" cy="29486"/>
              </a:xfrm>
              <a:custGeom>
                <a:avLst/>
                <a:gdLst>
                  <a:gd name="T0" fmla="*/ 0 w 145"/>
                  <a:gd name="T1" fmla="*/ 0 h 97"/>
                  <a:gd name="T2" fmla="*/ 0 w 145"/>
                  <a:gd name="T3" fmla="*/ 2147483647 h 97"/>
                  <a:gd name="T4" fmla="*/ 2147483647 w 145"/>
                  <a:gd name="T5" fmla="*/ 2147483647 h 97"/>
                  <a:gd name="T6" fmla="*/ 2147483647 w 145"/>
                  <a:gd name="T7" fmla="*/ 0 h 97"/>
                  <a:gd name="T8" fmla="*/ 0 60000 65536"/>
                  <a:gd name="T9" fmla="*/ 0 60000 65536"/>
                  <a:gd name="T10" fmla="*/ 0 60000 65536"/>
                  <a:gd name="T11" fmla="*/ 0 60000 65536"/>
                  <a:gd name="T12" fmla="*/ 0 w 145"/>
                  <a:gd name="T13" fmla="*/ 0 h 97"/>
                  <a:gd name="T14" fmla="*/ 145 w 145"/>
                  <a:gd name="T15" fmla="*/ 97 h 97"/>
                </a:gdLst>
                <a:ahLst/>
                <a:cxnLst>
                  <a:cxn ang="T8">
                    <a:pos x="T0" y="T1"/>
                  </a:cxn>
                  <a:cxn ang="T9">
                    <a:pos x="T2" y="T3"/>
                  </a:cxn>
                  <a:cxn ang="T10">
                    <a:pos x="T4" y="T5"/>
                  </a:cxn>
                  <a:cxn ang="T11">
                    <a:pos x="T6" y="T7"/>
                  </a:cxn>
                </a:cxnLst>
                <a:rect l="T12" t="T13" r="T14" b="T15"/>
                <a:pathLst>
                  <a:path w="145" h="97">
                    <a:moveTo>
                      <a:pt x="0" y="0"/>
                    </a:moveTo>
                    <a:lnTo>
                      <a:pt x="0" y="96"/>
                    </a:lnTo>
                    <a:lnTo>
                      <a:pt x="144" y="96"/>
                    </a:lnTo>
                    <a:lnTo>
                      <a:pt x="144" y="0"/>
                    </a:lnTo>
                  </a:path>
                </a:pathLst>
              </a:custGeom>
              <a:noFill/>
              <a:ln w="127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82" name="Freeform 101"/>
              <p:cNvSpPr>
                <a:spLocks/>
              </p:cNvSpPr>
              <p:nvPr/>
            </p:nvSpPr>
            <p:spPr bwMode="auto">
              <a:xfrm>
                <a:off x="7620000"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83" name="Freeform 113"/>
              <p:cNvSpPr>
                <a:spLocks/>
              </p:cNvSpPr>
              <p:nvPr/>
            </p:nvSpPr>
            <p:spPr bwMode="auto">
              <a:xfrm>
                <a:off x="7620000" y="3352800"/>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grpSp>
      </p:grpSp>
      <p:grpSp>
        <p:nvGrpSpPr>
          <p:cNvPr id="84" name="Group 449"/>
          <p:cNvGrpSpPr>
            <a:grpSpLocks/>
          </p:cNvGrpSpPr>
          <p:nvPr/>
        </p:nvGrpSpPr>
        <p:grpSpPr bwMode="auto">
          <a:xfrm>
            <a:off x="2643018" y="1895115"/>
            <a:ext cx="762000" cy="3276600"/>
            <a:chOff x="1524000" y="762000"/>
            <a:chExt cx="762000" cy="3276600"/>
          </a:xfrm>
        </p:grpSpPr>
        <p:grpSp>
          <p:nvGrpSpPr>
            <p:cNvPr id="85" name="Group 377"/>
            <p:cNvGrpSpPr>
              <a:grpSpLocks/>
            </p:cNvGrpSpPr>
            <p:nvPr/>
          </p:nvGrpSpPr>
          <p:grpSpPr bwMode="auto">
            <a:xfrm>
              <a:off x="1524000" y="762000"/>
              <a:ext cx="762000" cy="762000"/>
              <a:chOff x="7620000" y="1600200"/>
              <a:chExt cx="762000" cy="762000"/>
            </a:xfrm>
          </p:grpSpPr>
          <p:sp>
            <p:nvSpPr>
              <p:cNvPr id="140" name="Rectangle 8"/>
              <p:cNvSpPr>
                <a:spLocks noChangeArrowheads="1"/>
              </p:cNvSpPr>
              <p:nvPr/>
            </p:nvSpPr>
            <p:spPr bwMode="auto">
              <a:xfrm>
                <a:off x="7620000" y="1600200"/>
                <a:ext cx="762000" cy="762000"/>
              </a:xfrm>
              <a:prstGeom prst="rect">
                <a:avLst/>
              </a:prstGeom>
              <a:solidFill>
                <a:schemeClr val="accent1"/>
              </a:solidFill>
              <a:ln w="9525">
                <a:solidFill>
                  <a:schemeClr val="bg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sz="1600">
                  <a:solidFill>
                    <a:srgbClr val="004386"/>
                  </a:solidFill>
                  <a:latin typeface="Tahoma"/>
                  <a:cs typeface="Tahoma"/>
                </a:endParaRPr>
              </a:p>
            </p:txBody>
          </p:sp>
          <p:grpSp>
            <p:nvGrpSpPr>
              <p:cNvPr id="141" name="Group 320"/>
              <p:cNvGrpSpPr>
                <a:grpSpLocks/>
              </p:cNvGrpSpPr>
              <p:nvPr/>
            </p:nvGrpSpPr>
            <p:grpSpPr bwMode="auto">
              <a:xfrm>
                <a:off x="7619971" y="1676400"/>
                <a:ext cx="685797" cy="685800"/>
                <a:chOff x="7620000" y="2819400"/>
                <a:chExt cx="738188" cy="685800"/>
              </a:xfrm>
            </p:grpSpPr>
            <p:sp>
              <p:nvSpPr>
                <p:cNvPr id="142" name="Freeform 101"/>
                <p:cNvSpPr>
                  <a:spLocks/>
                </p:cNvSpPr>
                <p:nvPr/>
              </p:nvSpPr>
              <p:spPr bwMode="auto">
                <a:xfrm>
                  <a:off x="7772400"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43" name="Freeform 102"/>
                <p:cNvSpPr>
                  <a:spLocks/>
                </p:cNvSpPr>
                <p:nvPr/>
              </p:nvSpPr>
              <p:spPr bwMode="auto">
                <a:xfrm>
                  <a:off x="7919178" y="2819400"/>
                  <a:ext cx="74767"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44" name="Freeform 104"/>
                <p:cNvSpPr>
                  <a:spLocks/>
                </p:cNvSpPr>
                <p:nvPr/>
              </p:nvSpPr>
              <p:spPr bwMode="auto">
                <a:xfrm>
                  <a:off x="8038277"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45" name="Freeform 105"/>
                <p:cNvSpPr>
                  <a:spLocks/>
                </p:cNvSpPr>
                <p:nvPr/>
              </p:nvSpPr>
              <p:spPr bwMode="auto">
                <a:xfrm>
                  <a:off x="8157044" y="2819400"/>
                  <a:ext cx="74767"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46" name="Freeform 109"/>
                <p:cNvSpPr>
                  <a:spLocks/>
                </p:cNvSpPr>
                <p:nvPr/>
              </p:nvSpPr>
              <p:spPr bwMode="auto">
                <a:xfrm>
                  <a:off x="8268533" y="2928730"/>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47" name="Freeform 110"/>
                <p:cNvSpPr>
                  <a:spLocks/>
                </p:cNvSpPr>
                <p:nvPr/>
              </p:nvSpPr>
              <p:spPr bwMode="auto">
                <a:xfrm>
                  <a:off x="8268533" y="3045350"/>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48" name="Freeform 111"/>
                <p:cNvSpPr>
                  <a:spLocks/>
                </p:cNvSpPr>
                <p:nvPr/>
              </p:nvSpPr>
              <p:spPr bwMode="auto">
                <a:xfrm>
                  <a:off x="8268533" y="3161969"/>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49" name="Freeform 112"/>
                <p:cNvSpPr>
                  <a:spLocks/>
                </p:cNvSpPr>
                <p:nvPr/>
              </p:nvSpPr>
              <p:spPr bwMode="auto">
                <a:xfrm>
                  <a:off x="8268533" y="3278919"/>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50" name="Freeform 113"/>
                <p:cNvSpPr>
                  <a:spLocks/>
                </p:cNvSpPr>
                <p:nvPr/>
              </p:nvSpPr>
              <p:spPr bwMode="auto">
                <a:xfrm>
                  <a:off x="7785524" y="3373672"/>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51" name="Freeform 114"/>
                <p:cNvSpPr>
                  <a:spLocks/>
                </p:cNvSpPr>
                <p:nvPr/>
              </p:nvSpPr>
              <p:spPr bwMode="auto">
                <a:xfrm>
                  <a:off x="7919178" y="3373672"/>
                  <a:ext cx="74767"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52" name="Freeform 115"/>
                <p:cNvSpPr>
                  <a:spLocks/>
                </p:cNvSpPr>
                <p:nvPr/>
              </p:nvSpPr>
              <p:spPr bwMode="auto">
                <a:xfrm>
                  <a:off x="8038277" y="3373672"/>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53" name="Freeform 116"/>
                <p:cNvSpPr>
                  <a:spLocks/>
                </p:cNvSpPr>
                <p:nvPr/>
              </p:nvSpPr>
              <p:spPr bwMode="auto">
                <a:xfrm>
                  <a:off x="8157044" y="3373672"/>
                  <a:ext cx="74767"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54" name="Freeform 117"/>
                <p:cNvSpPr>
                  <a:spLocks/>
                </p:cNvSpPr>
                <p:nvPr/>
              </p:nvSpPr>
              <p:spPr bwMode="auto">
                <a:xfrm>
                  <a:off x="7993615" y="3475714"/>
                  <a:ext cx="44993" cy="29486"/>
                </a:xfrm>
                <a:custGeom>
                  <a:avLst/>
                  <a:gdLst>
                    <a:gd name="T0" fmla="*/ 0 w 145"/>
                    <a:gd name="T1" fmla="*/ 0 h 97"/>
                    <a:gd name="T2" fmla="*/ 0 w 145"/>
                    <a:gd name="T3" fmla="*/ 2147483647 h 97"/>
                    <a:gd name="T4" fmla="*/ 2147483647 w 145"/>
                    <a:gd name="T5" fmla="*/ 2147483647 h 97"/>
                    <a:gd name="T6" fmla="*/ 2147483647 w 145"/>
                    <a:gd name="T7" fmla="*/ 0 h 97"/>
                    <a:gd name="T8" fmla="*/ 0 60000 65536"/>
                    <a:gd name="T9" fmla="*/ 0 60000 65536"/>
                    <a:gd name="T10" fmla="*/ 0 60000 65536"/>
                    <a:gd name="T11" fmla="*/ 0 60000 65536"/>
                    <a:gd name="T12" fmla="*/ 0 w 145"/>
                    <a:gd name="T13" fmla="*/ 0 h 97"/>
                    <a:gd name="T14" fmla="*/ 145 w 145"/>
                    <a:gd name="T15" fmla="*/ 97 h 97"/>
                  </a:gdLst>
                  <a:ahLst/>
                  <a:cxnLst>
                    <a:cxn ang="T8">
                      <a:pos x="T0" y="T1"/>
                    </a:cxn>
                    <a:cxn ang="T9">
                      <a:pos x="T2" y="T3"/>
                    </a:cxn>
                    <a:cxn ang="T10">
                      <a:pos x="T4" y="T5"/>
                    </a:cxn>
                    <a:cxn ang="T11">
                      <a:pos x="T6" y="T7"/>
                    </a:cxn>
                  </a:cxnLst>
                  <a:rect l="T12" t="T13" r="T14" b="T15"/>
                  <a:pathLst>
                    <a:path w="145" h="97">
                      <a:moveTo>
                        <a:pt x="0" y="0"/>
                      </a:moveTo>
                      <a:lnTo>
                        <a:pt x="0" y="96"/>
                      </a:lnTo>
                      <a:lnTo>
                        <a:pt x="144" y="96"/>
                      </a:lnTo>
                      <a:lnTo>
                        <a:pt x="144" y="0"/>
                      </a:lnTo>
                    </a:path>
                  </a:pathLst>
                </a:custGeom>
                <a:noFill/>
                <a:ln w="127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55" name="Freeform 101"/>
                <p:cNvSpPr>
                  <a:spLocks/>
                </p:cNvSpPr>
                <p:nvPr/>
              </p:nvSpPr>
              <p:spPr bwMode="auto">
                <a:xfrm>
                  <a:off x="7620000"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56" name="Freeform 113"/>
                <p:cNvSpPr>
                  <a:spLocks/>
                </p:cNvSpPr>
                <p:nvPr/>
              </p:nvSpPr>
              <p:spPr bwMode="auto">
                <a:xfrm>
                  <a:off x="7620000" y="3352800"/>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grpSp>
        </p:grpSp>
        <p:grpSp>
          <p:nvGrpSpPr>
            <p:cNvPr id="86" name="Group 395"/>
            <p:cNvGrpSpPr>
              <a:grpSpLocks/>
            </p:cNvGrpSpPr>
            <p:nvPr/>
          </p:nvGrpSpPr>
          <p:grpSpPr bwMode="auto">
            <a:xfrm>
              <a:off x="1524000" y="1600200"/>
              <a:ext cx="762000" cy="762000"/>
              <a:chOff x="7620000" y="1600200"/>
              <a:chExt cx="762000" cy="762000"/>
            </a:xfrm>
          </p:grpSpPr>
          <p:sp>
            <p:nvSpPr>
              <p:cNvPr id="123" name="Rectangle 8"/>
              <p:cNvSpPr>
                <a:spLocks noChangeArrowheads="1"/>
              </p:cNvSpPr>
              <p:nvPr/>
            </p:nvSpPr>
            <p:spPr bwMode="auto">
              <a:xfrm>
                <a:off x="7620000" y="1600200"/>
                <a:ext cx="762000" cy="762000"/>
              </a:xfrm>
              <a:prstGeom prst="rect">
                <a:avLst/>
              </a:prstGeom>
              <a:solidFill>
                <a:schemeClr val="accent1"/>
              </a:solidFill>
              <a:ln w="9525">
                <a:solidFill>
                  <a:schemeClr val="bg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sz="1600">
                  <a:solidFill>
                    <a:srgbClr val="004386"/>
                  </a:solidFill>
                  <a:latin typeface="Tahoma"/>
                  <a:cs typeface="Tahoma"/>
                </a:endParaRPr>
              </a:p>
            </p:txBody>
          </p:sp>
          <p:grpSp>
            <p:nvGrpSpPr>
              <p:cNvPr id="124" name="Group 320"/>
              <p:cNvGrpSpPr>
                <a:grpSpLocks/>
              </p:cNvGrpSpPr>
              <p:nvPr/>
            </p:nvGrpSpPr>
            <p:grpSpPr bwMode="auto">
              <a:xfrm>
                <a:off x="7619973" y="1676400"/>
                <a:ext cx="685797" cy="685800"/>
                <a:chOff x="7620000" y="2819400"/>
                <a:chExt cx="738188" cy="685800"/>
              </a:xfrm>
            </p:grpSpPr>
            <p:sp>
              <p:nvSpPr>
                <p:cNvPr id="125" name="Freeform 101"/>
                <p:cNvSpPr>
                  <a:spLocks/>
                </p:cNvSpPr>
                <p:nvPr/>
              </p:nvSpPr>
              <p:spPr bwMode="auto">
                <a:xfrm>
                  <a:off x="7772400"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26" name="Freeform 102"/>
                <p:cNvSpPr>
                  <a:spLocks/>
                </p:cNvSpPr>
                <p:nvPr/>
              </p:nvSpPr>
              <p:spPr bwMode="auto">
                <a:xfrm>
                  <a:off x="7919178" y="2819400"/>
                  <a:ext cx="74767"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27" name="Freeform 104"/>
                <p:cNvSpPr>
                  <a:spLocks/>
                </p:cNvSpPr>
                <p:nvPr/>
              </p:nvSpPr>
              <p:spPr bwMode="auto">
                <a:xfrm>
                  <a:off x="8038277"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28" name="Freeform 105"/>
                <p:cNvSpPr>
                  <a:spLocks/>
                </p:cNvSpPr>
                <p:nvPr/>
              </p:nvSpPr>
              <p:spPr bwMode="auto">
                <a:xfrm>
                  <a:off x="8157044" y="2819400"/>
                  <a:ext cx="74767"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29" name="Freeform 109"/>
                <p:cNvSpPr>
                  <a:spLocks/>
                </p:cNvSpPr>
                <p:nvPr/>
              </p:nvSpPr>
              <p:spPr bwMode="auto">
                <a:xfrm>
                  <a:off x="8268533" y="2928730"/>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30" name="Freeform 110"/>
                <p:cNvSpPr>
                  <a:spLocks/>
                </p:cNvSpPr>
                <p:nvPr/>
              </p:nvSpPr>
              <p:spPr bwMode="auto">
                <a:xfrm>
                  <a:off x="8268533" y="3045350"/>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31" name="Freeform 111"/>
                <p:cNvSpPr>
                  <a:spLocks/>
                </p:cNvSpPr>
                <p:nvPr/>
              </p:nvSpPr>
              <p:spPr bwMode="auto">
                <a:xfrm>
                  <a:off x="8268533" y="3161969"/>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32" name="Freeform 112"/>
                <p:cNvSpPr>
                  <a:spLocks/>
                </p:cNvSpPr>
                <p:nvPr/>
              </p:nvSpPr>
              <p:spPr bwMode="auto">
                <a:xfrm>
                  <a:off x="8268533" y="3278919"/>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33" name="Freeform 113"/>
                <p:cNvSpPr>
                  <a:spLocks/>
                </p:cNvSpPr>
                <p:nvPr/>
              </p:nvSpPr>
              <p:spPr bwMode="auto">
                <a:xfrm>
                  <a:off x="7785524" y="3373672"/>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34" name="Freeform 114"/>
                <p:cNvSpPr>
                  <a:spLocks/>
                </p:cNvSpPr>
                <p:nvPr/>
              </p:nvSpPr>
              <p:spPr bwMode="auto">
                <a:xfrm>
                  <a:off x="7919178" y="3373672"/>
                  <a:ext cx="74767"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35" name="Freeform 115"/>
                <p:cNvSpPr>
                  <a:spLocks/>
                </p:cNvSpPr>
                <p:nvPr/>
              </p:nvSpPr>
              <p:spPr bwMode="auto">
                <a:xfrm>
                  <a:off x="8038277" y="3373672"/>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36" name="Freeform 116"/>
                <p:cNvSpPr>
                  <a:spLocks/>
                </p:cNvSpPr>
                <p:nvPr/>
              </p:nvSpPr>
              <p:spPr bwMode="auto">
                <a:xfrm>
                  <a:off x="8157044" y="3373672"/>
                  <a:ext cx="74767"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37" name="Freeform 117"/>
                <p:cNvSpPr>
                  <a:spLocks/>
                </p:cNvSpPr>
                <p:nvPr/>
              </p:nvSpPr>
              <p:spPr bwMode="auto">
                <a:xfrm>
                  <a:off x="7993615" y="3475714"/>
                  <a:ext cx="44993" cy="29486"/>
                </a:xfrm>
                <a:custGeom>
                  <a:avLst/>
                  <a:gdLst>
                    <a:gd name="T0" fmla="*/ 0 w 145"/>
                    <a:gd name="T1" fmla="*/ 0 h 97"/>
                    <a:gd name="T2" fmla="*/ 0 w 145"/>
                    <a:gd name="T3" fmla="*/ 2147483647 h 97"/>
                    <a:gd name="T4" fmla="*/ 2147483647 w 145"/>
                    <a:gd name="T5" fmla="*/ 2147483647 h 97"/>
                    <a:gd name="T6" fmla="*/ 2147483647 w 145"/>
                    <a:gd name="T7" fmla="*/ 0 h 97"/>
                    <a:gd name="T8" fmla="*/ 0 60000 65536"/>
                    <a:gd name="T9" fmla="*/ 0 60000 65536"/>
                    <a:gd name="T10" fmla="*/ 0 60000 65536"/>
                    <a:gd name="T11" fmla="*/ 0 60000 65536"/>
                    <a:gd name="T12" fmla="*/ 0 w 145"/>
                    <a:gd name="T13" fmla="*/ 0 h 97"/>
                    <a:gd name="T14" fmla="*/ 145 w 145"/>
                    <a:gd name="T15" fmla="*/ 97 h 97"/>
                  </a:gdLst>
                  <a:ahLst/>
                  <a:cxnLst>
                    <a:cxn ang="T8">
                      <a:pos x="T0" y="T1"/>
                    </a:cxn>
                    <a:cxn ang="T9">
                      <a:pos x="T2" y="T3"/>
                    </a:cxn>
                    <a:cxn ang="T10">
                      <a:pos x="T4" y="T5"/>
                    </a:cxn>
                    <a:cxn ang="T11">
                      <a:pos x="T6" y="T7"/>
                    </a:cxn>
                  </a:cxnLst>
                  <a:rect l="T12" t="T13" r="T14" b="T15"/>
                  <a:pathLst>
                    <a:path w="145" h="97">
                      <a:moveTo>
                        <a:pt x="0" y="0"/>
                      </a:moveTo>
                      <a:lnTo>
                        <a:pt x="0" y="96"/>
                      </a:lnTo>
                      <a:lnTo>
                        <a:pt x="144" y="96"/>
                      </a:lnTo>
                      <a:lnTo>
                        <a:pt x="144" y="0"/>
                      </a:lnTo>
                    </a:path>
                  </a:pathLst>
                </a:custGeom>
                <a:noFill/>
                <a:ln w="127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38" name="Freeform 101"/>
                <p:cNvSpPr>
                  <a:spLocks/>
                </p:cNvSpPr>
                <p:nvPr/>
              </p:nvSpPr>
              <p:spPr bwMode="auto">
                <a:xfrm>
                  <a:off x="7620000"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39" name="Freeform 113"/>
                <p:cNvSpPr>
                  <a:spLocks/>
                </p:cNvSpPr>
                <p:nvPr/>
              </p:nvSpPr>
              <p:spPr bwMode="auto">
                <a:xfrm>
                  <a:off x="7620000" y="3352800"/>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grpSp>
        </p:grpSp>
        <p:grpSp>
          <p:nvGrpSpPr>
            <p:cNvPr id="87" name="Group 413"/>
            <p:cNvGrpSpPr>
              <a:grpSpLocks/>
            </p:cNvGrpSpPr>
            <p:nvPr/>
          </p:nvGrpSpPr>
          <p:grpSpPr bwMode="auto">
            <a:xfrm>
              <a:off x="1524000" y="2438400"/>
              <a:ext cx="762000" cy="762000"/>
              <a:chOff x="7620000" y="1600200"/>
              <a:chExt cx="762000" cy="762000"/>
            </a:xfrm>
          </p:grpSpPr>
          <p:sp>
            <p:nvSpPr>
              <p:cNvPr id="106" name="Rectangle 8"/>
              <p:cNvSpPr>
                <a:spLocks noChangeArrowheads="1"/>
              </p:cNvSpPr>
              <p:nvPr/>
            </p:nvSpPr>
            <p:spPr bwMode="auto">
              <a:xfrm>
                <a:off x="7620000" y="1600200"/>
                <a:ext cx="762000" cy="762000"/>
              </a:xfrm>
              <a:prstGeom prst="rect">
                <a:avLst/>
              </a:prstGeom>
              <a:solidFill>
                <a:schemeClr val="accent1"/>
              </a:solidFill>
              <a:ln w="9525">
                <a:solidFill>
                  <a:schemeClr val="bg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sz="1600">
                  <a:solidFill>
                    <a:srgbClr val="004386"/>
                  </a:solidFill>
                  <a:latin typeface="Tahoma"/>
                  <a:cs typeface="Tahoma"/>
                </a:endParaRPr>
              </a:p>
            </p:txBody>
          </p:sp>
          <p:grpSp>
            <p:nvGrpSpPr>
              <p:cNvPr id="107" name="Group 320"/>
              <p:cNvGrpSpPr>
                <a:grpSpLocks/>
              </p:cNvGrpSpPr>
              <p:nvPr/>
            </p:nvGrpSpPr>
            <p:grpSpPr bwMode="auto">
              <a:xfrm>
                <a:off x="7619973" y="1676400"/>
                <a:ext cx="685797" cy="685800"/>
                <a:chOff x="7620000" y="2819400"/>
                <a:chExt cx="738188" cy="685800"/>
              </a:xfrm>
            </p:grpSpPr>
            <p:sp>
              <p:nvSpPr>
                <p:cNvPr id="108" name="Freeform 101"/>
                <p:cNvSpPr>
                  <a:spLocks/>
                </p:cNvSpPr>
                <p:nvPr/>
              </p:nvSpPr>
              <p:spPr bwMode="auto">
                <a:xfrm>
                  <a:off x="7772400"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09" name="Freeform 102"/>
                <p:cNvSpPr>
                  <a:spLocks/>
                </p:cNvSpPr>
                <p:nvPr/>
              </p:nvSpPr>
              <p:spPr bwMode="auto">
                <a:xfrm>
                  <a:off x="7919178" y="2819400"/>
                  <a:ext cx="74767"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10" name="Freeform 104"/>
                <p:cNvSpPr>
                  <a:spLocks/>
                </p:cNvSpPr>
                <p:nvPr/>
              </p:nvSpPr>
              <p:spPr bwMode="auto">
                <a:xfrm>
                  <a:off x="8038277"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11" name="Freeform 105"/>
                <p:cNvSpPr>
                  <a:spLocks/>
                </p:cNvSpPr>
                <p:nvPr/>
              </p:nvSpPr>
              <p:spPr bwMode="auto">
                <a:xfrm>
                  <a:off x="8157044" y="2819400"/>
                  <a:ext cx="74767"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12" name="Freeform 109"/>
                <p:cNvSpPr>
                  <a:spLocks/>
                </p:cNvSpPr>
                <p:nvPr/>
              </p:nvSpPr>
              <p:spPr bwMode="auto">
                <a:xfrm>
                  <a:off x="8268533" y="2928730"/>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13" name="Freeform 110"/>
                <p:cNvSpPr>
                  <a:spLocks/>
                </p:cNvSpPr>
                <p:nvPr/>
              </p:nvSpPr>
              <p:spPr bwMode="auto">
                <a:xfrm>
                  <a:off x="8268533" y="3045350"/>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14" name="Freeform 111"/>
                <p:cNvSpPr>
                  <a:spLocks/>
                </p:cNvSpPr>
                <p:nvPr/>
              </p:nvSpPr>
              <p:spPr bwMode="auto">
                <a:xfrm>
                  <a:off x="8268533" y="3161969"/>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15" name="Freeform 112"/>
                <p:cNvSpPr>
                  <a:spLocks/>
                </p:cNvSpPr>
                <p:nvPr/>
              </p:nvSpPr>
              <p:spPr bwMode="auto">
                <a:xfrm>
                  <a:off x="8268533" y="3278919"/>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16" name="Freeform 113"/>
                <p:cNvSpPr>
                  <a:spLocks/>
                </p:cNvSpPr>
                <p:nvPr/>
              </p:nvSpPr>
              <p:spPr bwMode="auto">
                <a:xfrm>
                  <a:off x="7785524" y="3373672"/>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17" name="Freeform 114"/>
                <p:cNvSpPr>
                  <a:spLocks/>
                </p:cNvSpPr>
                <p:nvPr/>
              </p:nvSpPr>
              <p:spPr bwMode="auto">
                <a:xfrm>
                  <a:off x="7919178" y="3373672"/>
                  <a:ext cx="74767"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18" name="Freeform 115"/>
                <p:cNvSpPr>
                  <a:spLocks/>
                </p:cNvSpPr>
                <p:nvPr/>
              </p:nvSpPr>
              <p:spPr bwMode="auto">
                <a:xfrm>
                  <a:off x="8038277" y="3373672"/>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19" name="Freeform 116"/>
                <p:cNvSpPr>
                  <a:spLocks/>
                </p:cNvSpPr>
                <p:nvPr/>
              </p:nvSpPr>
              <p:spPr bwMode="auto">
                <a:xfrm>
                  <a:off x="8157044" y="3373672"/>
                  <a:ext cx="74767"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20" name="Freeform 117"/>
                <p:cNvSpPr>
                  <a:spLocks/>
                </p:cNvSpPr>
                <p:nvPr/>
              </p:nvSpPr>
              <p:spPr bwMode="auto">
                <a:xfrm>
                  <a:off x="7993615" y="3475714"/>
                  <a:ext cx="44993" cy="29486"/>
                </a:xfrm>
                <a:custGeom>
                  <a:avLst/>
                  <a:gdLst>
                    <a:gd name="T0" fmla="*/ 0 w 145"/>
                    <a:gd name="T1" fmla="*/ 0 h 97"/>
                    <a:gd name="T2" fmla="*/ 0 w 145"/>
                    <a:gd name="T3" fmla="*/ 2147483647 h 97"/>
                    <a:gd name="T4" fmla="*/ 2147483647 w 145"/>
                    <a:gd name="T5" fmla="*/ 2147483647 h 97"/>
                    <a:gd name="T6" fmla="*/ 2147483647 w 145"/>
                    <a:gd name="T7" fmla="*/ 0 h 97"/>
                    <a:gd name="T8" fmla="*/ 0 60000 65536"/>
                    <a:gd name="T9" fmla="*/ 0 60000 65536"/>
                    <a:gd name="T10" fmla="*/ 0 60000 65536"/>
                    <a:gd name="T11" fmla="*/ 0 60000 65536"/>
                    <a:gd name="T12" fmla="*/ 0 w 145"/>
                    <a:gd name="T13" fmla="*/ 0 h 97"/>
                    <a:gd name="T14" fmla="*/ 145 w 145"/>
                    <a:gd name="T15" fmla="*/ 97 h 97"/>
                  </a:gdLst>
                  <a:ahLst/>
                  <a:cxnLst>
                    <a:cxn ang="T8">
                      <a:pos x="T0" y="T1"/>
                    </a:cxn>
                    <a:cxn ang="T9">
                      <a:pos x="T2" y="T3"/>
                    </a:cxn>
                    <a:cxn ang="T10">
                      <a:pos x="T4" y="T5"/>
                    </a:cxn>
                    <a:cxn ang="T11">
                      <a:pos x="T6" y="T7"/>
                    </a:cxn>
                  </a:cxnLst>
                  <a:rect l="T12" t="T13" r="T14" b="T15"/>
                  <a:pathLst>
                    <a:path w="145" h="97">
                      <a:moveTo>
                        <a:pt x="0" y="0"/>
                      </a:moveTo>
                      <a:lnTo>
                        <a:pt x="0" y="96"/>
                      </a:lnTo>
                      <a:lnTo>
                        <a:pt x="144" y="96"/>
                      </a:lnTo>
                      <a:lnTo>
                        <a:pt x="144" y="0"/>
                      </a:lnTo>
                    </a:path>
                  </a:pathLst>
                </a:custGeom>
                <a:noFill/>
                <a:ln w="127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21" name="Freeform 101"/>
                <p:cNvSpPr>
                  <a:spLocks/>
                </p:cNvSpPr>
                <p:nvPr/>
              </p:nvSpPr>
              <p:spPr bwMode="auto">
                <a:xfrm>
                  <a:off x="7620000"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22" name="Freeform 113"/>
                <p:cNvSpPr>
                  <a:spLocks/>
                </p:cNvSpPr>
                <p:nvPr/>
              </p:nvSpPr>
              <p:spPr bwMode="auto">
                <a:xfrm>
                  <a:off x="7620000" y="3352800"/>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grpSp>
        </p:grpSp>
        <p:grpSp>
          <p:nvGrpSpPr>
            <p:cNvPr id="88" name="Group 431"/>
            <p:cNvGrpSpPr>
              <a:grpSpLocks/>
            </p:cNvGrpSpPr>
            <p:nvPr/>
          </p:nvGrpSpPr>
          <p:grpSpPr bwMode="auto">
            <a:xfrm>
              <a:off x="1524000" y="3276600"/>
              <a:ext cx="762000" cy="762000"/>
              <a:chOff x="7620000" y="1600200"/>
              <a:chExt cx="762000" cy="762000"/>
            </a:xfrm>
          </p:grpSpPr>
          <p:sp>
            <p:nvSpPr>
              <p:cNvPr id="89" name="Rectangle 8"/>
              <p:cNvSpPr>
                <a:spLocks noChangeArrowheads="1"/>
              </p:cNvSpPr>
              <p:nvPr/>
            </p:nvSpPr>
            <p:spPr bwMode="auto">
              <a:xfrm>
                <a:off x="7620000" y="1600200"/>
                <a:ext cx="762000" cy="762000"/>
              </a:xfrm>
              <a:prstGeom prst="rect">
                <a:avLst/>
              </a:prstGeom>
              <a:solidFill>
                <a:schemeClr val="accent1"/>
              </a:solidFill>
              <a:ln w="9525">
                <a:solidFill>
                  <a:schemeClr val="bg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sz="1600">
                  <a:solidFill>
                    <a:srgbClr val="004386"/>
                  </a:solidFill>
                  <a:latin typeface="Tahoma"/>
                  <a:cs typeface="Tahoma"/>
                </a:endParaRPr>
              </a:p>
            </p:txBody>
          </p:sp>
          <p:grpSp>
            <p:nvGrpSpPr>
              <p:cNvPr id="90" name="Group 320"/>
              <p:cNvGrpSpPr>
                <a:grpSpLocks/>
              </p:cNvGrpSpPr>
              <p:nvPr/>
            </p:nvGrpSpPr>
            <p:grpSpPr bwMode="auto">
              <a:xfrm>
                <a:off x="7619973" y="1676400"/>
                <a:ext cx="685797" cy="685800"/>
                <a:chOff x="7620000" y="2819400"/>
                <a:chExt cx="738188" cy="685800"/>
              </a:xfrm>
            </p:grpSpPr>
            <p:sp>
              <p:nvSpPr>
                <p:cNvPr id="91" name="Freeform 101"/>
                <p:cNvSpPr>
                  <a:spLocks/>
                </p:cNvSpPr>
                <p:nvPr/>
              </p:nvSpPr>
              <p:spPr bwMode="auto">
                <a:xfrm>
                  <a:off x="7772400"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92" name="Freeform 102"/>
                <p:cNvSpPr>
                  <a:spLocks/>
                </p:cNvSpPr>
                <p:nvPr/>
              </p:nvSpPr>
              <p:spPr bwMode="auto">
                <a:xfrm>
                  <a:off x="7919178" y="2819400"/>
                  <a:ext cx="74767"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93" name="Freeform 104"/>
                <p:cNvSpPr>
                  <a:spLocks/>
                </p:cNvSpPr>
                <p:nvPr/>
              </p:nvSpPr>
              <p:spPr bwMode="auto">
                <a:xfrm>
                  <a:off x="8038277"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94" name="Freeform 105"/>
                <p:cNvSpPr>
                  <a:spLocks/>
                </p:cNvSpPr>
                <p:nvPr/>
              </p:nvSpPr>
              <p:spPr bwMode="auto">
                <a:xfrm>
                  <a:off x="8157044" y="2819400"/>
                  <a:ext cx="74767"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95" name="Freeform 109"/>
                <p:cNvSpPr>
                  <a:spLocks/>
                </p:cNvSpPr>
                <p:nvPr/>
              </p:nvSpPr>
              <p:spPr bwMode="auto">
                <a:xfrm>
                  <a:off x="8268533" y="2928730"/>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96" name="Freeform 110"/>
                <p:cNvSpPr>
                  <a:spLocks/>
                </p:cNvSpPr>
                <p:nvPr/>
              </p:nvSpPr>
              <p:spPr bwMode="auto">
                <a:xfrm>
                  <a:off x="8268533" y="3045350"/>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97" name="Freeform 111"/>
                <p:cNvSpPr>
                  <a:spLocks/>
                </p:cNvSpPr>
                <p:nvPr/>
              </p:nvSpPr>
              <p:spPr bwMode="auto">
                <a:xfrm>
                  <a:off x="8268533" y="3161969"/>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98" name="Freeform 112"/>
                <p:cNvSpPr>
                  <a:spLocks/>
                </p:cNvSpPr>
                <p:nvPr/>
              </p:nvSpPr>
              <p:spPr bwMode="auto">
                <a:xfrm>
                  <a:off x="8268533" y="3278919"/>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99" name="Freeform 113"/>
                <p:cNvSpPr>
                  <a:spLocks/>
                </p:cNvSpPr>
                <p:nvPr/>
              </p:nvSpPr>
              <p:spPr bwMode="auto">
                <a:xfrm>
                  <a:off x="7785524" y="3373672"/>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00" name="Freeform 114"/>
                <p:cNvSpPr>
                  <a:spLocks/>
                </p:cNvSpPr>
                <p:nvPr/>
              </p:nvSpPr>
              <p:spPr bwMode="auto">
                <a:xfrm>
                  <a:off x="7919178" y="3373672"/>
                  <a:ext cx="74767"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01" name="Freeform 115"/>
                <p:cNvSpPr>
                  <a:spLocks/>
                </p:cNvSpPr>
                <p:nvPr/>
              </p:nvSpPr>
              <p:spPr bwMode="auto">
                <a:xfrm>
                  <a:off x="8038277" y="3373672"/>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02" name="Freeform 116"/>
                <p:cNvSpPr>
                  <a:spLocks/>
                </p:cNvSpPr>
                <p:nvPr/>
              </p:nvSpPr>
              <p:spPr bwMode="auto">
                <a:xfrm>
                  <a:off x="8157044" y="3373672"/>
                  <a:ext cx="74767"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03" name="Freeform 117"/>
                <p:cNvSpPr>
                  <a:spLocks/>
                </p:cNvSpPr>
                <p:nvPr/>
              </p:nvSpPr>
              <p:spPr bwMode="auto">
                <a:xfrm>
                  <a:off x="7993615" y="3475714"/>
                  <a:ext cx="44993" cy="29486"/>
                </a:xfrm>
                <a:custGeom>
                  <a:avLst/>
                  <a:gdLst>
                    <a:gd name="T0" fmla="*/ 0 w 145"/>
                    <a:gd name="T1" fmla="*/ 0 h 97"/>
                    <a:gd name="T2" fmla="*/ 0 w 145"/>
                    <a:gd name="T3" fmla="*/ 2147483647 h 97"/>
                    <a:gd name="T4" fmla="*/ 2147483647 w 145"/>
                    <a:gd name="T5" fmla="*/ 2147483647 h 97"/>
                    <a:gd name="T6" fmla="*/ 2147483647 w 145"/>
                    <a:gd name="T7" fmla="*/ 0 h 97"/>
                    <a:gd name="T8" fmla="*/ 0 60000 65536"/>
                    <a:gd name="T9" fmla="*/ 0 60000 65536"/>
                    <a:gd name="T10" fmla="*/ 0 60000 65536"/>
                    <a:gd name="T11" fmla="*/ 0 60000 65536"/>
                    <a:gd name="T12" fmla="*/ 0 w 145"/>
                    <a:gd name="T13" fmla="*/ 0 h 97"/>
                    <a:gd name="T14" fmla="*/ 145 w 145"/>
                    <a:gd name="T15" fmla="*/ 97 h 97"/>
                  </a:gdLst>
                  <a:ahLst/>
                  <a:cxnLst>
                    <a:cxn ang="T8">
                      <a:pos x="T0" y="T1"/>
                    </a:cxn>
                    <a:cxn ang="T9">
                      <a:pos x="T2" y="T3"/>
                    </a:cxn>
                    <a:cxn ang="T10">
                      <a:pos x="T4" y="T5"/>
                    </a:cxn>
                    <a:cxn ang="T11">
                      <a:pos x="T6" y="T7"/>
                    </a:cxn>
                  </a:cxnLst>
                  <a:rect l="T12" t="T13" r="T14" b="T15"/>
                  <a:pathLst>
                    <a:path w="145" h="97">
                      <a:moveTo>
                        <a:pt x="0" y="0"/>
                      </a:moveTo>
                      <a:lnTo>
                        <a:pt x="0" y="96"/>
                      </a:lnTo>
                      <a:lnTo>
                        <a:pt x="144" y="96"/>
                      </a:lnTo>
                      <a:lnTo>
                        <a:pt x="144" y="0"/>
                      </a:lnTo>
                    </a:path>
                  </a:pathLst>
                </a:custGeom>
                <a:noFill/>
                <a:ln w="127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04" name="Freeform 101"/>
                <p:cNvSpPr>
                  <a:spLocks/>
                </p:cNvSpPr>
                <p:nvPr/>
              </p:nvSpPr>
              <p:spPr bwMode="auto">
                <a:xfrm>
                  <a:off x="7620000"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05" name="Freeform 113"/>
                <p:cNvSpPr>
                  <a:spLocks/>
                </p:cNvSpPr>
                <p:nvPr/>
              </p:nvSpPr>
              <p:spPr bwMode="auto">
                <a:xfrm>
                  <a:off x="7620000" y="3352800"/>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grpSp>
        </p:grpSp>
      </p:grpSp>
      <p:grpSp>
        <p:nvGrpSpPr>
          <p:cNvPr id="157" name="Group 450"/>
          <p:cNvGrpSpPr>
            <a:grpSpLocks/>
          </p:cNvGrpSpPr>
          <p:nvPr/>
        </p:nvGrpSpPr>
        <p:grpSpPr bwMode="auto">
          <a:xfrm rot="10800000">
            <a:off x="3709818" y="1895115"/>
            <a:ext cx="762000" cy="3276600"/>
            <a:chOff x="1523973" y="762000"/>
            <a:chExt cx="762027" cy="3276600"/>
          </a:xfrm>
        </p:grpSpPr>
        <p:grpSp>
          <p:nvGrpSpPr>
            <p:cNvPr id="158" name="Group 377"/>
            <p:cNvGrpSpPr>
              <a:grpSpLocks/>
            </p:cNvGrpSpPr>
            <p:nvPr/>
          </p:nvGrpSpPr>
          <p:grpSpPr bwMode="auto">
            <a:xfrm>
              <a:off x="1523973" y="762000"/>
              <a:ext cx="762027" cy="762000"/>
              <a:chOff x="7619973" y="1600200"/>
              <a:chExt cx="762027" cy="762000"/>
            </a:xfrm>
          </p:grpSpPr>
          <p:sp>
            <p:nvSpPr>
              <p:cNvPr id="213" name="Rectangle 8"/>
              <p:cNvSpPr>
                <a:spLocks noChangeArrowheads="1"/>
              </p:cNvSpPr>
              <p:nvPr/>
            </p:nvSpPr>
            <p:spPr bwMode="auto">
              <a:xfrm>
                <a:off x="7620000" y="1600200"/>
                <a:ext cx="762000" cy="762000"/>
              </a:xfrm>
              <a:prstGeom prst="rect">
                <a:avLst/>
              </a:prstGeom>
              <a:solidFill>
                <a:schemeClr val="accent1"/>
              </a:solidFill>
              <a:ln w="9525">
                <a:solidFill>
                  <a:schemeClr val="bg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sz="1600">
                  <a:solidFill>
                    <a:srgbClr val="004386"/>
                  </a:solidFill>
                  <a:latin typeface="Tahoma"/>
                  <a:cs typeface="Tahoma"/>
                </a:endParaRPr>
              </a:p>
            </p:txBody>
          </p:sp>
          <p:grpSp>
            <p:nvGrpSpPr>
              <p:cNvPr id="214" name="Group 320"/>
              <p:cNvGrpSpPr>
                <a:grpSpLocks/>
              </p:cNvGrpSpPr>
              <p:nvPr/>
            </p:nvGrpSpPr>
            <p:grpSpPr bwMode="auto">
              <a:xfrm>
                <a:off x="7619973" y="1676400"/>
                <a:ext cx="685797" cy="685800"/>
                <a:chOff x="7620000" y="2819400"/>
                <a:chExt cx="738188" cy="685800"/>
              </a:xfrm>
            </p:grpSpPr>
            <p:sp>
              <p:nvSpPr>
                <p:cNvPr id="215" name="Freeform 101"/>
                <p:cNvSpPr>
                  <a:spLocks/>
                </p:cNvSpPr>
                <p:nvPr/>
              </p:nvSpPr>
              <p:spPr bwMode="auto">
                <a:xfrm>
                  <a:off x="7772400"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16" name="Freeform 102"/>
                <p:cNvSpPr>
                  <a:spLocks/>
                </p:cNvSpPr>
                <p:nvPr/>
              </p:nvSpPr>
              <p:spPr bwMode="auto">
                <a:xfrm>
                  <a:off x="7919178" y="2819400"/>
                  <a:ext cx="74767"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17" name="Freeform 104"/>
                <p:cNvSpPr>
                  <a:spLocks/>
                </p:cNvSpPr>
                <p:nvPr/>
              </p:nvSpPr>
              <p:spPr bwMode="auto">
                <a:xfrm>
                  <a:off x="8038277"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18" name="Freeform 105"/>
                <p:cNvSpPr>
                  <a:spLocks/>
                </p:cNvSpPr>
                <p:nvPr/>
              </p:nvSpPr>
              <p:spPr bwMode="auto">
                <a:xfrm>
                  <a:off x="8157044" y="2819400"/>
                  <a:ext cx="74767"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19" name="Freeform 109"/>
                <p:cNvSpPr>
                  <a:spLocks/>
                </p:cNvSpPr>
                <p:nvPr/>
              </p:nvSpPr>
              <p:spPr bwMode="auto">
                <a:xfrm>
                  <a:off x="8268533" y="2928730"/>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20" name="Freeform 110"/>
                <p:cNvSpPr>
                  <a:spLocks/>
                </p:cNvSpPr>
                <p:nvPr/>
              </p:nvSpPr>
              <p:spPr bwMode="auto">
                <a:xfrm>
                  <a:off x="8268533" y="3045350"/>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21" name="Freeform 111"/>
                <p:cNvSpPr>
                  <a:spLocks/>
                </p:cNvSpPr>
                <p:nvPr/>
              </p:nvSpPr>
              <p:spPr bwMode="auto">
                <a:xfrm>
                  <a:off x="8268533" y="3161969"/>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22" name="Freeform 112"/>
                <p:cNvSpPr>
                  <a:spLocks/>
                </p:cNvSpPr>
                <p:nvPr/>
              </p:nvSpPr>
              <p:spPr bwMode="auto">
                <a:xfrm>
                  <a:off x="8268533" y="3278919"/>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23" name="Freeform 113"/>
                <p:cNvSpPr>
                  <a:spLocks/>
                </p:cNvSpPr>
                <p:nvPr/>
              </p:nvSpPr>
              <p:spPr bwMode="auto">
                <a:xfrm>
                  <a:off x="7785524" y="3373672"/>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24" name="Freeform 114"/>
                <p:cNvSpPr>
                  <a:spLocks/>
                </p:cNvSpPr>
                <p:nvPr/>
              </p:nvSpPr>
              <p:spPr bwMode="auto">
                <a:xfrm>
                  <a:off x="7919178" y="3373672"/>
                  <a:ext cx="74767"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25" name="Freeform 115"/>
                <p:cNvSpPr>
                  <a:spLocks/>
                </p:cNvSpPr>
                <p:nvPr/>
              </p:nvSpPr>
              <p:spPr bwMode="auto">
                <a:xfrm>
                  <a:off x="8038277" y="3373672"/>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26" name="Freeform 116"/>
                <p:cNvSpPr>
                  <a:spLocks/>
                </p:cNvSpPr>
                <p:nvPr/>
              </p:nvSpPr>
              <p:spPr bwMode="auto">
                <a:xfrm>
                  <a:off x="8157044" y="3373672"/>
                  <a:ext cx="74767"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27" name="Freeform 117"/>
                <p:cNvSpPr>
                  <a:spLocks/>
                </p:cNvSpPr>
                <p:nvPr/>
              </p:nvSpPr>
              <p:spPr bwMode="auto">
                <a:xfrm>
                  <a:off x="7993615" y="3475714"/>
                  <a:ext cx="44993" cy="29486"/>
                </a:xfrm>
                <a:custGeom>
                  <a:avLst/>
                  <a:gdLst>
                    <a:gd name="T0" fmla="*/ 0 w 145"/>
                    <a:gd name="T1" fmla="*/ 0 h 97"/>
                    <a:gd name="T2" fmla="*/ 0 w 145"/>
                    <a:gd name="T3" fmla="*/ 2147483647 h 97"/>
                    <a:gd name="T4" fmla="*/ 2147483647 w 145"/>
                    <a:gd name="T5" fmla="*/ 2147483647 h 97"/>
                    <a:gd name="T6" fmla="*/ 2147483647 w 145"/>
                    <a:gd name="T7" fmla="*/ 0 h 97"/>
                    <a:gd name="T8" fmla="*/ 0 60000 65536"/>
                    <a:gd name="T9" fmla="*/ 0 60000 65536"/>
                    <a:gd name="T10" fmla="*/ 0 60000 65536"/>
                    <a:gd name="T11" fmla="*/ 0 60000 65536"/>
                    <a:gd name="T12" fmla="*/ 0 w 145"/>
                    <a:gd name="T13" fmla="*/ 0 h 97"/>
                    <a:gd name="T14" fmla="*/ 145 w 145"/>
                    <a:gd name="T15" fmla="*/ 97 h 97"/>
                  </a:gdLst>
                  <a:ahLst/>
                  <a:cxnLst>
                    <a:cxn ang="T8">
                      <a:pos x="T0" y="T1"/>
                    </a:cxn>
                    <a:cxn ang="T9">
                      <a:pos x="T2" y="T3"/>
                    </a:cxn>
                    <a:cxn ang="T10">
                      <a:pos x="T4" y="T5"/>
                    </a:cxn>
                    <a:cxn ang="T11">
                      <a:pos x="T6" y="T7"/>
                    </a:cxn>
                  </a:cxnLst>
                  <a:rect l="T12" t="T13" r="T14" b="T15"/>
                  <a:pathLst>
                    <a:path w="145" h="97">
                      <a:moveTo>
                        <a:pt x="0" y="0"/>
                      </a:moveTo>
                      <a:lnTo>
                        <a:pt x="0" y="96"/>
                      </a:lnTo>
                      <a:lnTo>
                        <a:pt x="144" y="96"/>
                      </a:lnTo>
                      <a:lnTo>
                        <a:pt x="144" y="0"/>
                      </a:lnTo>
                    </a:path>
                  </a:pathLst>
                </a:custGeom>
                <a:noFill/>
                <a:ln w="127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28" name="Freeform 101"/>
                <p:cNvSpPr>
                  <a:spLocks/>
                </p:cNvSpPr>
                <p:nvPr/>
              </p:nvSpPr>
              <p:spPr bwMode="auto">
                <a:xfrm>
                  <a:off x="7620000"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29" name="Freeform 113"/>
                <p:cNvSpPr>
                  <a:spLocks/>
                </p:cNvSpPr>
                <p:nvPr/>
              </p:nvSpPr>
              <p:spPr bwMode="auto">
                <a:xfrm>
                  <a:off x="7620000" y="3352800"/>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grpSp>
        </p:grpSp>
        <p:grpSp>
          <p:nvGrpSpPr>
            <p:cNvPr id="159" name="Group 395"/>
            <p:cNvGrpSpPr>
              <a:grpSpLocks/>
            </p:cNvGrpSpPr>
            <p:nvPr/>
          </p:nvGrpSpPr>
          <p:grpSpPr bwMode="auto">
            <a:xfrm>
              <a:off x="1523975" y="1600200"/>
              <a:ext cx="762025" cy="762000"/>
              <a:chOff x="7619975" y="1600200"/>
              <a:chExt cx="762025" cy="762000"/>
            </a:xfrm>
          </p:grpSpPr>
          <p:sp>
            <p:nvSpPr>
              <p:cNvPr id="196" name="Rectangle 8"/>
              <p:cNvSpPr>
                <a:spLocks noChangeArrowheads="1"/>
              </p:cNvSpPr>
              <p:nvPr/>
            </p:nvSpPr>
            <p:spPr bwMode="auto">
              <a:xfrm>
                <a:off x="7620000" y="1600200"/>
                <a:ext cx="762000" cy="762000"/>
              </a:xfrm>
              <a:prstGeom prst="rect">
                <a:avLst/>
              </a:prstGeom>
              <a:solidFill>
                <a:schemeClr val="accent1"/>
              </a:solidFill>
              <a:ln w="9525">
                <a:solidFill>
                  <a:schemeClr val="bg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sz="1600">
                  <a:solidFill>
                    <a:srgbClr val="004386"/>
                  </a:solidFill>
                  <a:latin typeface="Tahoma"/>
                  <a:cs typeface="Tahoma"/>
                </a:endParaRPr>
              </a:p>
            </p:txBody>
          </p:sp>
          <p:grpSp>
            <p:nvGrpSpPr>
              <p:cNvPr id="197" name="Group 320"/>
              <p:cNvGrpSpPr>
                <a:grpSpLocks/>
              </p:cNvGrpSpPr>
              <p:nvPr/>
            </p:nvGrpSpPr>
            <p:grpSpPr bwMode="auto">
              <a:xfrm>
                <a:off x="7619975" y="1676400"/>
                <a:ext cx="685797" cy="685800"/>
                <a:chOff x="7620000" y="2819400"/>
                <a:chExt cx="738188" cy="685800"/>
              </a:xfrm>
            </p:grpSpPr>
            <p:sp>
              <p:nvSpPr>
                <p:cNvPr id="198" name="Freeform 101"/>
                <p:cNvSpPr>
                  <a:spLocks/>
                </p:cNvSpPr>
                <p:nvPr/>
              </p:nvSpPr>
              <p:spPr bwMode="auto">
                <a:xfrm>
                  <a:off x="7772400"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99" name="Freeform 102"/>
                <p:cNvSpPr>
                  <a:spLocks/>
                </p:cNvSpPr>
                <p:nvPr/>
              </p:nvSpPr>
              <p:spPr bwMode="auto">
                <a:xfrm>
                  <a:off x="7919178" y="2819400"/>
                  <a:ext cx="74767"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00" name="Freeform 104"/>
                <p:cNvSpPr>
                  <a:spLocks/>
                </p:cNvSpPr>
                <p:nvPr/>
              </p:nvSpPr>
              <p:spPr bwMode="auto">
                <a:xfrm>
                  <a:off x="8038277"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01" name="Freeform 105"/>
                <p:cNvSpPr>
                  <a:spLocks/>
                </p:cNvSpPr>
                <p:nvPr/>
              </p:nvSpPr>
              <p:spPr bwMode="auto">
                <a:xfrm>
                  <a:off x="8157044" y="2819400"/>
                  <a:ext cx="74767"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02" name="Freeform 109"/>
                <p:cNvSpPr>
                  <a:spLocks/>
                </p:cNvSpPr>
                <p:nvPr/>
              </p:nvSpPr>
              <p:spPr bwMode="auto">
                <a:xfrm>
                  <a:off x="8268533" y="2928730"/>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03" name="Freeform 110"/>
                <p:cNvSpPr>
                  <a:spLocks/>
                </p:cNvSpPr>
                <p:nvPr/>
              </p:nvSpPr>
              <p:spPr bwMode="auto">
                <a:xfrm>
                  <a:off x="8268533" y="3045350"/>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04" name="Freeform 111"/>
                <p:cNvSpPr>
                  <a:spLocks/>
                </p:cNvSpPr>
                <p:nvPr/>
              </p:nvSpPr>
              <p:spPr bwMode="auto">
                <a:xfrm>
                  <a:off x="8268533" y="3161969"/>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05" name="Freeform 112"/>
                <p:cNvSpPr>
                  <a:spLocks/>
                </p:cNvSpPr>
                <p:nvPr/>
              </p:nvSpPr>
              <p:spPr bwMode="auto">
                <a:xfrm>
                  <a:off x="8268533" y="3278919"/>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06" name="Freeform 113"/>
                <p:cNvSpPr>
                  <a:spLocks/>
                </p:cNvSpPr>
                <p:nvPr/>
              </p:nvSpPr>
              <p:spPr bwMode="auto">
                <a:xfrm>
                  <a:off x="7785524" y="3373672"/>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07" name="Freeform 114"/>
                <p:cNvSpPr>
                  <a:spLocks/>
                </p:cNvSpPr>
                <p:nvPr/>
              </p:nvSpPr>
              <p:spPr bwMode="auto">
                <a:xfrm>
                  <a:off x="7919178" y="3373672"/>
                  <a:ext cx="74767"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08" name="Freeform 115"/>
                <p:cNvSpPr>
                  <a:spLocks/>
                </p:cNvSpPr>
                <p:nvPr/>
              </p:nvSpPr>
              <p:spPr bwMode="auto">
                <a:xfrm>
                  <a:off x="8038277" y="3373672"/>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09" name="Freeform 116"/>
                <p:cNvSpPr>
                  <a:spLocks/>
                </p:cNvSpPr>
                <p:nvPr/>
              </p:nvSpPr>
              <p:spPr bwMode="auto">
                <a:xfrm>
                  <a:off x="8157044" y="3373672"/>
                  <a:ext cx="74767"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10" name="Freeform 117"/>
                <p:cNvSpPr>
                  <a:spLocks/>
                </p:cNvSpPr>
                <p:nvPr/>
              </p:nvSpPr>
              <p:spPr bwMode="auto">
                <a:xfrm>
                  <a:off x="7993615" y="3475714"/>
                  <a:ext cx="44993" cy="29486"/>
                </a:xfrm>
                <a:custGeom>
                  <a:avLst/>
                  <a:gdLst>
                    <a:gd name="T0" fmla="*/ 0 w 145"/>
                    <a:gd name="T1" fmla="*/ 0 h 97"/>
                    <a:gd name="T2" fmla="*/ 0 w 145"/>
                    <a:gd name="T3" fmla="*/ 2147483647 h 97"/>
                    <a:gd name="T4" fmla="*/ 2147483647 w 145"/>
                    <a:gd name="T5" fmla="*/ 2147483647 h 97"/>
                    <a:gd name="T6" fmla="*/ 2147483647 w 145"/>
                    <a:gd name="T7" fmla="*/ 0 h 97"/>
                    <a:gd name="T8" fmla="*/ 0 60000 65536"/>
                    <a:gd name="T9" fmla="*/ 0 60000 65536"/>
                    <a:gd name="T10" fmla="*/ 0 60000 65536"/>
                    <a:gd name="T11" fmla="*/ 0 60000 65536"/>
                    <a:gd name="T12" fmla="*/ 0 w 145"/>
                    <a:gd name="T13" fmla="*/ 0 h 97"/>
                    <a:gd name="T14" fmla="*/ 145 w 145"/>
                    <a:gd name="T15" fmla="*/ 97 h 97"/>
                  </a:gdLst>
                  <a:ahLst/>
                  <a:cxnLst>
                    <a:cxn ang="T8">
                      <a:pos x="T0" y="T1"/>
                    </a:cxn>
                    <a:cxn ang="T9">
                      <a:pos x="T2" y="T3"/>
                    </a:cxn>
                    <a:cxn ang="T10">
                      <a:pos x="T4" y="T5"/>
                    </a:cxn>
                    <a:cxn ang="T11">
                      <a:pos x="T6" y="T7"/>
                    </a:cxn>
                  </a:cxnLst>
                  <a:rect l="T12" t="T13" r="T14" b="T15"/>
                  <a:pathLst>
                    <a:path w="145" h="97">
                      <a:moveTo>
                        <a:pt x="0" y="0"/>
                      </a:moveTo>
                      <a:lnTo>
                        <a:pt x="0" y="96"/>
                      </a:lnTo>
                      <a:lnTo>
                        <a:pt x="144" y="96"/>
                      </a:lnTo>
                      <a:lnTo>
                        <a:pt x="144" y="0"/>
                      </a:lnTo>
                    </a:path>
                  </a:pathLst>
                </a:custGeom>
                <a:noFill/>
                <a:ln w="127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11" name="Freeform 101"/>
                <p:cNvSpPr>
                  <a:spLocks/>
                </p:cNvSpPr>
                <p:nvPr/>
              </p:nvSpPr>
              <p:spPr bwMode="auto">
                <a:xfrm>
                  <a:off x="7620000"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12" name="Freeform 113"/>
                <p:cNvSpPr>
                  <a:spLocks/>
                </p:cNvSpPr>
                <p:nvPr/>
              </p:nvSpPr>
              <p:spPr bwMode="auto">
                <a:xfrm>
                  <a:off x="7620000" y="3352800"/>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grpSp>
        </p:grpSp>
        <p:grpSp>
          <p:nvGrpSpPr>
            <p:cNvPr id="160" name="Group 413"/>
            <p:cNvGrpSpPr>
              <a:grpSpLocks/>
            </p:cNvGrpSpPr>
            <p:nvPr/>
          </p:nvGrpSpPr>
          <p:grpSpPr bwMode="auto">
            <a:xfrm>
              <a:off x="1523975" y="2438400"/>
              <a:ext cx="762025" cy="762000"/>
              <a:chOff x="7619975" y="1600200"/>
              <a:chExt cx="762025" cy="762000"/>
            </a:xfrm>
          </p:grpSpPr>
          <p:sp>
            <p:nvSpPr>
              <p:cNvPr id="179" name="Rectangle 8"/>
              <p:cNvSpPr>
                <a:spLocks noChangeArrowheads="1"/>
              </p:cNvSpPr>
              <p:nvPr/>
            </p:nvSpPr>
            <p:spPr bwMode="auto">
              <a:xfrm>
                <a:off x="7620000" y="1600200"/>
                <a:ext cx="762000" cy="762000"/>
              </a:xfrm>
              <a:prstGeom prst="rect">
                <a:avLst/>
              </a:prstGeom>
              <a:solidFill>
                <a:schemeClr val="accent1"/>
              </a:solidFill>
              <a:ln w="9525">
                <a:solidFill>
                  <a:schemeClr val="bg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sz="1600">
                  <a:solidFill>
                    <a:srgbClr val="004386"/>
                  </a:solidFill>
                  <a:latin typeface="Tahoma"/>
                  <a:cs typeface="Tahoma"/>
                </a:endParaRPr>
              </a:p>
            </p:txBody>
          </p:sp>
          <p:grpSp>
            <p:nvGrpSpPr>
              <p:cNvPr id="180" name="Group 320"/>
              <p:cNvGrpSpPr>
                <a:grpSpLocks/>
              </p:cNvGrpSpPr>
              <p:nvPr/>
            </p:nvGrpSpPr>
            <p:grpSpPr bwMode="auto">
              <a:xfrm>
                <a:off x="7619975" y="1676400"/>
                <a:ext cx="685797" cy="685800"/>
                <a:chOff x="7620000" y="2819400"/>
                <a:chExt cx="738188" cy="685800"/>
              </a:xfrm>
            </p:grpSpPr>
            <p:sp>
              <p:nvSpPr>
                <p:cNvPr id="181" name="Freeform 101"/>
                <p:cNvSpPr>
                  <a:spLocks/>
                </p:cNvSpPr>
                <p:nvPr/>
              </p:nvSpPr>
              <p:spPr bwMode="auto">
                <a:xfrm>
                  <a:off x="7772400"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82" name="Freeform 102"/>
                <p:cNvSpPr>
                  <a:spLocks/>
                </p:cNvSpPr>
                <p:nvPr/>
              </p:nvSpPr>
              <p:spPr bwMode="auto">
                <a:xfrm>
                  <a:off x="7919178" y="2819400"/>
                  <a:ext cx="74767"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83" name="Freeform 104"/>
                <p:cNvSpPr>
                  <a:spLocks/>
                </p:cNvSpPr>
                <p:nvPr/>
              </p:nvSpPr>
              <p:spPr bwMode="auto">
                <a:xfrm>
                  <a:off x="8038277"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84" name="Freeform 105"/>
                <p:cNvSpPr>
                  <a:spLocks/>
                </p:cNvSpPr>
                <p:nvPr/>
              </p:nvSpPr>
              <p:spPr bwMode="auto">
                <a:xfrm>
                  <a:off x="8157044" y="2819400"/>
                  <a:ext cx="74767"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85" name="Freeform 109"/>
                <p:cNvSpPr>
                  <a:spLocks/>
                </p:cNvSpPr>
                <p:nvPr/>
              </p:nvSpPr>
              <p:spPr bwMode="auto">
                <a:xfrm>
                  <a:off x="8268533" y="2928730"/>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86" name="Freeform 110"/>
                <p:cNvSpPr>
                  <a:spLocks/>
                </p:cNvSpPr>
                <p:nvPr/>
              </p:nvSpPr>
              <p:spPr bwMode="auto">
                <a:xfrm>
                  <a:off x="8268533" y="3045350"/>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87" name="Freeform 111"/>
                <p:cNvSpPr>
                  <a:spLocks/>
                </p:cNvSpPr>
                <p:nvPr/>
              </p:nvSpPr>
              <p:spPr bwMode="auto">
                <a:xfrm>
                  <a:off x="8268533" y="3161969"/>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88" name="Freeform 112"/>
                <p:cNvSpPr>
                  <a:spLocks/>
                </p:cNvSpPr>
                <p:nvPr/>
              </p:nvSpPr>
              <p:spPr bwMode="auto">
                <a:xfrm>
                  <a:off x="8268533" y="3278919"/>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89" name="Freeform 113"/>
                <p:cNvSpPr>
                  <a:spLocks/>
                </p:cNvSpPr>
                <p:nvPr/>
              </p:nvSpPr>
              <p:spPr bwMode="auto">
                <a:xfrm>
                  <a:off x="7785524" y="3373672"/>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90" name="Freeform 114"/>
                <p:cNvSpPr>
                  <a:spLocks/>
                </p:cNvSpPr>
                <p:nvPr/>
              </p:nvSpPr>
              <p:spPr bwMode="auto">
                <a:xfrm>
                  <a:off x="7919178" y="3373672"/>
                  <a:ext cx="74767"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91" name="Freeform 115"/>
                <p:cNvSpPr>
                  <a:spLocks/>
                </p:cNvSpPr>
                <p:nvPr/>
              </p:nvSpPr>
              <p:spPr bwMode="auto">
                <a:xfrm>
                  <a:off x="8038277" y="3373672"/>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92" name="Freeform 116"/>
                <p:cNvSpPr>
                  <a:spLocks/>
                </p:cNvSpPr>
                <p:nvPr/>
              </p:nvSpPr>
              <p:spPr bwMode="auto">
                <a:xfrm>
                  <a:off x="8157044" y="3373672"/>
                  <a:ext cx="74767"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93" name="Freeform 117"/>
                <p:cNvSpPr>
                  <a:spLocks/>
                </p:cNvSpPr>
                <p:nvPr/>
              </p:nvSpPr>
              <p:spPr bwMode="auto">
                <a:xfrm>
                  <a:off x="7993615" y="3475714"/>
                  <a:ext cx="44993" cy="29486"/>
                </a:xfrm>
                <a:custGeom>
                  <a:avLst/>
                  <a:gdLst>
                    <a:gd name="T0" fmla="*/ 0 w 145"/>
                    <a:gd name="T1" fmla="*/ 0 h 97"/>
                    <a:gd name="T2" fmla="*/ 0 w 145"/>
                    <a:gd name="T3" fmla="*/ 2147483647 h 97"/>
                    <a:gd name="T4" fmla="*/ 2147483647 w 145"/>
                    <a:gd name="T5" fmla="*/ 2147483647 h 97"/>
                    <a:gd name="T6" fmla="*/ 2147483647 w 145"/>
                    <a:gd name="T7" fmla="*/ 0 h 97"/>
                    <a:gd name="T8" fmla="*/ 0 60000 65536"/>
                    <a:gd name="T9" fmla="*/ 0 60000 65536"/>
                    <a:gd name="T10" fmla="*/ 0 60000 65536"/>
                    <a:gd name="T11" fmla="*/ 0 60000 65536"/>
                    <a:gd name="T12" fmla="*/ 0 w 145"/>
                    <a:gd name="T13" fmla="*/ 0 h 97"/>
                    <a:gd name="T14" fmla="*/ 145 w 145"/>
                    <a:gd name="T15" fmla="*/ 97 h 97"/>
                  </a:gdLst>
                  <a:ahLst/>
                  <a:cxnLst>
                    <a:cxn ang="T8">
                      <a:pos x="T0" y="T1"/>
                    </a:cxn>
                    <a:cxn ang="T9">
                      <a:pos x="T2" y="T3"/>
                    </a:cxn>
                    <a:cxn ang="T10">
                      <a:pos x="T4" y="T5"/>
                    </a:cxn>
                    <a:cxn ang="T11">
                      <a:pos x="T6" y="T7"/>
                    </a:cxn>
                  </a:cxnLst>
                  <a:rect l="T12" t="T13" r="T14" b="T15"/>
                  <a:pathLst>
                    <a:path w="145" h="97">
                      <a:moveTo>
                        <a:pt x="0" y="0"/>
                      </a:moveTo>
                      <a:lnTo>
                        <a:pt x="0" y="96"/>
                      </a:lnTo>
                      <a:lnTo>
                        <a:pt x="144" y="96"/>
                      </a:lnTo>
                      <a:lnTo>
                        <a:pt x="144" y="0"/>
                      </a:lnTo>
                    </a:path>
                  </a:pathLst>
                </a:custGeom>
                <a:noFill/>
                <a:ln w="127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94" name="Freeform 101"/>
                <p:cNvSpPr>
                  <a:spLocks/>
                </p:cNvSpPr>
                <p:nvPr/>
              </p:nvSpPr>
              <p:spPr bwMode="auto">
                <a:xfrm>
                  <a:off x="7620000"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95" name="Freeform 113"/>
                <p:cNvSpPr>
                  <a:spLocks/>
                </p:cNvSpPr>
                <p:nvPr/>
              </p:nvSpPr>
              <p:spPr bwMode="auto">
                <a:xfrm>
                  <a:off x="7620000" y="3352800"/>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grpSp>
        </p:grpSp>
        <p:grpSp>
          <p:nvGrpSpPr>
            <p:cNvPr id="161" name="Group 431"/>
            <p:cNvGrpSpPr>
              <a:grpSpLocks/>
            </p:cNvGrpSpPr>
            <p:nvPr/>
          </p:nvGrpSpPr>
          <p:grpSpPr bwMode="auto">
            <a:xfrm>
              <a:off x="1523975" y="3276600"/>
              <a:ext cx="762025" cy="762000"/>
              <a:chOff x="7619975" y="1600200"/>
              <a:chExt cx="762025" cy="762000"/>
            </a:xfrm>
          </p:grpSpPr>
          <p:sp>
            <p:nvSpPr>
              <p:cNvPr id="162" name="Rectangle 8"/>
              <p:cNvSpPr>
                <a:spLocks noChangeArrowheads="1"/>
              </p:cNvSpPr>
              <p:nvPr/>
            </p:nvSpPr>
            <p:spPr bwMode="auto">
              <a:xfrm>
                <a:off x="7620000" y="1600200"/>
                <a:ext cx="762000" cy="762000"/>
              </a:xfrm>
              <a:prstGeom prst="rect">
                <a:avLst/>
              </a:prstGeom>
              <a:solidFill>
                <a:schemeClr val="accent1"/>
              </a:solidFill>
              <a:ln w="9525">
                <a:solidFill>
                  <a:schemeClr val="bg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sz="1600">
                  <a:solidFill>
                    <a:srgbClr val="004386"/>
                  </a:solidFill>
                  <a:latin typeface="Tahoma"/>
                  <a:cs typeface="Tahoma"/>
                </a:endParaRPr>
              </a:p>
            </p:txBody>
          </p:sp>
          <p:grpSp>
            <p:nvGrpSpPr>
              <p:cNvPr id="163" name="Group 320"/>
              <p:cNvGrpSpPr>
                <a:grpSpLocks/>
              </p:cNvGrpSpPr>
              <p:nvPr/>
            </p:nvGrpSpPr>
            <p:grpSpPr bwMode="auto">
              <a:xfrm>
                <a:off x="7619975" y="1676400"/>
                <a:ext cx="685797" cy="685800"/>
                <a:chOff x="7620000" y="2819400"/>
                <a:chExt cx="738188" cy="685800"/>
              </a:xfrm>
            </p:grpSpPr>
            <p:sp>
              <p:nvSpPr>
                <p:cNvPr id="164" name="Freeform 101"/>
                <p:cNvSpPr>
                  <a:spLocks/>
                </p:cNvSpPr>
                <p:nvPr/>
              </p:nvSpPr>
              <p:spPr bwMode="auto">
                <a:xfrm>
                  <a:off x="7772400"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65" name="Freeform 102"/>
                <p:cNvSpPr>
                  <a:spLocks/>
                </p:cNvSpPr>
                <p:nvPr/>
              </p:nvSpPr>
              <p:spPr bwMode="auto">
                <a:xfrm>
                  <a:off x="7919178" y="2819400"/>
                  <a:ext cx="74767"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66" name="Freeform 104"/>
                <p:cNvSpPr>
                  <a:spLocks/>
                </p:cNvSpPr>
                <p:nvPr/>
              </p:nvSpPr>
              <p:spPr bwMode="auto">
                <a:xfrm>
                  <a:off x="8038277"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67" name="Freeform 105"/>
                <p:cNvSpPr>
                  <a:spLocks/>
                </p:cNvSpPr>
                <p:nvPr/>
              </p:nvSpPr>
              <p:spPr bwMode="auto">
                <a:xfrm>
                  <a:off x="8157044" y="2819400"/>
                  <a:ext cx="74767"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68" name="Freeform 109"/>
                <p:cNvSpPr>
                  <a:spLocks/>
                </p:cNvSpPr>
                <p:nvPr/>
              </p:nvSpPr>
              <p:spPr bwMode="auto">
                <a:xfrm>
                  <a:off x="8268533" y="2928730"/>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69" name="Freeform 110"/>
                <p:cNvSpPr>
                  <a:spLocks/>
                </p:cNvSpPr>
                <p:nvPr/>
              </p:nvSpPr>
              <p:spPr bwMode="auto">
                <a:xfrm>
                  <a:off x="8268533" y="3045350"/>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70" name="Freeform 111"/>
                <p:cNvSpPr>
                  <a:spLocks/>
                </p:cNvSpPr>
                <p:nvPr/>
              </p:nvSpPr>
              <p:spPr bwMode="auto">
                <a:xfrm>
                  <a:off x="8268533" y="3161969"/>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71" name="Freeform 112"/>
                <p:cNvSpPr>
                  <a:spLocks/>
                </p:cNvSpPr>
                <p:nvPr/>
              </p:nvSpPr>
              <p:spPr bwMode="auto">
                <a:xfrm>
                  <a:off x="8268533" y="3278919"/>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72" name="Freeform 113"/>
                <p:cNvSpPr>
                  <a:spLocks/>
                </p:cNvSpPr>
                <p:nvPr/>
              </p:nvSpPr>
              <p:spPr bwMode="auto">
                <a:xfrm>
                  <a:off x="7785524" y="3373672"/>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73" name="Freeform 114"/>
                <p:cNvSpPr>
                  <a:spLocks/>
                </p:cNvSpPr>
                <p:nvPr/>
              </p:nvSpPr>
              <p:spPr bwMode="auto">
                <a:xfrm>
                  <a:off x="7919178" y="3373672"/>
                  <a:ext cx="74767"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74" name="Freeform 115"/>
                <p:cNvSpPr>
                  <a:spLocks/>
                </p:cNvSpPr>
                <p:nvPr/>
              </p:nvSpPr>
              <p:spPr bwMode="auto">
                <a:xfrm>
                  <a:off x="8038277" y="3373672"/>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75" name="Freeform 116"/>
                <p:cNvSpPr>
                  <a:spLocks/>
                </p:cNvSpPr>
                <p:nvPr/>
              </p:nvSpPr>
              <p:spPr bwMode="auto">
                <a:xfrm>
                  <a:off x="8157044" y="3373672"/>
                  <a:ext cx="74767"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76" name="Freeform 117"/>
                <p:cNvSpPr>
                  <a:spLocks/>
                </p:cNvSpPr>
                <p:nvPr/>
              </p:nvSpPr>
              <p:spPr bwMode="auto">
                <a:xfrm>
                  <a:off x="7993615" y="3475714"/>
                  <a:ext cx="44993" cy="29486"/>
                </a:xfrm>
                <a:custGeom>
                  <a:avLst/>
                  <a:gdLst>
                    <a:gd name="T0" fmla="*/ 0 w 145"/>
                    <a:gd name="T1" fmla="*/ 0 h 97"/>
                    <a:gd name="T2" fmla="*/ 0 w 145"/>
                    <a:gd name="T3" fmla="*/ 2147483647 h 97"/>
                    <a:gd name="T4" fmla="*/ 2147483647 w 145"/>
                    <a:gd name="T5" fmla="*/ 2147483647 h 97"/>
                    <a:gd name="T6" fmla="*/ 2147483647 w 145"/>
                    <a:gd name="T7" fmla="*/ 0 h 97"/>
                    <a:gd name="T8" fmla="*/ 0 60000 65536"/>
                    <a:gd name="T9" fmla="*/ 0 60000 65536"/>
                    <a:gd name="T10" fmla="*/ 0 60000 65536"/>
                    <a:gd name="T11" fmla="*/ 0 60000 65536"/>
                    <a:gd name="T12" fmla="*/ 0 w 145"/>
                    <a:gd name="T13" fmla="*/ 0 h 97"/>
                    <a:gd name="T14" fmla="*/ 145 w 145"/>
                    <a:gd name="T15" fmla="*/ 97 h 97"/>
                  </a:gdLst>
                  <a:ahLst/>
                  <a:cxnLst>
                    <a:cxn ang="T8">
                      <a:pos x="T0" y="T1"/>
                    </a:cxn>
                    <a:cxn ang="T9">
                      <a:pos x="T2" y="T3"/>
                    </a:cxn>
                    <a:cxn ang="T10">
                      <a:pos x="T4" y="T5"/>
                    </a:cxn>
                    <a:cxn ang="T11">
                      <a:pos x="T6" y="T7"/>
                    </a:cxn>
                  </a:cxnLst>
                  <a:rect l="T12" t="T13" r="T14" b="T15"/>
                  <a:pathLst>
                    <a:path w="145" h="97">
                      <a:moveTo>
                        <a:pt x="0" y="0"/>
                      </a:moveTo>
                      <a:lnTo>
                        <a:pt x="0" y="96"/>
                      </a:lnTo>
                      <a:lnTo>
                        <a:pt x="144" y="96"/>
                      </a:lnTo>
                      <a:lnTo>
                        <a:pt x="144" y="0"/>
                      </a:lnTo>
                    </a:path>
                  </a:pathLst>
                </a:custGeom>
                <a:noFill/>
                <a:ln w="127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77" name="Freeform 101"/>
                <p:cNvSpPr>
                  <a:spLocks/>
                </p:cNvSpPr>
                <p:nvPr/>
              </p:nvSpPr>
              <p:spPr bwMode="auto">
                <a:xfrm>
                  <a:off x="7620000"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78" name="Freeform 113"/>
                <p:cNvSpPr>
                  <a:spLocks/>
                </p:cNvSpPr>
                <p:nvPr/>
              </p:nvSpPr>
              <p:spPr bwMode="auto">
                <a:xfrm>
                  <a:off x="7620000" y="3352800"/>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grpSp>
        </p:grpSp>
      </p:grpSp>
      <p:grpSp>
        <p:nvGrpSpPr>
          <p:cNvPr id="230" name="Group 524"/>
          <p:cNvGrpSpPr>
            <a:grpSpLocks/>
          </p:cNvGrpSpPr>
          <p:nvPr/>
        </p:nvGrpSpPr>
        <p:grpSpPr bwMode="auto">
          <a:xfrm rot="10800000">
            <a:off x="5767218" y="1895115"/>
            <a:ext cx="762000" cy="3276600"/>
            <a:chOff x="1523973" y="762000"/>
            <a:chExt cx="762027" cy="3276600"/>
          </a:xfrm>
        </p:grpSpPr>
        <p:grpSp>
          <p:nvGrpSpPr>
            <p:cNvPr id="231" name="Group 377"/>
            <p:cNvGrpSpPr>
              <a:grpSpLocks/>
            </p:cNvGrpSpPr>
            <p:nvPr/>
          </p:nvGrpSpPr>
          <p:grpSpPr bwMode="auto">
            <a:xfrm>
              <a:off x="1523973" y="762000"/>
              <a:ext cx="762027" cy="762000"/>
              <a:chOff x="7619973" y="1600200"/>
              <a:chExt cx="762027" cy="762000"/>
            </a:xfrm>
          </p:grpSpPr>
          <p:sp>
            <p:nvSpPr>
              <p:cNvPr id="286" name="Rectangle 8"/>
              <p:cNvSpPr>
                <a:spLocks noChangeArrowheads="1"/>
              </p:cNvSpPr>
              <p:nvPr/>
            </p:nvSpPr>
            <p:spPr bwMode="auto">
              <a:xfrm>
                <a:off x="7620000" y="1600200"/>
                <a:ext cx="762000" cy="762000"/>
              </a:xfrm>
              <a:prstGeom prst="rect">
                <a:avLst/>
              </a:prstGeom>
              <a:solidFill>
                <a:schemeClr val="accent1"/>
              </a:solidFill>
              <a:ln w="9525">
                <a:solidFill>
                  <a:schemeClr val="bg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sz="1600">
                  <a:solidFill>
                    <a:srgbClr val="004386"/>
                  </a:solidFill>
                  <a:latin typeface="Tahoma"/>
                  <a:cs typeface="Tahoma"/>
                </a:endParaRPr>
              </a:p>
            </p:txBody>
          </p:sp>
          <p:grpSp>
            <p:nvGrpSpPr>
              <p:cNvPr id="287" name="Group 320"/>
              <p:cNvGrpSpPr>
                <a:grpSpLocks/>
              </p:cNvGrpSpPr>
              <p:nvPr/>
            </p:nvGrpSpPr>
            <p:grpSpPr bwMode="auto">
              <a:xfrm>
                <a:off x="7619973" y="1676400"/>
                <a:ext cx="685797" cy="685800"/>
                <a:chOff x="7620000" y="2819400"/>
                <a:chExt cx="738188" cy="685800"/>
              </a:xfrm>
            </p:grpSpPr>
            <p:sp>
              <p:nvSpPr>
                <p:cNvPr id="288" name="Freeform 101"/>
                <p:cNvSpPr>
                  <a:spLocks/>
                </p:cNvSpPr>
                <p:nvPr/>
              </p:nvSpPr>
              <p:spPr bwMode="auto">
                <a:xfrm>
                  <a:off x="7772400"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89" name="Freeform 102"/>
                <p:cNvSpPr>
                  <a:spLocks/>
                </p:cNvSpPr>
                <p:nvPr/>
              </p:nvSpPr>
              <p:spPr bwMode="auto">
                <a:xfrm>
                  <a:off x="7919178" y="2819400"/>
                  <a:ext cx="74767"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90" name="Freeform 104"/>
                <p:cNvSpPr>
                  <a:spLocks/>
                </p:cNvSpPr>
                <p:nvPr/>
              </p:nvSpPr>
              <p:spPr bwMode="auto">
                <a:xfrm>
                  <a:off x="8038277"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91" name="Freeform 105"/>
                <p:cNvSpPr>
                  <a:spLocks/>
                </p:cNvSpPr>
                <p:nvPr/>
              </p:nvSpPr>
              <p:spPr bwMode="auto">
                <a:xfrm>
                  <a:off x="8157044" y="2819400"/>
                  <a:ext cx="74767"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92" name="Freeform 109"/>
                <p:cNvSpPr>
                  <a:spLocks/>
                </p:cNvSpPr>
                <p:nvPr/>
              </p:nvSpPr>
              <p:spPr bwMode="auto">
                <a:xfrm>
                  <a:off x="8268533" y="2928730"/>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93" name="Freeform 110"/>
                <p:cNvSpPr>
                  <a:spLocks/>
                </p:cNvSpPr>
                <p:nvPr/>
              </p:nvSpPr>
              <p:spPr bwMode="auto">
                <a:xfrm>
                  <a:off x="8268533" y="3045350"/>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94" name="Freeform 111"/>
                <p:cNvSpPr>
                  <a:spLocks/>
                </p:cNvSpPr>
                <p:nvPr/>
              </p:nvSpPr>
              <p:spPr bwMode="auto">
                <a:xfrm>
                  <a:off x="8268533" y="3161969"/>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95" name="Freeform 112"/>
                <p:cNvSpPr>
                  <a:spLocks/>
                </p:cNvSpPr>
                <p:nvPr/>
              </p:nvSpPr>
              <p:spPr bwMode="auto">
                <a:xfrm>
                  <a:off x="8268533" y="3278919"/>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96" name="Freeform 113"/>
                <p:cNvSpPr>
                  <a:spLocks/>
                </p:cNvSpPr>
                <p:nvPr/>
              </p:nvSpPr>
              <p:spPr bwMode="auto">
                <a:xfrm>
                  <a:off x="7785524" y="3373672"/>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97" name="Freeform 114"/>
                <p:cNvSpPr>
                  <a:spLocks/>
                </p:cNvSpPr>
                <p:nvPr/>
              </p:nvSpPr>
              <p:spPr bwMode="auto">
                <a:xfrm>
                  <a:off x="7919178" y="3373672"/>
                  <a:ext cx="74767"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98" name="Freeform 115"/>
                <p:cNvSpPr>
                  <a:spLocks/>
                </p:cNvSpPr>
                <p:nvPr/>
              </p:nvSpPr>
              <p:spPr bwMode="auto">
                <a:xfrm>
                  <a:off x="8038277" y="3373672"/>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99" name="Freeform 116"/>
                <p:cNvSpPr>
                  <a:spLocks/>
                </p:cNvSpPr>
                <p:nvPr/>
              </p:nvSpPr>
              <p:spPr bwMode="auto">
                <a:xfrm>
                  <a:off x="8157044" y="3373672"/>
                  <a:ext cx="74767"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300" name="Freeform 117"/>
                <p:cNvSpPr>
                  <a:spLocks/>
                </p:cNvSpPr>
                <p:nvPr/>
              </p:nvSpPr>
              <p:spPr bwMode="auto">
                <a:xfrm>
                  <a:off x="7993615" y="3475714"/>
                  <a:ext cx="44993" cy="29486"/>
                </a:xfrm>
                <a:custGeom>
                  <a:avLst/>
                  <a:gdLst>
                    <a:gd name="T0" fmla="*/ 0 w 145"/>
                    <a:gd name="T1" fmla="*/ 0 h 97"/>
                    <a:gd name="T2" fmla="*/ 0 w 145"/>
                    <a:gd name="T3" fmla="*/ 2147483647 h 97"/>
                    <a:gd name="T4" fmla="*/ 2147483647 w 145"/>
                    <a:gd name="T5" fmla="*/ 2147483647 h 97"/>
                    <a:gd name="T6" fmla="*/ 2147483647 w 145"/>
                    <a:gd name="T7" fmla="*/ 0 h 97"/>
                    <a:gd name="T8" fmla="*/ 0 60000 65536"/>
                    <a:gd name="T9" fmla="*/ 0 60000 65536"/>
                    <a:gd name="T10" fmla="*/ 0 60000 65536"/>
                    <a:gd name="T11" fmla="*/ 0 60000 65536"/>
                    <a:gd name="T12" fmla="*/ 0 w 145"/>
                    <a:gd name="T13" fmla="*/ 0 h 97"/>
                    <a:gd name="T14" fmla="*/ 145 w 145"/>
                    <a:gd name="T15" fmla="*/ 97 h 97"/>
                  </a:gdLst>
                  <a:ahLst/>
                  <a:cxnLst>
                    <a:cxn ang="T8">
                      <a:pos x="T0" y="T1"/>
                    </a:cxn>
                    <a:cxn ang="T9">
                      <a:pos x="T2" y="T3"/>
                    </a:cxn>
                    <a:cxn ang="T10">
                      <a:pos x="T4" y="T5"/>
                    </a:cxn>
                    <a:cxn ang="T11">
                      <a:pos x="T6" y="T7"/>
                    </a:cxn>
                  </a:cxnLst>
                  <a:rect l="T12" t="T13" r="T14" b="T15"/>
                  <a:pathLst>
                    <a:path w="145" h="97">
                      <a:moveTo>
                        <a:pt x="0" y="0"/>
                      </a:moveTo>
                      <a:lnTo>
                        <a:pt x="0" y="96"/>
                      </a:lnTo>
                      <a:lnTo>
                        <a:pt x="144" y="96"/>
                      </a:lnTo>
                      <a:lnTo>
                        <a:pt x="144" y="0"/>
                      </a:lnTo>
                    </a:path>
                  </a:pathLst>
                </a:custGeom>
                <a:noFill/>
                <a:ln w="127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301" name="Freeform 101"/>
                <p:cNvSpPr>
                  <a:spLocks/>
                </p:cNvSpPr>
                <p:nvPr/>
              </p:nvSpPr>
              <p:spPr bwMode="auto">
                <a:xfrm>
                  <a:off x="7620000"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302" name="Freeform 113"/>
                <p:cNvSpPr>
                  <a:spLocks/>
                </p:cNvSpPr>
                <p:nvPr/>
              </p:nvSpPr>
              <p:spPr bwMode="auto">
                <a:xfrm>
                  <a:off x="7620000" y="3352800"/>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grpSp>
        </p:grpSp>
        <p:grpSp>
          <p:nvGrpSpPr>
            <p:cNvPr id="232" name="Group 395"/>
            <p:cNvGrpSpPr>
              <a:grpSpLocks/>
            </p:cNvGrpSpPr>
            <p:nvPr/>
          </p:nvGrpSpPr>
          <p:grpSpPr bwMode="auto">
            <a:xfrm>
              <a:off x="1523975" y="1600200"/>
              <a:ext cx="762025" cy="762000"/>
              <a:chOff x="7619975" y="1600200"/>
              <a:chExt cx="762025" cy="762000"/>
            </a:xfrm>
          </p:grpSpPr>
          <p:sp>
            <p:nvSpPr>
              <p:cNvPr id="269" name="Rectangle 8"/>
              <p:cNvSpPr>
                <a:spLocks noChangeArrowheads="1"/>
              </p:cNvSpPr>
              <p:nvPr/>
            </p:nvSpPr>
            <p:spPr bwMode="auto">
              <a:xfrm>
                <a:off x="7620000" y="1600200"/>
                <a:ext cx="762000" cy="762000"/>
              </a:xfrm>
              <a:prstGeom prst="rect">
                <a:avLst/>
              </a:prstGeom>
              <a:solidFill>
                <a:schemeClr val="accent1"/>
              </a:solidFill>
              <a:ln w="9525">
                <a:solidFill>
                  <a:schemeClr val="bg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sz="1600">
                  <a:solidFill>
                    <a:srgbClr val="004386"/>
                  </a:solidFill>
                  <a:latin typeface="Tahoma"/>
                  <a:cs typeface="Tahoma"/>
                </a:endParaRPr>
              </a:p>
            </p:txBody>
          </p:sp>
          <p:grpSp>
            <p:nvGrpSpPr>
              <p:cNvPr id="270" name="Group 320"/>
              <p:cNvGrpSpPr>
                <a:grpSpLocks/>
              </p:cNvGrpSpPr>
              <p:nvPr/>
            </p:nvGrpSpPr>
            <p:grpSpPr bwMode="auto">
              <a:xfrm>
                <a:off x="7619975" y="1676400"/>
                <a:ext cx="685797" cy="685800"/>
                <a:chOff x="7620000" y="2819400"/>
                <a:chExt cx="738188" cy="685800"/>
              </a:xfrm>
            </p:grpSpPr>
            <p:sp>
              <p:nvSpPr>
                <p:cNvPr id="271" name="Freeform 101"/>
                <p:cNvSpPr>
                  <a:spLocks/>
                </p:cNvSpPr>
                <p:nvPr/>
              </p:nvSpPr>
              <p:spPr bwMode="auto">
                <a:xfrm>
                  <a:off x="7772400"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72" name="Freeform 102"/>
                <p:cNvSpPr>
                  <a:spLocks/>
                </p:cNvSpPr>
                <p:nvPr/>
              </p:nvSpPr>
              <p:spPr bwMode="auto">
                <a:xfrm>
                  <a:off x="7919178" y="2819400"/>
                  <a:ext cx="74767"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73" name="Freeform 104"/>
                <p:cNvSpPr>
                  <a:spLocks/>
                </p:cNvSpPr>
                <p:nvPr/>
              </p:nvSpPr>
              <p:spPr bwMode="auto">
                <a:xfrm>
                  <a:off x="8038277"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74" name="Freeform 105"/>
                <p:cNvSpPr>
                  <a:spLocks/>
                </p:cNvSpPr>
                <p:nvPr/>
              </p:nvSpPr>
              <p:spPr bwMode="auto">
                <a:xfrm>
                  <a:off x="8157044" y="2819400"/>
                  <a:ext cx="74767"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75" name="Freeform 109"/>
                <p:cNvSpPr>
                  <a:spLocks/>
                </p:cNvSpPr>
                <p:nvPr/>
              </p:nvSpPr>
              <p:spPr bwMode="auto">
                <a:xfrm>
                  <a:off x="8268533" y="2928730"/>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76" name="Freeform 110"/>
                <p:cNvSpPr>
                  <a:spLocks/>
                </p:cNvSpPr>
                <p:nvPr/>
              </p:nvSpPr>
              <p:spPr bwMode="auto">
                <a:xfrm>
                  <a:off x="8268533" y="3045350"/>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77" name="Freeform 111"/>
                <p:cNvSpPr>
                  <a:spLocks/>
                </p:cNvSpPr>
                <p:nvPr/>
              </p:nvSpPr>
              <p:spPr bwMode="auto">
                <a:xfrm>
                  <a:off x="8268533" y="3161969"/>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78" name="Freeform 112"/>
                <p:cNvSpPr>
                  <a:spLocks/>
                </p:cNvSpPr>
                <p:nvPr/>
              </p:nvSpPr>
              <p:spPr bwMode="auto">
                <a:xfrm>
                  <a:off x="8268533" y="3278919"/>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79" name="Freeform 113"/>
                <p:cNvSpPr>
                  <a:spLocks/>
                </p:cNvSpPr>
                <p:nvPr/>
              </p:nvSpPr>
              <p:spPr bwMode="auto">
                <a:xfrm>
                  <a:off x="7785524" y="3373672"/>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80" name="Freeform 114"/>
                <p:cNvSpPr>
                  <a:spLocks/>
                </p:cNvSpPr>
                <p:nvPr/>
              </p:nvSpPr>
              <p:spPr bwMode="auto">
                <a:xfrm>
                  <a:off x="7919178" y="3373672"/>
                  <a:ext cx="74767"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81" name="Freeform 115"/>
                <p:cNvSpPr>
                  <a:spLocks/>
                </p:cNvSpPr>
                <p:nvPr/>
              </p:nvSpPr>
              <p:spPr bwMode="auto">
                <a:xfrm>
                  <a:off x="8038277" y="3373672"/>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82" name="Freeform 116"/>
                <p:cNvSpPr>
                  <a:spLocks/>
                </p:cNvSpPr>
                <p:nvPr/>
              </p:nvSpPr>
              <p:spPr bwMode="auto">
                <a:xfrm>
                  <a:off x="8157044" y="3373672"/>
                  <a:ext cx="74767"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83" name="Freeform 117"/>
                <p:cNvSpPr>
                  <a:spLocks/>
                </p:cNvSpPr>
                <p:nvPr/>
              </p:nvSpPr>
              <p:spPr bwMode="auto">
                <a:xfrm>
                  <a:off x="7993615" y="3475714"/>
                  <a:ext cx="44993" cy="29486"/>
                </a:xfrm>
                <a:custGeom>
                  <a:avLst/>
                  <a:gdLst>
                    <a:gd name="T0" fmla="*/ 0 w 145"/>
                    <a:gd name="T1" fmla="*/ 0 h 97"/>
                    <a:gd name="T2" fmla="*/ 0 w 145"/>
                    <a:gd name="T3" fmla="*/ 2147483647 h 97"/>
                    <a:gd name="T4" fmla="*/ 2147483647 w 145"/>
                    <a:gd name="T5" fmla="*/ 2147483647 h 97"/>
                    <a:gd name="T6" fmla="*/ 2147483647 w 145"/>
                    <a:gd name="T7" fmla="*/ 0 h 97"/>
                    <a:gd name="T8" fmla="*/ 0 60000 65536"/>
                    <a:gd name="T9" fmla="*/ 0 60000 65536"/>
                    <a:gd name="T10" fmla="*/ 0 60000 65536"/>
                    <a:gd name="T11" fmla="*/ 0 60000 65536"/>
                    <a:gd name="T12" fmla="*/ 0 w 145"/>
                    <a:gd name="T13" fmla="*/ 0 h 97"/>
                    <a:gd name="T14" fmla="*/ 145 w 145"/>
                    <a:gd name="T15" fmla="*/ 97 h 97"/>
                  </a:gdLst>
                  <a:ahLst/>
                  <a:cxnLst>
                    <a:cxn ang="T8">
                      <a:pos x="T0" y="T1"/>
                    </a:cxn>
                    <a:cxn ang="T9">
                      <a:pos x="T2" y="T3"/>
                    </a:cxn>
                    <a:cxn ang="T10">
                      <a:pos x="T4" y="T5"/>
                    </a:cxn>
                    <a:cxn ang="T11">
                      <a:pos x="T6" y="T7"/>
                    </a:cxn>
                  </a:cxnLst>
                  <a:rect l="T12" t="T13" r="T14" b="T15"/>
                  <a:pathLst>
                    <a:path w="145" h="97">
                      <a:moveTo>
                        <a:pt x="0" y="0"/>
                      </a:moveTo>
                      <a:lnTo>
                        <a:pt x="0" y="96"/>
                      </a:lnTo>
                      <a:lnTo>
                        <a:pt x="144" y="96"/>
                      </a:lnTo>
                      <a:lnTo>
                        <a:pt x="144" y="0"/>
                      </a:lnTo>
                    </a:path>
                  </a:pathLst>
                </a:custGeom>
                <a:noFill/>
                <a:ln w="127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84" name="Freeform 101"/>
                <p:cNvSpPr>
                  <a:spLocks/>
                </p:cNvSpPr>
                <p:nvPr/>
              </p:nvSpPr>
              <p:spPr bwMode="auto">
                <a:xfrm>
                  <a:off x="7620000"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85" name="Freeform 113"/>
                <p:cNvSpPr>
                  <a:spLocks/>
                </p:cNvSpPr>
                <p:nvPr/>
              </p:nvSpPr>
              <p:spPr bwMode="auto">
                <a:xfrm>
                  <a:off x="7620000" y="3352800"/>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grpSp>
        </p:grpSp>
        <p:grpSp>
          <p:nvGrpSpPr>
            <p:cNvPr id="233" name="Group 413"/>
            <p:cNvGrpSpPr>
              <a:grpSpLocks/>
            </p:cNvGrpSpPr>
            <p:nvPr/>
          </p:nvGrpSpPr>
          <p:grpSpPr bwMode="auto">
            <a:xfrm>
              <a:off x="1523975" y="2438400"/>
              <a:ext cx="762025" cy="762000"/>
              <a:chOff x="7619975" y="1600200"/>
              <a:chExt cx="762025" cy="762000"/>
            </a:xfrm>
          </p:grpSpPr>
          <p:sp>
            <p:nvSpPr>
              <p:cNvPr id="252" name="Rectangle 8"/>
              <p:cNvSpPr>
                <a:spLocks noChangeArrowheads="1"/>
              </p:cNvSpPr>
              <p:nvPr/>
            </p:nvSpPr>
            <p:spPr bwMode="auto">
              <a:xfrm>
                <a:off x="7620000" y="1600200"/>
                <a:ext cx="762000" cy="762000"/>
              </a:xfrm>
              <a:prstGeom prst="rect">
                <a:avLst/>
              </a:prstGeom>
              <a:solidFill>
                <a:schemeClr val="accent1"/>
              </a:solidFill>
              <a:ln w="9525">
                <a:solidFill>
                  <a:schemeClr val="bg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sz="1600">
                  <a:solidFill>
                    <a:srgbClr val="004386"/>
                  </a:solidFill>
                  <a:latin typeface="Tahoma"/>
                  <a:cs typeface="Tahoma"/>
                </a:endParaRPr>
              </a:p>
            </p:txBody>
          </p:sp>
          <p:grpSp>
            <p:nvGrpSpPr>
              <p:cNvPr id="253" name="Group 320"/>
              <p:cNvGrpSpPr>
                <a:grpSpLocks/>
              </p:cNvGrpSpPr>
              <p:nvPr/>
            </p:nvGrpSpPr>
            <p:grpSpPr bwMode="auto">
              <a:xfrm>
                <a:off x="7619975" y="1676400"/>
                <a:ext cx="685797" cy="685800"/>
                <a:chOff x="7620000" y="2819400"/>
                <a:chExt cx="738188" cy="685800"/>
              </a:xfrm>
            </p:grpSpPr>
            <p:sp>
              <p:nvSpPr>
                <p:cNvPr id="254" name="Freeform 101"/>
                <p:cNvSpPr>
                  <a:spLocks/>
                </p:cNvSpPr>
                <p:nvPr/>
              </p:nvSpPr>
              <p:spPr bwMode="auto">
                <a:xfrm>
                  <a:off x="7772400"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55" name="Freeform 102"/>
                <p:cNvSpPr>
                  <a:spLocks/>
                </p:cNvSpPr>
                <p:nvPr/>
              </p:nvSpPr>
              <p:spPr bwMode="auto">
                <a:xfrm>
                  <a:off x="7919178" y="2819400"/>
                  <a:ext cx="74767"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56" name="Freeform 104"/>
                <p:cNvSpPr>
                  <a:spLocks/>
                </p:cNvSpPr>
                <p:nvPr/>
              </p:nvSpPr>
              <p:spPr bwMode="auto">
                <a:xfrm>
                  <a:off x="8038277"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57" name="Freeform 105"/>
                <p:cNvSpPr>
                  <a:spLocks/>
                </p:cNvSpPr>
                <p:nvPr/>
              </p:nvSpPr>
              <p:spPr bwMode="auto">
                <a:xfrm>
                  <a:off x="8157044" y="2819400"/>
                  <a:ext cx="74767"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58" name="Freeform 109"/>
                <p:cNvSpPr>
                  <a:spLocks/>
                </p:cNvSpPr>
                <p:nvPr/>
              </p:nvSpPr>
              <p:spPr bwMode="auto">
                <a:xfrm>
                  <a:off x="8268533" y="2928730"/>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59" name="Freeform 110"/>
                <p:cNvSpPr>
                  <a:spLocks/>
                </p:cNvSpPr>
                <p:nvPr/>
              </p:nvSpPr>
              <p:spPr bwMode="auto">
                <a:xfrm>
                  <a:off x="8268533" y="3045350"/>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60" name="Freeform 111"/>
                <p:cNvSpPr>
                  <a:spLocks/>
                </p:cNvSpPr>
                <p:nvPr/>
              </p:nvSpPr>
              <p:spPr bwMode="auto">
                <a:xfrm>
                  <a:off x="8268533" y="3161969"/>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61" name="Freeform 112"/>
                <p:cNvSpPr>
                  <a:spLocks/>
                </p:cNvSpPr>
                <p:nvPr/>
              </p:nvSpPr>
              <p:spPr bwMode="auto">
                <a:xfrm>
                  <a:off x="8268533" y="3278919"/>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62" name="Freeform 113"/>
                <p:cNvSpPr>
                  <a:spLocks/>
                </p:cNvSpPr>
                <p:nvPr/>
              </p:nvSpPr>
              <p:spPr bwMode="auto">
                <a:xfrm>
                  <a:off x="7785524" y="3373672"/>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63" name="Freeform 114"/>
                <p:cNvSpPr>
                  <a:spLocks/>
                </p:cNvSpPr>
                <p:nvPr/>
              </p:nvSpPr>
              <p:spPr bwMode="auto">
                <a:xfrm>
                  <a:off x="7919178" y="3373672"/>
                  <a:ext cx="74767"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64" name="Freeform 115"/>
                <p:cNvSpPr>
                  <a:spLocks/>
                </p:cNvSpPr>
                <p:nvPr/>
              </p:nvSpPr>
              <p:spPr bwMode="auto">
                <a:xfrm>
                  <a:off x="8038277" y="3373672"/>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65" name="Freeform 116"/>
                <p:cNvSpPr>
                  <a:spLocks/>
                </p:cNvSpPr>
                <p:nvPr/>
              </p:nvSpPr>
              <p:spPr bwMode="auto">
                <a:xfrm>
                  <a:off x="8157044" y="3373672"/>
                  <a:ext cx="74767"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66" name="Freeform 117"/>
                <p:cNvSpPr>
                  <a:spLocks/>
                </p:cNvSpPr>
                <p:nvPr/>
              </p:nvSpPr>
              <p:spPr bwMode="auto">
                <a:xfrm>
                  <a:off x="7993615" y="3475714"/>
                  <a:ext cx="44993" cy="29486"/>
                </a:xfrm>
                <a:custGeom>
                  <a:avLst/>
                  <a:gdLst>
                    <a:gd name="T0" fmla="*/ 0 w 145"/>
                    <a:gd name="T1" fmla="*/ 0 h 97"/>
                    <a:gd name="T2" fmla="*/ 0 w 145"/>
                    <a:gd name="T3" fmla="*/ 2147483647 h 97"/>
                    <a:gd name="T4" fmla="*/ 2147483647 w 145"/>
                    <a:gd name="T5" fmla="*/ 2147483647 h 97"/>
                    <a:gd name="T6" fmla="*/ 2147483647 w 145"/>
                    <a:gd name="T7" fmla="*/ 0 h 97"/>
                    <a:gd name="T8" fmla="*/ 0 60000 65536"/>
                    <a:gd name="T9" fmla="*/ 0 60000 65536"/>
                    <a:gd name="T10" fmla="*/ 0 60000 65536"/>
                    <a:gd name="T11" fmla="*/ 0 60000 65536"/>
                    <a:gd name="T12" fmla="*/ 0 w 145"/>
                    <a:gd name="T13" fmla="*/ 0 h 97"/>
                    <a:gd name="T14" fmla="*/ 145 w 145"/>
                    <a:gd name="T15" fmla="*/ 97 h 97"/>
                  </a:gdLst>
                  <a:ahLst/>
                  <a:cxnLst>
                    <a:cxn ang="T8">
                      <a:pos x="T0" y="T1"/>
                    </a:cxn>
                    <a:cxn ang="T9">
                      <a:pos x="T2" y="T3"/>
                    </a:cxn>
                    <a:cxn ang="T10">
                      <a:pos x="T4" y="T5"/>
                    </a:cxn>
                    <a:cxn ang="T11">
                      <a:pos x="T6" y="T7"/>
                    </a:cxn>
                  </a:cxnLst>
                  <a:rect l="T12" t="T13" r="T14" b="T15"/>
                  <a:pathLst>
                    <a:path w="145" h="97">
                      <a:moveTo>
                        <a:pt x="0" y="0"/>
                      </a:moveTo>
                      <a:lnTo>
                        <a:pt x="0" y="96"/>
                      </a:lnTo>
                      <a:lnTo>
                        <a:pt x="144" y="96"/>
                      </a:lnTo>
                      <a:lnTo>
                        <a:pt x="144" y="0"/>
                      </a:lnTo>
                    </a:path>
                  </a:pathLst>
                </a:custGeom>
                <a:noFill/>
                <a:ln w="127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67" name="Freeform 101"/>
                <p:cNvSpPr>
                  <a:spLocks/>
                </p:cNvSpPr>
                <p:nvPr/>
              </p:nvSpPr>
              <p:spPr bwMode="auto">
                <a:xfrm>
                  <a:off x="7620000"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68" name="Freeform 113"/>
                <p:cNvSpPr>
                  <a:spLocks/>
                </p:cNvSpPr>
                <p:nvPr/>
              </p:nvSpPr>
              <p:spPr bwMode="auto">
                <a:xfrm>
                  <a:off x="7620000" y="3352800"/>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grpSp>
        </p:grpSp>
        <p:grpSp>
          <p:nvGrpSpPr>
            <p:cNvPr id="234" name="Group 431"/>
            <p:cNvGrpSpPr>
              <a:grpSpLocks/>
            </p:cNvGrpSpPr>
            <p:nvPr/>
          </p:nvGrpSpPr>
          <p:grpSpPr bwMode="auto">
            <a:xfrm>
              <a:off x="1523975" y="3276600"/>
              <a:ext cx="762025" cy="762000"/>
              <a:chOff x="7619975" y="1600200"/>
              <a:chExt cx="762025" cy="762000"/>
            </a:xfrm>
          </p:grpSpPr>
          <p:sp>
            <p:nvSpPr>
              <p:cNvPr id="235" name="Rectangle 8"/>
              <p:cNvSpPr>
                <a:spLocks noChangeArrowheads="1"/>
              </p:cNvSpPr>
              <p:nvPr/>
            </p:nvSpPr>
            <p:spPr bwMode="auto">
              <a:xfrm>
                <a:off x="7620000" y="1600200"/>
                <a:ext cx="762000" cy="762000"/>
              </a:xfrm>
              <a:prstGeom prst="rect">
                <a:avLst/>
              </a:prstGeom>
              <a:solidFill>
                <a:schemeClr val="accent1"/>
              </a:solidFill>
              <a:ln w="9525">
                <a:solidFill>
                  <a:schemeClr val="bg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sz="1600">
                  <a:solidFill>
                    <a:srgbClr val="004386"/>
                  </a:solidFill>
                  <a:latin typeface="Tahoma"/>
                  <a:cs typeface="Tahoma"/>
                </a:endParaRPr>
              </a:p>
            </p:txBody>
          </p:sp>
          <p:grpSp>
            <p:nvGrpSpPr>
              <p:cNvPr id="236" name="Group 320"/>
              <p:cNvGrpSpPr>
                <a:grpSpLocks/>
              </p:cNvGrpSpPr>
              <p:nvPr/>
            </p:nvGrpSpPr>
            <p:grpSpPr bwMode="auto">
              <a:xfrm>
                <a:off x="7619975" y="1676400"/>
                <a:ext cx="685797" cy="685800"/>
                <a:chOff x="7620000" y="2819400"/>
                <a:chExt cx="738188" cy="685800"/>
              </a:xfrm>
            </p:grpSpPr>
            <p:sp>
              <p:nvSpPr>
                <p:cNvPr id="237" name="Freeform 101"/>
                <p:cNvSpPr>
                  <a:spLocks/>
                </p:cNvSpPr>
                <p:nvPr/>
              </p:nvSpPr>
              <p:spPr bwMode="auto">
                <a:xfrm>
                  <a:off x="7772400"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38" name="Freeform 102"/>
                <p:cNvSpPr>
                  <a:spLocks/>
                </p:cNvSpPr>
                <p:nvPr/>
              </p:nvSpPr>
              <p:spPr bwMode="auto">
                <a:xfrm>
                  <a:off x="7919178" y="2819400"/>
                  <a:ext cx="74767"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39" name="Freeform 104"/>
                <p:cNvSpPr>
                  <a:spLocks/>
                </p:cNvSpPr>
                <p:nvPr/>
              </p:nvSpPr>
              <p:spPr bwMode="auto">
                <a:xfrm>
                  <a:off x="8038277"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40" name="Freeform 105"/>
                <p:cNvSpPr>
                  <a:spLocks/>
                </p:cNvSpPr>
                <p:nvPr/>
              </p:nvSpPr>
              <p:spPr bwMode="auto">
                <a:xfrm>
                  <a:off x="8157044" y="2819400"/>
                  <a:ext cx="74767"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41" name="Freeform 109"/>
                <p:cNvSpPr>
                  <a:spLocks/>
                </p:cNvSpPr>
                <p:nvPr/>
              </p:nvSpPr>
              <p:spPr bwMode="auto">
                <a:xfrm>
                  <a:off x="8268533" y="2928730"/>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42" name="Freeform 110"/>
                <p:cNvSpPr>
                  <a:spLocks/>
                </p:cNvSpPr>
                <p:nvPr/>
              </p:nvSpPr>
              <p:spPr bwMode="auto">
                <a:xfrm>
                  <a:off x="8268533" y="3045350"/>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43" name="Freeform 111"/>
                <p:cNvSpPr>
                  <a:spLocks/>
                </p:cNvSpPr>
                <p:nvPr/>
              </p:nvSpPr>
              <p:spPr bwMode="auto">
                <a:xfrm>
                  <a:off x="8268533" y="3161969"/>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44" name="Freeform 112"/>
                <p:cNvSpPr>
                  <a:spLocks/>
                </p:cNvSpPr>
                <p:nvPr/>
              </p:nvSpPr>
              <p:spPr bwMode="auto">
                <a:xfrm>
                  <a:off x="8268533" y="3278919"/>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45" name="Freeform 113"/>
                <p:cNvSpPr>
                  <a:spLocks/>
                </p:cNvSpPr>
                <p:nvPr/>
              </p:nvSpPr>
              <p:spPr bwMode="auto">
                <a:xfrm>
                  <a:off x="7785524" y="3373672"/>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46" name="Freeform 114"/>
                <p:cNvSpPr>
                  <a:spLocks/>
                </p:cNvSpPr>
                <p:nvPr/>
              </p:nvSpPr>
              <p:spPr bwMode="auto">
                <a:xfrm>
                  <a:off x="7919178" y="3373672"/>
                  <a:ext cx="74767"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47" name="Freeform 115"/>
                <p:cNvSpPr>
                  <a:spLocks/>
                </p:cNvSpPr>
                <p:nvPr/>
              </p:nvSpPr>
              <p:spPr bwMode="auto">
                <a:xfrm>
                  <a:off x="8038277" y="3373672"/>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48" name="Freeform 116"/>
                <p:cNvSpPr>
                  <a:spLocks/>
                </p:cNvSpPr>
                <p:nvPr/>
              </p:nvSpPr>
              <p:spPr bwMode="auto">
                <a:xfrm>
                  <a:off x="8157044" y="3373672"/>
                  <a:ext cx="74767"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49" name="Freeform 117"/>
                <p:cNvSpPr>
                  <a:spLocks/>
                </p:cNvSpPr>
                <p:nvPr/>
              </p:nvSpPr>
              <p:spPr bwMode="auto">
                <a:xfrm>
                  <a:off x="7993615" y="3475714"/>
                  <a:ext cx="44993" cy="29486"/>
                </a:xfrm>
                <a:custGeom>
                  <a:avLst/>
                  <a:gdLst>
                    <a:gd name="T0" fmla="*/ 0 w 145"/>
                    <a:gd name="T1" fmla="*/ 0 h 97"/>
                    <a:gd name="T2" fmla="*/ 0 w 145"/>
                    <a:gd name="T3" fmla="*/ 2147483647 h 97"/>
                    <a:gd name="T4" fmla="*/ 2147483647 w 145"/>
                    <a:gd name="T5" fmla="*/ 2147483647 h 97"/>
                    <a:gd name="T6" fmla="*/ 2147483647 w 145"/>
                    <a:gd name="T7" fmla="*/ 0 h 97"/>
                    <a:gd name="T8" fmla="*/ 0 60000 65536"/>
                    <a:gd name="T9" fmla="*/ 0 60000 65536"/>
                    <a:gd name="T10" fmla="*/ 0 60000 65536"/>
                    <a:gd name="T11" fmla="*/ 0 60000 65536"/>
                    <a:gd name="T12" fmla="*/ 0 w 145"/>
                    <a:gd name="T13" fmla="*/ 0 h 97"/>
                    <a:gd name="T14" fmla="*/ 145 w 145"/>
                    <a:gd name="T15" fmla="*/ 97 h 97"/>
                  </a:gdLst>
                  <a:ahLst/>
                  <a:cxnLst>
                    <a:cxn ang="T8">
                      <a:pos x="T0" y="T1"/>
                    </a:cxn>
                    <a:cxn ang="T9">
                      <a:pos x="T2" y="T3"/>
                    </a:cxn>
                    <a:cxn ang="T10">
                      <a:pos x="T4" y="T5"/>
                    </a:cxn>
                    <a:cxn ang="T11">
                      <a:pos x="T6" y="T7"/>
                    </a:cxn>
                  </a:cxnLst>
                  <a:rect l="T12" t="T13" r="T14" b="T15"/>
                  <a:pathLst>
                    <a:path w="145" h="97">
                      <a:moveTo>
                        <a:pt x="0" y="0"/>
                      </a:moveTo>
                      <a:lnTo>
                        <a:pt x="0" y="96"/>
                      </a:lnTo>
                      <a:lnTo>
                        <a:pt x="144" y="96"/>
                      </a:lnTo>
                      <a:lnTo>
                        <a:pt x="144" y="0"/>
                      </a:lnTo>
                    </a:path>
                  </a:pathLst>
                </a:custGeom>
                <a:noFill/>
                <a:ln w="127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50" name="Freeform 101"/>
                <p:cNvSpPr>
                  <a:spLocks/>
                </p:cNvSpPr>
                <p:nvPr/>
              </p:nvSpPr>
              <p:spPr bwMode="auto">
                <a:xfrm>
                  <a:off x="7620000"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51" name="Freeform 113"/>
                <p:cNvSpPr>
                  <a:spLocks/>
                </p:cNvSpPr>
                <p:nvPr/>
              </p:nvSpPr>
              <p:spPr bwMode="auto">
                <a:xfrm>
                  <a:off x="7620000" y="3352800"/>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grpSp>
        </p:grpSp>
      </p:grpSp>
      <p:cxnSp>
        <p:nvCxnSpPr>
          <p:cNvPr id="303" name="Straight Arrow Connector 302"/>
          <p:cNvCxnSpPr/>
          <p:nvPr/>
        </p:nvCxnSpPr>
        <p:spPr>
          <a:xfrm flipH="1">
            <a:off x="5633813" y="1483683"/>
            <a:ext cx="339289" cy="304800"/>
          </a:xfrm>
          <a:prstGeom prst="straightConnector1">
            <a:avLst/>
          </a:prstGeom>
          <a:ln>
            <a:solidFill>
              <a:schemeClr val="tx2"/>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304" name="Straight Arrow Connector 303"/>
          <p:cNvCxnSpPr/>
          <p:nvPr/>
        </p:nvCxnSpPr>
        <p:spPr>
          <a:xfrm flipV="1">
            <a:off x="7174241" y="1915491"/>
            <a:ext cx="0" cy="3256225"/>
          </a:xfrm>
          <a:prstGeom prst="straightConnector1">
            <a:avLst/>
          </a:prstGeom>
          <a:ln w="12700">
            <a:solidFill>
              <a:schemeClr val="tx2"/>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305" name="Straight Arrow Connector 304"/>
          <p:cNvCxnSpPr/>
          <p:nvPr/>
        </p:nvCxnSpPr>
        <p:spPr>
          <a:xfrm rot="16200000" flipV="1">
            <a:off x="4604615" y="3403515"/>
            <a:ext cx="0" cy="3944892"/>
          </a:xfrm>
          <a:prstGeom prst="straightConnector1">
            <a:avLst/>
          </a:prstGeom>
          <a:ln w="12700">
            <a:solidFill>
              <a:schemeClr val="tx2"/>
            </a:solidFill>
            <a:headEnd type="triangle"/>
            <a:tailEnd type="triangle"/>
          </a:ln>
          <a:effectLst/>
        </p:spPr>
        <p:style>
          <a:lnRef idx="2">
            <a:schemeClr val="accent1"/>
          </a:lnRef>
          <a:fillRef idx="0">
            <a:schemeClr val="accent1"/>
          </a:fillRef>
          <a:effectRef idx="1">
            <a:schemeClr val="accent1"/>
          </a:effectRef>
          <a:fontRef idx="minor">
            <a:schemeClr val="tx1"/>
          </a:fontRef>
        </p:style>
      </p:cxnSp>
      <p:sp>
        <p:nvSpPr>
          <p:cNvPr id="306" name="Freeform 19"/>
          <p:cNvSpPr>
            <a:spLocks/>
          </p:cNvSpPr>
          <p:nvPr/>
        </p:nvSpPr>
        <p:spPr bwMode="auto">
          <a:xfrm>
            <a:off x="6597644" y="3373347"/>
            <a:ext cx="160174" cy="304800"/>
          </a:xfrm>
          <a:custGeom>
            <a:avLst/>
            <a:gdLst>
              <a:gd name="T0" fmla="*/ 0 w 288"/>
              <a:gd name="T1" fmla="*/ 2147483647 h 192"/>
              <a:gd name="T2" fmla="*/ 2147483647 w 288"/>
              <a:gd name="T3" fmla="*/ 0 h 192"/>
              <a:gd name="T4" fmla="*/ 2147483647 w 288"/>
              <a:gd name="T5" fmla="*/ 2147483647 h 192"/>
              <a:gd name="T6" fmla="*/ 0 w 288"/>
              <a:gd name="T7" fmla="*/ 2147483647 h 192"/>
              <a:gd name="T8" fmla="*/ 0 60000 65536"/>
              <a:gd name="T9" fmla="*/ 0 60000 65536"/>
              <a:gd name="T10" fmla="*/ 0 60000 65536"/>
              <a:gd name="T11" fmla="*/ 0 60000 65536"/>
              <a:gd name="T12" fmla="*/ 0 w 288"/>
              <a:gd name="T13" fmla="*/ 0 h 192"/>
              <a:gd name="T14" fmla="*/ 288 w 288"/>
              <a:gd name="T15" fmla="*/ 192 h 192"/>
            </a:gdLst>
            <a:ahLst/>
            <a:cxnLst>
              <a:cxn ang="T8">
                <a:pos x="T0" y="T1"/>
              </a:cxn>
              <a:cxn ang="T9">
                <a:pos x="T2" y="T3"/>
              </a:cxn>
              <a:cxn ang="T10">
                <a:pos x="T4" y="T5"/>
              </a:cxn>
              <a:cxn ang="T11">
                <a:pos x="T6" y="T7"/>
              </a:cxn>
            </a:cxnLst>
            <a:rect l="T12" t="T13" r="T14" b="T15"/>
            <a:pathLst>
              <a:path w="288" h="192">
                <a:moveTo>
                  <a:pt x="0" y="48"/>
                </a:moveTo>
                <a:lnTo>
                  <a:pt x="288" y="0"/>
                </a:lnTo>
                <a:lnTo>
                  <a:pt x="288" y="192"/>
                </a:lnTo>
                <a:lnTo>
                  <a:pt x="0" y="144"/>
                </a:lnTo>
              </a:path>
            </a:pathLst>
          </a:custGeom>
          <a:noFill/>
          <a:ln w="9525">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307" name="Text Box 27"/>
          <p:cNvSpPr txBox="1">
            <a:spLocks noChangeArrowheads="1"/>
          </p:cNvSpPr>
          <p:nvPr/>
        </p:nvSpPr>
        <p:spPr bwMode="auto">
          <a:xfrm>
            <a:off x="6014022" y="1213044"/>
            <a:ext cx="12330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defTabSz="914400" eaLnBrk="0" fontAlgn="base" hangingPunct="0">
              <a:spcBef>
                <a:spcPct val="0"/>
              </a:spcBef>
              <a:spcAft>
                <a:spcPct val="0"/>
              </a:spcAft>
            </a:pPr>
            <a:r>
              <a:rPr lang="ar-SA" altLang="en-US" sz="1800" b="1" dirty="0" smtClean="0">
                <a:solidFill>
                  <a:schemeClr val="tx2">
                    <a:lumMod val="75000"/>
                  </a:schemeClr>
                </a:solidFill>
                <a:latin typeface="Traditional Arabic" panose="02020603050405020304" pitchFamily="18" charset="-78"/>
                <a:cs typeface="Traditional Arabic" panose="02020603050405020304" pitchFamily="18" charset="-78"/>
              </a:rPr>
              <a:t>منطقة المراحيض</a:t>
            </a:r>
            <a:endParaRPr lang="en-US" altLang="en-US" sz="1800" b="1" dirty="0" smtClean="0">
              <a:solidFill>
                <a:schemeClr val="tx2">
                  <a:lumMod val="75000"/>
                </a:schemeClr>
              </a:solidFill>
              <a:latin typeface="Traditional Arabic" panose="02020603050405020304" pitchFamily="18" charset="-78"/>
              <a:cs typeface="Traditional Arabic" panose="02020603050405020304" pitchFamily="18" charset="-78"/>
            </a:endParaRPr>
          </a:p>
        </p:txBody>
      </p:sp>
      <p:sp>
        <p:nvSpPr>
          <p:cNvPr id="309" name="Footer Placeholder 3"/>
          <p:cNvSpPr>
            <a:spLocks noGrp="1"/>
          </p:cNvSpPr>
          <p:nvPr>
            <p:ph type="ftr" sz="quarter" idx="3"/>
          </p:nvPr>
        </p:nvSpPr>
        <p:spPr>
          <a:xfrm>
            <a:off x="2672180" y="6329599"/>
            <a:ext cx="6014622" cy="365125"/>
          </a:xfrm>
        </p:spPr>
        <p:txBody>
          <a:bodyPr/>
          <a:lstStyle/>
          <a:p>
            <a:r>
              <a:rPr lang="ar-SA" dirty="0" smtClean="0"/>
              <a:t>الجزء"أ</a:t>
            </a:r>
            <a:r>
              <a:rPr lang="ar-TN" dirty="0" smtClean="0"/>
              <a:t> </a:t>
            </a:r>
            <a:r>
              <a:rPr lang="ar-SA" dirty="0" smtClean="0"/>
              <a:t>“16</a:t>
            </a:r>
            <a:r>
              <a:rPr lang="ar-TN" dirty="0" smtClean="0"/>
              <a:t>-</a:t>
            </a:r>
            <a:r>
              <a:rPr lang="ar-EG" dirty="0" smtClean="0"/>
              <a:t> </a:t>
            </a:r>
            <a:r>
              <a:rPr lang="ar-TN" dirty="0" smtClean="0"/>
              <a:t>مجموعة</a:t>
            </a:r>
            <a:r>
              <a:rPr lang="ar-SA" dirty="0" smtClean="0"/>
              <a:t> اسفير التدريبية </a:t>
            </a:r>
            <a:r>
              <a:rPr lang="ar-TN" dirty="0" smtClean="0"/>
              <a:t> </a:t>
            </a:r>
            <a:r>
              <a:rPr lang="ar-SA" dirty="0" smtClean="0"/>
              <a:t>2015</a:t>
            </a:r>
            <a:endParaRPr lang="fr-CH" dirty="0"/>
          </a:p>
        </p:txBody>
      </p:sp>
    </p:spTree>
    <p:extLst>
      <p:ext uri="{BB962C8B-B14F-4D97-AF65-F5344CB8AC3E}">
        <p14:creationId xmlns:p14="http://schemas.microsoft.com/office/powerpoint/2010/main" val="390525996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25052"/>
            <a:ext cx="8229600" cy="1081760"/>
          </a:xfrm>
        </p:spPr>
        <p:txBody>
          <a:bodyPr/>
          <a:lstStyle/>
          <a:p>
            <a:r>
              <a:rPr lang="ar-SA" dirty="0"/>
              <a:t>وحدة </a:t>
            </a:r>
            <a:r>
              <a:rPr lang="ar-SA" dirty="0" err="1"/>
              <a:t>سكنيّة </a:t>
            </a:r>
            <a:r>
              <a:rPr lang="ar-SA" dirty="0"/>
              <a:t>= </a:t>
            </a:r>
            <a:r>
              <a:rPr lang="ar-SA" sz="2400" dirty="0"/>
              <a:t>4 </a:t>
            </a:r>
            <a:r>
              <a:rPr lang="ar-SA" dirty="0"/>
              <a:t>مجمّعات</a:t>
            </a:r>
          </a:p>
        </p:txBody>
      </p:sp>
      <p:sp>
        <p:nvSpPr>
          <p:cNvPr id="5" name="Text Box 5"/>
          <p:cNvSpPr txBox="1">
            <a:spLocks noChangeArrowheads="1"/>
          </p:cNvSpPr>
          <p:nvPr/>
        </p:nvSpPr>
        <p:spPr bwMode="auto">
          <a:xfrm rot="16200000">
            <a:off x="1160043" y="3342578"/>
            <a:ext cx="78579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r>
              <a:rPr lang="ar-SA" altLang="en-US" sz="1800" b="1" dirty="0" smtClean="0">
                <a:solidFill>
                  <a:schemeClr val="tx2">
                    <a:lumMod val="75000"/>
                  </a:schemeClr>
                </a:solidFill>
                <a:latin typeface="Traditional Arabic" panose="02020603050405020304" pitchFamily="18" charset="-78"/>
                <a:cs typeface="Traditional Arabic" panose="02020603050405020304" pitchFamily="18" charset="-78"/>
              </a:rPr>
              <a:t>375 متر</a:t>
            </a:r>
            <a:endParaRPr lang="en-US" altLang="fr-FR" sz="1800" b="1" dirty="0" smtClean="0">
              <a:solidFill>
                <a:srgbClr val="004386"/>
              </a:solidFill>
              <a:latin typeface="Traditional Arabic" panose="02020603050405020304" pitchFamily="18" charset="-78"/>
              <a:cs typeface="Traditional Arabic" panose="02020603050405020304" pitchFamily="18" charset="-78"/>
            </a:endParaRPr>
          </a:p>
        </p:txBody>
      </p:sp>
      <p:sp>
        <p:nvSpPr>
          <p:cNvPr id="6" name="Rectangle 8"/>
          <p:cNvSpPr>
            <a:spLocks noChangeArrowheads="1"/>
          </p:cNvSpPr>
          <p:nvPr/>
        </p:nvSpPr>
        <p:spPr bwMode="auto">
          <a:xfrm>
            <a:off x="1988754" y="1698445"/>
            <a:ext cx="2444151" cy="1828800"/>
          </a:xfrm>
          <a:prstGeom prst="rect">
            <a:avLst/>
          </a:prstGeom>
          <a:solidFill>
            <a:schemeClr val="accent1"/>
          </a:solidFill>
          <a:ln w="9525">
            <a:no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1600" smtClean="0">
              <a:solidFill>
                <a:srgbClr val="004386"/>
              </a:solidFill>
              <a:latin typeface="Tahoma"/>
              <a:cs typeface="Tahoma"/>
            </a:endParaRPr>
          </a:p>
        </p:txBody>
      </p:sp>
      <p:sp>
        <p:nvSpPr>
          <p:cNvPr id="7" name="Rectangle 9"/>
          <p:cNvSpPr>
            <a:spLocks noChangeArrowheads="1"/>
          </p:cNvSpPr>
          <p:nvPr/>
        </p:nvSpPr>
        <p:spPr bwMode="auto">
          <a:xfrm>
            <a:off x="4726203" y="1698445"/>
            <a:ext cx="2444151" cy="1828800"/>
          </a:xfrm>
          <a:prstGeom prst="rect">
            <a:avLst/>
          </a:prstGeom>
          <a:solidFill>
            <a:schemeClr val="accent1"/>
          </a:solidFill>
          <a:ln w="9525">
            <a:no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1600" smtClean="0">
              <a:solidFill>
                <a:srgbClr val="004386"/>
              </a:solidFill>
              <a:latin typeface="Tahoma"/>
              <a:cs typeface="Tahoma"/>
            </a:endParaRPr>
          </a:p>
        </p:txBody>
      </p:sp>
      <p:sp>
        <p:nvSpPr>
          <p:cNvPr id="8" name="Rectangle 10"/>
          <p:cNvSpPr>
            <a:spLocks noChangeArrowheads="1"/>
          </p:cNvSpPr>
          <p:nvPr/>
        </p:nvSpPr>
        <p:spPr bwMode="auto">
          <a:xfrm>
            <a:off x="1988754" y="3679645"/>
            <a:ext cx="2444151" cy="1828800"/>
          </a:xfrm>
          <a:prstGeom prst="rect">
            <a:avLst/>
          </a:prstGeom>
          <a:solidFill>
            <a:schemeClr val="accent1"/>
          </a:solidFill>
          <a:ln w="9525">
            <a:no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1600" smtClean="0">
              <a:solidFill>
                <a:srgbClr val="004386"/>
              </a:solidFill>
              <a:latin typeface="Tahoma"/>
              <a:cs typeface="Tahoma"/>
            </a:endParaRPr>
          </a:p>
        </p:txBody>
      </p:sp>
      <p:sp>
        <p:nvSpPr>
          <p:cNvPr id="9" name="Rectangle 11"/>
          <p:cNvSpPr>
            <a:spLocks noChangeArrowheads="1"/>
          </p:cNvSpPr>
          <p:nvPr/>
        </p:nvSpPr>
        <p:spPr bwMode="auto">
          <a:xfrm>
            <a:off x="4726203" y="3679645"/>
            <a:ext cx="2444151" cy="1828800"/>
          </a:xfrm>
          <a:prstGeom prst="rect">
            <a:avLst/>
          </a:prstGeom>
          <a:solidFill>
            <a:schemeClr val="accent1"/>
          </a:solidFill>
          <a:ln w="9525">
            <a:no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1600" smtClean="0">
              <a:solidFill>
                <a:srgbClr val="004386"/>
              </a:solidFill>
              <a:latin typeface="Tahoma"/>
              <a:cs typeface="Tahoma"/>
            </a:endParaRPr>
          </a:p>
        </p:txBody>
      </p:sp>
      <p:sp>
        <p:nvSpPr>
          <p:cNvPr id="10" name="Line 12"/>
          <p:cNvSpPr>
            <a:spLocks noChangeShapeType="1"/>
          </p:cNvSpPr>
          <p:nvPr/>
        </p:nvSpPr>
        <p:spPr bwMode="auto">
          <a:xfrm>
            <a:off x="2598354" y="1774645"/>
            <a:ext cx="1588" cy="1600200"/>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fr-FR" sz="1600" smtClean="0">
              <a:solidFill>
                <a:srgbClr val="004386"/>
              </a:solidFill>
              <a:latin typeface="Tahoma"/>
              <a:cs typeface="Tahoma"/>
            </a:endParaRPr>
          </a:p>
        </p:txBody>
      </p:sp>
      <p:sp>
        <p:nvSpPr>
          <p:cNvPr id="11" name="Line 13"/>
          <p:cNvSpPr>
            <a:spLocks noChangeShapeType="1"/>
          </p:cNvSpPr>
          <p:nvPr/>
        </p:nvSpPr>
        <p:spPr bwMode="auto">
          <a:xfrm>
            <a:off x="3741354" y="1774645"/>
            <a:ext cx="1588" cy="1600200"/>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fr-FR" sz="1600" smtClean="0">
              <a:solidFill>
                <a:srgbClr val="004386"/>
              </a:solidFill>
              <a:latin typeface="Tahoma"/>
              <a:cs typeface="Tahoma"/>
            </a:endParaRPr>
          </a:p>
        </p:txBody>
      </p:sp>
      <p:sp>
        <p:nvSpPr>
          <p:cNvPr id="12" name="Line 14"/>
          <p:cNvSpPr>
            <a:spLocks noChangeShapeType="1"/>
          </p:cNvSpPr>
          <p:nvPr/>
        </p:nvSpPr>
        <p:spPr bwMode="auto">
          <a:xfrm>
            <a:off x="5417754" y="1850845"/>
            <a:ext cx="1588" cy="1600200"/>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fr-FR" sz="1600" smtClean="0">
              <a:solidFill>
                <a:srgbClr val="004386"/>
              </a:solidFill>
              <a:latin typeface="Tahoma"/>
              <a:cs typeface="Tahoma"/>
            </a:endParaRPr>
          </a:p>
        </p:txBody>
      </p:sp>
      <p:sp>
        <p:nvSpPr>
          <p:cNvPr id="13" name="Line 15"/>
          <p:cNvSpPr>
            <a:spLocks noChangeShapeType="1"/>
          </p:cNvSpPr>
          <p:nvPr/>
        </p:nvSpPr>
        <p:spPr bwMode="auto">
          <a:xfrm>
            <a:off x="6408354" y="1850845"/>
            <a:ext cx="1588" cy="1600200"/>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fr-FR" sz="1600" smtClean="0">
              <a:solidFill>
                <a:srgbClr val="004386"/>
              </a:solidFill>
              <a:latin typeface="Tahoma"/>
              <a:cs typeface="Tahoma"/>
            </a:endParaRPr>
          </a:p>
        </p:txBody>
      </p:sp>
      <p:sp>
        <p:nvSpPr>
          <p:cNvPr id="14" name="Line 16"/>
          <p:cNvSpPr>
            <a:spLocks noChangeShapeType="1"/>
          </p:cNvSpPr>
          <p:nvPr/>
        </p:nvSpPr>
        <p:spPr bwMode="auto">
          <a:xfrm>
            <a:off x="2598354" y="3755845"/>
            <a:ext cx="1588" cy="1600200"/>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fr-FR" sz="1600" smtClean="0">
              <a:solidFill>
                <a:srgbClr val="004386"/>
              </a:solidFill>
              <a:latin typeface="Tahoma"/>
              <a:cs typeface="Tahoma"/>
            </a:endParaRPr>
          </a:p>
        </p:txBody>
      </p:sp>
      <p:sp>
        <p:nvSpPr>
          <p:cNvPr id="15" name="Line 17"/>
          <p:cNvSpPr>
            <a:spLocks noChangeShapeType="1"/>
          </p:cNvSpPr>
          <p:nvPr/>
        </p:nvSpPr>
        <p:spPr bwMode="auto">
          <a:xfrm>
            <a:off x="3741354" y="3755845"/>
            <a:ext cx="1588" cy="1600200"/>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fr-FR" sz="1600" smtClean="0">
              <a:solidFill>
                <a:srgbClr val="004386"/>
              </a:solidFill>
              <a:latin typeface="Tahoma"/>
              <a:cs typeface="Tahoma"/>
            </a:endParaRPr>
          </a:p>
        </p:txBody>
      </p:sp>
      <p:sp>
        <p:nvSpPr>
          <p:cNvPr id="16" name="Line 18"/>
          <p:cNvSpPr>
            <a:spLocks noChangeShapeType="1"/>
          </p:cNvSpPr>
          <p:nvPr/>
        </p:nvSpPr>
        <p:spPr bwMode="auto">
          <a:xfrm>
            <a:off x="5417754" y="3832045"/>
            <a:ext cx="1588" cy="1600200"/>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fr-FR" sz="1600" smtClean="0">
              <a:solidFill>
                <a:srgbClr val="004386"/>
              </a:solidFill>
              <a:latin typeface="Tahoma"/>
              <a:cs typeface="Tahoma"/>
            </a:endParaRPr>
          </a:p>
        </p:txBody>
      </p:sp>
      <p:sp>
        <p:nvSpPr>
          <p:cNvPr id="17" name="Line 19"/>
          <p:cNvSpPr>
            <a:spLocks noChangeShapeType="1"/>
          </p:cNvSpPr>
          <p:nvPr/>
        </p:nvSpPr>
        <p:spPr bwMode="auto">
          <a:xfrm>
            <a:off x="6408354" y="3832045"/>
            <a:ext cx="1588" cy="1600200"/>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fr-FR" sz="1600" smtClean="0">
              <a:solidFill>
                <a:srgbClr val="004386"/>
              </a:solidFill>
              <a:latin typeface="Tahoma"/>
              <a:cs typeface="Tahoma"/>
            </a:endParaRPr>
          </a:p>
        </p:txBody>
      </p:sp>
      <p:sp>
        <p:nvSpPr>
          <p:cNvPr id="18" name="Freeform 20"/>
          <p:cNvSpPr>
            <a:spLocks/>
          </p:cNvSpPr>
          <p:nvPr/>
        </p:nvSpPr>
        <p:spPr bwMode="auto">
          <a:xfrm>
            <a:off x="4427154" y="1344223"/>
            <a:ext cx="304800" cy="304800"/>
          </a:xfrm>
          <a:custGeom>
            <a:avLst/>
            <a:gdLst>
              <a:gd name="T0" fmla="*/ 0 w 192"/>
              <a:gd name="T1" fmla="*/ 304800 h 192"/>
              <a:gd name="T2" fmla="*/ 0 w 192"/>
              <a:gd name="T3" fmla="*/ 0 h 192"/>
              <a:gd name="T4" fmla="*/ 304800 w 192"/>
              <a:gd name="T5" fmla="*/ 0 h 192"/>
              <a:gd name="T6" fmla="*/ 304800 w 192"/>
              <a:gd name="T7" fmla="*/ 304800 h 192"/>
              <a:gd name="T8" fmla="*/ 0 60000 65536"/>
              <a:gd name="T9" fmla="*/ 0 60000 65536"/>
              <a:gd name="T10" fmla="*/ 0 60000 65536"/>
              <a:gd name="T11" fmla="*/ 0 60000 65536"/>
              <a:gd name="T12" fmla="*/ 0 w 192"/>
              <a:gd name="T13" fmla="*/ 0 h 192"/>
              <a:gd name="T14" fmla="*/ 192 w 192"/>
              <a:gd name="T15" fmla="*/ 192 h 192"/>
            </a:gdLst>
            <a:ahLst/>
            <a:cxnLst>
              <a:cxn ang="T8">
                <a:pos x="T0" y="T1"/>
              </a:cxn>
              <a:cxn ang="T9">
                <a:pos x="T2" y="T3"/>
              </a:cxn>
              <a:cxn ang="T10">
                <a:pos x="T4" y="T5"/>
              </a:cxn>
              <a:cxn ang="T11">
                <a:pos x="T6" y="T7"/>
              </a:cxn>
            </a:cxnLst>
            <a:rect l="T12" t="T13" r="T14" b="T15"/>
            <a:pathLst>
              <a:path w="192" h="192">
                <a:moveTo>
                  <a:pt x="0" y="192"/>
                </a:moveTo>
                <a:lnTo>
                  <a:pt x="0" y="0"/>
                </a:lnTo>
                <a:lnTo>
                  <a:pt x="192" y="0"/>
                </a:lnTo>
                <a:lnTo>
                  <a:pt x="192" y="192"/>
                </a:lnTo>
              </a:path>
            </a:pathLst>
          </a:custGeom>
          <a:noFill/>
          <a:ln w="9525">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sz="1600" smtClean="0">
              <a:solidFill>
                <a:srgbClr val="004386"/>
              </a:solidFill>
              <a:latin typeface="Tahoma"/>
              <a:cs typeface="Tahoma"/>
            </a:endParaRPr>
          </a:p>
        </p:txBody>
      </p:sp>
      <p:sp>
        <p:nvSpPr>
          <p:cNvPr id="19" name="Text Box 21"/>
          <p:cNvSpPr txBox="1">
            <a:spLocks noChangeArrowheads="1"/>
          </p:cNvSpPr>
          <p:nvPr/>
        </p:nvSpPr>
        <p:spPr bwMode="auto">
          <a:xfrm>
            <a:off x="2191349" y="1174946"/>
            <a:ext cx="197361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defTabSz="914400" eaLnBrk="0" fontAlgn="base" hangingPunct="0">
              <a:spcBef>
                <a:spcPct val="0"/>
              </a:spcBef>
              <a:spcAft>
                <a:spcPct val="0"/>
              </a:spcAft>
            </a:pPr>
            <a:r>
              <a:rPr lang="ar-SA" altLang="en-US" sz="1800" b="1" dirty="0" smtClean="0">
                <a:solidFill>
                  <a:schemeClr val="tx2"/>
                </a:solidFill>
                <a:latin typeface="Traditional Arabic" panose="02020603050405020304" pitchFamily="18" charset="-78"/>
                <a:cs typeface="Traditional Arabic" panose="02020603050405020304" pitchFamily="18" charset="-78"/>
              </a:rPr>
              <a:t>نترك 15 متر بين المجمّعات</a:t>
            </a:r>
            <a:endParaRPr lang="en-US" altLang="en-US" sz="1800" b="1" dirty="0" smtClean="0">
              <a:solidFill>
                <a:schemeClr val="tx2"/>
              </a:solidFill>
              <a:latin typeface="Traditional Arabic" panose="02020603050405020304" pitchFamily="18" charset="-78"/>
              <a:cs typeface="Traditional Arabic" panose="02020603050405020304" pitchFamily="18" charset="-78"/>
            </a:endParaRPr>
          </a:p>
        </p:txBody>
      </p:sp>
      <p:sp>
        <p:nvSpPr>
          <p:cNvPr id="20" name="Oval 22"/>
          <p:cNvSpPr>
            <a:spLocks noChangeArrowheads="1"/>
          </p:cNvSpPr>
          <p:nvPr/>
        </p:nvSpPr>
        <p:spPr bwMode="auto">
          <a:xfrm>
            <a:off x="4503354" y="3451045"/>
            <a:ext cx="381000" cy="381000"/>
          </a:xfrm>
          <a:prstGeom prst="ellipse">
            <a:avLst/>
          </a:prstGeom>
          <a:solidFill>
            <a:schemeClr val="tx2"/>
          </a:solidFill>
          <a:ln w="9525">
            <a:solidFill>
              <a:schemeClr val="tx1"/>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1600" smtClean="0">
              <a:solidFill>
                <a:srgbClr val="004386"/>
              </a:solidFill>
              <a:latin typeface="Tahoma"/>
              <a:cs typeface="Tahoma"/>
            </a:endParaRPr>
          </a:p>
        </p:txBody>
      </p:sp>
      <p:sp>
        <p:nvSpPr>
          <p:cNvPr id="21" name="Line 24"/>
          <p:cNvSpPr>
            <a:spLocks noChangeShapeType="1"/>
          </p:cNvSpPr>
          <p:nvPr/>
        </p:nvSpPr>
        <p:spPr bwMode="auto">
          <a:xfrm flipH="1" flipV="1">
            <a:off x="4655754" y="3603445"/>
            <a:ext cx="609600" cy="609600"/>
          </a:xfrm>
          <a:prstGeom prst="line">
            <a:avLst/>
          </a:prstGeom>
          <a:noFill/>
          <a:ln w="9525">
            <a:solidFill>
              <a:schemeClr val="folHlink"/>
            </a:solidFill>
            <a:round/>
            <a:headEnd/>
            <a:tailEnd type="arrow" w="med" len="med"/>
          </a:ln>
          <a:extLst>
            <a:ext uri="{909E8E84-426E-40DD-AFC4-6F175D3DCCD1}">
              <a14:hiddenFill xmlns:a14="http://schemas.microsoft.com/office/drawing/2010/main">
                <a:noFill/>
              </a14:hiddenFill>
            </a:ext>
          </a:extLst>
        </p:spPr>
        <p:txBody>
          <a:bodyPr wrap="none" anchor="ctr"/>
          <a:lstStyle/>
          <a:p>
            <a:endParaRPr lang="fr-FR" sz="1600" smtClean="0">
              <a:solidFill>
                <a:srgbClr val="004386"/>
              </a:solidFill>
              <a:latin typeface="Tahoma"/>
              <a:cs typeface="Tahoma"/>
            </a:endParaRPr>
          </a:p>
        </p:txBody>
      </p:sp>
      <p:sp>
        <p:nvSpPr>
          <p:cNvPr id="22" name="Text Box 21"/>
          <p:cNvSpPr txBox="1">
            <a:spLocks noChangeArrowheads="1"/>
          </p:cNvSpPr>
          <p:nvPr/>
        </p:nvSpPr>
        <p:spPr bwMode="auto">
          <a:xfrm>
            <a:off x="4190089" y="5641713"/>
            <a:ext cx="78579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r>
              <a:rPr lang="ar-TN" altLang="fr-FR" sz="1800" b="1" smtClean="0">
                <a:solidFill>
                  <a:srgbClr val="004386"/>
                </a:solidFill>
                <a:latin typeface="Traditional Arabic" panose="02020603050405020304" pitchFamily="18" charset="-78"/>
                <a:cs typeface="Traditional Arabic" panose="02020603050405020304" pitchFamily="18" charset="-78"/>
              </a:rPr>
              <a:t>455</a:t>
            </a:r>
            <a:r>
              <a:rPr lang="en-GB" altLang="fr-FR" sz="1800" b="1" smtClean="0">
                <a:solidFill>
                  <a:srgbClr val="004386"/>
                </a:solidFill>
                <a:latin typeface="Traditional Arabic" panose="02020603050405020304" pitchFamily="18" charset="-78"/>
                <a:cs typeface="Traditional Arabic" panose="02020603050405020304" pitchFamily="18" charset="-78"/>
              </a:rPr>
              <a:t> </a:t>
            </a:r>
            <a:r>
              <a:rPr lang="ar-TN" altLang="fr-FR" sz="1800" b="1" smtClean="0">
                <a:solidFill>
                  <a:srgbClr val="004386"/>
                </a:solidFill>
                <a:latin typeface="Traditional Arabic" panose="02020603050405020304" pitchFamily="18" charset="-78"/>
                <a:cs typeface="Traditional Arabic" panose="02020603050405020304" pitchFamily="18" charset="-78"/>
              </a:rPr>
              <a:t>متر</a:t>
            </a:r>
            <a:endParaRPr lang="en-US" altLang="fr-FR" sz="1800" b="1" dirty="0" smtClean="0">
              <a:solidFill>
                <a:srgbClr val="004386"/>
              </a:solidFill>
              <a:latin typeface="Traditional Arabic" panose="02020603050405020304" pitchFamily="18" charset="-78"/>
              <a:cs typeface="Traditional Arabic" panose="02020603050405020304" pitchFamily="18" charset="-78"/>
            </a:endParaRPr>
          </a:p>
        </p:txBody>
      </p:sp>
      <p:cxnSp>
        <p:nvCxnSpPr>
          <p:cNvPr id="23" name="Straight Arrow Connector 22"/>
          <p:cNvCxnSpPr/>
          <p:nvPr/>
        </p:nvCxnSpPr>
        <p:spPr>
          <a:xfrm flipH="1">
            <a:off x="1993343" y="5664597"/>
            <a:ext cx="5177011" cy="0"/>
          </a:xfrm>
          <a:prstGeom prst="straightConnector1">
            <a:avLst/>
          </a:prstGeom>
          <a:ln w="12700">
            <a:solidFill>
              <a:schemeClr val="tx2"/>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p:nvPr/>
        </p:nvCxnSpPr>
        <p:spPr>
          <a:xfrm flipV="1">
            <a:off x="1856158" y="1698446"/>
            <a:ext cx="0" cy="3809999"/>
          </a:xfrm>
          <a:prstGeom prst="straightConnector1">
            <a:avLst/>
          </a:prstGeom>
          <a:ln w="12700">
            <a:solidFill>
              <a:schemeClr val="tx2"/>
            </a:solidFill>
            <a:headEnd type="triangle"/>
            <a:tailEnd type="triangle"/>
          </a:ln>
          <a:effectLst/>
        </p:spPr>
        <p:style>
          <a:lnRef idx="2">
            <a:schemeClr val="accent1"/>
          </a:lnRef>
          <a:fillRef idx="0">
            <a:schemeClr val="accent1"/>
          </a:fillRef>
          <a:effectRef idx="1">
            <a:schemeClr val="accent1"/>
          </a:effectRef>
          <a:fontRef idx="minor">
            <a:schemeClr val="tx1"/>
          </a:fontRef>
        </p:style>
      </p:cxnSp>
      <p:sp>
        <p:nvSpPr>
          <p:cNvPr id="25" name="Text Box 23"/>
          <p:cNvSpPr txBox="1">
            <a:spLocks noChangeArrowheads="1"/>
          </p:cNvSpPr>
          <p:nvPr/>
        </p:nvSpPr>
        <p:spPr bwMode="auto">
          <a:xfrm>
            <a:off x="5009463" y="4162267"/>
            <a:ext cx="109837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defTabSz="914400" eaLnBrk="0" fontAlgn="base" hangingPunct="0">
              <a:spcBef>
                <a:spcPct val="0"/>
              </a:spcBef>
              <a:spcAft>
                <a:spcPct val="0"/>
              </a:spcAft>
            </a:pPr>
            <a:r>
              <a:rPr lang="ar-SA" altLang="en-US" sz="1800" b="1" dirty="0" smtClean="0">
                <a:solidFill>
                  <a:schemeClr val="bg1"/>
                </a:solidFill>
                <a:latin typeface="Traditional Arabic" panose="02020603050405020304" pitchFamily="18" charset="-78"/>
                <a:cs typeface="Traditional Arabic" panose="02020603050405020304" pitchFamily="18" charset="-78"/>
              </a:rPr>
              <a:t>موقع توزيع ماء</a:t>
            </a:r>
            <a:endParaRPr lang="en-US" altLang="en-US" sz="1800" b="1" dirty="0" smtClean="0">
              <a:solidFill>
                <a:schemeClr val="bg1"/>
              </a:solidFill>
              <a:latin typeface="Traditional Arabic" panose="02020603050405020304" pitchFamily="18" charset="-78"/>
              <a:cs typeface="Traditional Arabic" panose="02020603050405020304" pitchFamily="18" charset="-78"/>
            </a:endParaRPr>
          </a:p>
        </p:txBody>
      </p:sp>
      <p:sp>
        <p:nvSpPr>
          <p:cNvPr id="27" name="Footer Placeholder 3"/>
          <p:cNvSpPr>
            <a:spLocks noGrp="1"/>
          </p:cNvSpPr>
          <p:nvPr>
            <p:ph type="ftr" sz="quarter" idx="3"/>
          </p:nvPr>
        </p:nvSpPr>
        <p:spPr>
          <a:xfrm>
            <a:off x="2672180" y="6329599"/>
            <a:ext cx="6014622" cy="365125"/>
          </a:xfrm>
        </p:spPr>
        <p:txBody>
          <a:bodyPr/>
          <a:lstStyle/>
          <a:p>
            <a:r>
              <a:rPr lang="ar-SA" dirty="0" smtClean="0"/>
              <a:t>الجزء"أ</a:t>
            </a:r>
            <a:r>
              <a:rPr lang="ar-TN" dirty="0" smtClean="0"/>
              <a:t> </a:t>
            </a:r>
            <a:r>
              <a:rPr lang="ar-SA" dirty="0" smtClean="0"/>
              <a:t>“16</a:t>
            </a:r>
            <a:r>
              <a:rPr lang="ar-TN" dirty="0" smtClean="0"/>
              <a:t>-</a:t>
            </a:r>
            <a:r>
              <a:rPr lang="ar-EG" dirty="0" smtClean="0"/>
              <a:t> </a:t>
            </a:r>
            <a:r>
              <a:rPr lang="ar-TN" dirty="0" smtClean="0"/>
              <a:t>مجموعة</a:t>
            </a:r>
            <a:r>
              <a:rPr lang="ar-SA" dirty="0" smtClean="0"/>
              <a:t> اسفير التدريبية </a:t>
            </a:r>
            <a:r>
              <a:rPr lang="ar-TN" dirty="0" smtClean="0"/>
              <a:t> </a:t>
            </a:r>
            <a:r>
              <a:rPr lang="ar-SA" dirty="0" smtClean="0"/>
              <a:t>2015</a:t>
            </a:r>
            <a:endParaRPr lang="fr-CH" dirty="0"/>
          </a:p>
        </p:txBody>
      </p:sp>
    </p:spTree>
    <p:extLst>
      <p:ext uri="{BB962C8B-B14F-4D97-AF65-F5344CB8AC3E}">
        <p14:creationId xmlns:p14="http://schemas.microsoft.com/office/powerpoint/2010/main" val="309892326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المشكل الأوّل: عدم توفّر الموارد للمنطقة والمأوى</a:t>
            </a:r>
          </a:p>
        </p:txBody>
      </p:sp>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813477" y="1348893"/>
            <a:ext cx="6300000" cy="4184338"/>
          </a:xfrm>
          <a:prstGeom prst="rect">
            <a:avLst/>
          </a:prstGeom>
        </p:spPr>
      </p:pic>
      <p:sp>
        <p:nvSpPr>
          <p:cNvPr id="6" name="TextBox 5"/>
          <p:cNvSpPr txBox="1"/>
          <p:nvPr/>
        </p:nvSpPr>
        <p:spPr>
          <a:xfrm>
            <a:off x="5470485" y="5579004"/>
            <a:ext cx="2642992" cy="276999"/>
          </a:xfrm>
          <a:prstGeom prst="rect">
            <a:avLst/>
          </a:prstGeom>
          <a:noFill/>
        </p:spPr>
        <p:txBody>
          <a:bodyPr wrap="square" rtlCol="0">
            <a:spAutoFit/>
          </a:bodyPr>
          <a:lstStyle/>
          <a:p>
            <a:pPr algn="r" rtl="1"/>
            <a:r>
              <a:rPr lang="ar-TN" sz="1200" i="1" dirty="0" smtClean="0"/>
              <a:t>وسيم البكر-الصّليب الأحمر العراقي  </a:t>
            </a:r>
          </a:p>
        </p:txBody>
      </p:sp>
      <p:sp>
        <p:nvSpPr>
          <p:cNvPr id="8" name="Footer Placeholder 3"/>
          <p:cNvSpPr>
            <a:spLocks noGrp="1"/>
          </p:cNvSpPr>
          <p:nvPr>
            <p:ph type="ftr" sz="quarter" idx="3"/>
          </p:nvPr>
        </p:nvSpPr>
        <p:spPr>
          <a:xfrm>
            <a:off x="2672180" y="6329599"/>
            <a:ext cx="6014622" cy="365125"/>
          </a:xfrm>
        </p:spPr>
        <p:txBody>
          <a:bodyPr/>
          <a:lstStyle/>
          <a:p>
            <a:r>
              <a:rPr lang="ar-SA" dirty="0" smtClean="0"/>
              <a:t>الجزء"أ</a:t>
            </a:r>
            <a:r>
              <a:rPr lang="ar-TN" dirty="0" smtClean="0"/>
              <a:t> </a:t>
            </a:r>
            <a:r>
              <a:rPr lang="ar-SA" dirty="0" smtClean="0"/>
              <a:t>“16</a:t>
            </a:r>
            <a:r>
              <a:rPr lang="ar-TN" dirty="0" smtClean="0"/>
              <a:t>-</a:t>
            </a:r>
            <a:r>
              <a:rPr lang="ar-EG" dirty="0" smtClean="0"/>
              <a:t> </a:t>
            </a:r>
            <a:r>
              <a:rPr lang="ar-TN" dirty="0" smtClean="0"/>
              <a:t>مجموعة</a:t>
            </a:r>
            <a:r>
              <a:rPr lang="ar-SA" dirty="0" smtClean="0"/>
              <a:t> اسفير التدريبية </a:t>
            </a:r>
            <a:r>
              <a:rPr lang="ar-TN" dirty="0" smtClean="0"/>
              <a:t> </a:t>
            </a:r>
            <a:r>
              <a:rPr lang="ar-SA" dirty="0" smtClean="0"/>
              <a:t>2015</a:t>
            </a:r>
            <a:endParaRPr lang="fr-CH" dirty="0"/>
          </a:p>
        </p:txBody>
      </p:sp>
    </p:spTree>
    <p:extLst>
      <p:ext uri="{BB962C8B-B14F-4D97-AF65-F5344CB8AC3E}">
        <p14:creationId xmlns:p14="http://schemas.microsoft.com/office/powerpoint/2010/main" val="407163184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dirty="0" err="1"/>
              <a:t>المخيم </a:t>
            </a:r>
            <a:r>
              <a:rPr lang="ar-SA" dirty="0"/>
              <a:t>= </a:t>
            </a:r>
            <a:r>
              <a:rPr lang="ar-SA" sz="2400" dirty="0"/>
              <a:t>4 </a:t>
            </a:r>
            <a:r>
              <a:rPr lang="ar-SA" dirty="0"/>
              <a:t>وحدات سكنية </a:t>
            </a:r>
          </a:p>
        </p:txBody>
      </p:sp>
      <p:grpSp>
        <p:nvGrpSpPr>
          <p:cNvPr id="5" name="Group 3"/>
          <p:cNvGrpSpPr>
            <a:grpSpLocks/>
          </p:cNvGrpSpPr>
          <p:nvPr/>
        </p:nvGrpSpPr>
        <p:grpSpPr bwMode="auto">
          <a:xfrm>
            <a:off x="5315546" y="1573645"/>
            <a:ext cx="2217103" cy="1773682"/>
            <a:chOff x="1200" y="624"/>
            <a:chExt cx="1680" cy="1344"/>
          </a:xfrm>
        </p:grpSpPr>
        <p:sp>
          <p:nvSpPr>
            <p:cNvPr id="6" name="Rectangle 4"/>
            <p:cNvSpPr>
              <a:spLocks noChangeArrowheads="1"/>
            </p:cNvSpPr>
            <p:nvPr/>
          </p:nvSpPr>
          <p:spPr bwMode="auto">
            <a:xfrm>
              <a:off x="1200" y="624"/>
              <a:ext cx="1680" cy="1344"/>
            </a:xfrm>
            <a:prstGeom prst="rect">
              <a:avLst/>
            </a:prstGeom>
            <a:solidFill>
              <a:srgbClr val="CC00FF"/>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grpSp>
          <p:nvGrpSpPr>
            <p:cNvPr id="7" name="Group 5"/>
            <p:cNvGrpSpPr>
              <a:grpSpLocks/>
            </p:cNvGrpSpPr>
            <p:nvPr/>
          </p:nvGrpSpPr>
          <p:grpSpPr bwMode="auto">
            <a:xfrm>
              <a:off x="1248" y="672"/>
              <a:ext cx="1584" cy="1248"/>
              <a:chOff x="1248" y="768"/>
              <a:chExt cx="3264" cy="2400"/>
            </a:xfrm>
          </p:grpSpPr>
          <p:grpSp>
            <p:nvGrpSpPr>
              <p:cNvPr id="8" name="Group 6"/>
              <p:cNvGrpSpPr>
                <a:grpSpLocks/>
              </p:cNvGrpSpPr>
              <p:nvPr/>
            </p:nvGrpSpPr>
            <p:grpSpPr bwMode="auto">
              <a:xfrm>
                <a:off x="1248" y="768"/>
                <a:ext cx="3264" cy="2400"/>
                <a:chOff x="1248" y="768"/>
                <a:chExt cx="2544" cy="2400"/>
              </a:xfrm>
            </p:grpSpPr>
            <p:sp>
              <p:nvSpPr>
                <p:cNvPr id="17" name="Rectangle 7"/>
                <p:cNvSpPr>
                  <a:spLocks noChangeArrowheads="1"/>
                </p:cNvSpPr>
                <p:nvPr/>
              </p:nvSpPr>
              <p:spPr bwMode="auto">
                <a:xfrm>
                  <a:off x="1248" y="768"/>
                  <a:ext cx="1200" cy="115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18" name="Rectangle 8"/>
                <p:cNvSpPr>
                  <a:spLocks noChangeArrowheads="1"/>
                </p:cNvSpPr>
                <p:nvPr/>
              </p:nvSpPr>
              <p:spPr bwMode="auto">
                <a:xfrm>
                  <a:off x="2592" y="768"/>
                  <a:ext cx="1200" cy="115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19" name="Rectangle 9"/>
                <p:cNvSpPr>
                  <a:spLocks noChangeArrowheads="1"/>
                </p:cNvSpPr>
                <p:nvPr/>
              </p:nvSpPr>
              <p:spPr bwMode="auto">
                <a:xfrm>
                  <a:off x="1248" y="2016"/>
                  <a:ext cx="1200" cy="115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20" name="Rectangle 10"/>
                <p:cNvSpPr>
                  <a:spLocks noChangeArrowheads="1"/>
                </p:cNvSpPr>
                <p:nvPr/>
              </p:nvSpPr>
              <p:spPr bwMode="auto">
                <a:xfrm>
                  <a:off x="2592" y="2016"/>
                  <a:ext cx="1200" cy="115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grpSp>
          <p:sp>
            <p:nvSpPr>
              <p:cNvPr id="9" name="Line 11"/>
              <p:cNvSpPr>
                <a:spLocks noChangeShapeType="1"/>
              </p:cNvSpPr>
              <p:nvPr/>
            </p:nvSpPr>
            <p:spPr bwMode="auto">
              <a:xfrm>
                <a:off x="1632" y="816"/>
                <a:ext cx="1" cy="1008"/>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fr-FR" smtClean="0">
                  <a:solidFill>
                    <a:srgbClr val="CCECFF"/>
                  </a:solidFill>
                </a:endParaRPr>
              </a:p>
            </p:txBody>
          </p:sp>
          <p:sp>
            <p:nvSpPr>
              <p:cNvPr id="10" name="Line 12"/>
              <p:cNvSpPr>
                <a:spLocks noChangeShapeType="1"/>
              </p:cNvSpPr>
              <p:nvPr/>
            </p:nvSpPr>
            <p:spPr bwMode="auto">
              <a:xfrm>
                <a:off x="2352" y="816"/>
                <a:ext cx="1" cy="1008"/>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fr-FR" smtClean="0">
                  <a:solidFill>
                    <a:srgbClr val="CCECFF"/>
                  </a:solidFill>
                </a:endParaRPr>
              </a:p>
            </p:txBody>
          </p:sp>
          <p:sp>
            <p:nvSpPr>
              <p:cNvPr id="11" name="Line 13"/>
              <p:cNvSpPr>
                <a:spLocks noChangeShapeType="1"/>
              </p:cNvSpPr>
              <p:nvPr/>
            </p:nvSpPr>
            <p:spPr bwMode="auto">
              <a:xfrm>
                <a:off x="3408" y="864"/>
                <a:ext cx="1" cy="1008"/>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fr-FR" smtClean="0">
                  <a:solidFill>
                    <a:srgbClr val="CCECFF"/>
                  </a:solidFill>
                </a:endParaRPr>
              </a:p>
            </p:txBody>
          </p:sp>
          <p:sp>
            <p:nvSpPr>
              <p:cNvPr id="12" name="Line 14"/>
              <p:cNvSpPr>
                <a:spLocks noChangeShapeType="1"/>
              </p:cNvSpPr>
              <p:nvPr/>
            </p:nvSpPr>
            <p:spPr bwMode="auto">
              <a:xfrm>
                <a:off x="4032" y="864"/>
                <a:ext cx="1" cy="1008"/>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fr-FR" smtClean="0">
                  <a:solidFill>
                    <a:srgbClr val="CCECFF"/>
                  </a:solidFill>
                </a:endParaRPr>
              </a:p>
            </p:txBody>
          </p:sp>
          <p:sp>
            <p:nvSpPr>
              <p:cNvPr id="13" name="Line 15"/>
              <p:cNvSpPr>
                <a:spLocks noChangeShapeType="1"/>
              </p:cNvSpPr>
              <p:nvPr/>
            </p:nvSpPr>
            <p:spPr bwMode="auto">
              <a:xfrm>
                <a:off x="1632" y="2064"/>
                <a:ext cx="1" cy="1008"/>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fr-FR" smtClean="0">
                  <a:solidFill>
                    <a:srgbClr val="CCECFF"/>
                  </a:solidFill>
                </a:endParaRPr>
              </a:p>
            </p:txBody>
          </p:sp>
          <p:sp>
            <p:nvSpPr>
              <p:cNvPr id="14" name="Line 16"/>
              <p:cNvSpPr>
                <a:spLocks noChangeShapeType="1"/>
              </p:cNvSpPr>
              <p:nvPr/>
            </p:nvSpPr>
            <p:spPr bwMode="auto">
              <a:xfrm>
                <a:off x="2352" y="2064"/>
                <a:ext cx="1" cy="1008"/>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fr-FR" smtClean="0">
                  <a:solidFill>
                    <a:srgbClr val="CCECFF"/>
                  </a:solidFill>
                </a:endParaRPr>
              </a:p>
            </p:txBody>
          </p:sp>
          <p:sp>
            <p:nvSpPr>
              <p:cNvPr id="15" name="Line 17"/>
              <p:cNvSpPr>
                <a:spLocks noChangeShapeType="1"/>
              </p:cNvSpPr>
              <p:nvPr/>
            </p:nvSpPr>
            <p:spPr bwMode="auto">
              <a:xfrm>
                <a:off x="3408" y="2112"/>
                <a:ext cx="1" cy="1008"/>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fr-FR" smtClean="0">
                  <a:solidFill>
                    <a:srgbClr val="CCECFF"/>
                  </a:solidFill>
                </a:endParaRPr>
              </a:p>
            </p:txBody>
          </p:sp>
          <p:sp>
            <p:nvSpPr>
              <p:cNvPr id="16" name="Line 18"/>
              <p:cNvSpPr>
                <a:spLocks noChangeShapeType="1"/>
              </p:cNvSpPr>
              <p:nvPr/>
            </p:nvSpPr>
            <p:spPr bwMode="auto">
              <a:xfrm>
                <a:off x="4032" y="2112"/>
                <a:ext cx="1" cy="1008"/>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fr-FR" smtClean="0">
                  <a:solidFill>
                    <a:srgbClr val="CCECFF"/>
                  </a:solidFill>
                </a:endParaRPr>
              </a:p>
            </p:txBody>
          </p:sp>
        </p:grpSp>
      </p:grpSp>
      <p:grpSp>
        <p:nvGrpSpPr>
          <p:cNvPr id="21" name="Group 19"/>
          <p:cNvGrpSpPr>
            <a:grpSpLocks/>
          </p:cNvGrpSpPr>
          <p:nvPr/>
        </p:nvGrpSpPr>
        <p:grpSpPr bwMode="auto">
          <a:xfrm>
            <a:off x="2159048" y="1284181"/>
            <a:ext cx="2217103" cy="1773682"/>
            <a:chOff x="1200" y="624"/>
            <a:chExt cx="1680" cy="1344"/>
          </a:xfrm>
        </p:grpSpPr>
        <p:sp>
          <p:nvSpPr>
            <p:cNvPr id="22" name="Rectangle 20"/>
            <p:cNvSpPr>
              <a:spLocks noChangeArrowheads="1"/>
            </p:cNvSpPr>
            <p:nvPr/>
          </p:nvSpPr>
          <p:spPr bwMode="auto">
            <a:xfrm>
              <a:off x="1200" y="624"/>
              <a:ext cx="1680" cy="1344"/>
            </a:xfrm>
            <a:prstGeom prst="rect">
              <a:avLst/>
            </a:prstGeom>
            <a:solidFill>
              <a:srgbClr val="CC00FF"/>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grpSp>
          <p:nvGrpSpPr>
            <p:cNvPr id="23" name="Group 21"/>
            <p:cNvGrpSpPr>
              <a:grpSpLocks/>
            </p:cNvGrpSpPr>
            <p:nvPr/>
          </p:nvGrpSpPr>
          <p:grpSpPr bwMode="auto">
            <a:xfrm>
              <a:off x="1248" y="672"/>
              <a:ext cx="1584" cy="1248"/>
              <a:chOff x="1248" y="768"/>
              <a:chExt cx="3264" cy="2400"/>
            </a:xfrm>
          </p:grpSpPr>
          <p:grpSp>
            <p:nvGrpSpPr>
              <p:cNvPr id="24" name="Group 22"/>
              <p:cNvGrpSpPr>
                <a:grpSpLocks/>
              </p:cNvGrpSpPr>
              <p:nvPr/>
            </p:nvGrpSpPr>
            <p:grpSpPr bwMode="auto">
              <a:xfrm>
                <a:off x="1248" y="768"/>
                <a:ext cx="3264" cy="2400"/>
                <a:chOff x="1248" y="768"/>
                <a:chExt cx="2544" cy="2400"/>
              </a:xfrm>
            </p:grpSpPr>
            <p:sp>
              <p:nvSpPr>
                <p:cNvPr id="33" name="Rectangle 23"/>
                <p:cNvSpPr>
                  <a:spLocks noChangeArrowheads="1"/>
                </p:cNvSpPr>
                <p:nvPr/>
              </p:nvSpPr>
              <p:spPr bwMode="auto">
                <a:xfrm>
                  <a:off x="1248" y="768"/>
                  <a:ext cx="1200" cy="115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34" name="Rectangle 24"/>
                <p:cNvSpPr>
                  <a:spLocks noChangeArrowheads="1"/>
                </p:cNvSpPr>
                <p:nvPr/>
              </p:nvSpPr>
              <p:spPr bwMode="auto">
                <a:xfrm>
                  <a:off x="2592" y="768"/>
                  <a:ext cx="1200" cy="115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35" name="Rectangle 25"/>
                <p:cNvSpPr>
                  <a:spLocks noChangeArrowheads="1"/>
                </p:cNvSpPr>
                <p:nvPr/>
              </p:nvSpPr>
              <p:spPr bwMode="auto">
                <a:xfrm>
                  <a:off x="1248" y="2016"/>
                  <a:ext cx="1200" cy="115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36" name="Rectangle 26"/>
                <p:cNvSpPr>
                  <a:spLocks noChangeArrowheads="1"/>
                </p:cNvSpPr>
                <p:nvPr/>
              </p:nvSpPr>
              <p:spPr bwMode="auto">
                <a:xfrm>
                  <a:off x="2592" y="2016"/>
                  <a:ext cx="1200" cy="115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grpSp>
          <p:sp>
            <p:nvSpPr>
              <p:cNvPr id="25" name="Line 27"/>
              <p:cNvSpPr>
                <a:spLocks noChangeShapeType="1"/>
              </p:cNvSpPr>
              <p:nvPr/>
            </p:nvSpPr>
            <p:spPr bwMode="auto">
              <a:xfrm>
                <a:off x="1632" y="816"/>
                <a:ext cx="1" cy="1008"/>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fr-FR" smtClean="0">
                  <a:solidFill>
                    <a:srgbClr val="CCECFF"/>
                  </a:solidFill>
                </a:endParaRPr>
              </a:p>
            </p:txBody>
          </p:sp>
          <p:sp>
            <p:nvSpPr>
              <p:cNvPr id="26" name="Line 28"/>
              <p:cNvSpPr>
                <a:spLocks noChangeShapeType="1"/>
              </p:cNvSpPr>
              <p:nvPr/>
            </p:nvSpPr>
            <p:spPr bwMode="auto">
              <a:xfrm>
                <a:off x="2352" y="816"/>
                <a:ext cx="1" cy="1008"/>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fr-FR" smtClean="0">
                  <a:solidFill>
                    <a:srgbClr val="CCECFF"/>
                  </a:solidFill>
                </a:endParaRPr>
              </a:p>
            </p:txBody>
          </p:sp>
          <p:sp>
            <p:nvSpPr>
              <p:cNvPr id="27" name="Line 29"/>
              <p:cNvSpPr>
                <a:spLocks noChangeShapeType="1"/>
              </p:cNvSpPr>
              <p:nvPr/>
            </p:nvSpPr>
            <p:spPr bwMode="auto">
              <a:xfrm>
                <a:off x="3408" y="864"/>
                <a:ext cx="1" cy="1008"/>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fr-FR" smtClean="0">
                  <a:solidFill>
                    <a:srgbClr val="CCECFF"/>
                  </a:solidFill>
                </a:endParaRPr>
              </a:p>
            </p:txBody>
          </p:sp>
          <p:sp>
            <p:nvSpPr>
              <p:cNvPr id="28" name="Line 30"/>
              <p:cNvSpPr>
                <a:spLocks noChangeShapeType="1"/>
              </p:cNvSpPr>
              <p:nvPr/>
            </p:nvSpPr>
            <p:spPr bwMode="auto">
              <a:xfrm>
                <a:off x="4032" y="864"/>
                <a:ext cx="1" cy="1008"/>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fr-FR" smtClean="0">
                  <a:solidFill>
                    <a:srgbClr val="CCECFF"/>
                  </a:solidFill>
                </a:endParaRPr>
              </a:p>
            </p:txBody>
          </p:sp>
          <p:sp>
            <p:nvSpPr>
              <p:cNvPr id="29" name="Line 31"/>
              <p:cNvSpPr>
                <a:spLocks noChangeShapeType="1"/>
              </p:cNvSpPr>
              <p:nvPr/>
            </p:nvSpPr>
            <p:spPr bwMode="auto">
              <a:xfrm>
                <a:off x="1632" y="2064"/>
                <a:ext cx="1" cy="1008"/>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fr-FR" smtClean="0">
                  <a:solidFill>
                    <a:srgbClr val="CCECFF"/>
                  </a:solidFill>
                </a:endParaRPr>
              </a:p>
            </p:txBody>
          </p:sp>
          <p:sp>
            <p:nvSpPr>
              <p:cNvPr id="30" name="Line 32"/>
              <p:cNvSpPr>
                <a:spLocks noChangeShapeType="1"/>
              </p:cNvSpPr>
              <p:nvPr/>
            </p:nvSpPr>
            <p:spPr bwMode="auto">
              <a:xfrm>
                <a:off x="2352" y="2064"/>
                <a:ext cx="1" cy="1008"/>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fr-FR" smtClean="0">
                  <a:solidFill>
                    <a:srgbClr val="CCECFF"/>
                  </a:solidFill>
                </a:endParaRPr>
              </a:p>
            </p:txBody>
          </p:sp>
          <p:sp>
            <p:nvSpPr>
              <p:cNvPr id="31" name="Line 33"/>
              <p:cNvSpPr>
                <a:spLocks noChangeShapeType="1"/>
              </p:cNvSpPr>
              <p:nvPr/>
            </p:nvSpPr>
            <p:spPr bwMode="auto">
              <a:xfrm>
                <a:off x="3408" y="2112"/>
                <a:ext cx="1" cy="1008"/>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fr-FR" smtClean="0">
                  <a:solidFill>
                    <a:srgbClr val="CCECFF"/>
                  </a:solidFill>
                </a:endParaRPr>
              </a:p>
            </p:txBody>
          </p:sp>
          <p:sp>
            <p:nvSpPr>
              <p:cNvPr id="32" name="Line 34"/>
              <p:cNvSpPr>
                <a:spLocks noChangeShapeType="1"/>
              </p:cNvSpPr>
              <p:nvPr/>
            </p:nvSpPr>
            <p:spPr bwMode="auto">
              <a:xfrm>
                <a:off x="4032" y="2112"/>
                <a:ext cx="1" cy="1008"/>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fr-FR" smtClean="0">
                  <a:solidFill>
                    <a:srgbClr val="CCECFF"/>
                  </a:solidFill>
                </a:endParaRPr>
              </a:p>
            </p:txBody>
          </p:sp>
        </p:grpSp>
      </p:grpSp>
      <p:grpSp>
        <p:nvGrpSpPr>
          <p:cNvPr id="37" name="Group 35"/>
          <p:cNvGrpSpPr>
            <a:grpSpLocks/>
          </p:cNvGrpSpPr>
          <p:nvPr/>
        </p:nvGrpSpPr>
        <p:grpSpPr bwMode="auto">
          <a:xfrm>
            <a:off x="5315546" y="3878395"/>
            <a:ext cx="2217103" cy="1773682"/>
            <a:chOff x="1200" y="624"/>
            <a:chExt cx="1680" cy="1344"/>
          </a:xfrm>
        </p:grpSpPr>
        <p:sp>
          <p:nvSpPr>
            <p:cNvPr id="38" name="Rectangle 36"/>
            <p:cNvSpPr>
              <a:spLocks noChangeArrowheads="1"/>
            </p:cNvSpPr>
            <p:nvPr/>
          </p:nvSpPr>
          <p:spPr bwMode="auto">
            <a:xfrm>
              <a:off x="1200" y="624"/>
              <a:ext cx="1680" cy="1344"/>
            </a:xfrm>
            <a:prstGeom prst="rect">
              <a:avLst/>
            </a:prstGeom>
            <a:solidFill>
              <a:srgbClr val="CC00FF"/>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grpSp>
          <p:nvGrpSpPr>
            <p:cNvPr id="39" name="Group 37"/>
            <p:cNvGrpSpPr>
              <a:grpSpLocks/>
            </p:cNvGrpSpPr>
            <p:nvPr/>
          </p:nvGrpSpPr>
          <p:grpSpPr bwMode="auto">
            <a:xfrm>
              <a:off x="1248" y="672"/>
              <a:ext cx="1584" cy="1248"/>
              <a:chOff x="1248" y="768"/>
              <a:chExt cx="3264" cy="2400"/>
            </a:xfrm>
          </p:grpSpPr>
          <p:grpSp>
            <p:nvGrpSpPr>
              <p:cNvPr id="40" name="Group 38"/>
              <p:cNvGrpSpPr>
                <a:grpSpLocks/>
              </p:cNvGrpSpPr>
              <p:nvPr/>
            </p:nvGrpSpPr>
            <p:grpSpPr bwMode="auto">
              <a:xfrm>
                <a:off x="1248" y="768"/>
                <a:ext cx="3264" cy="2400"/>
                <a:chOff x="1248" y="768"/>
                <a:chExt cx="2544" cy="2400"/>
              </a:xfrm>
            </p:grpSpPr>
            <p:sp>
              <p:nvSpPr>
                <p:cNvPr id="49" name="Rectangle 39"/>
                <p:cNvSpPr>
                  <a:spLocks noChangeArrowheads="1"/>
                </p:cNvSpPr>
                <p:nvPr/>
              </p:nvSpPr>
              <p:spPr bwMode="auto">
                <a:xfrm>
                  <a:off x="1248" y="768"/>
                  <a:ext cx="1200" cy="115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50" name="Rectangle 40"/>
                <p:cNvSpPr>
                  <a:spLocks noChangeArrowheads="1"/>
                </p:cNvSpPr>
                <p:nvPr/>
              </p:nvSpPr>
              <p:spPr bwMode="auto">
                <a:xfrm>
                  <a:off x="2592" y="768"/>
                  <a:ext cx="1200" cy="115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51" name="Rectangle 41"/>
                <p:cNvSpPr>
                  <a:spLocks noChangeArrowheads="1"/>
                </p:cNvSpPr>
                <p:nvPr/>
              </p:nvSpPr>
              <p:spPr bwMode="auto">
                <a:xfrm>
                  <a:off x="1248" y="2016"/>
                  <a:ext cx="1200" cy="115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52" name="Rectangle 42"/>
                <p:cNvSpPr>
                  <a:spLocks noChangeArrowheads="1"/>
                </p:cNvSpPr>
                <p:nvPr/>
              </p:nvSpPr>
              <p:spPr bwMode="auto">
                <a:xfrm>
                  <a:off x="2592" y="2016"/>
                  <a:ext cx="1200" cy="115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grpSp>
          <p:sp>
            <p:nvSpPr>
              <p:cNvPr id="41" name="Line 43"/>
              <p:cNvSpPr>
                <a:spLocks noChangeShapeType="1"/>
              </p:cNvSpPr>
              <p:nvPr/>
            </p:nvSpPr>
            <p:spPr bwMode="auto">
              <a:xfrm>
                <a:off x="1632" y="816"/>
                <a:ext cx="1" cy="1008"/>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fr-FR" smtClean="0">
                  <a:solidFill>
                    <a:srgbClr val="CCECFF"/>
                  </a:solidFill>
                </a:endParaRPr>
              </a:p>
            </p:txBody>
          </p:sp>
          <p:sp>
            <p:nvSpPr>
              <p:cNvPr id="42" name="Line 44"/>
              <p:cNvSpPr>
                <a:spLocks noChangeShapeType="1"/>
              </p:cNvSpPr>
              <p:nvPr/>
            </p:nvSpPr>
            <p:spPr bwMode="auto">
              <a:xfrm>
                <a:off x="2352" y="816"/>
                <a:ext cx="1" cy="1008"/>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fr-FR" smtClean="0">
                  <a:solidFill>
                    <a:srgbClr val="CCECFF"/>
                  </a:solidFill>
                </a:endParaRPr>
              </a:p>
            </p:txBody>
          </p:sp>
          <p:sp>
            <p:nvSpPr>
              <p:cNvPr id="43" name="Line 45"/>
              <p:cNvSpPr>
                <a:spLocks noChangeShapeType="1"/>
              </p:cNvSpPr>
              <p:nvPr/>
            </p:nvSpPr>
            <p:spPr bwMode="auto">
              <a:xfrm>
                <a:off x="3408" y="864"/>
                <a:ext cx="1" cy="1008"/>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fr-FR" smtClean="0">
                  <a:solidFill>
                    <a:srgbClr val="CCECFF"/>
                  </a:solidFill>
                </a:endParaRPr>
              </a:p>
            </p:txBody>
          </p:sp>
          <p:sp>
            <p:nvSpPr>
              <p:cNvPr id="44" name="Line 46"/>
              <p:cNvSpPr>
                <a:spLocks noChangeShapeType="1"/>
              </p:cNvSpPr>
              <p:nvPr/>
            </p:nvSpPr>
            <p:spPr bwMode="auto">
              <a:xfrm>
                <a:off x="4032" y="864"/>
                <a:ext cx="1" cy="1008"/>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fr-FR" smtClean="0">
                  <a:solidFill>
                    <a:srgbClr val="CCECFF"/>
                  </a:solidFill>
                </a:endParaRPr>
              </a:p>
            </p:txBody>
          </p:sp>
          <p:sp>
            <p:nvSpPr>
              <p:cNvPr id="45" name="Line 47"/>
              <p:cNvSpPr>
                <a:spLocks noChangeShapeType="1"/>
              </p:cNvSpPr>
              <p:nvPr/>
            </p:nvSpPr>
            <p:spPr bwMode="auto">
              <a:xfrm>
                <a:off x="1632" y="2064"/>
                <a:ext cx="1" cy="1008"/>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fr-FR" smtClean="0">
                  <a:solidFill>
                    <a:srgbClr val="CCECFF"/>
                  </a:solidFill>
                </a:endParaRPr>
              </a:p>
            </p:txBody>
          </p:sp>
          <p:sp>
            <p:nvSpPr>
              <p:cNvPr id="46" name="Line 48"/>
              <p:cNvSpPr>
                <a:spLocks noChangeShapeType="1"/>
              </p:cNvSpPr>
              <p:nvPr/>
            </p:nvSpPr>
            <p:spPr bwMode="auto">
              <a:xfrm>
                <a:off x="2352" y="2064"/>
                <a:ext cx="1" cy="1008"/>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fr-FR" smtClean="0">
                  <a:solidFill>
                    <a:srgbClr val="CCECFF"/>
                  </a:solidFill>
                </a:endParaRPr>
              </a:p>
            </p:txBody>
          </p:sp>
          <p:sp>
            <p:nvSpPr>
              <p:cNvPr id="47" name="Line 49"/>
              <p:cNvSpPr>
                <a:spLocks noChangeShapeType="1"/>
              </p:cNvSpPr>
              <p:nvPr/>
            </p:nvSpPr>
            <p:spPr bwMode="auto">
              <a:xfrm>
                <a:off x="3408" y="2112"/>
                <a:ext cx="1" cy="1008"/>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fr-FR" smtClean="0">
                  <a:solidFill>
                    <a:srgbClr val="CCECFF"/>
                  </a:solidFill>
                </a:endParaRPr>
              </a:p>
            </p:txBody>
          </p:sp>
          <p:sp>
            <p:nvSpPr>
              <p:cNvPr id="48" name="Line 50"/>
              <p:cNvSpPr>
                <a:spLocks noChangeShapeType="1"/>
              </p:cNvSpPr>
              <p:nvPr/>
            </p:nvSpPr>
            <p:spPr bwMode="auto">
              <a:xfrm>
                <a:off x="4032" y="2112"/>
                <a:ext cx="1" cy="1008"/>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fr-FR" smtClean="0">
                  <a:solidFill>
                    <a:srgbClr val="CCECFF"/>
                  </a:solidFill>
                </a:endParaRPr>
              </a:p>
            </p:txBody>
          </p:sp>
        </p:grpSp>
      </p:grpSp>
      <p:grpSp>
        <p:nvGrpSpPr>
          <p:cNvPr id="53" name="Group 51"/>
          <p:cNvGrpSpPr>
            <a:grpSpLocks/>
          </p:cNvGrpSpPr>
          <p:nvPr/>
        </p:nvGrpSpPr>
        <p:grpSpPr bwMode="auto">
          <a:xfrm rot="5352164">
            <a:off x="2048525" y="3889367"/>
            <a:ext cx="2217102" cy="1773682"/>
            <a:chOff x="1200" y="624"/>
            <a:chExt cx="1680" cy="1344"/>
          </a:xfrm>
        </p:grpSpPr>
        <p:sp>
          <p:nvSpPr>
            <p:cNvPr id="54" name="Rectangle 52"/>
            <p:cNvSpPr>
              <a:spLocks noChangeArrowheads="1"/>
            </p:cNvSpPr>
            <p:nvPr/>
          </p:nvSpPr>
          <p:spPr bwMode="auto">
            <a:xfrm>
              <a:off x="1200" y="624"/>
              <a:ext cx="1680" cy="1344"/>
            </a:xfrm>
            <a:prstGeom prst="rect">
              <a:avLst/>
            </a:prstGeom>
            <a:solidFill>
              <a:srgbClr val="CC00FF"/>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grpSp>
          <p:nvGrpSpPr>
            <p:cNvPr id="55" name="Group 53"/>
            <p:cNvGrpSpPr>
              <a:grpSpLocks/>
            </p:cNvGrpSpPr>
            <p:nvPr/>
          </p:nvGrpSpPr>
          <p:grpSpPr bwMode="auto">
            <a:xfrm>
              <a:off x="1248" y="672"/>
              <a:ext cx="1584" cy="1248"/>
              <a:chOff x="1248" y="768"/>
              <a:chExt cx="3264" cy="2400"/>
            </a:xfrm>
          </p:grpSpPr>
          <p:grpSp>
            <p:nvGrpSpPr>
              <p:cNvPr id="56" name="Group 54"/>
              <p:cNvGrpSpPr>
                <a:grpSpLocks/>
              </p:cNvGrpSpPr>
              <p:nvPr/>
            </p:nvGrpSpPr>
            <p:grpSpPr bwMode="auto">
              <a:xfrm>
                <a:off x="1248" y="768"/>
                <a:ext cx="3264" cy="2400"/>
                <a:chOff x="1248" y="768"/>
                <a:chExt cx="2544" cy="2400"/>
              </a:xfrm>
            </p:grpSpPr>
            <p:sp>
              <p:nvSpPr>
                <p:cNvPr id="65" name="Rectangle 55"/>
                <p:cNvSpPr>
                  <a:spLocks noChangeArrowheads="1"/>
                </p:cNvSpPr>
                <p:nvPr/>
              </p:nvSpPr>
              <p:spPr bwMode="auto">
                <a:xfrm>
                  <a:off x="1248" y="768"/>
                  <a:ext cx="1200" cy="115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66" name="Rectangle 56"/>
                <p:cNvSpPr>
                  <a:spLocks noChangeArrowheads="1"/>
                </p:cNvSpPr>
                <p:nvPr/>
              </p:nvSpPr>
              <p:spPr bwMode="auto">
                <a:xfrm>
                  <a:off x="2592" y="768"/>
                  <a:ext cx="1200" cy="115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67" name="Rectangle 57"/>
                <p:cNvSpPr>
                  <a:spLocks noChangeArrowheads="1"/>
                </p:cNvSpPr>
                <p:nvPr/>
              </p:nvSpPr>
              <p:spPr bwMode="auto">
                <a:xfrm>
                  <a:off x="1248" y="2016"/>
                  <a:ext cx="1200" cy="115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68" name="Rectangle 58"/>
                <p:cNvSpPr>
                  <a:spLocks noChangeArrowheads="1"/>
                </p:cNvSpPr>
                <p:nvPr/>
              </p:nvSpPr>
              <p:spPr bwMode="auto">
                <a:xfrm>
                  <a:off x="2592" y="2016"/>
                  <a:ext cx="1200" cy="115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grpSp>
          <p:sp>
            <p:nvSpPr>
              <p:cNvPr id="57" name="Line 59"/>
              <p:cNvSpPr>
                <a:spLocks noChangeShapeType="1"/>
              </p:cNvSpPr>
              <p:nvPr/>
            </p:nvSpPr>
            <p:spPr bwMode="auto">
              <a:xfrm>
                <a:off x="1632" y="816"/>
                <a:ext cx="1" cy="1008"/>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fr-FR" smtClean="0">
                  <a:solidFill>
                    <a:srgbClr val="CCECFF"/>
                  </a:solidFill>
                </a:endParaRPr>
              </a:p>
            </p:txBody>
          </p:sp>
          <p:sp>
            <p:nvSpPr>
              <p:cNvPr id="58" name="Line 60"/>
              <p:cNvSpPr>
                <a:spLocks noChangeShapeType="1"/>
              </p:cNvSpPr>
              <p:nvPr/>
            </p:nvSpPr>
            <p:spPr bwMode="auto">
              <a:xfrm>
                <a:off x="2352" y="816"/>
                <a:ext cx="1" cy="1008"/>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fr-FR" smtClean="0">
                  <a:solidFill>
                    <a:srgbClr val="CCECFF"/>
                  </a:solidFill>
                </a:endParaRPr>
              </a:p>
            </p:txBody>
          </p:sp>
          <p:sp>
            <p:nvSpPr>
              <p:cNvPr id="59" name="Line 61"/>
              <p:cNvSpPr>
                <a:spLocks noChangeShapeType="1"/>
              </p:cNvSpPr>
              <p:nvPr/>
            </p:nvSpPr>
            <p:spPr bwMode="auto">
              <a:xfrm>
                <a:off x="3408" y="864"/>
                <a:ext cx="1" cy="1008"/>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fr-FR" smtClean="0">
                  <a:solidFill>
                    <a:srgbClr val="CCECFF"/>
                  </a:solidFill>
                </a:endParaRPr>
              </a:p>
            </p:txBody>
          </p:sp>
          <p:sp>
            <p:nvSpPr>
              <p:cNvPr id="60" name="Line 62"/>
              <p:cNvSpPr>
                <a:spLocks noChangeShapeType="1"/>
              </p:cNvSpPr>
              <p:nvPr/>
            </p:nvSpPr>
            <p:spPr bwMode="auto">
              <a:xfrm>
                <a:off x="4032" y="864"/>
                <a:ext cx="1" cy="1008"/>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fr-FR" smtClean="0">
                  <a:solidFill>
                    <a:srgbClr val="CCECFF"/>
                  </a:solidFill>
                </a:endParaRPr>
              </a:p>
            </p:txBody>
          </p:sp>
          <p:sp>
            <p:nvSpPr>
              <p:cNvPr id="61" name="Line 63"/>
              <p:cNvSpPr>
                <a:spLocks noChangeShapeType="1"/>
              </p:cNvSpPr>
              <p:nvPr/>
            </p:nvSpPr>
            <p:spPr bwMode="auto">
              <a:xfrm>
                <a:off x="1632" y="2064"/>
                <a:ext cx="1" cy="1008"/>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fr-FR" smtClean="0">
                  <a:solidFill>
                    <a:srgbClr val="CCECFF"/>
                  </a:solidFill>
                </a:endParaRPr>
              </a:p>
            </p:txBody>
          </p:sp>
          <p:sp>
            <p:nvSpPr>
              <p:cNvPr id="62" name="Line 64"/>
              <p:cNvSpPr>
                <a:spLocks noChangeShapeType="1"/>
              </p:cNvSpPr>
              <p:nvPr/>
            </p:nvSpPr>
            <p:spPr bwMode="auto">
              <a:xfrm>
                <a:off x="2352" y="2064"/>
                <a:ext cx="1" cy="1008"/>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fr-FR" smtClean="0">
                  <a:solidFill>
                    <a:srgbClr val="CCECFF"/>
                  </a:solidFill>
                </a:endParaRPr>
              </a:p>
            </p:txBody>
          </p:sp>
          <p:sp>
            <p:nvSpPr>
              <p:cNvPr id="63" name="Line 65"/>
              <p:cNvSpPr>
                <a:spLocks noChangeShapeType="1"/>
              </p:cNvSpPr>
              <p:nvPr/>
            </p:nvSpPr>
            <p:spPr bwMode="auto">
              <a:xfrm>
                <a:off x="3408" y="2112"/>
                <a:ext cx="1" cy="1008"/>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fr-FR" smtClean="0">
                  <a:solidFill>
                    <a:srgbClr val="CCECFF"/>
                  </a:solidFill>
                </a:endParaRPr>
              </a:p>
            </p:txBody>
          </p:sp>
          <p:sp>
            <p:nvSpPr>
              <p:cNvPr id="64" name="Line 66"/>
              <p:cNvSpPr>
                <a:spLocks noChangeShapeType="1"/>
              </p:cNvSpPr>
              <p:nvPr/>
            </p:nvSpPr>
            <p:spPr bwMode="auto">
              <a:xfrm>
                <a:off x="4032" y="2112"/>
                <a:ext cx="1" cy="1008"/>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fr-FR" smtClean="0">
                  <a:solidFill>
                    <a:srgbClr val="CCECFF"/>
                  </a:solidFill>
                </a:endParaRPr>
              </a:p>
            </p:txBody>
          </p:sp>
        </p:grpSp>
      </p:grpSp>
      <p:sp>
        <p:nvSpPr>
          <p:cNvPr id="69" name="Text Box 67"/>
          <p:cNvSpPr txBox="1">
            <a:spLocks noChangeArrowheads="1"/>
          </p:cNvSpPr>
          <p:nvPr/>
        </p:nvSpPr>
        <p:spPr bwMode="auto">
          <a:xfrm>
            <a:off x="6205261" y="2166712"/>
            <a:ext cx="387993" cy="584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3200" b="1" dirty="0" smtClean="0">
                <a:solidFill>
                  <a:srgbClr val="FFFFFF"/>
                </a:solidFill>
                <a:latin typeface="Tahoma"/>
                <a:cs typeface="Tahoma"/>
              </a:rPr>
              <a:t>1</a:t>
            </a:r>
          </a:p>
        </p:txBody>
      </p:sp>
      <p:sp>
        <p:nvSpPr>
          <p:cNvPr id="70" name="Text Box 68"/>
          <p:cNvSpPr txBox="1">
            <a:spLocks noChangeArrowheads="1"/>
          </p:cNvSpPr>
          <p:nvPr/>
        </p:nvSpPr>
        <p:spPr bwMode="auto">
          <a:xfrm>
            <a:off x="3097576" y="1900163"/>
            <a:ext cx="387993" cy="584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3200" b="1" dirty="0" smtClean="0">
                <a:solidFill>
                  <a:srgbClr val="FFFFFF"/>
                </a:solidFill>
                <a:latin typeface="Tahoma"/>
                <a:cs typeface="Tahoma"/>
              </a:rPr>
              <a:t>2</a:t>
            </a:r>
          </a:p>
        </p:txBody>
      </p:sp>
      <p:sp>
        <p:nvSpPr>
          <p:cNvPr id="71" name="Text Box 69"/>
          <p:cNvSpPr txBox="1">
            <a:spLocks noChangeArrowheads="1"/>
          </p:cNvSpPr>
          <p:nvPr/>
        </p:nvSpPr>
        <p:spPr bwMode="auto">
          <a:xfrm>
            <a:off x="6218518" y="4505294"/>
            <a:ext cx="387993" cy="584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3200" b="1" dirty="0" smtClean="0">
                <a:solidFill>
                  <a:srgbClr val="FFFFFF"/>
                </a:solidFill>
                <a:latin typeface="Tahoma"/>
                <a:cs typeface="Tahoma"/>
              </a:rPr>
              <a:t>3</a:t>
            </a:r>
          </a:p>
        </p:txBody>
      </p:sp>
      <p:sp>
        <p:nvSpPr>
          <p:cNvPr id="72" name="Text Box 70"/>
          <p:cNvSpPr txBox="1">
            <a:spLocks noChangeArrowheads="1"/>
          </p:cNvSpPr>
          <p:nvPr/>
        </p:nvSpPr>
        <p:spPr bwMode="auto">
          <a:xfrm rot="21477997">
            <a:off x="2962060" y="4476951"/>
            <a:ext cx="387993" cy="584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3200" b="1" dirty="0" smtClean="0">
                <a:solidFill>
                  <a:srgbClr val="FFFFFF"/>
                </a:solidFill>
                <a:latin typeface="Tahoma"/>
                <a:cs typeface="Tahoma"/>
              </a:rPr>
              <a:t>4</a:t>
            </a:r>
          </a:p>
        </p:txBody>
      </p:sp>
      <p:sp>
        <p:nvSpPr>
          <p:cNvPr id="74" name="Footer Placeholder 3"/>
          <p:cNvSpPr>
            <a:spLocks noGrp="1"/>
          </p:cNvSpPr>
          <p:nvPr>
            <p:ph type="ftr" sz="quarter" idx="3"/>
          </p:nvPr>
        </p:nvSpPr>
        <p:spPr>
          <a:xfrm>
            <a:off x="2672180" y="6329599"/>
            <a:ext cx="6014622" cy="365125"/>
          </a:xfrm>
        </p:spPr>
        <p:txBody>
          <a:bodyPr/>
          <a:lstStyle/>
          <a:p>
            <a:r>
              <a:rPr lang="ar-SA" dirty="0" smtClean="0"/>
              <a:t>الجزء"أ</a:t>
            </a:r>
            <a:r>
              <a:rPr lang="ar-TN" dirty="0" smtClean="0"/>
              <a:t> </a:t>
            </a:r>
            <a:r>
              <a:rPr lang="ar-SA" dirty="0" smtClean="0"/>
              <a:t>“16</a:t>
            </a:r>
            <a:r>
              <a:rPr lang="ar-TN" dirty="0" smtClean="0"/>
              <a:t>-</a:t>
            </a:r>
            <a:r>
              <a:rPr lang="ar-EG" dirty="0" smtClean="0"/>
              <a:t> </a:t>
            </a:r>
            <a:r>
              <a:rPr lang="ar-TN" dirty="0" smtClean="0"/>
              <a:t>مجموعة</a:t>
            </a:r>
            <a:r>
              <a:rPr lang="ar-SA" dirty="0" smtClean="0"/>
              <a:t> اسفير التدريبية </a:t>
            </a:r>
            <a:r>
              <a:rPr lang="ar-TN" dirty="0" smtClean="0"/>
              <a:t> </a:t>
            </a:r>
            <a:r>
              <a:rPr lang="ar-SA" dirty="0" smtClean="0"/>
              <a:t>2015</a:t>
            </a:r>
            <a:endParaRPr lang="fr-CH" dirty="0"/>
          </a:p>
        </p:txBody>
      </p:sp>
    </p:spTree>
    <p:extLst>
      <p:ext uri="{BB962C8B-B14F-4D97-AF65-F5344CB8AC3E}">
        <p14:creationId xmlns:p14="http://schemas.microsoft.com/office/powerpoint/2010/main" val="72502533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نموذج لمخطّط مخيّم</a:t>
            </a:r>
          </a:p>
        </p:txBody>
      </p:sp>
      <p:sp>
        <p:nvSpPr>
          <p:cNvPr id="5" name="Rectangle 2" descr="Green marble"/>
          <p:cNvSpPr>
            <a:spLocks noChangeArrowheads="1"/>
          </p:cNvSpPr>
          <p:nvPr/>
        </p:nvSpPr>
        <p:spPr bwMode="auto">
          <a:xfrm>
            <a:off x="1362675" y="1241146"/>
            <a:ext cx="6501568" cy="5042032"/>
          </a:xfrm>
          <a:prstGeom prst="rect">
            <a:avLst/>
          </a:prstGeom>
          <a:blipFill dpi="0" rotWithShape="0">
            <a:blip r:embed="rId2" cstate="print"/>
            <a:srcRect/>
            <a:tile tx="0" ty="0" sx="100000" sy="100000" flip="none" algn="tl"/>
          </a:blip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defTabSz="914400" eaLnBrk="0" fontAlgn="base" hangingPunct="0">
              <a:spcBef>
                <a:spcPct val="0"/>
              </a:spcBef>
              <a:spcAft>
                <a:spcPct val="0"/>
              </a:spcAft>
            </a:pPr>
            <a:r>
              <a:rPr lang="ar-SA" altLang="en-US" sz="1800" b="1" dirty="0" smtClean="0">
                <a:solidFill>
                  <a:schemeClr val="bg1"/>
                </a:solidFill>
                <a:cs typeface="Traditional Arabic" panose="02020603050405020304" pitchFamily="18" charset="-78"/>
              </a:rPr>
              <a:t>مخيم يتّبع </a:t>
            </a:r>
          </a:p>
          <a:p>
            <a:pPr algn="ctr" defTabSz="914400" eaLnBrk="0" fontAlgn="base" hangingPunct="0">
              <a:spcBef>
                <a:spcPct val="0"/>
              </a:spcBef>
              <a:spcAft>
                <a:spcPct val="0"/>
              </a:spcAft>
            </a:pPr>
            <a:r>
              <a:rPr lang="ar-SA" altLang="en-US" sz="1800" b="1" dirty="0" smtClean="0">
                <a:solidFill>
                  <a:schemeClr val="bg1"/>
                </a:solidFill>
                <a:cs typeface="Traditional Arabic" panose="02020603050405020304" pitchFamily="18" charset="-78"/>
              </a:rPr>
              <a:t>معايير اسفير</a:t>
            </a:r>
            <a:endParaRPr lang="en-US" altLang="en-US" sz="1800" b="1" dirty="0" smtClean="0">
              <a:solidFill>
                <a:schemeClr val="bg1"/>
              </a:solidFill>
              <a:cs typeface="Traditional Arabic" panose="02020603050405020304" pitchFamily="18" charset="-78"/>
            </a:endParaRPr>
          </a:p>
        </p:txBody>
      </p:sp>
      <p:grpSp>
        <p:nvGrpSpPr>
          <p:cNvPr id="6" name="Group 3"/>
          <p:cNvGrpSpPr>
            <a:grpSpLocks/>
          </p:cNvGrpSpPr>
          <p:nvPr/>
        </p:nvGrpSpPr>
        <p:grpSpPr bwMode="auto">
          <a:xfrm rot="5397503">
            <a:off x="1196819" y="1473345"/>
            <a:ext cx="2587359" cy="2122961"/>
            <a:chOff x="1200" y="624"/>
            <a:chExt cx="1680" cy="1344"/>
          </a:xfrm>
        </p:grpSpPr>
        <p:sp>
          <p:nvSpPr>
            <p:cNvPr id="7" name="Rectangle 4"/>
            <p:cNvSpPr>
              <a:spLocks noChangeArrowheads="1"/>
            </p:cNvSpPr>
            <p:nvPr/>
          </p:nvSpPr>
          <p:spPr bwMode="auto">
            <a:xfrm>
              <a:off x="1200" y="624"/>
              <a:ext cx="1680" cy="1344"/>
            </a:xfrm>
            <a:prstGeom prst="rect">
              <a:avLst/>
            </a:prstGeom>
            <a:solidFill>
              <a:srgbClr val="CC00FF"/>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grpSp>
          <p:nvGrpSpPr>
            <p:cNvPr id="8" name="Group 5"/>
            <p:cNvGrpSpPr>
              <a:grpSpLocks/>
            </p:cNvGrpSpPr>
            <p:nvPr/>
          </p:nvGrpSpPr>
          <p:grpSpPr bwMode="auto">
            <a:xfrm>
              <a:off x="1248" y="672"/>
              <a:ext cx="1584" cy="1248"/>
              <a:chOff x="1248" y="768"/>
              <a:chExt cx="3264" cy="2400"/>
            </a:xfrm>
          </p:grpSpPr>
          <p:grpSp>
            <p:nvGrpSpPr>
              <p:cNvPr id="9" name="Group 6"/>
              <p:cNvGrpSpPr>
                <a:grpSpLocks/>
              </p:cNvGrpSpPr>
              <p:nvPr/>
            </p:nvGrpSpPr>
            <p:grpSpPr bwMode="auto">
              <a:xfrm>
                <a:off x="1248" y="768"/>
                <a:ext cx="3264" cy="2400"/>
                <a:chOff x="1248" y="768"/>
                <a:chExt cx="2544" cy="2400"/>
              </a:xfrm>
            </p:grpSpPr>
            <p:sp>
              <p:nvSpPr>
                <p:cNvPr id="18" name="Rectangle 7"/>
                <p:cNvSpPr>
                  <a:spLocks noChangeArrowheads="1"/>
                </p:cNvSpPr>
                <p:nvPr/>
              </p:nvSpPr>
              <p:spPr bwMode="auto">
                <a:xfrm>
                  <a:off x="1248" y="768"/>
                  <a:ext cx="1200" cy="115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sp>
              <p:nvSpPr>
                <p:cNvPr id="19" name="Rectangle 8"/>
                <p:cNvSpPr>
                  <a:spLocks noChangeArrowheads="1"/>
                </p:cNvSpPr>
                <p:nvPr/>
              </p:nvSpPr>
              <p:spPr bwMode="auto">
                <a:xfrm>
                  <a:off x="2592" y="768"/>
                  <a:ext cx="1200" cy="115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sp>
              <p:nvSpPr>
                <p:cNvPr id="20" name="Rectangle 9"/>
                <p:cNvSpPr>
                  <a:spLocks noChangeArrowheads="1"/>
                </p:cNvSpPr>
                <p:nvPr/>
              </p:nvSpPr>
              <p:spPr bwMode="auto">
                <a:xfrm>
                  <a:off x="1248" y="2016"/>
                  <a:ext cx="1200" cy="115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sp>
              <p:nvSpPr>
                <p:cNvPr id="21" name="Rectangle 10"/>
                <p:cNvSpPr>
                  <a:spLocks noChangeArrowheads="1"/>
                </p:cNvSpPr>
                <p:nvPr/>
              </p:nvSpPr>
              <p:spPr bwMode="auto">
                <a:xfrm>
                  <a:off x="2592" y="2016"/>
                  <a:ext cx="1200" cy="115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grpSp>
          <p:sp>
            <p:nvSpPr>
              <p:cNvPr id="10" name="Line 11"/>
              <p:cNvSpPr>
                <a:spLocks noChangeShapeType="1"/>
              </p:cNvSpPr>
              <p:nvPr/>
            </p:nvSpPr>
            <p:spPr bwMode="auto">
              <a:xfrm>
                <a:off x="1632" y="816"/>
                <a:ext cx="1" cy="1008"/>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en-GB" sz="1600" smtClean="0">
                  <a:solidFill>
                    <a:schemeClr val="tx2"/>
                  </a:solidFill>
                  <a:latin typeface="Tahoma"/>
                  <a:cs typeface="Tahoma"/>
                </a:endParaRPr>
              </a:p>
            </p:txBody>
          </p:sp>
          <p:sp>
            <p:nvSpPr>
              <p:cNvPr id="11" name="Line 12"/>
              <p:cNvSpPr>
                <a:spLocks noChangeShapeType="1"/>
              </p:cNvSpPr>
              <p:nvPr/>
            </p:nvSpPr>
            <p:spPr bwMode="auto">
              <a:xfrm>
                <a:off x="2352" y="816"/>
                <a:ext cx="1" cy="1008"/>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en-GB" sz="1600" smtClean="0">
                  <a:solidFill>
                    <a:schemeClr val="tx2"/>
                  </a:solidFill>
                  <a:latin typeface="Tahoma"/>
                  <a:cs typeface="Tahoma"/>
                </a:endParaRPr>
              </a:p>
            </p:txBody>
          </p:sp>
          <p:sp>
            <p:nvSpPr>
              <p:cNvPr id="12" name="Line 13"/>
              <p:cNvSpPr>
                <a:spLocks noChangeShapeType="1"/>
              </p:cNvSpPr>
              <p:nvPr/>
            </p:nvSpPr>
            <p:spPr bwMode="auto">
              <a:xfrm>
                <a:off x="3408" y="864"/>
                <a:ext cx="1" cy="1008"/>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en-GB" sz="1600" smtClean="0">
                  <a:solidFill>
                    <a:schemeClr val="tx2"/>
                  </a:solidFill>
                  <a:latin typeface="Tahoma"/>
                  <a:cs typeface="Tahoma"/>
                </a:endParaRPr>
              </a:p>
            </p:txBody>
          </p:sp>
          <p:sp>
            <p:nvSpPr>
              <p:cNvPr id="13" name="Line 14"/>
              <p:cNvSpPr>
                <a:spLocks noChangeShapeType="1"/>
              </p:cNvSpPr>
              <p:nvPr/>
            </p:nvSpPr>
            <p:spPr bwMode="auto">
              <a:xfrm>
                <a:off x="4032" y="864"/>
                <a:ext cx="1" cy="1008"/>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en-GB" sz="1600" smtClean="0">
                  <a:solidFill>
                    <a:schemeClr val="tx2"/>
                  </a:solidFill>
                  <a:latin typeface="Tahoma"/>
                  <a:cs typeface="Tahoma"/>
                </a:endParaRPr>
              </a:p>
            </p:txBody>
          </p:sp>
          <p:sp>
            <p:nvSpPr>
              <p:cNvPr id="14" name="Line 15"/>
              <p:cNvSpPr>
                <a:spLocks noChangeShapeType="1"/>
              </p:cNvSpPr>
              <p:nvPr/>
            </p:nvSpPr>
            <p:spPr bwMode="auto">
              <a:xfrm>
                <a:off x="1632" y="2064"/>
                <a:ext cx="1" cy="1008"/>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en-GB" sz="1600" smtClean="0">
                  <a:solidFill>
                    <a:schemeClr val="tx2"/>
                  </a:solidFill>
                  <a:latin typeface="Tahoma"/>
                  <a:cs typeface="Tahoma"/>
                </a:endParaRPr>
              </a:p>
            </p:txBody>
          </p:sp>
          <p:sp>
            <p:nvSpPr>
              <p:cNvPr id="15" name="Line 16"/>
              <p:cNvSpPr>
                <a:spLocks noChangeShapeType="1"/>
              </p:cNvSpPr>
              <p:nvPr/>
            </p:nvSpPr>
            <p:spPr bwMode="auto">
              <a:xfrm>
                <a:off x="2352" y="2064"/>
                <a:ext cx="1" cy="1008"/>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en-GB" sz="1600" smtClean="0">
                  <a:solidFill>
                    <a:schemeClr val="tx2"/>
                  </a:solidFill>
                  <a:latin typeface="Tahoma"/>
                  <a:cs typeface="Tahoma"/>
                </a:endParaRPr>
              </a:p>
            </p:txBody>
          </p:sp>
          <p:sp>
            <p:nvSpPr>
              <p:cNvPr id="16" name="Line 17"/>
              <p:cNvSpPr>
                <a:spLocks noChangeShapeType="1"/>
              </p:cNvSpPr>
              <p:nvPr/>
            </p:nvSpPr>
            <p:spPr bwMode="auto">
              <a:xfrm>
                <a:off x="3408" y="2112"/>
                <a:ext cx="1" cy="1008"/>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en-GB" sz="1600" smtClean="0">
                  <a:solidFill>
                    <a:schemeClr val="tx2"/>
                  </a:solidFill>
                  <a:latin typeface="Tahoma"/>
                  <a:cs typeface="Tahoma"/>
                </a:endParaRPr>
              </a:p>
            </p:txBody>
          </p:sp>
          <p:sp>
            <p:nvSpPr>
              <p:cNvPr id="17" name="Line 18"/>
              <p:cNvSpPr>
                <a:spLocks noChangeShapeType="1"/>
              </p:cNvSpPr>
              <p:nvPr/>
            </p:nvSpPr>
            <p:spPr bwMode="auto">
              <a:xfrm>
                <a:off x="4032" y="2112"/>
                <a:ext cx="1" cy="1008"/>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en-GB" sz="1600" smtClean="0">
                  <a:solidFill>
                    <a:schemeClr val="tx2"/>
                  </a:solidFill>
                  <a:latin typeface="Tahoma"/>
                  <a:cs typeface="Tahoma"/>
                </a:endParaRPr>
              </a:p>
            </p:txBody>
          </p:sp>
        </p:grpSp>
      </p:grpSp>
      <p:grpSp>
        <p:nvGrpSpPr>
          <p:cNvPr id="22" name="Group 19"/>
          <p:cNvGrpSpPr>
            <a:grpSpLocks/>
          </p:cNvGrpSpPr>
          <p:nvPr/>
        </p:nvGrpSpPr>
        <p:grpSpPr bwMode="auto">
          <a:xfrm rot="5397503">
            <a:off x="1263161" y="3928018"/>
            <a:ext cx="2454674" cy="2122961"/>
            <a:chOff x="1200" y="624"/>
            <a:chExt cx="1680" cy="1344"/>
          </a:xfrm>
        </p:grpSpPr>
        <p:sp>
          <p:nvSpPr>
            <p:cNvPr id="23" name="Rectangle 20"/>
            <p:cNvSpPr>
              <a:spLocks noChangeArrowheads="1"/>
            </p:cNvSpPr>
            <p:nvPr/>
          </p:nvSpPr>
          <p:spPr bwMode="auto">
            <a:xfrm>
              <a:off x="1200" y="624"/>
              <a:ext cx="1680" cy="1344"/>
            </a:xfrm>
            <a:prstGeom prst="rect">
              <a:avLst/>
            </a:prstGeom>
            <a:solidFill>
              <a:srgbClr val="CC00FF"/>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grpSp>
          <p:nvGrpSpPr>
            <p:cNvPr id="24" name="Group 21"/>
            <p:cNvGrpSpPr>
              <a:grpSpLocks/>
            </p:cNvGrpSpPr>
            <p:nvPr/>
          </p:nvGrpSpPr>
          <p:grpSpPr bwMode="auto">
            <a:xfrm>
              <a:off x="1248" y="672"/>
              <a:ext cx="1584" cy="1248"/>
              <a:chOff x="1248" y="768"/>
              <a:chExt cx="3264" cy="2400"/>
            </a:xfrm>
          </p:grpSpPr>
          <p:grpSp>
            <p:nvGrpSpPr>
              <p:cNvPr id="25" name="Group 22"/>
              <p:cNvGrpSpPr>
                <a:grpSpLocks/>
              </p:cNvGrpSpPr>
              <p:nvPr/>
            </p:nvGrpSpPr>
            <p:grpSpPr bwMode="auto">
              <a:xfrm>
                <a:off x="1248" y="768"/>
                <a:ext cx="3264" cy="2400"/>
                <a:chOff x="1248" y="768"/>
                <a:chExt cx="2544" cy="2400"/>
              </a:xfrm>
            </p:grpSpPr>
            <p:sp>
              <p:nvSpPr>
                <p:cNvPr id="34" name="Rectangle 23"/>
                <p:cNvSpPr>
                  <a:spLocks noChangeArrowheads="1"/>
                </p:cNvSpPr>
                <p:nvPr/>
              </p:nvSpPr>
              <p:spPr bwMode="auto">
                <a:xfrm>
                  <a:off x="1248" y="768"/>
                  <a:ext cx="1200" cy="115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sp>
              <p:nvSpPr>
                <p:cNvPr id="35" name="Rectangle 24"/>
                <p:cNvSpPr>
                  <a:spLocks noChangeArrowheads="1"/>
                </p:cNvSpPr>
                <p:nvPr/>
              </p:nvSpPr>
              <p:spPr bwMode="auto">
                <a:xfrm>
                  <a:off x="2592" y="768"/>
                  <a:ext cx="1200" cy="115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sp>
              <p:nvSpPr>
                <p:cNvPr id="36" name="Rectangle 25"/>
                <p:cNvSpPr>
                  <a:spLocks noChangeArrowheads="1"/>
                </p:cNvSpPr>
                <p:nvPr/>
              </p:nvSpPr>
              <p:spPr bwMode="auto">
                <a:xfrm>
                  <a:off x="1248" y="2016"/>
                  <a:ext cx="1200" cy="115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sp>
              <p:nvSpPr>
                <p:cNvPr id="37" name="Rectangle 26"/>
                <p:cNvSpPr>
                  <a:spLocks noChangeArrowheads="1"/>
                </p:cNvSpPr>
                <p:nvPr/>
              </p:nvSpPr>
              <p:spPr bwMode="auto">
                <a:xfrm>
                  <a:off x="2592" y="2016"/>
                  <a:ext cx="1200" cy="115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grpSp>
          <p:sp>
            <p:nvSpPr>
              <p:cNvPr id="26" name="Line 27"/>
              <p:cNvSpPr>
                <a:spLocks noChangeShapeType="1"/>
              </p:cNvSpPr>
              <p:nvPr/>
            </p:nvSpPr>
            <p:spPr bwMode="auto">
              <a:xfrm>
                <a:off x="1632" y="816"/>
                <a:ext cx="1" cy="1008"/>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en-GB" sz="1600" smtClean="0">
                  <a:solidFill>
                    <a:schemeClr val="tx2"/>
                  </a:solidFill>
                  <a:latin typeface="Tahoma"/>
                  <a:cs typeface="Tahoma"/>
                </a:endParaRPr>
              </a:p>
            </p:txBody>
          </p:sp>
          <p:sp>
            <p:nvSpPr>
              <p:cNvPr id="27" name="Line 28"/>
              <p:cNvSpPr>
                <a:spLocks noChangeShapeType="1"/>
              </p:cNvSpPr>
              <p:nvPr/>
            </p:nvSpPr>
            <p:spPr bwMode="auto">
              <a:xfrm>
                <a:off x="2352" y="816"/>
                <a:ext cx="1" cy="1008"/>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en-GB" sz="1600" smtClean="0">
                  <a:solidFill>
                    <a:schemeClr val="tx2"/>
                  </a:solidFill>
                  <a:latin typeface="Tahoma"/>
                  <a:cs typeface="Tahoma"/>
                </a:endParaRPr>
              </a:p>
            </p:txBody>
          </p:sp>
          <p:sp>
            <p:nvSpPr>
              <p:cNvPr id="28" name="Line 29"/>
              <p:cNvSpPr>
                <a:spLocks noChangeShapeType="1"/>
              </p:cNvSpPr>
              <p:nvPr/>
            </p:nvSpPr>
            <p:spPr bwMode="auto">
              <a:xfrm>
                <a:off x="3408" y="864"/>
                <a:ext cx="1" cy="1008"/>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en-GB" sz="1600" smtClean="0">
                  <a:solidFill>
                    <a:schemeClr val="tx2"/>
                  </a:solidFill>
                  <a:latin typeface="Tahoma"/>
                  <a:cs typeface="Tahoma"/>
                </a:endParaRPr>
              </a:p>
            </p:txBody>
          </p:sp>
          <p:sp>
            <p:nvSpPr>
              <p:cNvPr id="29" name="Line 30"/>
              <p:cNvSpPr>
                <a:spLocks noChangeShapeType="1"/>
              </p:cNvSpPr>
              <p:nvPr/>
            </p:nvSpPr>
            <p:spPr bwMode="auto">
              <a:xfrm>
                <a:off x="4032" y="864"/>
                <a:ext cx="1" cy="1008"/>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en-GB" sz="1600" smtClean="0">
                  <a:solidFill>
                    <a:schemeClr val="tx2"/>
                  </a:solidFill>
                  <a:latin typeface="Tahoma"/>
                  <a:cs typeface="Tahoma"/>
                </a:endParaRPr>
              </a:p>
            </p:txBody>
          </p:sp>
          <p:sp>
            <p:nvSpPr>
              <p:cNvPr id="30" name="Line 31"/>
              <p:cNvSpPr>
                <a:spLocks noChangeShapeType="1"/>
              </p:cNvSpPr>
              <p:nvPr/>
            </p:nvSpPr>
            <p:spPr bwMode="auto">
              <a:xfrm>
                <a:off x="1632" y="2064"/>
                <a:ext cx="1" cy="1008"/>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en-GB" sz="1600" smtClean="0">
                  <a:solidFill>
                    <a:schemeClr val="tx2"/>
                  </a:solidFill>
                  <a:latin typeface="Tahoma"/>
                  <a:cs typeface="Tahoma"/>
                </a:endParaRPr>
              </a:p>
            </p:txBody>
          </p:sp>
          <p:sp>
            <p:nvSpPr>
              <p:cNvPr id="31" name="Line 32"/>
              <p:cNvSpPr>
                <a:spLocks noChangeShapeType="1"/>
              </p:cNvSpPr>
              <p:nvPr/>
            </p:nvSpPr>
            <p:spPr bwMode="auto">
              <a:xfrm>
                <a:off x="2352" y="2064"/>
                <a:ext cx="1" cy="1008"/>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en-GB" sz="1600" smtClean="0">
                  <a:solidFill>
                    <a:schemeClr val="tx2"/>
                  </a:solidFill>
                  <a:latin typeface="Tahoma"/>
                  <a:cs typeface="Tahoma"/>
                </a:endParaRPr>
              </a:p>
            </p:txBody>
          </p:sp>
          <p:sp>
            <p:nvSpPr>
              <p:cNvPr id="32" name="Line 33"/>
              <p:cNvSpPr>
                <a:spLocks noChangeShapeType="1"/>
              </p:cNvSpPr>
              <p:nvPr/>
            </p:nvSpPr>
            <p:spPr bwMode="auto">
              <a:xfrm>
                <a:off x="3408" y="2112"/>
                <a:ext cx="1" cy="1008"/>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en-GB" sz="1600" smtClean="0">
                  <a:solidFill>
                    <a:schemeClr val="tx2"/>
                  </a:solidFill>
                  <a:latin typeface="Tahoma"/>
                  <a:cs typeface="Tahoma"/>
                </a:endParaRPr>
              </a:p>
            </p:txBody>
          </p:sp>
          <p:sp>
            <p:nvSpPr>
              <p:cNvPr id="33" name="Line 34"/>
              <p:cNvSpPr>
                <a:spLocks noChangeShapeType="1"/>
              </p:cNvSpPr>
              <p:nvPr/>
            </p:nvSpPr>
            <p:spPr bwMode="auto">
              <a:xfrm>
                <a:off x="4032" y="2112"/>
                <a:ext cx="1" cy="1008"/>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en-GB" sz="1600" smtClean="0">
                  <a:solidFill>
                    <a:schemeClr val="tx2"/>
                  </a:solidFill>
                  <a:latin typeface="Tahoma"/>
                  <a:cs typeface="Tahoma"/>
                </a:endParaRPr>
              </a:p>
            </p:txBody>
          </p:sp>
        </p:grpSp>
      </p:grpSp>
      <p:grpSp>
        <p:nvGrpSpPr>
          <p:cNvPr id="38" name="Group 35"/>
          <p:cNvGrpSpPr>
            <a:grpSpLocks/>
          </p:cNvGrpSpPr>
          <p:nvPr/>
        </p:nvGrpSpPr>
        <p:grpSpPr bwMode="auto">
          <a:xfrm rot="5397503">
            <a:off x="5376398" y="1473345"/>
            <a:ext cx="2587359" cy="2122961"/>
            <a:chOff x="1200" y="624"/>
            <a:chExt cx="1680" cy="1344"/>
          </a:xfrm>
        </p:grpSpPr>
        <p:sp>
          <p:nvSpPr>
            <p:cNvPr id="39" name="Rectangle 36"/>
            <p:cNvSpPr>
              <a:spLocks noChangeArrowheads="1"/>
            </p:cNvSpPr>
            <p:nvPr/>
          </p:nvSpPr>
          <p:spPr bwMode="auto">
            <a:xfrm>
              <a:off x="1200" y="624"/>
              <a:ext cx="1680" cy="1344"/>
            </a:xfrm>
            <a:prstGeom prst="rect">
              <a:avLst/>
            </a:prstGeom>
            <a:solidFill>
              <a:srgbClr val="CC00FF"/>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grpSp>
          <p:nvGrpSpPr>
            <p:cNvPr id="40" name="Group 37"/>
            <p:cNvGrpSpPr>
              <a:grpSpLocks/>
            </p:cNvGrpSpPr>
            <p:nvPr/>
          </p:nvGrpSpPr>
          <p:grpSpPr bwMode="auto">
            <a:xfrm>
              <a:off x="1248" y="672"/>
              <a:ext cx="1584" cy="1248"/>
              <a:chOff x="1248" y="768"/>
              <a:chExt cx="3264" cy="2400"/>
            </a:xfrm>
          </p:grpSpPr>
          <p:grpSp>
            <p:nvGrpSpPr>
              <p:cNvPr id="41" name="Group 38"/>
              <p:cNvGrpSpPr>
                <a:grpSpLocks/>
              </p:cNvGrpSpPr>
              <p:nvPr/>
            </p:nvGrpSpPr>
            <p:grpSpPr bwMode="auto">
              <a:xfrm>
                <a:off x="1248" y="768"/>
                <a:ext cx="3264" cy="2400"/>
                <a:chOff x="1248" y="768"/>
                <a:chExt cx="2544" cy="2400"/>
              </a:xfrm>
            </p:grpSpPr>
            <p:sp>
              <p:nvSpPr>
                <p:cNvPr id="50" name="Rectangle 39"/>
                <p:cNvSpPr>
                  <a:spLocks noChangeArrowheads="1"/>
                </p:cNvSpPr>
                <p:nvPr/>
              </p:nvSpPr>
              <p:spPr bwMode="auto">
                <a:xfrm>
                  <a:off x="1248" y="768"/>
                  <a:ext cx="1200" cy="115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sp>
              <p:nvSpPr>
                <p:cNvPr id="51" name="Rectangle 40"/>
                <p:cNvSpPr>
                  <a:spLocks noChangeArrowheads="1"/>
                </p:cNvSpPr>
                <p:nvPr/>
              </p:nvSpPr>
              <p:spPr bwMode="auto">
                <a:xfrm>
                  <a:off x="2592" y="768"/>
                  <a:ext cx="1200" cy="115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sp>
              <p:nvSpPr>
                <p:cNvPr id="52" name="Rectangle 41"/>
                <p:cNvSpPr>
                  <a:spLocks noChangeArrowheads="1"/>
                </p:cNvSpPr>
                <p:nvPr/>
              </p:nvSpPr>
              <p:spPr bwMode="auto">
                <a:xfrm>
                  <a:off x="1248" y="2016"/>
                  <a:ext cx="1200" cy="115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sp>
              <p:nvSpPr>
                <p:cNvPr id="53" name="Rectangle 42"/>
                <p:cNvSpPr>
                  <a:spLocks noChangeArrowheads="1"/>
                </p:cNvSpPr>
                <p:nvPr/>
              </p:nvSpPr>
              <p:spPr bwMode="auto">
                <a:xfrm>
                  <a:off x="2592" y="2016"/>
                  <a:ext cx="1200" cy="115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grpSp>
          <p:sp>
            <p:nvSpPr>
              <p:cNvPr id="42" name="Line 43"/>
              <p:cNvSpPr>
                <a:spLocks noChangeShapeType="1"/>
              </p:cNvSpPr>
              <p:nvPr/>
            </p:nvSpPr>
            <p:spPr bwMode="auto">
              <a:xfrm>
                <a:off x="1632" y="816"/>
                <a:ext cx="1" cy="1008"/>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en-GB" sz="1600" smtClean="0">
                  <a:solidFill>
                    <a:schemeClr val="tx2"/>
                  </a:solidFill>
                  <a:latin typeface="Tahoma"/>
                  <a:cs typeface="Tahoma"/>
                </a:endParaRPr>
              </a:p>
            </p:txBody>
          </p:sp>
          <p:sp>
            <p:nvSpPr>
              <p:cNvPr id="43" name="Line 44"/>
              <p:cNvSpPr>
                <a:spLocks noChangeShapeType="1"/>
              </p:cNvSpPr>
              <p:nvPr/>
            </p:nvSpPr>
            <p:spPr bwMode="auto">
              <a:xfrm>
                <a:off x="2352" y="816"/>
                <a:ext cx="1" cy="1008"/>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en-GB" sz="1600" smtClean="0">
                  <a:solidFill>
                    <a:schemeClr val="tx2"/>
                  </a:solidFill>
                  <a:latin typeface="Tahoma"/>
                  <a:cs typeface="Tahoma"/>
                </a:endParaRPr>
              </a:p>
            </p:txBody>
          </p:sp>
          <p:sp>
            <p:nvSpPr>
              <p:cNvPr id="44" name="Line 45"/>
              <p:cNvSpPr>
                <a:spLocks noChangeShapeType="1"/>
              </p:cNvSpPr>
              <p:nvPr/>
            </p:nvSpPr>
            <p:spPr bwMode="auto">
              <a:xfrm>
                <a:off x="3408" y="864"/>
                <a:ext cx="1" cy="1008"/>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en-GB" sz="1600" smtClean="0">
                  <a:solidFill>
                    <a:schemeClr val="tx2"/>
                  </a:solidFill>
                  <a:latin typeface="Tahoma"/>
                  <a:cs typeface="Tahoma"/>
                </a:endParaRPr>
              </a:p>
            </p:txBody>
          </p:sp>
          <p:sp>
            <p:nvSpPr>
              <p:cNvPr id="45" name="Line 46"/>
              <p:cNvSpPr>
                <a:spLocks noChangeShapeType="1"/>
              </p:cNvSpPr>
              <p:nvPr/>
            </p:nvSpPr>
            <p:spPr bwMode="auto">
              <a:xfrm>
                <a:off x="4032" y="864"/>
                <a:ext cx="1" cy="1008"/>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en-GB" sz="1600" smtClean="0">
                  <a:solidFill>
                    <a:schemeClr val="tx2"/>
                  </a:solidFill>
                  <a:latin typeface="Tahoma"/>
                  <a:cs typeface="Tahoma"/>
                </a:endParaRPr>
              </a:p>
            </p:txBody>
          </p:sp>
          <p:sp>
            <p:nvSpPr>
              <p:cNvPr id="46" name="Line 47"/>
              <p:cNvSpPr>
                <a:spLocks noChangeShapeType="1"/>
              </p:cNvSpPr>
              <p:nvPr/>
            </p:nvSpPr>
            <p:spPr bwMode="auto">
              <a:xfrm>
                <a:off x="1632" y="2064"/>
                <a:ext cx="1" cy="1008"/>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en-GB" sz="1600" smtClean="0">
                  <a:solidFill>
                    <a:schemeClr val="tx2"/>
                  </a:solidFill>
                  <a:latin typeface="Tahoma"/>
                  <a:cs typeface="Tahoma"/>
                </a:endParaRPr>
              </a:p>
            </p:txBody>
          </p:sp>
          <p:sp>
            <p:nvSpPr>
              <p:cNvPr id="47" name="Line 48"/>
              <p:cNvSpPr>
                <a:spLocks noChangeShapeType="1"/>
              </p:cNvSpPr>
              <p:nvPr/>
            </p:nvSpPr>
            <p:spPr bwMode="auto">
              <a:xfrm>
                <a:off x="2352" y="2064"/>
                <a:ext cx="1" cy="1008"/>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en-GB" sz="1600" smtClean="0">
                  <a:solidFill>
                    <a:schemeClr val="tx2"/>
                  </a:solidFill>
                  <a:latin typeface="Tahoma"/>
                  <a:cs typeface="Tahoma"/>
                </a:endParaRPr>
              </a:p>
            </p:txBody>
          </p:sp>
          <p:sp>
            <p:nvSpPr>
              <p:cNvPr id="48" name="Line 49"/>
              <p:cNvSpPr>
                <a:spLocks noChangeShapeType="1"/>
              </p:cNvSpPr>
              <p:nvPr/>
            </p:nvSpPr>
            <p:spPr bwMode="auto">
              <a:xfrm>
                <a:off x="3408" y="2112"/>
                <a:ext cx="1" cy="1008"/>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en-GB" sz="1600" smtClean="0">
                  <a:solidFill>
                    <a:schemeClr val="tx2"/>
                  </a:solidFill>
                  <a:latin typeface="Tahoma"/>
                  <a:cs typeface="Tahoma"/>
                </a:endParaRPr>
              </a:p>
            </p:txBody>
          </p:sp>
          <p:sp>
            <p:nvSpPr>
              <p:cNvPr id="49" name="Line 50"/>
              <p:cNvSpPr>
                <a:spLocks noChangeShapeType="1"/>
              </p:cNvSpPr>
              <p:nvPr/>
            </p:nvSpPr>
            <p:spPr bwMode="auto">
              <a:xfrm>
                <a:off x="4032" y="2112"/>
                <a:ext cx="1" cy="1008"/>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en-GB" sz="1600" smtClean="0">
                  <a:solidFill>
                    <a:schemeClr val="tx2"/>
                  </a:solidFill>
                  <a:latin typeface="Tahoma"/>
                  <a:cs typeface="Tahoma"/>
                </a:endParaRPr>
              </a:p>
            </p:txBody>
          </p:sp>
        </p:grpSp>
      </p:grpSp>
      <p:grpSp>
        <p:nvGrpSpPr>
          <p:cNvPr id="54" name="Group 51"/>
          <p:cNvGrpSpPr>
            <a:grpSpLocks/>
          </p:cNvGrpSpPr>
          <p:nvPr/>
        </p:nvGrpSpPr>
        <p:grpSpPr bwMode="auto">
          <a:xfrm rot="5397503">
            <a:off x="5442741" y="3928018"/>
            <a:ext cx="2454674" cy="2122961"/>
            <a:chOff x="1200" y="624"/>
            <a:chExt cx="1680" cy="1344"/>
          </a:xfrm>
        </p:grpSpPr>
        <p:sp>
          <p:nvSpPr>
            <p:cNvPr id="55" name="Rectangle 52"/>
            <p:cNvSpPr>
              <a:spLocks noChangeArrowheads="1"/>
            </p:cNvSpPr>
            <p:nvPr/>
          </p:nvSpPr>
          <p:spPr bwMode="auto">
            <a:xfrm>
              <a:off x="1200" y="624"/>
              <a:ext cx="1680" cy="1344"/>
            </a:xfrm>
            <a:prstGeom prst="rect">
              <a:avLst/>
            </a:prstGeom>
            <a:solidFill>
              <a:srgbClr val="CC00FF"/>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grpSp>
          <p:nvGrpSpPr>
            <p:cNvPr id="56" name="Group 53"/>
            <p:cNvGrpSpPr>
              <a:grpSpLocks/>
            </p:cNvGrpSpPr>
            <p:nvPr/>
          </p:nvGrpSpPr>
          <p:grpSpPr bwMode="auto">
            <a:xfrm>
              <a:off x="1248" y="672"/>
              <a:ext cx="1584" cy="1248"/>
              <a:chOff x="1248" y="768"/>
              <a:chExt cx="3264" cy="2400"/>
            </a:xfrm>
          </p:grpSpPr>
          <p:grpSp>
            <p:nvGrpSpPr>
              <p:cNvPr id="57" name="Group 54"/>
              <p:cNvGrpSpPr>
                <a:grpSpLocks/>
              </p:cNvGrpSpPr>
              <p:nvPr/>
            </p:nvGrpSpPr>
            <p:grpSpPr bwMode="auto">
              <a:xfrm>
                <a:off x="1248" y="768"/>
                <a:ext cx="3264" cy="2400"/>
                <a:chOff x="1248" y="768"/>
                <a:chExt cx="2544" cy="2400"/>
              </a:xfrm>
            </p:grpSpPr>
            <p:sp>
              <p:nvSpPr>
                <p:cNvPr id="66" name="Rectangle 55"/>
                <p:cNvSpPr>
                  <a:spLocks noChangeArrowheads="1"/>
                </p:cNvSpPr>
                <p:nvPr/>
              </p:nvSpPr>
              <p:spPr bwMode="auto">
                <a:xfrm>
                  <a:off x="1248" y="768"/>
                  <a:ext cx="1200" cy="115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sp>
              <p:nvSpPr>
                <p:cNvPr id="67" name="Rectangle 56"/>
                <p:cNvSpPr>
                  <a:spLocks noChangeArrowheads="1"/>
                </p:cNvSpPr>
                <p:nvPr/>
              </p:nvSpPr>
              <p:spPr bwMode="auto">
                <a:xfrm>
                  <a:off x="2592" y="768"/>
                  <a:ext cx="1200" cy="115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sp>
              <p:nvSpPr>
                <p:cNvPr id="68" name="Rectangle 57"/>
                <p:cNvSpPr>
                  <a:spLocks noChangeArrowheads="1"/>
                </p:cNvSpPr>
                <p:nvPr/>
              </p:nvSpPr>
              <p:spPr bwMode="auto">
                <a:xfrm>
                  <a:off x="1248" y="2016"/>
                  <a:ext cx="1200" cy="115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sp>
              <p:nvSpPr>
                <p:cNvPr id="69" name="Rectangle 58"/>
                <p:cNvSpPr>
                  <a:spLocks noChangeArrowheads="1"/>
                </p:cNvSpPr>
                <p:nvPr/>
              </p:nvSpPr>
              <p:spPr bwMode="auto">
                <a:xfrm>
                  <a:off x="2592" y="2016"/>
                  <a:ext cx="1200" cy="115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grpSp>
          <p:sp>
            <p:nvSpPr>
              <p:cNvPr id="58" name="Line 59"/>
              <p:cNvSpPr>
                <a:spLocks noChangeShapeType="1"/>
              </p:cNvSpPr>
              <p:nvPr/>
            </p:nvSpPr>
            <p:spPr bwMode="auto">
              <a:xfrm>
                <a:off x="1632" y="816"/>
                <a:ext cx="1" cy="1008"/>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en-GB" sz="1600" smtClean="0">
                  <a:solidFill>
                    <a:schemeClr val="tx2"/>
                  </a:solidFill>
                  <a:latin typeface="Tahoma"/>
                  <a:cs typeface="Tahoma"/>
                </a:endParaRPr>
              </a:p>
            </p:txBody>
          </p:sp>
          <p:sp>
            <p:nvSpPr>
              <p:cNvPr id="59" name="Line 60"/>
              <p:cNvSpPr>
                <a:spLocks noChangeShapeType="1"/>
              </p:cNvSpPr>
              <p:nvPr/>
            </p:nvSpPr>
            <p:spPr bwMode="auto">
              <a:xfrm>
                <a:off x="2352" y="816"/>
                <a:ext cx="1" cy="1008"/>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en-GB" sz="1600" smtClean="0">
                  <a:solidFill>
                    <a:schemeClr val="tx2"/>
                  </a:solidFill>
                  <a:latin typeface="Tahoma"/>
                  <a:cs typeface="Tahoma"/>
                </a:endParaRPr>
              </a:p>
            </p:txBody>
          </p:sp>
          <p:sp>
            <p:nvSpPr>
              <p:cNvPr id="60" name="Line 61"/>
              <p:cNvSpPr>
                <a:spLocks noChangeShapeType="1"/>
              </p:cNvSpPr>
              <p:nvPr/>
            </p:nvSpPr>
            <p:spPr bwMode="auto">
              <a:xfrm>
                <a:off x="3408" y="864"/>
                <a:ext cx="1" cy="1008"/>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en-GB" sz="1600" smtClean="0">
                  <a:solidFill>
                    <a:schemeClr val="tx2"/>
                  </a:solidFill>
                  <a:latin typeface="Tahoma"/>
                  <a:cs typeface="Tahoma"/>
                </a:endParaRPr>
              </a:p>
            </p:txBody>
          </p:sp>
          <p:sp>
            <p:nvSpPr>
              <p:cNvPr id="61" name="Line 62"/>
              <p:cNvSpPr>
                <a:spLocks noChangeShapeType="1"/>
              </p:cNvSpPr>
              <p:nvPr/>
            </p:nvSpPr>
            <p:spPr bwMode="auto">
              <a:xfrm>
                <a:off x="4032" y="864"/>
                <a:ext cx="1" cy="1008"/>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en-GB" sz="1600" smtClean="0">
                  <a:solidFill>
                    <a:schemeClr val="tx2"/>
                  </a:solidFill>
                  <a:latin typeface="Tahoma"/>
                  <a:cs typeface="Tahoma"/>
                </a:endParaRPr>
              </a:p>
            </p:txBody>
          </p:sp>
          <p:sp>
            <p:nvSpPr>
              <p:cNvPr id="62" name="Line 63"/>
              <p:cNvSpPr>
                <a:spLocks noChangeShapeType="1"/>
              </p:cNvSpPr>
              <p:nvPr/>
            </p:nvSpPr>
            <p:spPr bwMode="auto">
              <a:xfrm>
                <a:off x="1632" y="2064"/>
                <a:ext cx="1" cy="1008"/>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en-GB" sz="1600" smtClean="0">
                  <a:solidFill>
                    <a:schemeClr val="tx2"/>
                  </a:solidFill>
                  <a:latin typeface="Tahoma"/>
                  <a:cs typeface="Tahoma"/>
                </a:endParaRPr>
              </a:p>
            </p:txBody>
          </p:sp>
          <p:sp>
            <p:nvSpPr>
              <p:cNvPr id="63" name="Line 64"/>
              <p:cNvSpPr>
                <a:spLocks noChangeShapeType="1"/>
              </p:cNvSpPr>
              <p:nvPr/>
            </p:nvSpPr>
            <p:spPr bwMode="auto">
              <a:xfrm>
                <a:off x="2352" y="2064"/>
                <a:ext cx="1" cy="1008"/>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en-GB" sz="1600" smtClean="0">
                  <a:solidFill>
                    <a:schemeClr val="tx2"/>
                  </a:solidFill>
                  <a:latin typeface="Tahoma"/>
                  <a:cs typeface="Tahoma"/>
                </a:endParaRPr>
              </a:p>
            </p:txBody>
          </p:sp>
          <p:sp>
            <p:nvSpPr>
              <p:cNvPr id="64" name="Line 65"/>
              <p:cNvSpPr>
                <a:spLocks noChangeShapeType="1"/>
              </p:cNvSpPr>
              <p:nvPr/>
            </p:nvSpPr>
            <p:spPr bwMode="auto">
              <a:xfrm>
                <a:off x="3408" y="2112"/>
                <a:ext cx="1" cy="1008"/>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en-GB" sz="1600" smtClean="0">
                  <a:solidFill>
                    <a:schemeClr val="tx2"/>
                  </a:solidFill>
                  <a:latin typeface="Tahoma"/>
                  <a:cs typeface="Tahoma"/>
                </a:endParaRPr>
              </a:p>
            </p:txBody>
          </p:sp>
          <p:sp>
            <p:nvSpPr>
              <p:cNvPr id="65" name="Line 66"/>
              <p:cNvSpPr>
                <a:spLocks noChangeShapeType="1"/>
              </p:cNvSpPr>
              <p:nvPr/>
            </p:nvSpPr>
            <p:spPr bwMode="auto">
              <a:xfrm>
                <a:off x="4032" y="2112"/>
                <a:ext cx="1" cy="1008"/>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en-GB" sz="1600" smtClean="0">
                  <a:solidFill>
                    <a:schemeClr val="tx2"/>
                  </a:solidFill>
                  <a:latin typeface="Tahoma"/>
                  <a:cs typeface="Tahoma"/>
                </a:endParaRPr>
              </a:p>
            </p:txBody>
          </p:sp>
        </p:grpSp>
      </p:grpSp>
      <p:sp>
        <p:nvSpPr>
          <p:cNvPr id="70" name="Rectangle 67"/>
          <p:cNvSpPr>
            <a:spLocks noChangeArrowheads="1"/>
          </p:cNvSpPr>
          <p:nvPr/>
        </p:nvSpPr>
        <p:spPr bwMode="auto">
          <a:xfrm>
            <a:off x="1429017" y="2435312"/>
            <a:ext cx="6435226" cy="132685"/>
          </a:xfrm>
          <a:prstGeom prst="rect">
            <a:avLst/>
          </a:prstGeom>
          <a:solidFill>
            <a:srgbClr val="CC00FF"/>
          </a:solidFill>
          <a:ln w="9525">
            <a:solidFill>
              <a:srgbClr val="CC00FF"/>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sp>
        <p:nvSpPr>
          <p:cNvPr id="71" name="Rectangle 68"/>
          <p:cNvSpPr>
            <a:spLocks noChangeArrowheads="1"/>
          </p:cNvSpPr>
          <p:nvPr/>
        </p:nvSpPr>
        <p:spPr bwMode="auto">
          <a:xfrm>
            <a:off x="1429017" y="4889985"/>
            <a:ext cx="6435226" cy="132685"/>
          </a:xfrm>
          <a:prstGeom prst="rect">
            <a:avLst/>
          </a:prstGeom>
          <a:solidFill>
            <a:srgbClr val="CC00FF"/>
          </a:solidFill>
          <a:ln w="9525">
            <a:solidFill>
              <a:srgbClr val="CC00FF"/>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sp>
        <p:nvSpPr>
          <p:cNvPr id="72" name="Rectangle 69"/>
          <p:cNvSpPr>
            <a:spLocks noChangeArrowheads="1"/>
          </p:cNvSpPr>
          <p:nvPr/>
        </p:nvSpPr>
        <p:spPr bwMode="auto">
          <a:xfrm>
            <a:off x="3618321" y="1307489"/>
            <a:ext cx="331713" cy="1061480"/>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sp>
        <p:nvSpPr>
          <p:cNvPr id="73" name="Rectangle 70"/>
          <p:cNvSpPr>
            <a:spLocks noChangeArrowheads="1"/>
          </p:cNvSpPr>
          <p:nvPr/>
        </p:nvSpPr>
        <p:spPr bwMode="auto">
          <a:xfrm>
            <a:off x="5210542" y="1904571"/>
            <a:ext cx="331713" cy="464398"/>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sp>
        <p:nvSpPr>
          <p:cNvPr id="74" name="Rectangle 71"/>
          <p:cNvSpPr>
            <a:spLocks noChangeArrowheads="1"/>
          </p:cNvSpPr>
          <p:nvPr/>
        </p:nvSpPr>
        <p:spPr bwMode="auto">
          <a:xfrm>
            <a:off x="3618321" y="4491930"/>
            <a:ext cx="265370" cy="331713"/>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sp>
        <p:nvSpPr>
          <p:cNvPr id="75" name="Rectangle 72"/>
          <p:cNvSpPr>
            <a:spLocks noChangeArrowheads="1"/>
          </p:cNvSpPr>
          <p:nvPr/>
        </p:nvSpPr>
        <p:spPr bwMode="auto">
          <a:xfrm>
            <a:off x="5077857" y="5089013"/>
            <a:ext cx="464398" cy="398055"/>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sp>
        <p:nvSpPr>
          <p:cNvPr id="76" name="Rectangle 73"/>
          <p:cNvSpPr>
            <a:spLocks noChangeArrowheads="1"/>
          </p:cNvSpPr>
          <p:nvPr/>
        </p:nvSpPr>
        <p:spPr bwMode="auto">
          <a:xfrm>
            <a:off x="3618321" y="5089013"/>
            <a:ext cx="265370" cy="1061480"/>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sp>
        <p:nvSpPr>
          <p:cNvPr id="77" name="Rectangle 74"/>
          <p:cNvSpPr>
            <a:spLocks noChangeArrowheads="1"/>
          </p:cNvSpPr>
          <p:nvPr/>
        </p:nvSpPr>
        <p:spPr bwMode="auto">
          <a:xfrm>
            <a:off x="4149061" y="4491930"/>
            <a:ext cx="1326851" cy="265370"/>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sp>
        <p:nvSpPr>
          <p:cNvPr id="78" name="Rectangle 75"/>
          <p:cNvSpPr>
            <a:spLocks noChangeArrowheads="1"/>
          </p:cNvSpPr>
          <p:nvPr/>
        </p:nvSpPr>
        <p:spPr bwMode="auto">
          <a:xfrm>
            <a:off x="3684664" y="2634339"/>
            <a:ext cx="796110" cy="265370"/>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sp>
        <p:nvSpPr>
          <p:cNvPr id="79" name="Rectangle 76"/>
          <p:cNvSpPr>
            <a:spLocks noChangeArrowheads="1"/>
          </p:cNvSpPr>
          <p:nvPr/>
        </p:nvSpPr>
        <p:spPr bwMode="auto">
          <a:xfrm>
            <a:off x="4746144" y="2634339"/>
            <a:ext cx="796110" cy="265370"/>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sp>
        <p:nvSpPr>
          <p:cNvPr id="80" name="Rectangle 77"/>
          <p:cNvSpPr>
            <a:spLocks noChangeArrowheads="1"/>
          </p:cNvSpPr>
          <p:nvPr/>
        </p:nvSpPr>
        <p:spPr bwMode="auto">
          <a:xfrm>
            <a:off x="4414431" y="1307489"/>
            <a:ext cx="1061481" cy="265370"/>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sp>
        <p:nvSpPr>
          <p:cNvPr id="81" name="Text Box 78"/>
          <p:cNvSpPr txBox="1">
            <a:spLocks noChangeArrowheads="1"/>
          </p:cNvSpPr>
          <p:nvPr/>
        </p:nvSpPr>
        <p:spPr bwMode="auto">
          <a:xfrm>
            <a:off x="3960198" y="6470625"/>
            <a:ext cx="80021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defTabSz="914400" rtl="1" eaLnBrk="0" fontAlgn="base" hangingPunct="0">
              <a:spcBef>
                <a:spcPct val="0"/>
              </a:spcBef>
              <a:spcAft>
                <a:spcPct val="0"/>
              </a:spcAft>
            </a:pPr>
            <a:r>
              <a:rPr lang="ar-SA" altLang="en-US" sz="1800" b="1" dirty="0" smtClean="0">
                <a:solidFill>
                  <a:schemeClr val="tx2"/>
                </a:solidFill>
                <a:cs typeface="Traditional Arabic" panose="02020603050405020304" pitchFamily="18" charset="-78"/>
              </a:rPr>
              <a:t>1 كيلومتر</a:t>
            </a:r>
            <a:endParaRPr lang="en-US" altLang="en-US" sz="1800" b="1" dirty="0" smtClean="0">
              <a:solidFill>
                <a:schemeClr val="tx2"/>
              </a:solidFill>
              <a:cs typeface="Traditional Arabic" panose="02020603050405020304" pitchFamily="18" charset="-78"/>
            </a:endParaRPr>
          </a:p>
        </p:txBody>
      </p:sp>
      <p:sp>
        <p:nvSpPr>
          <p:cNvPr id="82" name="Text Box 79"/>
          <p:cNvSpPr txBox="1">
            <a:spLocks noChangeArrowheads="1"/>
          </p:cNvSpPr>
          <p:nvPr/>
        </p:nvSpPr>
        <p:spPr bwMode="auto">
          <a:xfrm rot="16200000">
            <a:off x="411925" y="3437901"/>
            <a:ext cx="12105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defTabSz="914400" rtl="1" eaLnBrk="0" fontAlgn="base" hangingPunct="0">
              <a:spcBef>
                <a:spcPct val="0"/>
              </a:spcBef>
              <a:spcAft>
                <a:spcPct val="0"/>
              </a:spcAft>
            </a:pPr>
            <a:r>
              <a:rPr lang="ar-SA" altLang="en-US" sz="1800" b="1" dirty="0" smtClean="0">
                <a:solidFill>
                  <a:schemeClr val="tx2"/>
                </a:solidFill>
                <a:cs typeface="Traditional Arabic" panose="02020603050405020304" pitchFamily="18" charset="-78"/>
              </a:rPr>
              <a:t>0.925 كيلومتر</a:t>
            </a:r>
            <a:endParaRPr lang="en-US" altLang="en-US" sz="1800" b="1" dirty="0" smtClean="0">
              <a:solidFill>
                <a:schemeClr val="tx2"/>
              </a:solidFill>
              <a:cs typeface="Traditional Arabic" panose="02020603050405020304" pitchFamily="18" charset="-78"/>
            </a:endParaRPr>
          </a:p>
        </p:txBody>
      </p:sp>
      <p:sp>
        <p:nvSpPr>
          <p:cNvPr id="83" name="Text Box 83"/>
          <p:cNvSpPr txBox="1">
            <a:spLocks noChangeArrowheads="1"/>
          </p:cNvSpPr>
          <p:nvPr/>
        </p:nvSpPr>
        <p:spPr bwMode="auto">
          <a:xfrm>
            <a:off x="5834292" y="1755981"/>
            <a:ext cx="173872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defTabSz="914400" eaLnBrk="0" fontAlgn="base" hangingPunct="0">
              <a:spcBef>
                <a:spcPct val="0"/>
              </a:spcBef>
              <a:spcAft>
                <a:spcPct val="0"/>
              </a:spcAft>
            </a:pPr>
            <a:r>
              <a:rPr lang="ar-SA" altLang="en-US" sz="1800" b="1" dirty="0" smtClean="0">
                <a:solidFill>
                  <a:schemeClr val="bg1"/>
                </a:solidFill>
                <a:latin typeface="Helvetica" panose="020B0604020202020204" pitchFamily="34" charset="0"/>
                <a:cs typeface="Traditional Arabic" panose="02020603050405020304" pitchFamily="18" charset="-78"/>
              </a:rPr>
              <a:t>وحدة سكنية رقم 1</a:t>
            </a:r>
            <a:endParaRPr lang="en-US" altLang="en-US" sz="1800" b="1" dirty="0" smtClean="0">
              <a:solidFill>
                <a:schemeClr val="bg1"/>
              </a:solidFill>
              <a:latin typeface="Helvetica" panose="020B0604020202020204" pitchFamily="34" charset="0"/>
              <a:cs typeface="Traditional Arabic" panose="02020603050405020304" pitchFamily="18" charset="-78"/>
            </a:endParaRPr>
          </a:p>
        </p:txBody>
      </p:sp>
      <p:sp>
        <p:nvSpPr>
          <p:cNvPr id="84" name="Text Box 84"/>
          <p:cNvSpPr txBox="1">
            <a:spLocks noChangeArrowheads="1"/>
          </p:cNvSpPr>
          <p:nvPr/>
        </p:nvSpPr>
        <p:spPr bwMode="auto">
          <a:xfrm>
            <a:off x="1643788" y="1755981"/>
            <a:ext cx="173872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defTabSz="914400" eaLnBrk="0" fontAlgn="base" hangingPunct="0">
              <a:spcBef>
                <a:spcPct val="0"/>
              </a:spcBef>
              <a:spcAft>
                <a:spcPct val="0"/>
              </a:spcAft>
            </a:pPr>
            <a:r>
              <a:rPr lang="ar-SA" altLang="en-US" sz="1800" b="1" dirty="0" smtClean="0">
                <a:solidFill>
                  <a:schemeClr val="bg1"/>
                </a:solidFill>
                <a:latin typeface="Helvetica" panose="020B0604020202020204" pitchFamily="34" charset="0"/>
                <a:cs typeface="Traditional Arabic" panose="02020603050405020304" pitchFamily="18" charset="-78"/>
              </a:rPr>
              <a:t>وحدة سكنية رقم 2</a:t>
            </a:r>
            <a:endParaRPr lang="en-US" altLang="en-US" sz="1800" b="1" dirty="0" smtClean="0">
              <a:solidFill>
                <a:schemeClr val="bg1"/>
              </a:solidFill>
              <a:latin typeface="Helvetica" panose="020B0604020202020204" pitchFamily="34" charset="0"/>
              <a:cs typeface="Traditional Arabic" panose="02020603050405020304" pitchFamily="18" charset="-78"/>
            </a:endParaRPr>
          </a:p>
        </p:txBody>
      </p:sp>
      <p:sp>
        <p:nvSpPr>
          <p:cNvPr id="85" name="Text Box 85"/>
          <p:cNvSpPr txBox="1">
            <a:spLocks noChangeArrowheads="1"/>
          </p:cNvSpPr>
          <p:nvPr/>
        </p:nvSpPr>
        <p:spPr bwMode="auto">
          <a:xfrm>
            <a:off x="5900635" y="4210655"/>
            <a:ext cx="173872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defTabSz="914400" eaLnBrk="0" fontAlgn="base" hangingPunct="0">
              <a:spcBef>
                <a:spcPct val="0"/>
              </a:spcBef>
              <a:spcAft>
                <a:spcPct val="0"/>
              </a:spcAft>
            </a:pPr>
            <a:r>
              <a:rPr lang="ar-SA" altLang="en-US" sz="1800" b="1" dirty="0" smtClean="0">
                <a:solidFill>
                  <a:schemeClr val="bg1"/>
                </a:solidFill>
                <a:latin typeface="Helvetica" panose="020B0604020202020204" pitchFamily="34" charset="0"/>
                <a:cs typeface="Traditional Arabic" panose="02020603050405020304" pitchFamily="18" charset="-78"/>
              </a:rPr>
              <a:t>وحدة سكنية رقم 3</a:t>
            </a:r>
            <a:endParaRPr lang="en-US" altLang="en-US" sz="1800" b="1" dirty="0" smtClean="0">
              <a:solidFill>
                <a:schemeClr val="bg1"/>
              </a:solidFill>
              <a:latin typeface="Helvetica" panose="020B0604020202020204" pitchFamily="34" charset="0"/>
              <a:cs typeface="Traditional Arabic" panose="02020603050405020304" pitchFamily="18" charset="-78"/>
            </a:endParaRPr>
          </a:p>
        </p:txBody>
      </p:sp>
      <p:sp>
        <p:nvSpPr>
          <p:cNvPr id="86" name="Text Box 86"/>
          <p:cNvSpPr txBox="1">
            <a:spLocks noChangeArrowheads="1"/>
          </p:cNvSpPr>
          <p:nvPr/>
        </p:nvSpPr>
        <p:spPr bwMode="auto">
          <a:xfrm>
            <a:off x="1643788" y="4210655"/>
            <a:ext cx="173872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defTabSz="914400" eaLnBrk="0" fontAlgn="base" hangingPunct="0">
              <a:spcBef>
                <a:spcPct val="0"/>
              </a:spcBef>
              <a:spcAft>
                <a:spcPct val="0"/>
              </a:spcAft>
            </a:pPr>
            <a:r>
              <a:rPr lang="ar-SA" altLang="en-US" sz="1800" b="1" dirty="0" smtClean="0">
                <a:solidFill>
                  <a:schemeClr val="bg1"/>
                </a:solidFill>
                <a:latin typeface="Helvetica" panose="020B0604020202020204" pitchFamily="34" charset="0"/>
                <a:cs typeface="Traditional Arabic" panose="02020603050405020304" pitchFamily="18" charset="-78"/>
              </a:rPr>
              <a:t>وحدة سكنية رقم 4</a:t>
            </a:r>
            <a:endParaRPr lang="en-US" altLang="en-US" sz="1800" b="1" dirty="0" smtClean="0">
              <a:solidFill>
                <a:schemeClr val="bg1"/>
              </a:solidFill>
              <a:latin typeface="Helvetica" panose="020B0604020202020204" pitchFamily="34" charset="0"/>
              <a:cs typeface="Traditional Arabic" panose="02020603050405020304" pitchFamily="18" charset="-78"/>
            </a:endParaRPr>
          </a:p>
        </p:txBody>
      </p:sp>
      <p:sp>
        <p:nvSpPr>
          <p:cNvPr id="87" name="Rectangle 87"/>
          <p:cNvSpPr>
            <a:spLocks noChangeArrowheads="1"/>
          </p:cNvSpPr>
          <p:nvPr/>
        </p:nvSpPr>
        <p:spPr bwMode="auto">
          <a:xfrm>
            <a:off x="1429017" y="1241146"/>
            <a:ext cx="2056618" cy="2587359"/>
          </a:xfrm>
          <a:prstGeom prst="rect">
            <a:avLst/>
          </a:prstGeom>
          <a:noFill/>
          <a:ln w="57150">
            <a:solidFill>
              <a:schemeClr val="tx1"/>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sp>
        <p:nvSpPr>
          <p:cNvPr id="88" name="Rectangle 88"/>
          <p:cNvSpPr>
            <a:spLocks noChangeArrowheads="1"/>
          </p:cNvSpPr>
          <p:nvPr/>
        </p:nvSpPr>
        <p:spPr bwMode="auto">
          <a:xfrm>
            <a:off x="5674939" y="1241146"/>
            <a:ext cx="2056618" cy="2587359"/>
          </a:xfrm>
          <a:prstGeom prst="rect">
            <a:avLst/>
          </a:prstGeom>
          <a:noFill/>
          <a:ln w="57150">
            <a:solidFill>
              <a:schemeClr val="tx1"/>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sp>
        <p:nvSpPr>
          <p:cNvPr id="89" name="Rectangle 89"/>
          <p:cNvSpPr>
            <a:spLocks noChangeArrowheads="1"/>
          </p:cNvSpPr>
          <p:nvPr/>
        </p:nvSpPr>
        <p:spPr bwMode="auto">
          <a:xfrm>
            <a:off x="5674939" y="3762162"/>
            <a:ext cx="2056618" cy="2587359"/>
          </a:xfrm>
          <a:prstGeom prst="rect">
            <a:avLst/>
          </a:prstGeom>
          <a:noFill/>
          <a:ln w="57150">
            <a:solidFill>
              <a:schemeClr val="tx1"/>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sp>
        <p:nvSpPr>
          <p:cNvPr id="90" name="Rectangle 90"/>
          <p:cNvSpPr>
            <a:spLocks noChangeArrowheads="1"/>
          </p:cNvSpPr>
          <p:nvPr/>
        </p:nvSpPr>
        <p:spPr bwMode="auto">
          <a:xfrm>
            <a:off x="1429017" y="3762162"/>
            <a:ext cx="2056618" cy="2521016"/>
          </a:xfrm>
          <a:prstGeom prst="rect">
            <a:avLst/>
          </a:prstGeom>
          <a:noFill/>
          <a:ln w="57150">
            <a:solidFill>
              <a:schemeClr val="tx1"/>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sp>
        <p:nvSpPr>
          <p:cNvPr id="91" name="Oval 91"/>
          <p:cNvSpPr>
            <a:spLocks noChangeArrowheads="1"/>
          </p:cNvSpPr>
          <p:nvPr/>
        </p:nvSpPr>
        <p:spPr bwMode="auto">
          <a:xfrm>
            <a:off x="2490498" y="2435312"/>
            <a:ext cx="132685" cy="132685"/>
          </a:xfrm>
          <a:prstGeom prst="ellipse">
            <a:avLst/>
          </a:prstGeom>
          <a:solidFill>
            <a:schemeClr val="tx2"/>
          </a:solidFill>
          <a:ln w="9525">
            <a:solidFill>
              <a:schemeClr val="tx1"/>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sp>
        <p:nvSpPr>
          <p:cNvPr id="92" name="Oval 92"/>
          <p:cNvSpPr>
            <a:spLocks noChangeArrowheads="1"/>
          </p:cNvSpPr>
          <p:nvPr/>
        </p:nvSpPr>
        <p:spPr bwMode="auto">
          <a:xfrm>
            <a:off x="6537392" y="2435312"/>
            <a:ext cx="132685" cy="132685"/>
          </a:xfrm>
          <a:prstGeom prst="ellipse">
            <a:avLst/>
          </a:prstGeom>
          <a:solidFill>
            <a:schemeClr val="tx2"/>
          </a:solidFill>
          <a:ln w="9525">
            <a:solidFill>
              <a:schemeClr val="tx1"/>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sp>
        <p:nvSpPr>
          <p:cNvPr id="93" name="Oval 93"/>
          <p:cNvSpPr>
            <a:spLocks noChangeArrowheads="1"/>
          </p:cNvSpPr>
          <p:nvPr/>
        </p:nvSpPr>
        <p:spPr bwMode="auto">
          <a:xfrm>
            <a:off x="2490498" y="4823643"/>
            <a:ext cx="132685" cy="132685"/>
          </a:xfrm>
          <a:prstGeom prst="ellipse">
            <a:avLst/>
          </a:prstGeom>
          <a:solidFill>
            <a:schemeClr val="tx2"/>
          </a:solidFill>
          <a:ln w="9525">
            <a:solidFill>
              <a:schemeClr val="tx1"/>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sp>
        <p:nvSpPr>
          <p:cNvPr id="94" name="Oval 94"/>
          <p:cNvSpPr>
            <a:spLocks noChangeArrowheads="1"/>
          </p:cNvSpPr>
          <p:nvPr/>
        </p:nvSpPr>
        <p:spPr bwMode="auto">
          <a:xfrm>
            <a:off x="6537392" y="4823643"/>
            <a:ext cx="132685" cy="132685"/>
          </a:xfrm>
          <a:prstGeom prst="ellipse">
            <a:avLst/>
          </a:prstGeom>
          <a:solidFill>
            <a:schemeClr val="tx2"/>
          </a:solidFill>
          <a:ln w="9525">
            <a:solidFill>
              <a:schemeClr val="tx1"/>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cxnSp>
        <p:nvCxnSpPr>
          <p:cNvPr id="95" name="Straight Arrow Connector 94"/>
          <p:cNvCxnSpPr/>
          <p:nvPr/>
        </p:nvCxnSpPr>
        <p:spPr>
          <a:xfrm flipH="1">
            <a:off x="1375415" y="6470625"/>
            <a:ext cx="6357083" cy="0"/>
          </a:xfrm>
          <a:prstGeom prst="straightConnector1">
            <a:avLst/>
          </a:prstGeom>
          <a:ln w="12700">
            <a:solidFill>
              <a:schemeClr val="tx2"/>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96" name="Straight Arrow Connector 95"/>
          <p:cNvCxnSpPr/>
          <p:nvPr/>
        </p:nvCxnSpPr>
        <p:spPr>
          <a:xfrm flipV="1">
            <a:off x="1266584" y="1307490"/>
            <a:ext cx="0" cy="4975688"/>
          </a:xfrm>
          <a:prstGeom prst="straightConnector1">
            <a:avLst/>
          </a:prstGeom>
          <a:ln w="12700">
            <a:solidFill>
              <a:schemeClr val="tx2"/>
            </a:solidFill>
            <a:headEnd type="triangle"/>
            <a:tailEnd type="triangle"/>
          </a:ln>
          <a:effectLst/>
        </p:spPr>
        <p:style>
          <a:lnRef idx="2">
            <a:schemeClr val="accent1"/>
          </a:lnRef>
          <a:fillRef idx="0">
            <a:schemeClr val="accent1"/>
          </a:fillRef>
          <a:effectRef idx="1">
            <a:schemeClr val="accent1"/>
          </a:effectRef>
          <a:fontRef idx="minor">
            <a:schemeClr val="tx1"/>
          </a:fontRef>
        </p:style>
      </p:cxnSp>
      <p:sp>
        <p:nvSpPr>
          <p:cNvPr id="97" name="Text Box 81"/>
          <p:cNvSpPr txBox="1">
            <a:spLocks noChangeArrowheads="1"/>
          </p:cNvSpPr>
          <p:nvPr/>
        </p:nvSpPr>
        <p:spPr bwMode="auto">
          <a:xfrm>
            <a:off x="3933133" y="3032394"/>
            <a:ext cx="142699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defTabSz="914400" rtl="1" eaLnBrk="0" fontAlgn="base" hangingPunct="0">
              <a:spcBef>
                <a:spcPct val="0"/>
              </a:spcBef>
              <a:spcAft>
                <a:spcPct val="0"/>
              </a:spcAft>
            </a:pPr>
            <a:r>
              <a:rPr lang="ar-SA" altLang="en-US" sz="1800" b="1" dirty="0" smtClean="0">
                <a:solidFill>
                  <a:schemeClr val="bg1"/>
                </a:solidFill>
                <a:cs typeface="Traditional Arabic" panose="02020603050405020304" pitchFamily="18" charset="-78"/>
              </a:rPr>
              <a:t>عيادات ومركز توزيع</a:t>
            </a:r>
            <a:endParaRPr lang="en-US" altLang="en-US" sz="1800" b="1" dirty="0" smtClean="0">
              <a:solidFill>
                <a:schemeClr val="bg1"/>
              </a:solidFill>
              <a:cs typeface="Traditional Arabic" panose="02020603050405020304" pitchFamily="18" charset="-78"/>
            </a:endParaRPr>
          </a:p>
        </p:txBody>
      </p:sp>
      <p:sp>
        <p:nvSpPr>
          <p:cNvPr id="98" name="Text Box 80"/>
          <p:cNvSpPr txBox="1">
            <a:spLocks noChangeArrowheads="1"/>
          </p:cNvSpPr>
          <p:nvPr/>
        </p:nvSpPr>
        <p:spPr bwMode="auto">
          <a:xfrm>
            <a:off x="4038855" y="1695213"/>
            <a:ext cx="9701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defTabSz="914400" eaLnBrk="0" fontAlgn="base" hangingPunct="0">
              <a:spcBef>
                <a:spcPct val="0"/>
              </a:spcBef>
              <a:spcAft>
                <a:spcPct val="0"/>
              </a:spcAft>
            </a:pPr>
            <a:r>
              <a:rPr lang="ar-SA" altLang="en-US" sz="1800" b="1" dirty="0" smtClean="0">
                <a:solidFill>
                  <a:schemeClr val="bg1"/>
                </a:solidFill>
                <a:cs typeface="Traditional Arabic" panose="02020603050405020304" pitchFamily="18" charset="-78"/>
              </a:rPr>
              <a:t>إدارة المخيم</a:t>
            </a:r>
            <a:endParaRPr lang="en-US" altLang="en-US" sz="1800" b="1" dirty="0" smtClean="0">
              <a:solidFill>
                <a:schemeClr val="bg1"/>
              </a:solidFill>
              <a:cs typeface="Traditional Arabic" panose="02020603050405020304" pitchFamily="18" charset="-78"/>
            </a:endParaRPr>
          </a:p>
        </p:txBody>
      </p:sp>
      <p:sp>
        <p:nvSpPr>
          <p:cNvPr id="99" name="Text Box 82"/>
          <p:cNvSpPr txBox="1">
            <a:spLocks noChangeArrowheads="1"/>
          </p:cNvSpPr>
          <p:nvPr/>
        </p:nvSpPr>
        <p:spPr bwMode="auto">
          <a:xfrm>
            <a:off x="4093471" y="5229186"/>
            <a:ext cx="113364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defTabSz="914400" eaLnBrk="0" fontAlgn="base" hangingPunct="0">
              <a:spcBef>
                <a:spcPct val="0"/>
              </a:spcBef>
              <a:spcAft>
                <a:spcPct val="0"/>
              </a:spcAft>
            </a:pPr>
            <a:r>
              <a:rPr lang="ar-SA" altLang="en-US" sz="1800" b="1" dirty="0" smtClean="0">
                <a:solidFill>
                  <a:schemeClr val="bg1"/>
                </a:solidFill>
                <a:cs typeface="Traditional Arabic" panose="02020603050405020304" pitchFamily="18" charset="-78"/>
              </a:rPr>
              <a:t>مدارس </a:t>
            </a:r>
          </a:p>
          <a:p>
            <a:pPr algn="ctr" defTabSz="914400" eaLnBrk="0" fontAlgn="base" hangingPunct="0">
              <a:spcBef>
                <a:spcPct val="0"/>
              </a:spcBef>
              <a:spcAft>
                <a:spcPct val="0"/>
              </a:spcAft>
            </a:pPr>
            <a:r>
              <a:rPr lang="ar-SA" altLang="en-US" sz="1800" b="1" dirty="0" smtClean="0">
                <a:solidFill>
                  <a:schemeClr val="bg1"/>
                </a:solidFill>
                <a:cs typeface="Traditional Arabic" panose="02020603050405020304" pitchFamily="18" charset="-78"/>
              </a:rPr>
              <a:t>وخدمات أخرى</a:t>
            </a:r>
            <a:endParaRPr lang="en-US" altLang="en-US" sz="1800" b="1" dirty="0" smtClean="0">
              <a:solidFill>
                <a:schemeClr val="bg1"/>
              </a:solidFill>
              <a:cs typeface="Traditional Arabic" panose="02020603050405020304" pitchFamily="18" charset="-78"/>
            </a:endParaRPr>
          </a:p>
        </p:txBody>
      </p:sp>
    </p:spTree>
    <p:extLst>
      <p:ext uri="{BB962C8B-B14F-4D97-AF65-F5344CB8AC3E}">
        <p14:creationId xmlns:p14="http://schemas.microsoft.com/office/powerpoint/2010/main" val="403806920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ما دلالة ذلك على تخطيط البرامج الإغاثيّة</a:t>
            </a:r>
            <a:r>
              <a:rPr lang="ar-SA" smtClean="0"/>
              <a:t>؟</a:t>
            </a:r>
            <a:endParaRPr lang="ar-SA"/>
          </a:p>
        </p:txBody>
      </p:sp>
      <p:sp>
        <p:nvSpPr>
          <p:cNvPr id="3" name="Content Placeholder 2"/>
          <p:cNvSpPr>
            <a:spLocks noGrp="1"/>
          </p:cNvSpPr>
          <p:nvPr>
            <p:ph idx="1"/>
          </p:nvPr>
        </p:nvSpPr>
        <p:spPr/>
        <p:txBody>
          <a:bodyPr/>
          <a:lstStyle/>
          <a:p>
            <a:pPr>
              <a:spcBef>
                <a:spcPts val="1600"/>
              </a:spcBef>
            </a:pPr>
            <a:r>
              <a:rPr lang="ar-SA" dirty="0"/>
              <a:t>إن كان تعداد السكان المنكوبين </a:t>
            </a:r>
            <a:r>
              <a:rPr lang="ar-SA" sz="2000" dirty="0" smtClean="0"/>
              <a:t>20000 </a:t>
            </a:r>
            <a:r>
              <a:rPr lang="ar-SA" dirty="0"/>
              <a:t>بالتركيبة </a:t>
            </a:r>
            <a:r>
              <a:rPr lang="ar-SA" dirty="0" err="1"/>
              <a:t>الديمغرافية</a:t>
            </a:r>
            <a:r>
              <a:rPr lang="ar-SA" dirty="0"/>
              <a:t> التالية، ما انعكاسات هذه المعلومة على توزيع مواد </a:t>
            </a:r>
            <a:r>
              <a:rPr lang="ar-SA" dirty="0" err="1"/>
              <a:t>الإيواء؟</a:t>
            </a:r>
            <a:r>
              <a:rPr lang="ar-SA" dirty="0"/>
              <a:t> لديك قطع من المشمع المقوى مساحة الواحدة منها </a:t>
            </a:r>
            <a:r>
              <a:rPr lang="ar-SA" sz="2000" dirty="0"/>
              <a:t>3،75 </a:t>
            </a:r>
            <a:r>
              <a:rPr lang="ar-SA" dirty="0"/>
              <a:t>متر </a:t>
            </a:r>
            <a:r>
              <a:rPr lang="ar-SA" dirty="0" err="1"/>
              <a:t>مربع </a:t>
            </a:r>
            <a:r>
              <a:rPr lang="ar-SA" dirty="0"/>
              <a:t>(</a:t>
            </a:r>
            <a:r>
              <a:rPr lang="ar-SA" sz="2000" dirty="0"/>
              <a:t>4 </a:t>
            </a:r>
            <a:r>
              <a:rPr lang="ar-SA" dirty="0" err="1"/>
              <a:t>م </a:t>
            </a:r>
            <a:r>
              <a:rPr lang="ar-SA" dirty="0"/>
              <a:t>× </a:t>
            </a:r>
            <a:r>
              <a:rPr lang="ar-SA" sz="2000" dirty="0"/>
              <a:t>5 </a:t>
            </a:r>
            <a:r>
              <a:rPr lang="ar-SA" dirty="0"/>
              <a:t>م) مزودة بحلقات معدنية عن الأطراف للتثبيت باستخدام الحبال، ويستطيع السكان الحصول على أعمدة خشبية من الموقع ومن المتوقع هطول أمطار غزيرة خلال الأسبوعين القادمين مع افتراض أن لديك مساحة كافية في الموقع ولا توجد معوقات أو تحفظات بشأن استخدام </a:t>
            </a:r>
            <a:r>
              <a:rPr lang="ar-SA" dirty="0" err="1"/>
              <a:t>المكان:</a:t>
            </a:r>
            <a:endParaRPr lang="ar-SA" dirty="0"/>
          </a:p>
          <a:p>
            <a:pPr lvl="1">
              <a:spcBef>
                <a:spcPts val="1600"/>
              </a:spcBef>
            </a:pPr>
            <a:r>
              <a:rPr lang="ar-SA" sz="2000" dirty="0" smtClean="0"/>
              <a:t>15000 </a:t>
            </a:r>
            <a:r>
              <a:rPr lang="ar-SA" dirty="0"/>
              <a:t>من السكان عبارة عن أسر، ومتوسط حجم الأسرة حوالي 6 أفراد</a:t>
            </a:r>
          </a:p>
          <a:p>
            <a:pPr lvl="1">
              <a:spcBef>
                <a:spcPts val="1600"/>
              </a:spcBef>
            </a:pPr>
            <a:r>
              <a:rPr lang="ar-SA" dirty="0"/>
              <a:t>ينتمي </a:t>
            </a:r>
            <a:r>
              <a:rPr lang="ar-SA" sz="2000" dirty="0" smtClean="0"/>
              <a:t>4000 </a:t>
            </a:r>
            <a:r>
              <a:rPr lang="ar-SA" dirty="0"/>
              <a:t>من السكان إلى أقلية عرقية ويقدر متوسط عدم الأسرة في هذه الفئة بحوالي 8 أفراد</a:t>
            </a:r>
          </a:p>
          <a:p>
            <a:pPr lvl="1">
              <a:spcBef>
                <a:spcPts val="1600"/>
              </a:spcBef>
            </a:pPr>
            <a:r>
              <a:rPr lang="ar-SA" sz="2000" dirty="0" smtClean="0"/>
              <a:t>1000 </a:t>
            </a:r>
            <a:r>
              <a:rPr lang="ar-SA" dirty="0"/>
              <a:t>من السكان كانوا محاربين قبل نزوحهم ومنهم أطفال تم تجنيدهم للقتال وجميع هذه الفئة من الذكور الذين تتراوح أعمارهم بين </a:t>
            </a:r>
            <a:r>
              <a:rPr lang="ar-SA" sz="2000" dirty="0"/>
              <a:t>10 </a:t>
            </a:r>
            <a:r>
              <a:rPr lang="ar-SA" sz="2000" dirty="0" err="1"/>
              <a:t>و22</a:t>
            </a:r>
            <a:r>
              <a:rPr lang="ar-SA" sz="2000" dirty="0"/>
              <a:t> </a:t>
            </a:r>
            <a:r>
              <a:rPr lang="ar-SA" dirty="0"/>
              <a:t>سنة وليس لديهم أي علاقات أسرية مع باقي السكان</a:t>
            </a:r>
            <a:r>
              <a:rPr lang="ar-SA" dirty="0" smtClean="0"/>
              <a:t>.</a:t>
            </a:r>
            <a:endParaRPr lang="ar-SA" dirty="0"/>
          </a:p>
        </p:txBody>
      </p:sp>
      <p:sp>
        <p:nvSpPr>
          <p:cNvPr id="6" name="Footer Placeholder 3"/>
          <p:cNvSpPr>
            <a:spLocks noGrp="1"/>
          </p:cNvSpPr>
          <p:nvPr>
            <p:ph type="ftr" sz="quarter" idx="3"/>
          </p:nvPr>
        </p:nvSpPr>
        <p:spPr>
          <a:xfrm>
            <a:off x="2672180" y="6329599"/>
            <a:ext cx="6014622" cy="365125"/>
          </a:xfrm>
        </p:spPr>
        <p:txBody>
          <a:bodyPr/>
          <a:lstStyle/>
          <a:p>
            <a:r>
              <a:rPr lang="ar-SA" dirty="0" smtClean="0"/>
              <a:t>الجزء"أ</a:t>
            </a:r>
            <a:r>
              <a:rPr lang="ar-TN" dirty="0" smtClean="0"/>
              <a:t> </a:t>
            </a:r>
            <a:r>
              <a:rPr lang="ar-SA" dirty="0" smtClean="0"/>
              <a:t>“16</a:t>
            </a:r>
            <a:r>
              <a:rPr lang="ar-TN" dirty="0" smtClean="0"/>
              <a:t>-</a:t>
            </a:r>
            <a:r>
              <a:rPr lang="ar-EG" dirty="0" smtClean="0"/>
              <a:t> </a:t>
            </a:r>
            <a:r>
              <a:rPr lang="ar-TN" dirty="0" smtClean="0"/>
              <a:t>مجموعة</a:t>
            </a:r>
            <a:r>
              <a:rPr lang="ar-SA" dirty="0" smtClean="0"/>
              <a:t> اسفير التدريبية </a:t>
            </a:r>
            <a:r>
              <a:rPr lang="ar-TN" dirty="0" smtClean="0"/>
              <a:t> </a:t>
            </a:r>
            <a:r>
              <a:rPr lang="ar-SA" dirty="0" smtClean="0"/>
              <a:t>2015</a:t>
            </a:r>
            <a:endParaRPr lang="fr-CH" dirty="0"/>
          </a:p>
        </p:txBody>
      </p:sp>
    </p:spTree>
    <p:extLst>
      <p:ext uri="{BB962C8B-B14F-4D97-AF65-F5344CB8AC3E}">
        <p14:creationId xmlns:p14="http://schemas.microsoft.com/office/powerpoint/2010/main" val="945059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ما هي خطتك الأساسيّة؟ </a:t>
            </a:r>
          </a:p>
        </p:txBody>
      </p:sp>
      <p:sp>
        <p:nvSpPr>
          <p:cNvPr id="3" name="Content Placeholder 2"/>
          <p:cNvSpPr>
            <a:spLocks noGrp="1"/>
          </p:cNvSpPr>
          <p:nvPr>
            <p:ph idx="1"/>
          </p:nvPr>
        </p:nvSpPr>
        <p:spPr>
          <a:xfrm>
            <a:off x="6086900" y="1369242"/>
            <a:ext cx="2599899" cy="4785722"/>
          </a:xfrm>
        </p:spPr>
        <p:txBody>
          <a:bodyPr/>
          <a:lstStyle/>
          <a:p>
            <a:pPr>
              <a:spcBef>
                <a:spcPts val="2400"/>
              </a:spcBef>
            </a:pPr>
            <a:r>
              <a:rPr lang="ar-SA"/>
              <a:t>ما هي الإرشادات الواردة في دليل اسفير التي تساعدك  في تخطيط برنامجك لتوزيع المشمع المقوى؟</a:t>
            </a:r>
          </a:p>
          <a:p>
            <a:pPr>
              <a:spcBef>
                <a:spcPts val="2400"/>
              </a:spcBef>
            </a:pPr>
            <a:r>
              <a:rPr lang="ar-SA"/>
              <a:t> ما هي خطتك الأساسية</a:t>
            </a:r>
            <a:r>
              <a:rPr lang="ar-SA" smtClean="0"/>
              <a:t>؟</a:t>
            </a:r>
            <a:endParaRPr lang="ar-SA"/>
          </a:p>
        </p:txBody>
      </p:sp>
      <p:pic>
        <p:nvPicPr>
          <p:cNvPr id="5" name="Picture 5" descr="prod_pe_untarps"/>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500237" y="1369242"/>
            <a:ext cx="5586663" cy="4204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Footer Placeholder 3"/>
          <p:cNvSpPr>
            <a:spLocks noGrp="1"/>
          </p:cNvSpPr>
          <p:nvPr>
            <p:ph type="ftr" sz="quarter" idx="3"/>
          </p:nvPr>
        </p:nvSpPr>
        <p:spPr>
          <a:xfrm>
            <a:off x="2672180" y="6329599"/>
            <a:ext cx="6014622" cy="365125"/>
          </a:xfrm>
        </p:spPr>
        <p:txBody>
          <a:bodyPr/>
          <a:lstStyle/>
          <a:p>
            <a:r>
              <a:rPr lang="ar-SA" dirty="0" smtClean="0"/>
              <a:t>الجزء"أ</a:t>
            </a:r>
            <a:r>
              <a:rPr lang="ar-TN" dirty="0" smtClean="0"/>
              <a:t> </a:t>
            </a:r>
            <a:r>
              <a:rPr lang="ar-SA" dirty="0" smtClean="0"/>
              <a:t>“16</a:t>
            </a:r>
            <a:r>
              <a:rPr lang="ar-TN" dirty="0" smtClean="0"/>
              <a:t>-</a:t>
            </a:r>
            <a:r>
              <a:rPr lang="ar-EG" dirty="0" smtClean="0"/>
              <a:t> </a:t>
            </a:r>
            <a:r>
              <a:rPr lang="ar-TN" dirty="0" smtClean="0"/>
              <a:t>مجموعة</a:t>
            </a:r>
            <a:r>
              <a:rPr lang="ar-SA" dirty="0" smtClean="0"/>
              <a:t> اسفير التدريبية </a:t>
            </a:r>
            <a:r>
              <a:rPr lang="ar-TN" dirty="0" smtClean="0"/>
              <a:t> </a:t>
            </a:r>
            <a:r>
              <a:rPr lang="ar-SA" dirty="0" smtClean="0"/>
              <a:t>2015</a:t>
            </a:r>
            <a:endParaRPr lang="fr-CH" dirty="0"/>
          </a:p>
        </p:txBody>
      </p:sp>
    </p:spTree>
    <p:extLst>
      <p:ext uri="{BB962C8B-B14F-4D97-AF65-F5344CB8AC3E}">
        <p14:creationId xmlns:p14="http://schemas.microsoft.com/office/powerpoint/2010/main" val="324002042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إجابة واحدة...</a:t>
            </a:r>
          </a:p>
        </p:txBody>
      </p:sp>
      <p:sp>
        <p:nvSpPr>
          <p:cNvPr id="5" name="Oval 4"/>
          <p:cNvSpPr/>
          <p:nvPr/>
        </p:nvSpPr>
        <p:spPr>
          <a:xfrm>
            <a:off x="997706" y="1578986"/>
            <a:ext cx="3098074" cy="2081560"/>
          </a:xfrm>
          <a:prstGeom prst="ellipse">
            <a:avLst/>
          </a:prstGeom>
          <a:solidFill>
            <a:schemeClr val="accent5">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1600"/>
              </a:spcBef>
            </a:pPr>
            <a:endParaRPr lang="en-GB" sz="2200"/>
          </a:p>
        </p:txBody>
      </p:sp>
      <p:sp>
        <p:nvSpPr>
          <p:cNvPr id="6" name="Content Placeholder 3"/>
          <p:cNvSpPr>
            <a:spLocks noGrp="1"/>
          </p:cNvSpPr>
          <p:nvPr>
            <p:ph idx="1"/>
          </p:nvPr>
        </p:nvSpPr>
        <p:spPr>
          <a:xfrm>
            <a:off x="1190803" y="1888352"/>
            <a:ext cx="2711881" cy="1462828"/>
          </a:xfrm>
        </p:spPr>
        <p:txBody>
          <a:bodyPr anchor="ctr"/>
          <a:lstStyle/>
          <a:p>
            <a:pPr algn="ctr" rtl="1">
              <a:spcBef>
                <a:spcPts val="1600"/>
              </a:spcBef>
            </a:pPr>
            <a:r>
              <a:rPr lang="ar-TN" dirty="0" smtClean="0">
                <a:cs typeface="+mn-cs"/>
              </a:rPr>
              <a:t>15.000 شخص متوسط حجم الأسرة 6</a:t>
            </a:r>
          </a:p>
          <a:p>
            <a:pPr algn="ctr" rtl="1">
              <a:spcBef>
                <a:spcPts val="1600"/>
              </a:spcBef>
            </a:pPr>
            <a:r>
              <a:rPr lang="ar-TN" dirty="0" smtClean="0">
                <a:cs typeface="+mn-cs"/>
              </a:rPr>
              <a:t> يعني 2500 عائلة.</a:t>
            </a:r>
          </a:p>
        </p:txBody>
      </p:sp>
      <p:grpSp>
        <p:nvGrpSpPr>
          <p:cNvPr id="7" name="Group 6"/>
          <p:cNvGrpSpPr/>
          <p:nvPr/>
        </p:nvGrpSpPr>
        <p:grpSpPr>
          <a:xfrm>
            <a:off x="5545179" y="1554800"/>
            <a:ext cx="2265263" cy="1483712"/>
            <a:chOff x="883300" y="1651374"/>
            <a:chExt cx="2265263" cy="1483712"/>
          </a:xfrm>
        </p:grpSpPr>
        <p:sp>
          <p:nvSpPr>
            <p:cNvPr id="8" name="Oval 7"/>
            <p:cNvSpPr/>
            <p:nvPr/>
          </p:nvSpPr>
          <p:spPr>
            <a:xfrm>
              <a:off x="883300" y="1651374"/>
              <a:ext cx="2265263" cy="1483712"/>
            </a:xfrm>
            <a:prstGeom prst="ellipse">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1600"/>
                </a:spcBef>
              </a:pPr>
              <a:endParaRPr lang="en-GB" sz="2200"/>
            </a:p>
          </p:txBody>
        </p:sp>
        <p:sp>
          <p:nvSpPr>
            <p:cNvPr id="9" name="Content Placeholder 3"/>
            <p:cNvSpPr txBox="1">
              <a:spLocks/>
            </p:cNvSpPr>
            <p:nvPr/>
          </p:nvSpPr>
          <p:spPr>
            <a:xfrm>
              <a:off x="1232026" y="1930702"/>
              <a:ext cx="1567810" cy="925057"/>
            </a:xfrm>
            <a:prstGeom prst="rect">
              <a:avLst/>
            </a:prstGeom>
          </p:spPr>
          <p:txBody>
            <a:bodyPr vert="horz" lIns="91440" tIns="45720" rIns="91440" bIns="45720" rtlCol="0" anchor="ctr">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rtl="1">
                <a:spcBef>
                  <a:spcPts val="1600"/>
                </a:spcBef>
              </a:pPr>
              <a:r>
                <a:rPr lang="ar-TN" dirty="0" smtClean="0">
                  <a:cs typeface="+mn-cs"/>
                </a:rPr>
                <a:t>1000 جندي </a:t>
              </a:r>
            </a:p>
            <a:p>
              <a:pPr algn="ctr" rtl="1">
                <a:spcBef>
                  <a:spcPts val="1600"/>
                </a:spcBef>
              </a:pPr>
              <a:endParaRPr lang="en-GB" dirty="0" smtClean="0">
                <a:cs typeface="+mn-cs"/>
              </a:endParaRPr>
            </a:p>
          </p:txBody>
        </p:sp>
      </p:grpSp>
      <p:grpSp>
        <p:nvGrpSpPr>
          <p:cNvPr id="10" name="Group 9"/>
          <p:cNvGrpSpPr/>
          <p:nvPr/>
        </p:nvGrpSpPr>
        <p:grpSpPr>
          <a:xfrm>
            <a:off x="3148563" y="3783423"/>
            <a:ext cx="3098074" cy="1994746"/>
            <a:chOff x="3148563" y="3783423"/>
            <a:chExt cx="3098074" cy="1994746"/>
          </a:xfrm>
        </p:grpSpPr>
        <p:sp>
          <p:nvSpPr>
            <p:cNvPr id="11" name="Oval 10"/>
            <p:cNvSpPr/>
            <p:nvPr/>
          </p:nvSpPr>
          <p:spPr>
            <a:xfrm>
              <a:off x="3148563" y="3783423"/>
              <a:ext cx="3098074" cy="1994746"/>
            </a:xfrm>
            <a:prstGeom prst="ellipse">
              <a:avLst/>
            </a:prstGeom>
            <a:solidFill>
              <a:schemeClr val="bg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1600"/>
                </a:spcBef>
              </a:pPr>
              <a:endParaRPr lang="en-GB" sz="2200"/>
            </a:p>
          </p:txBody>
        </p:sp>
        <p:sp>
          <p:nvSpPr>
            <p:cNvPr id="12" name="Content Placeholder 3"/>
            <p:cNvSpPr txBox="1">
              <a:spLocks/>
            </p:cNvSpPr>
            <p:nvPr/>
          </p:nvSpPr>
          <p:spPr>
            <a:xfrm>
              <a:off x="3365552" y="4020778"/>
              <a:ext cx="2664097" cy="1520037"/>
            </a:xfrm>
            <a:prstGeom prst="rect">
              <a:avLst/>
            </a:prstGeom>
          </p:spPr>
          <p:txBody>
            <a:bodyPr vert="horz" lIns="91440" tIns="45720" rIns="91440" bIns="45720" rtlCol="0" anchor="t" anchorCtr="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rtl="1">
                <a:spcBef>
                  <a:spcPts val="1600"/>
                </a:spcBef>
              </a:pPr>
              <a:r>
                <a:rPr lang="ar-TN" dirty="0" smtClean="0">
                  <a:cs typeface="+mn-cs"/>
                </a:rPr>
                <a:t>4000 شخص متوسط حجم الأسرة 8</a:t>
              </a:r>
            </a:p>
            <a:p>
              <a:pPr algn="ctr" rtl="1">
                <a:spcBef>
                  <a:spcPts val="1600"/>
                </a:spcBef>
              </a:pPr>
              <a:r>
                <a:rPr lang="ar-TN" dirty="0" smtClean="0">
                  <a:cs typeface="+mn-cs"/>
                </a:rPr>
                <a:t> يعني 500 عائلة.</a:t>
              </a:r>
            </a:p>
            <a:p>
              <a:pPr algn="ctr" rtl="1">
                <a:spcBef>
                  <a:spcPts val="1600"/>
                </a:spcBef>
              </a:pPr>
              <a:endParaRPr lang="en-GB" dirty="0">
                <a:cs typeface="+mn-cs"/>
              </a:endParaRPr>
            </a:p>
          </p:txBody>
        </p:sp>
      </p:grpSp>
      <p:sp>
        <p:nvSpPr>
          <p:cNvPr id="14" name="Footer Placeholder 3"/>
          <p:cNvSpPr>
            <a:spLocks noGrp="1"/>
          </p:cNvSpPr>
          <p:nvPr>
            <p:ph type="ftr" sz="quarter" idx="3"/>
          </p:nvPr>
        </p:nvSpPr>
        <p:spPr>
          <a:xfrm>
            <a:off x="2672180" y="6329599"/>
            <a:ext cx="6014622" cy="365125"/>
          </a:xfrm>
        </p:spPr>
        <p:txBody>
          <a:bodyPr/>
          <a:lstStyle/>
          <a:p>
            <a:r>
              <a:rPr lang="ar-SA" dirty="0" smtClean="0"/>
              <a:t>الجزء"أ</a:t>
            </a:r>
            <a:r>
              <a:rPr lang="ar-TN" dirty="0" smtClean="0"/>
              <a:t> </a:t>
            </a:r>
            <a:r>
              <a:rPr lang="ar-SA" dirty="0" smtClean="0"/>
              <a:t>“16</a:t>
            </a:r>
            <a:r>
              <a:rPr lang="ar-TN" dirty="0" smtClean="0"/>
              <a:t>-</a:t>
            </a:r>
            <a:r>
              <a:rPr lang="ar-EG" dirty="0" smtClean="0"/>
              <a:t> </a:t>
            </a:r>
            <a:r>
              <a:rPr lang="ar-TN" dirty="0" smtClean="0"/>
              <a:t>مجموعة</a:t>
            </a:r>
            <a:r>
              <a:rPr lang="ar-SA" dirty="0" smtClean="0"/>
              <a:t> اسفير التدريبية </a:t>
            </a:r>
            <a:r>
              <a:rPr lang="ar-TN" dirty="0" smtClean="0"/>
              <a:t> </a:t>
            </a:r>
            <a:r>
              <a:rPr lang="ar-SA" dirty="0" smtClean="0"/>
              <a:t>2015</a:t>
            </a:r>
            <a:endParaRPr lang="fr-CH" dirty="0"/>
          </a:p>
        </p:txBody>
      </p:sp>
    </p:spTree>
    <p:extLst>
      <p:ext uri="{BB962C8B-B14F-4D97-AF65-F5344CB8AC3E}">
        <p14:creationId xmlns:p14="http://schemas.microsoft.com/office/powerpoint/2010/main" val="125055819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ar-SA"/>
              <a:t>إجابة واحدة(بقيّة)...</a:t>
            </a:r>
          </a:p>
        </p:txBody>
      </p:sp>
      <p:sp>
        <p:nvSpPr>
          <p:cNvPr id="7" name="Rectangle 4"/>
          <p:cNvSpPr>
            <a:spLocks noChangeArrowheads="1"/>
          </p:cNvSpPr>
          <p:nvPr/>
        </p:nvSpPr>
        <p:spPr bwMode="auto">
          <a:xfrm rot="1631180">
            <a:off x="1055688" y="1711796"/>
            <a:ext cx="2954337" cy="4191000"/>
          </a:xfrm>
          <a:prstGeom prst="rect">
            <a:avLst/>
          </a:prstGeom>
          <a:solidFill>
            <a:schemeClr val="accent5">
              <a:lumMod val="20000"/>
              <a:lumOff val="80000"/>
            </a:schemeClr>
          </a:solidFill>
          <a:ln w="6350">
            <a:solidFill>
              <a:schemeClr val="tx2"/>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sz="2200" b="1">
              <a:solidFill>
                <a:schemeClr val="tx2"/>
              </a:solidFill>
              <a:latin typeface="Traditional Arabic" panose="02020603050405020304" pitchFamily="18" charset="-78"/>
              <a:cs typeface="Traditional Arabic" panose="02020603050405020304" pitchFamily="18" charset="-78"/>
            </a:endParaRPr>
          </a:p>
        </p:txBody>
      </p:sp>
      <p:sp>
        <p:nvSpPr>
          <p:cNvPr id="8" name="Line 10"/>
          <p:cNvSpPr>
            <a:spLocks noChangeShapeType="1"/>
          </p:cNvSpPr>
          <p:nvPr/>
        </p:nvSpPr>
        <p:spPr bwMode="auto">
          <a:xfrm rot="21480000">
            <a:off x="1241615" y="3105809"/>
            <a:ext cx="2601913" cy="1447800"/>
          </a:xfrm>
          <a:prstGeom prst="line">
            <a:avLst/>
          </a:prstGeom>
          <a:noFill/>
          <a:ln w="6350">
            <a:solidFill>
              <a:schemeClr val="tx2"/>
            </a:solidFill>
            <a:prstDash val="dash"/>
            <a:round/>
            <a:headEnd/>
            <a:tailEnd/>
          </a:ln>
          <a:extLst>
            <a:ext uri="{909E8E84-426E-40DD-AFC4-6F175D3DCCD1}">
              <a14:hiddenFill xmlns:a14="http://schemas.microsoft.com/office/drawing/2010/main">
                <a:noFill/>
              </a14:hiddenFill>
            </a:ext>
          </a:extLst>
        </p:spPr>
        <p:txBody>
          <a:bodyPr wrap="none"/>
          <a:lstStyle/>
          <a:p>
            <a:endParaRPr lang="en-US" sz="2200" b="1">
              <a:solidFill>
                <a:schemeClr val="tx2"/>
              </a:solidFill>
              <a:latin typeface="Traditional Arabic" panose="02020603050405020304" pitchFamily="18" charset="-78"/>
              <a:cs typeface="Traditional Arabic" panose="02020603050405020304" pitchFamily="18" charset="-78"/>
            </a:endParaRPr>
          </a:p>
        </p:txBody>
      </p:sp>
      <p:sp>
        <p:nvSpPr>
          <p:cNvPr id="9" name="Text Box 16"/>
          <p:cNvSpPr txBox="1">
            <a:spLocks noChangeArrowheads="1"/>
          </p:cNvSpPr>
          <p:nvPr/>
        </p:nvSpPr>
        <p:spPr bwMode="auto">
          <a:xfrm rot="1733775">
            <a:off x="1434251" y="5207134"/>
            <a:ext cx="63511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rtl="1"/>
            <a:r>
              <a:rPr lang="ar-TN" altLang="en-US" sz="2200" b="1" smtClean="0">
                <a:solidFill>
                  <a:schemeClr val="tx2"/>
                </a:solidFill>
                <a:latin typeface="Traditional Arabic" panose="02020603050405020304" pitchFamily="18" charset="-78"/>
                <a:cs typeface="Traditional Arabic" panose="02020603050405020304" pitchFamily="18" charset="-78"/>
              </a:rPr>
              <a:t>4</a:t>
            </a:r>
            <a:r>
              <a:rPr lang="en-GB" altLang="en-US" sz="2200" b="1" smtClean="0">
                <a:solidFill>
                  <a:schemeClr val="tx2"/>
                </a:solidFill>
                <a:latin typeface="Traditional Arabic" panose="02020603050405020304" pitchFamily="18" charset="-78"/>
                <a:cs typeface="Traditional Arabic" panose="02020603050405020304" pitchFamily="18" charset="-78"/>
              </a:rPr>
              <a:t> </a:t>
            </a:r>
            <a:r>
              <a:rPr lang="ar-TN" altLang="en-US" sz="2200" b="1" smtClean="0">
                <a:solidFill>
                  <a:schemeClr val="tx2"/>
                </a:solidFill>
                <a:latin typeface="Traditional Arabic" panose="02020603050405020304" pitchFamily="18" charset="-78"/>
                <a:cs typeface="Traditional Arabic" panose="02020603050405020304" pitchFamily="18" charset="-78"/>
              </a:rPr>
              <a:t>متر</a:t>
            </a:r>
            <a:endParaRPr lang="en-US" altLang="en-US" sz="2200" b="1" dirty="0">
              <a:solidFill>
                <a:schemeClr val="tx2"/>
              </a:solidFill>
              <a:latin typeface="Traditional Arabic" panose="02020603050405020304" pitchFamily="18" charset="-78"/>
              <a:cs typeface="Traditional Arabic" panose="02020603050405020304" pitchFamily="18" charset="-78"/>
            </a:endParaRPr>
          </a:p>
        </p:txBody>
      </p:sp>
      <p:sp>
        <p:nvSpPr>
          <p:cNvPr id="10" name="Text Box 17"/>
          <p:cNvSpPr txBox="1">
            <a:spLocks noChangeArrowheads="1"/>
          </p:cNvSpPr>
          <p:nvPr/>
        </p:nvSpPr>
        <p:spPr bwMode="auto">
          <a:xfrm rot="17735200">
            <a:off x="653202" y="2532196"/>
            <a:ext cx="63511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l"/>
            <a:r>
              <a:rPr lang="ar-TN" altLang="en-US" sz="2200" b="1" smtClean="0">
                <a:solidFill>
                  <a:schemeClr val="tx2"/>
                </a:solidFill>
                <a:latin typeface="Traditional Arabic" panose="02020603050405020304" pitchFamily="18" charset="-78"/>
                <a:cs typeface="Traditional Arabic" panose="02020603050405020304" pitchFamily="18" charset="-78"/>
              </a:rPr>
              <a:t>متر</a:t>
            </a:r>
            <a:r>
              <a:rPr lang="en-GB" altLang="en-US" sz="2200" b="1" smtClean="0">
                <a:solidFill>
                  <a:schemeClr val="tx2"/>
                </a:solidFill>
                <a:latin typeface="Traditional Arabic" panose="02020603050405020304" pitchFamily="18" charset="-78"/>
                <a:cs typeface="Traditional Arabic" panose="02020603050405020304" pitchFamily="18" charset="-78"/>
              </a:rPr>
              <a:t> </a:t>
            </a:r>
            <a:r>
              <a:rPr lang="en-US" altLang="en-US" sz="2200" b="1" smtClean="0">
                <a:solidFill>
                  <a:schemeClr val="tx2"/>
                </a:solidFill>
                <a:latin typeface="Traditional Arabic" panose="02020603050405020304" pitchFamily="18" charset="-78"/>
                <a:cs typeface="Traditional Arabic" panose="02020603050405020304" pitchFamily="18" charset="-78"/>
              </a:rPr>
              <a:t>5</a:t>
            </a:r>
            <a:endParaRPr lang="en-US" altLang="en-US" sz="2200" b="1" dirty="0">
              <a:solidFill>
                <a:schemeClr val="tx2"/>
              </a:solidFill>
              <a:latin typeface="Traditional Arabic" panose="02020603050405020304" pitchFamily="18" charset="-78"/>
              <a:cs typeface="Traditional Arabic" panose="02020603050405020304" pitchFamily="18" charset="-78"/>
            </a:endParaRPr>
          </a:p>
        </p:txBody>
      </p:sp>
      <p:sp>
        <p:nvSpPr>
          <p:cNvPr id="11" name="Text Box 19"/>
          <p:cNvSpPr txBox="1">
            <a:spLocks noChangeArrowheads="1"/>
          </p:cNvSpPr>
          <p:nvPr/>
        </p:nvSpPr>
        <p:spPr bwMode="auto">
          <a:xfrm>
            <a:off x="2228850" y="2664296"/>
            <a:ext cx="124425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ar-TN" altLang="en-US" sz="2200" b="1" smtClean="0">
                <a:solidFill>
                  <a:schemeClr val="tx2"/>
                </a:solidFill>
                <a:latin typeface="Traditional Arabic" panose="02020603050405020304" pitchFamily="18" charset="-78"/>
                <a:cs typeface="Traditional Arabic" panose="02020603050405020304" pitchFamily="18" charset="-78"/>
              </a:rPr>
              <a:t>متر مربّع</a:t>
            </a:r>
            <a:r>
              <a:rPr lang="en-GB" altLang="en-US" sz="2200" b="1" smtClean="0">
                <a:solidFill>
                  <a:schemeClr val="tx2"/>
                </a:solidFill>
                <a:latin typeface="Traditional Arabic" panose="02020603050405020304" pitchFamily="18" charset="-78"/>
                <a:cs typeface="Traditional Arabic" panose="02020603050405020304" pitchFamily="18" charset="-78"/>
              </a:rPr>
              <a:t> </a:t>
            </a:r>
            <a:r>
              <a:rPr lang="en-US" altLang="en-US" sz="2200" b="1" smtClean="0">
                <a:solidFill>
                  <a:schemeClr val="tx2"/>
                </a:solidFill>
                <a:latin typeface="Traditional Arabic" panose="02020603050405020304" pitchFamily="18" charset="-78"/>
                <a:cs typeface="Traditional Arabic" panose="02020603050405020304" pitchFamily="18" charset="-78"/>
              </a:rPr>
              <a:t>20 </a:t>
            </a:r>
            <a:endParaRPr lang="en-US" altLang="en-US" sz="2200" b="1" baseline="30000" dirty="0">
              <a:solidFill>
                <a:schemeClr val="tx2"/>
              </a:solidFill>
              <a:latin typeface="Traditional Arabic" panose="02020603050405020304" pitchFamily="18" charset="-78"/>
              <a:cs typeface="Traditional Arabic" panose="02020603050405020304" pitchFamily="18" charset="-78"/>
            </a:endParaRPr>
          </a:p>
        </p:txBody>
      </p:sp>
      <p:grpSp>
        <p:nvGrpSpPr>
          <p:cNvPr id="12" name="Group 22"/>
          <p:cNvGrpSpPr>
            <a:grpSpLocks/>
          </p:cNvGrpSpPr>
          <p:nvPr/>
        </p:nvGrpSpPr>
        <p:grpSpPr bwMode="auto">
          <a:xfrm>
            <a:off x="2813050" y="2054696"/>
            <a:ext cx="5838825" cy="4780810"/>
            <a:chOff x="2208" y="960"/>
            <a:chExt cx="3984" cy="2736"/>
          </a:xfrm>
        </p:grpSpPr>
        <p:grpSp>
          <p:nvGrpSpPr>
            <p:cNvPr id="13" name="Group 9"/>
            <p:cNvGrpSpPr>
              <a:grpSpLocks/>
            </p:cNvGrpSpPr>
            <p:nvPr/>
          </p:nvGrpSpPr>
          <p:grpSpPr bwMode="auto">
            <a:xfrm rot="-916326">
              <a:off x="2208" y="960"/>
              <a:ext cx="3808" cy="1776"/>
              <a:chOff x="384" y="1632"/>
              <a:chExt cx="3808" cy="1776"/>
            </a:xfrm>
          </p:grpSpPr>
          <p:sp>
            <p:nvSpPr>
              <p:cNvPr id="20" name="Freeform 8"/>
              <p:cNvSpPr>
                <a:spLocks/>
              </p:cNvSpPr>
              <p:nvPr/>
            </p:nvSpPr>
            <p:spPr bwMode="auto">
              <a:xfrm>
                <a:off x="1440" y="1632"/>
                <a:ext cx="2752" cy="1766"/>
              </a:xfrm>
              <a:custGeom>
                <a:avLst/>
                <a:gdLst>
                  <a:gd name="T0" fmla="*/ 1740 w 2752"/>
                  <a:gd name="T1" fmla="*/ 876 h 1766"/>
                  <a:gd name="T2" fmla="*/ 2184 w 2752"/>
                  <a:gd name="T3" fmla="*/ 1248 h 1766"/>
                  <a:gd name="T4" fmla="*/ 2556 w 2752"/>
                  <a:gd name="T5" fmla="*/ 1608 h 1766"/>
                  <a:gd name="T6" fmla="*/ 2640 w 2752"/>
                  <a:gd name="T7" fmla="*/ 1692 h 1766"/>
                  <a:gd name="T8" fmla="*/ 2748 w 2752"/>
                  <a:gd name="T9" fmla="*/ 1764 h 1766"/>
                  <a:gd name="T10" fmla="*/ 2736 w 2752"/>
                  <a:gd name="T11" fmla="*/ 1764 h 1766"/>
                  <a:gd name="T12" fmla="*/ 240 w 2752"/>
                  <a:gd name="T13" fmla="*/ 624 h 1766"/>
                  <a:gd name="T14" fmla="*/ 0 w 2752"/>
                  <a:gd name="T15" fmla="*/ 0 h 1766"/>
                  <a:gd name="T16" fmla="*/ 1740 w 2752"/>
                  <a:gd name="T17" fmla="*/ 876 h 17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52"/>
                  <a:gd name="T28" fmla="*/ 0 h 1766"/>
                  <a:gd name="T29" fmla="*/ 2752 w 2752"/>
                  <a:gd name="T30" fmla="*/ 1766 h 17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52" h="1766">
                    <a:moveTo>
                      <a:pt x="1740" y="876"/>
                    </a:moveTo>
                    <a:cubicBezTo>
                      <a:pt x="1944" y="944"/>
                      <a:pt x="1823" y="898"/>
                      <a:pt x="2184" y="1248"/>
                    </a:cubicBezTo>
                    <a:cubicBezTo>
                      <a:pt x="2308" y="1368"/>
                      <a:pt x="2556" y="1608"/>
                      <a:pt x="2556" y="1608"/>
                    </a:cubicBezTo>
                    <a:cubicBezTo>
                      <a:pt x="2572" y="1674"/>
                      <a:pt x="2578" y="1671"/>
                      <a:pt x="2640" y="1692"/>
                    </a:cubicBezTo>
                    <a:cubicBezTo>
                      <a:pt x="2683" y="1735"/>
                      <a:pt x="2697" y="1739"/>
                      <a:pt x="2748" y="1764"/>
                    </a:cubicBezTo>
                    <a:cubicBezTo>
                      <a:pt x="2752" y="1766"/>
                      <a:pt x="2740" y="1764"/>
                      <a:pt x="2736" y="1764"/>
                    </a:cubicBezTo>
                    <a:lnTo>
                      <a:pt x="240" y="624"/>
                    </a:lnTo>
                    <a:lnTo>
                      <a:pt x="0" y="0"/>
                    </a:lnTo>
                    <a:lnTo>
                      <a:pt x="1740" y="876"/>
                    </a:lnTo>
                    <a:close/>
                  </a:path>
                </a:pathLst>
              </a:custGeom>
              <a:solidFill>
                <a:schemeClr val="bg1"/>
              </a:solidFill>
              <a:ln w="9525">
                <a:solidFill>
                  <a:schemeClr val="tx1"/>
                </a:solidFill>
                <a:round/>
                <a:headEnd/>
                <a:tailEnd/>
              </a:ln>
            </p:spPr>
            <p:txBody>
              <a:bodyPr wrap="none"/>
              <a:lstStyle/>
              <a:p>
                <a:endParaRPr lang="en-US" sz="2200" b="1">
                  <a:solidFill>
                    <a:schemeClr val="tx2"/>
                  </a:solidFill>
                  <a:latin typeface="Traditional Arabic" panose="02020603050405020304" pitchFamily="18" charset="-78"/>
                  <a:cs typeface="Traditional Arabic" panose="02020603050405020304" pitchFamily="18" charset="-78"/>
                </a:endParaRPr>
              </a:p>
            </p:txBody>
          </p:sp>
          <p:sp>
            <p:nvSpPr>
              <p:cNvPr id="21" name="Freeform 7"/>
              <p:cNvSpPr>
                <a:spLocks/>
              </p:cNvSpPr>
              <p:nvPr/>
            </p:nvSpPr>
            <p:spPr bwMode="auto">
              <a:xfrm>
                <a:off x="384" y="1632"/>
                <a:ext cx="2784" cy="1776"/>
              </a:xfrm>
              <a:custGeom>
                <a:avLst/>
                <a:gdLst>
                  <a:gd name="T0" fmla="*/ 0 w 2784"/>
                  <a:gd name="T1" fmla="*/ 864 h 1776"/>
                  <a:gd name="T2" fmla="*/ 1776 w 2784"/>
                  <a:gd name="T3" fmla="*/ 1776 h 1776"/>
                  <a:gd name="T4" fmla="*/ 2784 w 2784"/>
                  <a:gd name="T5" fmla="*/ 864 h 1776"/>
                  <a:gd name="T6" fmla="*/ 1056 w 2784"/>
                  <a:gd name="T7" fmla="*/ 0 h 1776"/>
                  <a:gd name="T8" fmla="*/ 0 w 2784"/>
                  <a:gd name="T9" fmla="*/ 864 h 1776"/>
                  <a:gd name="T10" fmla="*/ 0 60000 65536"/>
                  <a:gd name="T11" fmla="*/ 0 60000 65536"/>
                  <a:gd name="T12" fmla="*/ 0 60000 65536"/>
                  <a:gd name="T13" fmla="*/ 0 60000 65536"/>
                  <a:gd name="T14" fmla="*/ 0 60000 65536"/>
                  <a:gd name="T15" fmla="*/ 0 w 2784"/>
                  <a:gd name="T16" fmla="*/ 0 h 1776"/>
                  <a:gd name="T17" fmla="*/ 2784 w 2784"/>
                  <a:gd name="T18" fmla="*/ 1776 h 1776"/>
                </a:gdLst>
                <a:ahLst/>
                <a:cxnLst>
                  <a:cxn ang="T10">
                    <a:pos x="T0" y="T1"/>
                  </a:cxn>
                  <a:cxn ang="T11">
                    <a:pos x="T2" y="T3"/>
                  </a:cxn>
                  <a:cxn ang="T12">
                    <a:pos x="T4" y="T5"/>
                  </a:cxn>
                  <a:cxn ang="T13">
                    <a:pos x="T6" y="T7"/>
                  </a:cxn>
                  <a:cxn ang="T14">
                    <a:pos x="T8" y="T9"/>
                  </a:cxn>
                </a:cxnLst>
                <a:rect l="T15" t="T16" r="T17" b="T18"/>
                <a:pathLst>
                  <a:path w="2784" h="1776">
                    <a:moveTo>
                      <a:pt x="0" y="864"/>
                    </a:moveTo>
                    <a:lnTo>
                      <a:pt x="1776" y="1776"/>
                    </a:lnTo>
                    <a:lnTo>
                      <a:pt x="2784" y="864"/>
                    </a:lnTo>
                    <a:lnTo>
                      <a:pt x="1056" y="0"/>
                    </a:lnTo>
                    <a:lnTo>
                      <a:pt x="0" y="864"/>
                    </a:lnTo>
                    <a:close/>
                  </a:path>
                </a:pathLst>
              </a:custGeom>
              <a:solidFill>
                <a:schemeClr val="accent1"/>
              </a:solidFill>
              <a:ln w="9525">
                <a:solidFill>
                  <a:schemeClr val="tx1"/>
                </a:solidFill>
                <a:round/>
                <a:headEnd/>
                <a:tailEnd/>
              </a:ln>
            </p:spPr>
            <p:txBody>
              <a:bodyPr wrap="none"/>
              <a:lstStyle/>
              <a:p>
                <a:endParaRPr lang="en-US" sz="2200" b="1">
                  <a:solidFill>
                    <a:schemeClr val="tx2"/>
                  </a:solidFill>
                  <a:latin typeface="Traditional Arabic" panose="02020603050405020304" pitchFamily="18" charset="-78"/>
                  <a:cs typeface="Traditional Arabic" panose="02020603050405020304" pitchFamily="18" charset="-78"/>
                </a:endParaRPr>
              </a:p>
            </p:txBody>
          </p:sp>
        </p:grpSp>
        <p:sp>
          <p:nvSpPr>
            <p:cNvPr id="14" name="Freeform 11"/>
            <p:cNvSpPr>
              <a:spLocks/>
            </p:cNvSpPr>
            <p:nvPr/>
          </p:nvSpPr>
          <p:spPr bwMode="auto">
            <a:xfrm>
              <a:off x="2256" y="2784"/>
              <a:ext cx="3936" cy="912"/>
            </a:xfrm>
            <a:custGeom>
              <a:avLst/>
              <a:gdLst>
                <a:gd name="T0" fmla="*/ 0 w 3936"/>
                <a:gd name="T1" fmla="*/ 480 h 912"/>
                <a:gd name="T2" fmla="*/ 1920 w 3936"/>
                <a:gd name="T3" fmla="*/ 912 h 912"/>
                <a:gd name="T4" fmla="*/ 3936 w 3936"/>
                <a:gd name="T5" fmla="*/ 384 h 912"/>
                <a:gd name="T6" fmla="*/ 1488 w 3936"/>
                <a:gd name="T7" fmla="*/ 0 h 912"/>
                <a:gd name="T8" fmla="*/ 0 w 3936"/>
                <a:gd name="T9" fmla="*/ 480 h 912"/>
                <a:gd name="T10" fmla="*/ 0 60000 65536"/>
                <a:gd name="T11" fmla="*/ 0 60000 65536"/>
                <a:gd name="T12" fmla="*/ 0 60000 65536"/>
                <a:gd name="T13" fmla="*/ 0 60000 65536"/>
                <a:gd name="T14" fmla="*/ 0 60000 65536"/>
                <a:gd name="T15" fmla="*/ 0 w 3936"/>
                <a:gd name="T16" fmla="*/ 0 h 912"/>
                <a:gd name="T17" fmla="*/ 3936 w 3936"/>
                <a:gd name="T18" fmla="*/ 912 h 912"/>
              </a:gdLst>
              <a:ahLst/>
              <a:cxnLst>
                <a:cxn ang="T10">
                  <a:pos x="T0" y="T1"/>
                </a:cxn>
                <a:cxn ang="T11">
                  <a:pos x="T2" y="T3"/>
                </a:cxn>
                <a:cxn ang="T12">
                  <a:pos x="T4" y="T5"/>
                </a:cxn>
                <a:cxn ang="T13">
                  <a:pos x="T6" y="T7"/>
                </a:cxn>
                <a:cxn ang="T14">
                  <a:pos x="T8" y="T9"/>
                </a:cxn>
              </a:cxnLst>
              <a:rect l="T15" t="T16" r="T17" b="T18"/>
              <a:pathLst>
                <a:path w="3936" h="912">
                  <a:moveTo>
                    <a:pt x="0" y="480"/>
                  </a:moveTo>
                  <a:lnTo>
                    <a:pt x="1920" y="912"/>
                  </a:lnTo>
                  <a:lnTo>
                    <a:pt x="3936" y="384"/>
                  </a:lnTo>
                  <a:lnTo>
                    <a:pt x="1488" y="0"/>
                  </a:lnTo>
                  <a:lnTo>
                    <a:pt x="0" y="480"/>
                  </a:lnTo>
                  <a:close/>
                </a:path>
              </a:pathLst>
            </a:custGeom>
            <a:noFill/>
            <a:ln w="38100" cap="flat" cmpd="sng">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wrap="none"/>
            <a:lstStyle/>
            <a:p>
              <a:endParaRPr lang="en-US" sz="2200" b="1">
                <a:solidFill>
                  <a:schemeClr val="tx2"/>
                </a:solidFill>
                <a:latin typeface="Traditional Arabic" panose="02020603050405020304" pitchFamily="18" charset="-78"/>
                <a:cs typeface="Traditional Arabic" panose="02020603050405020304" pitchFamily="18" charset="-78"/>
              </a:endParaRPr>
            </a:p>
          </p:txBody>
        </p:sp>
        <p:sp>
          <p:nvSpPr>
            <p:cNvPr id="15" name="Text Box 12"/>
            <p:cNvSpPr txBox="1">
              <a:spLocks noChangeArrowheads="1"/>
            </p:cNvSpPr>
            <p:nvPr/>
          </p:nvSpPr>
          <p:spPr bwMode="auto">
            <a:xfrm rot="840950">
              <a:off x="3093" y="3222"/>
              <a:ext cx="433" cy="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ar-TN" altLang="en-US" sz="2200" b="1" dirty="0" smtClean="0">
                  <a:solidFill>
                    <a:schemeClr val="tx2"/>
                  </a:solidFill>
                  <a:latin typeface="Traditional Arabic" panose="02020603050405020304" pitchFamily="18" charset="-78"/>
                  <a:cs typeface="Traditional Arabic" panose="02020603050405020304" pitchFamily="18" charset="-78"/>
                </a:rPr>
                <a:t>4 متر</a:t>
              </a:r>
              <a:endParaRPr lang="en-US" altLang="en-US" sz="2200" b="1" dirty="0">
                <a:solidFill>
                  <a:schemeClr val="tx2"/>
                </a:solidFill>
                <a:latin typeface="Traditional Arabic" panose="02020603050405020304" pitchFamily="18" charset="-78"/>
                <a:cs typeface="Traditional Arabic" panose="02020603050405020304" pitchFamily="18" charset="-78"/>
              </a:endParaRPr>
            </a:p>
          </p:txBody>
        </p:sp>
        <p:sp>
          <p:nvSpPr>
            <p:cNvPr id="16" name="Text Box 13"/>
            <p:cNvSpPr txBox="1">
              <a:spLocks noChangeArrowheads="1"/>
            </p:cNvSpPr>
            <p:nvPr/>
          </p:nvSpPr>
          <p:spPr bwMode="auto">
            <a:xfrm rot="20218168">
              <a:off x="4916" y="3194"/>
              <a:ext cx="433" cy="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rtl="1"/>
              <a:r>
                <a:rPr lang="ar-TN" altLang="en-US" sz="2200" b="1" smtClean="0">
                  <a:solidFill>
                    <a:schemeClr val="tx2"/>
                  </a:solidFill>
                  <a:latin typeface="Traditional Arabic" panose="02020603050405020304" pitchFamily="18" charset="-78"/>
                  <a:cs typeface="Traditional Arabic" panose="02020603050405020304" pitchFamily="18" charset="-78"/>
                </a:rPr>
                <a:t>4</a:t>
              </a:r>
              <a:r>
                <a:rPr lang="en-GB" altLang="en-US" sz="2200" b="1" smtClean="0">
                  <a:solidFill>
                    <a:schemeClr val="tx2"/>
                  </a:solidFill>
                  <a:latin typeface="Traditional Arabic" panose="02020603050405020304" pitchFamily="18" charset="-78"/>
                  <a:cs typeface="Traditional Arabic" panose="02020603050405020304" pitchFamily="18" charset="-78"/>
                </a:rPr>
                <a:t> </a:t>
              </a:r>
              <a:r>
                <a:rPr lang="ar-TN" altLang="en-US" sz="2200" b="1" smtClean="0">
                  <a:solidFill>
                    <a:schemeClr val="tx2"/>
                  </a:solidFill>
                  <a:latin typeface="Traditional Arabic" panose="02020603050405020304" pitchFamily="18" charset="-78"/>
                  <a:cs typeface="Traditional Arabic" panose="02020603050405020304" pitchFamily="18" charset="-78"/>
                </a:rPr>
                <a:t>متر</a:t>
              </a:r>
              <a:endParaRPr lang="en-US" altLang="en-US" sz="2200" b="1" dirty="0">
                <a:solidFill>
                  <a:schemeClr val="tx2"/>
                </a:solidFill>
                <a:latin typeface="Traditional Arabic" panose="02020603050405020304" pitchFamily="18" charset="-78"/>
                <a:cs typeface="Traditional Arabic" panose="02020603050405020304" pitchFamily="18" charset="-78"/>
              </a:endParaRPr>
            </a:p>
          </p:txBody>
        </p:sp>
        <p:sp>
          <p:nvSpPr>
            <p:cNvPr id="17" name="Text Box 15"/>
            <p:cNvSpPr txBox="1">
              <a:spLocks noChangeArrowheads="1"/>
            </p:cNvSpPr>
            <p:nvPr/>
          </p:nvSpPr>
          <p:spPr bwMode="auto">
            <a:xfrm rot="944255">
              <a:off x="2905" y="2203"/>
              <a:ext cx="433" cy="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rtl="1"/>
              <a:r>
                <a:rPr lang="ar-TN" altLang="en-US" sz="2200" b="1" dirty="0" smtClean="0">
                  <a:solidFill>
                    <a:schemeClr val="bg1"/>
                  </a:solidFill>
                  <a:latin typeface="Traditional Arabic" panose="02020603050405020304" pitchFamily="18" charset="-78"/>
                  <a:cs typeface="Traditional Arabic" panose="02020603050405020304" pitchFamily="18" charset="-78"/>
                </a:rPr>
                <a:t>4 متر</a:t>
              </a:r>
              <a:endParaRPr lang="en-US" altLang="en-US" sz="2200" b="1" dirty="0">
                <a:solidFill>
                  <a:schemeClr val="bg1"/>
                </a:solidFill>
                <a:latin typeface="Traditional Arabic" panose="02020603050405020304" pitchFamily="18" charset="-78"/>
                <a:cs typeface="Traditional Arabic" panose="02020603050405020304" pitchFamily="18" charset="-78"/>
              </a:endParaRPr>
            </a:p>
          </p:txBody>
        </p:sp>
        <p:sp>
          <p:nvSpPr>
            <p:cNvPr id="18" name="Text Box 18"/>
            <p:cNvSpPr txBox="1">
              <a:spLocks noChangeArrowheads="1"/>
            </p:cNvSpPr>
            <p:nvPr/>
          </p:nvSpPr>
          <p:spPr bwMode="auto">
            <a:xfrm rot="17761405">
              <a:off x="4218" y="1995"/>
              <a:ext cx="450" cy="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ar-TN" altLang="en-US" sz="2200" b="1" dirty="0" smtClean="0">
                  <a:solidFill>
                    <a:schemeClr val="bg1"/>
                  </a:solidFill>
                  <a:latin typeface="Traditional Arabic" panose="02020603050405020304" pitchFamily="18" charset="-78"/>
                  <a:cs typeface="Traditional Arabic" panose="02020603050405020304" pitchFamily="18" charset="-78"/>
                </a:rPr>
                <a:t>متر</a:t>
              </a:r>
              <a:r>
                <a:rPr lang="en-US" altLang="en-US" sz="2200" b="1" dirty="0" smtClean="0">
                  <a:solidFill>
                    <a:schemeClr val="bg1"/>
                  </a:solidFill>
                  <a:latin typeface="Traditional Arabic" panose="02020603050405020304" pitchFamily="18" charset="-78"/>
                  <a:cs typeface="Traditional Arabic" panose="02020603050405020304" pitchFamily="18" charset="-78"/>
                </a:rPr>
                <a:t>2.5</a:t>
              </a:r>
              <a:endParaRPr lang="en-US" altLang="en-US" sz="2200" b="1" dirty="0">
                <a:solidFill>
                  <a:schemeClr val="bg1"/>
                </a:solidFill>
                <a:latin typeface="Traditional Arabic" panose="02020603050405020304" pitchFamily="18" charset="-78"/>
                <a:cs typeface="Traditional Arabic" panose="02020603050405020304" pitchFamily="18" charset="-78"/>
              </a:endParaRPr>
            </a:p>
          </p:txBody>
        </p:sp>
        <p:sp>
          <p:nvSpPr>
            <p:cNvPr id="19" name="Text Box 21"/>
            <p:cNvSpPr txBox="1">
              <a:spLocks noChangeArrowheads="1"/>
            </p:cNvSpPr>
            <p:nvPr/>
          </p:nvSpPr>
          <p:spPr bwMode="auto">
            <a:xfrm rot="2184798">
              <a:off x="5378" y="1735"/>
              <a:ext cx="583" cy="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rtl="1"/>
              <a:r>
                <a:rPr lang="ar-TN" altLang="en-US" sz="2200" b="1" dirty="0" smtClean="0">
                  <a:solidFill>
                    <a:schemeClr val="tx2"/>
                  </a:solidFill>
                  <a:latin typeface="Traditional Arabic" panose="02020603050405020304" pitchFamily="18" charset="-78"/>
                  <a:cs typeface="Traditional Arabic" panose="02020603050405020304" pitchFamily="18" charset="-78"/>
                </a:rPr>
                <a:t>2.5 </a:t>
              </a:r>
              <a:r>
                <a:rPr lang="ar-TN" altLang="en-US" sz="2200" b="1" dirty="0" err="1" smtClean="0">
                  <a:solidFill>
                    <a:schemeClr val="tx2"/>
                  </a:solidFill>
                  <a:latin typeface="Traditional Arabic" panose="02020603050405020304" pitchFamily="18" charset="-78"/>
                  <a:cs typeface="Traditional Arabic" panose="02020603050405020304" pitchFamily="18" charset="-78"/>
                </a:rPr>
                <a:t>منر</a:t>
              </a:r>
              <a:endParaRPr lang="en-US" altLang="en-US" sz="2200" b="1" dirty="0">
                <a:solidFill>
                  <a:schemeClr val="tx2"/>
                </a:solidFill>
                <a:latin typeface="Traditional Arabic" panose="02020603050405020304" pitchFamily="18" charset="-78"/>
                <a:cs typeface="Traditional Arabic" panose="02020603050405020304" pitchFamily="18" charset="-78"/>
              </a:endParaRPr>
            </a:p>
          </p:txBody>
        </p:sp>
      </p:grpSp>
      <p:sp>
        <p:nvSpPr>
          <p:cNvPr id="22" name="Text Box 14"/>
          <p:cNvSpPr txBox="1">
            <a:spLocks noChangeArrowheads="1"/>
          </p:cNvSpPr>
          <p:nvPr/>
        </p:nvSpPr>
        <p:spPr bwMode="auto">
          <a:xfrm>
            <a:off x="4913273" y="5656842"/>
            <a:ext cx="117532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rtl="1"/>
            <a:r>
              <a:rPr lang="ar-TN" altLang="en-US" sz="2200" b="1" dirty="0" smtClean="0">
                <a:solidFill>
                  <a:schemeClr val="tx2"/>
                </a:solidFill>
                <a:latin typeface="Traditional Arabic" panose="02020603050405020304" pitchFamily="18" charset="-78"/>
                <a:cs typeface="Traditional Arabic" panose="02020603050405020304" pitchFamily="18" charset="-78"/>
              </a:rPr>
              <a:t>16 متر مربّع</a:t>
            </a:r>
            <a:endParaRPr lang="en-US" altLang="en-US" sz="2200" b="1" baseline="30000" dirty="0">
              <a:solidFill>
                <a:schemeClr val="tx2"/>
              </a:solidFill>
              <a:latin typeface="Traditional Arabic" panose="02020603050405020304" pitchFamily="18" charset="-78"/>
              <a:cs typeface="Traditional Arabic" panose="02020603050405020304" pitchFamily="18" charset="-78"/>
            </a:endParaRPr>
          </a:p>
        </p:txBody>
      </p:sp>
    </p:spTree>
    <p:extLst>
      <p:ext uri="{BB962C8B-B14F-4D97-AF65-F5344CB8AC3E}">
        <p14:creationId xmlns:p14="http://schemas.microsoft.com/office/powerpoint/2010/main" val="1890906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dissolve">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p:cTn id="21" dur="1000" fill="hold"/>
                                        <p:tgtEl>
                                          <p:spTgt spid="22"/>
                                        </p:tgtEl>
                                        <p:attrNameLst>
                                          <p:attrName>ppt_w</p:attrName>
                                        </p:attrNameLst>
                                      </p:cBhvr>
                                      <p:tavLst>
                                        <p:tav tm="0">
                                          <p:val>
                                            <p:strVal val="#ppt_w*0.70"/>
                                          </p:val>
                                        </p:tav>
                                        <p:tav tm="100000">
                                          <p:val>
                                            <p:strVal val="#ppt_w"/>
                                          </p:val>
                                        </p:tav>
                                      </p:tavLst>
                                    </p:anim>
                                    <p:anim calcmode="lin" valueType="num">
                                      <p:cBhvr>
                                        <p:cTn id="22" dur="1000" fill="hold"/>
                                        <p:tgtEl>
                                          <p:spTgt spid="22"/>
                                        </p:tgtEl>
                                        <p:attrNameLst>
                                          <p:attrName>ppt_h</p:attrName>
                                        </p:attrNameLst>
                                      </p:cBhvr>
                                      <p:tavLst>
                                        <p:tav tm="0">
                                          <p:val>
                                            <p:strVal val="#ppt_h"/>
                                          </p:val>
                                        </p:tav>
                                        <p:tav tm="100000">
                                          <p:val>
                                            <p:strVal val="#ppt_h"/>
                                          </p:val>
                                        </p:tav>
                                      </p:tavLst>
                                    </p:anim>
                                    <p:animEffect transition="in" filter="fade">
                                      <p:cBhvr>
                                        <p:cTn id="23"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p:bldP spid="2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الإجابة...</a:t>
            </a:r>
          </a:p>
        </p:txBody>
      </p:sp>
      <p:sp>
        <p:nvSpPr>
          <p:cNvPr id="3" name="Content Placeholder 2"/>
          <p:cNvSpPr>
            <a:spLocks noGrp="1"/>
          </p:cNvSpPr>
          <p:nvPr>
            <p:ph idx="1"/>
          </p:nvPr>
        </p:nvSpPr>
        <p:spPr/>
        <p:txBody>
          <a:bodyPr/>
          <a:lstStyle/>
          <a:p>
            <a:r>
              <a:rPr lang="ar-SA" sz="1800" dirty="0" smtClean="0"/>
              <a:t>15000 </a:t>
            </a:r>
            <a:r>
              <a:rPr lang="ar-SA" sz="2000" dirty="0"/>
              <a:t>شخص/ متوسط حجم الأسرة </a:t>
            </a:r>
            <a:r>
              <a:rPr lang="ar-SA" sz="1800" dirty="0"/>
              <a:t>6</a:t>
            </a:r>
            <a:r>
              <a:rPr lang="ar-SA" sz="2000" dirty="0"/>
              <a:t>/ يعني </a:t>
            </a:r>
            <a:r>
              <a:rPr lang="ar-SA" sz="1800" dirty="0"/>
              <a:t>2500 </a:t>
            </a:r>
            <a:r>
              <a:rPr lang="ar-SA" sz="2000" dirty="0"/>
              <a:t>عائلة.</a:t>
            </a:r>
          </a:p>
          <a:p>
            <a:pPr lvl="1"/>
            <a:r>
              <a:rPr lang="ar-SA" sz="2000" dirty="0"/>
              <a:t>قطعة مشمع لكل </a:t>
            </a:r>
            <a:r>
              <a:rPr lang="ar-SA" sz="2000" dirty="0" err="1"/>
              <a:t>عائلة </a:t>
            </a:r>
            <a:r>
              <a:rPr lang="ar-SA" sz="2000" dirty="0"/>
              <a:t>_</a:t>
            </a:r>
            <a:r>
              <a:rPr lang="ar-SA" sz="1800" dirty="0"/>
              <a:t>2.7 </a:t>
            </a:r>
            <a:r>
              <a:rPr lang="ar-SA" sz="2000" dirty="0"/>
              <a:t>متر مربع لكل شخص( المساحة الجملية للمشمع </a:t>
            </a:r>
            <a:r>
              <a:rPr lang="ar-SA" sz="1800" dirty="0" smtClean="0"/>
              <a:t>16</a:t>
            </a:r>
            <a:r>
              <a:rPr lang="ar-TN" sz="1800" dirty="0" smtClean="0"/>
              <a:t> </a:t>
            </a:r>
            <a:r>
              <a:rPr lang="ar-SA" sz="2000" dirty="0" smtClean="0"/>
              <a:t>متر </a:t>
            </a:r>
            <a:r>
              <a:rPr lang="ar-SA" sz="2000" dirty="0"/>
              <a:t>مربع مُقسمة على </a:t>
            </a:r>
            <a:r>
              <a:rPr lang="ar-SA" sz="1800" dirty="0"/>
              <a:t>6 </a:t>
            </a:r>
            <a:r>
              <a:rPr lang="ar-SA" sz="2000" dirty="0"/>
              <a:t>أشخاص مما يعني مساحة المشمع بالنسبة للشخص </a:t>
            </a:r>
            <a:r>
              <a:rPr lang="ar-SA" sz="2000" dirty="0" smtClean="0"/>
              <a:t>الواحد</a:t>
            </a:r>
            <a:r>
              <a:rPr lang="ar-TN" sz="2000" dirty="0" smtClean="0"/>
              <a:t> </a:t>
            </a:r>
            <a:r>
              <a:rPr lang="ar-SA" sz="2000" dirty="0" smtClean="0"/>
              <a:t> </a:t>
            </a:r>
            <a:r>
              <a:rPr lang="ar-SA" sz="1800" dirty="0"/>
              <a:t>2.66 </a:t>
            </a:r>
            <a:r>
              <a:rPr lang="ar-SA" sz="2000" dirty="0"/>
              <a:t>متر مربع</a:t>
            </a:r>
            <a:r>
              <a:rPr lang="ar-SA" sz="2000" dirty="0" err="1"/>
              <a:t>).</a:t>
            </a:r>
            <a:endParaRPr lang="ar-SA" sz="2000" dirty="0"/>
          </a:p>
          <a:p>
            <a:pPr lvl="1"/>
            <a:r>
              <a:rPr lang="ar-SA" sz="1800" b="1" dirty="0">
                <a:solidFill>
                  <a:schemeClr val="tx2"/>
                </a:solidFill>
              </a:rPr>
              <a:t>2500 </a:t>
            </a:r>
            <a:r>
              <a:rPr lang="ar-SA" sz="2000" b="1" dirty="0">
                <a:solidFill>
                  <a:schemeClr val="tx2"/>
                </a:solidFill>
              </a:rPr>
              <a:t>قطعة مشمع.</a:t>
            </a:r>
          </a:p>
          <a:p>
            <a:r>
              <a:rPr lang="ar-SA" sz="1800" dirty="0"/>
              <a:t>1000 </a:t>
            </a:r>
            <a:r>
              <a:rPr lang="ar-SA" sz="2000" dirty="0"/>
              <a:t>جندي </a:t>
            </a:r>
          </a:p>
          <a:p>
            <a:pPr lvl="1"/>
            <a:r>
              <a:rPr lang="ar-SA" sz="2000" dirty="0"/>
              <a:t>قطعة مشمع لكل 5 </a:t>
            </a:r>
            <a:r>
              <a:rPr lang="ar-SA" sz="2000" dirty="0" err="1"/>
              <a:t>جنود </a:t>
            </a:r>
            <a:r>
              <a:rPr lang="ar-SA" sz="2000" dirty="0"/>
              <a:t>_3.2 متر مربع لكل شخص( المساحة الجملية </a:t>
            </a:r>
            <a:r>
              <a:rPr lang="ar-SA" sz="2000" dirty="0" smtClean="0"/>
              <a:t>للمشمع</a:t>
            </a:r>
            <a:r>
              <a:rPr lang="ar-TN" sz="2000" dirty="0" smtClean="0"/>
              <a:t> </a:t>
            </a:r>
            <a:r>
              <a:rPr lang="ar-SA" sz="1800" dirty="0" smtClean="0"/>
              <a:t>16</a:t>
            </a:r>
            <a:r>
              <a:rPr lang="ar-TN" sz="1800" dirty="0" smtClean="0"/>
              <a:t> </a:t>
            </a:r>
            <a:r>
              <a:rPr lang="ar-SA" sz="2000" dirty="0" smtClean="0"/>
              <a:t>متر </a:t>
            </a:r>
            <a:r>
              <a:rPr lang="ar-SA" sz="2000" dirty="0"/>
              <a:t>مربع مُقسمة على 5 أشخاص مما يعني مساحة المشمع بالنسبة للشخص الواحد </a:t>
            </a:r>
            <a:r>
              <a:rPr lang="ar-TN" sz="2000" dirty="0" smtClean="0"/>
              <a:t> </a:t>
            </a:r>
            <a:r>
              <a:rPr lang="ar-SA" sz="1800" dirty="0" smtClean="0"/>
              <a:t>3.2 </a:t>
            </a:r>
            <a:r>
              <a:rPr lang="ar-SA" sz="2000" dirty="0"/>
              <a:t>متر مربع</a:t>
            </a:r>
            <a:r>
              <a:rPr lang="ar-SA" sz="2000" dirty="0" err="1"/>
              <a:t>).</a:t>
            </a:r>
            <a:endParaRPr lang="ar-SA" sz="2000" dirty="0"/>
          </a:p>
          <a:p>
            <a:pPr lvl="1"/>
            <a:r>
              <a:rPr lang="ar-SA" sz="1800" b="1" dirty="0">
                <a:solidFill>
                  <a:schemeClr val="tx2"/>
                </a:solidFill>
              </a:rPr>
              <a:t>200 </a:t>
            </a:r>
            <a:r>
              <a:rPr lang="ar-SA" sz="2000" b="1" dirty="0">
                <a:solidFill>
                  <a:schemeClr val="tx2"/>
                </a:solidFill>
              </a:rPr>
              <a:t>قطعة مشمع.</a:t>
            </a:r>
          </a:p>
          <a:p>
            <a:r>
              <a:rPr lang="ar-SA" sz="1800" dirty="0"/>
              <a:t>4000 </a:t>
            </a:r>
            <a:r>
              <a:rPr lang="ar-SA" sz="2000" dirty="0"/>
              <a:t>شخص/ متوسط حجم الأسرة </a:t>
            </a:r>
            <a:r>
              <a:rPr lang="ar-SA" sz="1800" dirty="0"/>
              <a:t>8</a:t>
            </a:r>
            <a:r>
              <a:rPr lang="ar-SA" sz="2000" dirty="0"/>
              <a:t>/ يعني </a:t>
            </a:r>
            <a:r>
              <a:rPr lang="ar-SA" sz="1800" dirty="0"/>
              <a:t>500 </a:t>
            </a:r>
            <a:r>
              <a:rPr lang="ar-SA" sz="2000" dirty="0"/>
              <a:t>عائلة.</a:t>
            </a:r>
          </a:p>
          <a:p>
            <a:pPr lvl="1"/>
            <a:r>
              <a:rPr lang="ar-SA" sz="2000" dirty="0"/>
              <a:t>قطعتا مشمّع لكل </a:t>
            </a:r>
            <a:r>
              <a:rPr lang="ar-SA" sz="2000" dirty="0" err="1"/>
              <a:t>عائلة </a:t>
            </a:r>
            <a:r>
              <a:rPr lang="ar-SA" sz="2000" dirty="0" err="1" smtClean="0"/>
              <a:t>_</a:t>
            </a:r>
            <a:r>
              <a:rPr lang="ar-TN" sz="2000" dirty="0" smtClean="0"/>
              <a:t> </a:t>
            </a:r>
            <a:r>
              <a:rPr lang="ar-SA" sz="1800" dirty="0" smtClean="0"/>
              <a:t>4</a:t>
            </a:r>
            <a:r>
              <a:rPr lang="ar-TN" sz="1800" dirty="0" smtClean="0"/>
              <a:t> </a:t>
            </a:r>
            <a:r>
              <a:rPr lang="ar-SA" sz="2000" dirty="0" smtClean="0"/>
              <a:t>متر </a:t>
            </a:r>
            <a:r>
              <a:rPr lang="ar-SA" sz="2000" dirty="0"/>
              <a:t>مربع لكل شخص( المساحة الجملية للمشمع  </a:t>
            </a:r>
            <a:r>
              <a:rPr lang="ar-SA" sz="1800" dirty="0" smtClean="0"/>
              <a:t>32</a:t>
            </a:r>
            <a:r>
              <a:rPr lang="ar-TN" sz="1800" dirty="0" smtClean="0"/>
              <a:t> </a:t>
            </a:r>
            <a:r>
              <a:rPr lang="ar-SA" sz="2000" dirty="0" smtClean="0"/>
              <a:t>متر</a:t>
            </a:r>
            <a:r>
              <a:rPr lang="ar-SA" sz="1800" dirty="0" smtClean="0"/>
              <a:t> </a:t>
            </a:r>
            <a:r>
              <a:rPr lang="ar-SA" sz="2000" dirty="0"/>
              <a:t>مربع مُقسمة على </a:t>
            </a:r>
            <a:r>
              <a:rPr lang="ar-SA" sz="1800" dirty="0"/>
              <a:t>4</a:t>
            </a:r>
            <a:r>
              <a:rPr lang="ar-SA" sz="2000" dirty="0"/>
              <a:t> أشخاص مما يعني مساحة المشمع بالنسبة للشخص الواحد </a:t>
            </a:r>
            <a:r>
              <a:rPr lang="ar-SA" sz="1800" dirty="0"/>
              <a:t>4 </a:t>
            </a:r>
            <a:r>
              <a:rPr lang="ar-SA" sz="2000" dirty="0"/>
              <a:t>متر مربع</a:t>
            </a:r>
            <a:r>
              <a:rPr lang="ar-SA" sz="2000" dirty="0" err="1"/>
              <a:t>).</a:t>
            </a:r>
            <a:endParaRPr lang="ar-SA" sz="2000" dirty="0"/>
          </a:p>
          <a:p>
            <a:pPr lvl="1"/>
            <a:r>
              <a:rPr lang="ar-SA" sz="1800" b="1" dirty="0">
                <a:solidFill>
                  <a:schemeClr val="tx2"/>
                </a:solidFill>
              </a:rPr>
              <a:t>1000 </a:t>
            </a:r>
            <a:r>
              <a:rPr lang="ar-SA" sz="2000" b="1" dirty="0">
                <a:solidFill>
                  <a:schemeClr val="tx2"/>
                </a:solidFill>
              </a:rPr>
              <a:t>قطعة مشمع.</a:t>
            </a:r>
          </a:p>
          <a:p>
            <a:r>
              <a:rPr lang="ar-SA" sz="2000" dirty="0"/>
              <a:t>احتفظ ب </a:t>
            </a:r>
            <a:r>
              <a:rPr lang="ar-SA" sz="1800" b="1" dirty="0">
                <a:solidFill>
                  <a:schemeClr val="tx2"/>
                </a:solidFill>
              </a:rPr>
              <a:t>50 </a:t>
            </a:r>
            <a:r>
              <a:rPr lang="ar-SA" sz="2000" b="1" dirty="0">
                <a:solidFill>
                  <a:schemeClr val="tx2"/>
                </a:solidFill>
              </a:rPr>
              <a:t>قطعة </a:t>
            </a:r>
            <a:r>
              <a:rPr lang="ar-SA" sz="2000" dirty="0"/>
              <a:t>من المشمع في مخزون حالات الطوارئ</a:t>
            </a:r>
            <a:r>
              <a:rPr lang="ar-SA" sz="2000" dirty="0" smtClean="0"/>
              <a:t>.</a:t>
            </a:r>
            <a:endParaRPr lang="ar-SA" sz="2000" dirty="0"/>
          </a:p>
        </p:txBody>
      </p:sp>
      <p:sp>
        <p:nvSpPr>
          <p:cNvPr id="6" name="Footer Placeholder 3"/>
          <p:cNvSpPr>
            <a:spLocks noGrp="1"/>
          </p:cNvSpPr>
          <p:nvPr>
            <p:ph type="ftr" sz="quarter" idx="3"/>
          </p:nvPr>
        </p:nvSpPr>
        <p:spPr>
          <a:xfrm>
            <a:off x="2672180" y="6329599"/>
            <a:ext cx="6014622" cy="365125"/>
          </a:xfrm>
        </p:spPr>
        <p:txBody>
          <a:bodyPr/>
          <a:lstStyle/>
          <a:p>
            <a:r>
              <a:rPr lang="ar-SA" dirty="0" smtClean="0"/>
              <a:t>الجزء"أ</a:t>
            </a:r>
            <a:r>
              <a:rPr lang="ar-TN" dirty="0" smtClean="0"/>
              <a:t> </a:t>
            </a:r>
            <a:r>
              <a:rPr lang="ar-SA" dirty="0" smtClean="0"/>
              <a:t>“16</a:t>
            </a:r>
            <a:r>
              <a:rPr lang="ar-TN" dirty="0" smtClean="0"/>
              <a:t>-</a:t>
            </a:r>
            <a:r>
              <a:rPr lang="ar-EG" dirty="0" smtClean="0"/>
              <a:t> </a:t>
            </a:r>
            <a:r>
              <a:rPr lang="ar-TN" dirty="0" smtClean="0"/>
              <a:t>مجموعة</a:t>
            </a:r>
            <a:r>
              <a:rPr lang="ar-SA" dirty="0" smtClean="0"/>
              <a:t> اسفير التدريبية </a:t>
            </a:r>
            <a:r>
              <a:rPr lang="ar-TN" dirty="0" smtClean="0"/>
              <a:t> </a:t>
            </a:r>
            <a:r>
              <a:rPr lang="ar-SA" dirty="0" smtClean="0"/>
              <a:t>2015</a:t>
            </a:r>
            <a:endParaRPr lang="fr-CH" dirty="0"/>
          </a:p>
        </p:txBody>
      </p:sp>
    </p:spTree>
    <p:extLst>
      <p:ext uri="{BB962C8B-B14F-4D97-AF65-F5344CB8AC3E}">
        <p14:creationId xmlns:p14="http://schemas.microsoft.com/office/powerpoint/2010/main" val="3576938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أمثلة للتّوزيع المحتمل للأدوار</a:t>
            </a:r>
          </a:p>
        </p:txBody>
      </p:sp>
      <p:sp>
        <p:nvSpPr>
          <p:cNvPr id="3" name="Content Placeholder 2"/>
          <p:cNvSpPr>
            <a:spLocks noGrp="1"/>
          </p:cNvSpPr>
          <p:nvPr>
            <p:ph idx="1"/>
          </p:nvPr>
        </p:nvSpPr>
        <p:spPr/>
        <p:txBody>
          <a:bodyPr/>
          <a:lstStyle/>
          <a:p>
            <a:pPr>
              <a:spcBef>
                <a:spcPts val="2400"/>
              </a:spcBef>
            </a:pPr>
            <a:r>
              <a:rPr lang="ar-SA" dirty="0"/>
              <a:t>لا تُوزّع الفِرق بطريقة </a:t>
            </a:r>
            <a:r>
              <a:rPr lang="ar-SA" dirty="0" err="1"/>
              <a:t>عنصريّة.</a:t>
            </a:r>
            <a:r>
              <a:rPr lang="ar-SA" dirty="0"/>
              <a:t> ولكن قم بإتباع </a:t>
            </a:r>
            <a:r>
              <a:rPr lang="ar-SA" dirty="0" err="1"/>
              <a:t>قاعدة.</a:t>
            </a:r>
            <a:r>
              <a:rPr lang="ar-SA" dirty="0"/>
              <a:t> على سبيل </a:t>
            </a:r>
            <a:r>
              <a:rPr lang="ar-SA" dirty="0" err="1"/>
              <a:t>المثال:</a:t>
            </a:r>
            <a:endParaRPr lang="ar-SA" dirty="0"/>
          </a:p>
          <a:p>
            <a:pPr lvl="1">
              <a:spcBef>
                <a:spcPts val="2400"/>
              </a:spcBef>
            </a:pPr>
            <a:r>
              <a:rPr lang="ar-SA" b="1" dirty="0" smtClean="0">
                <a:solidFill>
                  <a:schemeClr val="tx2"/>
                </a:solidFill>
              </a:rPr>
              <a:t>القاعدة</a:t>
            </a:r>
            <a:r>
              <a:rPr lang="en-GB" b="1" dirty="0" smtClean="0">
                <a:solidFill>
                  <a:schemeClr val="tx2"/>
                </a:solidFill>
              </a:rPr>
              <a:t> </a:t>
            </a:r>
            <a:r>
              <a:rPr lang="ar-SA" sz="2000" b="1" dirty="0" err="1" smtClean="0">
                <a:solidFill>
                  <a:schemeClr val="tx2"/>
                </a:solidFill>
              </a:rPr>
              <a:t>1 </a:t>
            </a:r>
            <a:r>
              <a:rPr lang="ar-SA" dirty="0"/>
              <a:t>: تُوزع قطع المشمع على العائلات </a:t>
            </a:r>
            <a:r>
              <a:rPr lang="ar-SA" dirty="0" err="1"/>
              <a:t>أوّلا.</a:t>
            </a:r>
            <a:r>
              <a:rPr lang="ar-SA" dirty="0"/>
              <a:t> قطعة واحدة لكل عائلة متكوّنة من </a:t>
            </a:r>
            <a:r>
              <a:rPr lang="ar-SA" sz="2000" dirty="0"/>
              <a:t>6 </a:t>
            </a:r>
            <a:r>
              <a:rPr lang="ar-SA" dirty="0"/>
              <a:t>أفراد وقطعتان لكل عائلة تتكوّن من </a:t>
            </a:r>
            <a:r>
              <a:rPr lang="ar-SA" sz="2000" dirty="0"/>
              <a:t>7 </a:t>
            </a:r>
            <a:r>
              <a:rPr lang="ar-SA" dirty="0"/>
              <a:t>إلى </a:t>
            </a:r>
            <a:r>
              <a:rPr lang="ar-SA" sz="2000" dirty="0"/>
              <a:t>12 </a:t>
            </a:r>
            <a:r>
              <a:rPr lang="ar-SA" dirty="0" err="1"/>
              <a:t>فردا.</a:t>
            </a:r>
            <a:r>
              <a:rPr lang="ar-SA" dirty="0"/>
              <a:t> </a:t>
            </a:r>
          </a:p>
          <a:p>
            <a:pPr lvl="1">
              <a:spcBef>
                <a:spcPts val="2400"/>
              </a:spcBef>
            </a:pPr>
            <a:r>
              <a:rPr lang="ar-SA" b="1" dirty="0" smtClean="0">
                <a:solidFill>
                  <a:schemeClr val="tx2"/>
                </a:solidFill>
              </a:rPr>
              <a:t>القاعدة</a:t>
            </a:r>
            <a:r>
              <a:rPr lang="en-GB" b="1" dirty="0" smtClean="0">
                <a:solidFill>
                  <a:schemeClr val="tx2"/>
                </a:solidFill>
              </a:rPr>
              <a:t> </a:t>
            </a:r>
            <a:r>
              <a:rPr lang="ar-SA" sz="2000" b="1" dirty="0" err="1" smtClean="0">
                <a:solidFill>
                  <a:schemeClr val="tx2"/>
                </a:solidFill>
              </a:rPr>
              <a:t>2</a:t>
            </a:r>
            <a:r>
              <a:rPr lang="ar-SA" sz="2000" dirty="0" err="1" smtClean="0"/>
              <a:t> </a:t>
            </a:r>
            <a:r>
              <a:rPr lang="ar-SA" dirty="0"/>
              <a:t>: بالنسبة </a:t>
            </a:r>
            <a:r>
              <a:rPr lang="ar-SA" dirty="0" err="1"/>
              <a:t>للتجمّعات </a:t>
            </a:r>
            <a:r>
              <a:rPr lang="ar-SA" dirty="0"/>
              <a:t>(نفس الجنس والعمر) يعني لا يعيشون في شكل عائلات، وزّع قطع المشمع بمقدار قطعة واحدة لكل مجموعة من </a:t>
            </a:r>
            <a:r>
              <a:rPr lang="ar-SA" sz="2000" dirty="0"/>
              <a:t>5</a:t>
            </a:r>
            <a:r>
              <a:rPr lang="ar-SA" dirty="0"/>
              <a:t> أفراد</a:t>
            </a:r>
            <a:r>
              <a:rPr lang="ar-SA" dirty="0" smtClean="0"/>
              <a:t>.</a:t>
            </a:r>
            <a:endParaRPr lang="ar-SA" dirty="0"/>
          </a:p>
        </p:txBody>
      </p:sp>
      <p:sp>
        <p:nvSpPr>
          <p:cNvPr id="6" name="Footer Placeholder 3"/>
          <p:cNvSpPr>
            <a:spLocks noGrp="1"/>
          </p:cNvSpPr>
          <p:nvPr>
            <p:ph type="ftr" sz="quarter" idx="3"/>
          </p:nvPr>
        </p:nvSpPr>
        <p:spPr>
          <a:xfrm>
            <a:off x="2672180" y="6329599"/>
            <a:ext cx="6014622" cy="365125"/>
          </a:xfrm>
        </p:spPr>
        <p:txBody>
          <a:bodyPr/>
          <a:lstStyle/>
          <a:p>
            <a:r>
              <a:rPr lang="ar-SA" dirty="0" smtClean="0"/>
              <a:t>الجزء"أ</a:t>
            </a:r>
            <a:r>
              <a:rPr lang="ar-TN" dirty="0" smtClean="0"/>
              <a:t> </a:t>
            </a:r>
            <a:r>
              <a:rPr lang="ar-SA" dirty="0" smtClean="0"/>
              <a:t>“16</a:t>
            </a:r>
            <a:r>
              <a:rPr lang="ar-TN" dirty="0" smtClean="0"/>
              <a:t>-</a:t>
            </a:r>
            <a:r>
              <a:rPr lang="ar-EG" dirty="0" smtClean="0"/>
              <a:t> </a:t>
            </a:r>
            <a:r>
              <a:rPr lang="ar-TN" dirty="0" smtClean="0"/>
              <a:t>مجموعة</a:t>
            </a:r>
            <a:r>
              <a:rPr lang="ar-SA" dirty="0" smtClean="0"/>
              <a:t> اسفير التدريبية </a:t>
            </a:r>
            <a:r>
              <a:rPr lang="ar-TN" dirty="0" smtClean="0"/>
              <a:t> </a:t>
            </a:r>
            <a:r>
              <a:rPr lang="ar-SA" dirty="0" smtClean="0"/>
              <a:t>2015</a:t>
            </a:r>
            <a:endParaRPr lang="fr-CH" dirty="0"/>
          </a:p>
        </p:txBody>
      </p:sp>
    </p:spTree>
    <p:extLst>
      <p:ext uri="{BB962C8B-B14F-4D97-AF65-F5344CB8AC3E}">
        <p14:creationId xmlns:p14="http://schemas.microsoft.com/office/powerpoint/2010/main" val="42484722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بعض مؤشرات اسفير للّوازم غير الغذائيّة المختلفة...</a:t>
            </a:r>
          </a:p>
        </p:txBody>
      </p:sp>
      <p:sp>
        <p:nvSpPr>
          <p:cNvPr id="3" name="Content Placeholder 2"/>
          <p:cNvSpPr>
            <a:spLocks noGrp="1"/>
          </p:cNvSpPr>
          <p:nvPr>
            <p:ph idx="1"/>
          </p:nvPr>
        </p:nvSpPr>
        <p:spPr>
          <a:xfrm>
            <a:off x="5349922" y="1369242"/>
            <a:ext cx="3336878" cy="4785722"/>
          </a:xfrm>
        </p:spPr>
        <p:txBody>
          <a:bodyPr/>
          <a:lstStyle/>
          <a:p>
            <a:pPr>
              <a:spcBef>
                <a:spcPts val="2400"/>
              </a:spcBef>
            </a:pPr>
            <a:r>
              <a:rPr lang="ar-SA" dirty="0"/>
              <a:t>”ينبغي أن تحصل النساء والفتيات والرجال والصبيان على مجموعتين كاملتين من الملابس على الأقل بالقياس </a:t>
            </a:r>
            <a:r>
              <a:rPr lang="ar-SA" dirty="0" smtClean="0"/>
              <a:t>المناسب“</a:t>
            </a:r>
            <a:r>
              <a:rPr lang="en-GB" dirty="0" smtClean="0"/>
              <a:t/>
            </a:r>
            <a:br>
              <a:rPr lang="en-GB" dirty="0" smtClean="0"/>
            </a:br>
            <a:r>
              <a:rPr lang="ar-SA" dirty="0" smtClean="0"/>
              <a:t>(دليل اسفير ص </a:t>
            </a:r>
            <a:r>
              <a:rPr lang="ar-SA" sz="2000" dirty="0" smtClean="0"/>
              <a:t>259</a:t>
            </a:r>
            <a:r>
              <a:rPr lang="en-GB" dirty="0" smtClean="0"/>
              <a:t>(</a:t>
            </a:r>
            <a:endParaRPr lang="ar-SA" dirty="0" smtClean="0"/>
          </a:p>
          <a:p>
            <a:pPr>
              <a:spcBef>
                <a:spcPts val="2400"/>
              </a:spcBef>
            </a:pPr>
            <a:r>
              <a:rPr lang="ar-SA" dirty="0" smtClean="0"/>
              <a:t>”</a:t>
            </a:r>
            <a:r>
              <a:rPr lang="ar-SA" dirty="0"/>
              <a:t>وينبغي تزويد الرضع والأطفال حتى سن عامين ببطانية إلى جانب الملابس المناسبة لسنهم</a:t>
            </a:r>
            <a:r>
              <a:rPr lang="ar-SA" dirty="0" smtClean="0"/>
              <a:t>“</a:t>
            </a:r>
            <a:r>
              <a:rPr lang="en-GB" dirty="0" smtClean="0"/>
              <a:t/>
            </a:r>
            <a:br>
              <a:rPr lang="en-GB" dirty="0" smtClean="0"/>
            </a:br>
            <a:r>
              <a:rPr lang="ar-SA" dirty="0" smtClean="0"/>
              <a:t>(</a:t>
            </a:r>
            <a:r>
              <a:rPr lang="ar-SA" dirty="0"/>
              <a:t>دليل اسفير ص </a:t>
            </a:r>
            <a:r>
              <a:rPr lang="ar-SA" sz="2000" dirty="0"/>
              <a:t>260</a:t>
            </a:r>
            <a:r>
              <a:rPr lang="ar-SA" dirty="0" err="1" smtClean="0"/>
              <a:t>)</a:t>
            </a:r>
            <a:endParaRPr lang="ar-SA" dirty="0"/>
          </a:p>
        </p:txBody>
      </p:sp>
      <p:pic>
        <p:nvPicPr>
          <p:cNvPr id="5" name="Picture 2" descr="http://www.actalliance.org/gallery/africa/kenya/dadaab-2/kenya2011jeffrey-dadaab231460.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934522" y="1554977"/>
            <a:ext cx="3962400" cy="376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6"/>
          <p:cNvSpPr txBox="1">
            <a:spLocks noChangeArrowheads="1"/>
          </p:cNvSpPr>
          <p:nvPr/>
        </p:nvSpPr>
        <p:spPr bwMode="auto">
          <a:xfrm>
            <a:off x="204716" y="5381839"/>
            <a:ext cx="479159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just" defTabSz="914400" rtl="1" eaLnBrk="0" fontAlgn="base" hangingPunct="0">
              <a:spcBef>
                <a:spcPct val="0"/>
              </a:spcBef>
              <a:spcAft>
                <a:spcPct val="0"/>
              </a:spcAft>
            </a:pPr>
            <a:r>
              <a:rPr lang="ar-SA" altLang="en-US" sz="1800" dirty="0" smtClean="0">
                <a:latin typeface="Arial" panose="020B0604020202020204" pitchFamily="34" charset="0"/>
                <a:cs typeface="Traditional Arabic" panose="02020603050405020304" pitchFamily="18" charset="-78"/>
              </a:rPr>
              <a:t>صبي يتسلم بطانية في مخيم </a:t>
            </a:r>
            <a:r>
              <a:rPr lang="ar-SA" altLang="en-US" sz="1800" dirty="0" err="1" smtClean="0">
                <a:latin typeface="Arial" panose="020B0604020202020204" pitchFamily="34" charset="0"/>
                <a:cs typeface="Traditional Arabic" panose="02020603050405020304" pitchFamily="18" charset="-78"/>
              </a:rPr>
              <a:t>داداب</a:t>
            </a:r>
            <a:r>
              <a:rPr lang="ar-SA" altLang="en-US" sz="1800" dirty="0" smtClean="0">
                <a:latin typeface="Arial" panose="020B0604020202020204" pitchFamily="34" charset="0"/>
                <a:cs typeface="Traditional Arabic" panose="02020603050405020304" pitchFamily="18" charset="-78"/>
              </a:rPr>
              <a:t> للاجئين الصوماليين في </a:t>
            </a:r>
            <a:r>
              <a:rPr lang="ar-SA" altLang="en-US" sz="1800" dirty="0" err="1" smtClean="0">
                <a:latin typeface="Arial" panose="020B0604020202020204" pitchFamily="34" charset="0"/>
                <a:cs typeface="Traditional Arabic" panose="02020603050405020304" pitchFamily="18" charset="-78"/>
              </a:rPr>
              <a:t>كينيا </a:t>
            </a:r>
            <a:r>
              <a:rPr lang="ar-SA" altLang="en-US" sz="1800" dirty="0" smtClean="0">
                <a:latin typeface="Arial" panose="020B0604020202020204" pitchFamily="34" charset="0"/>
                <a:cs typeface="Traditional Arabic" panose="02020603050405020304" pitchFamily="18" charset="-78"/>
              </a:rPr>
              <a:t>– 2012 </a:t>
            </a:r>
          </a:p>
          <a:p>
            <a:pPr algn="r" defTabSz="914400" rtl="1" eaLnBrk="0" fontAlgn="base" hangingPunct="0">
              <a:spcBef>
                <a:spcPct val="0"/>
              </a:spcBef>
              <a:spcAft>
                <a:spcPct val="0"/>
              </a:spcAft>
            </a:pPr>
            <a:r>
              <a:rPr lang="ar-SA" altLang="en-US" sz="1200" i="1" dirty="0" smtClean="0">
                <a:latin typeface="Arial" panose="020B0604020202020204" pitchFamily="34" charset="0"/>
                <a:cs typeface="Traditional Arabic" panose="02020603050405020304" pitchFamily="18" charset="-78"/>
              </a:rPr>
              <a:t>الصورة من منظمة </a:t>
            </a:r>
            <a:r>
              <a:rPr lang="ar-SA" altLang="en-US" sz="1200" i="1" dirty="0" err="1" smtClean="0">
                <a:latin typeface="Arial" panose="020B0604020202020204" pitchFamily="34" charset="0"/>
                <a:cs typeface="Traditional Arabic" panose="02020603050405020304" pitchFamily="18" charset="-78"/>
              </a:rPr>
              <a:t>آكت</a:t>
            </a:r>
            <a:r>
              <a:rPr lang="ar-SA" altLang="en-US" sz="1200" i="1" dirty="0" smtClean="0">
                <a:latin typeface="Arial" panose="020B0604020202020204" pitchFamily="34" charset="0"/>
                <a:cs typeface="Traditional Arabic" panose="02020603050405020304" pitchFamily="18" charset="-78"/>
              </a:rPr>
              <a:t> </a:t>
            </a:r>
            <a:r>
              <a:rPr lang="ar-SA" altLang="en-US" sz="1200" i="1" dirty="0" err="1" smtClean="0">
                <a:latin typeface="Arial" panose="020B0604020202020204" pitchFamily="34" charset="0"/>
                <a:cs typeface="Traditional Arabic" panose="02020603050405020304" pitchFamily="18" charset="-78"/>
              </a:rPr>
              <a:t>أليانس</a:t>
            </a:r>
            <a:endParaRPr lang="en-US" altLang="en-US" sz="1200" i="1" dirty="0" smtClean="0">
              <a:latin typeface="Arial" panose="020B0604020202020204" pitchFamily="34" charset="0"/>
              <a:cs typeface="Traditional Arabic" panose="02020603050405020304" pitchFamily="18" charset="-78"/>
            </a:endParaRPr>
          </a:p>
        </p:txBody>
      </p:sp>
      <p:sp>
        <p:nvSpPr>
          <p:cNvPr id="8" name="Footer Placeholder 3"/>
          <p:cNvSpPr>
            <a:spLocks noGrp="1"/>
          </p:cNvSpPr>
          <p:nvPr>
            <p:ph type="ftr" sz="quarter" idx="3"/>
          </p:nvPr>
        </p:nvSpPr>
        <p:spPr>
          <a:xfrm>
            <a:off x="2672180" y="6329599"/>
            <a:ext cx="6014622" cy="365125"/>
          </a:xfrm>
        </p:spPr>
        <p:txBody>
          <a:bodyPr/>
          <a:lstStyle/>
          <a:p>
            <a:r>
              <a:rPr lang="ar-SA" dirty="0" smtClean="0"/>
              <a:t>الجزء"أ</a:t>
            </a:r>
            <a:r>
              <a:rPr lang="ar-TN" dirty="0" smtClean="0"/>
              <a:t> </a:t>
            </a:r>
            <a:r>
              <a:rPr lang="ar-SA" dirty="0" smtClean="0"/>
              <a:t>“16</a:t>
            </a:r>
            <a:r>
              <a:rPr lang="ar-TN" dirty="0" smtClean="0"/>
              <a:t>-</a:t>
            </a:r>
            <a:r>
              <a:rPr lang="ar-EG" dirty="0" smtClean="0"/>
              <a:t> </a:t>
            </a:r>
            <a:r>
              <a:rPr lang="ar-TN" dirty="0" smtClean="0"/>
              <a:t>مجموعة</a:t>
            </a:r>
            <a:r>
              <a:rPr lang="ar-SA" dirty="0" smtClean="0"/>
              <a:t> اسفير التدريبية </a:t>
            </a:r>
            <a:r>
              <a:rPr lang="ar-TN" dirty="0" smtClean="0"/>
              <a:t> </a:t>
            </a:r>
            <a:r>
              <a:rPr lang="ar-SA" dirty="0" smtClean="0"/>
              <a:t>2015</a:t>
            </a:r>
            <a:endParaRPr lang="fr-CH" dirty="0"/>
          </a:p>
        </p:txBody>
      </p:sp>
    </p:spTree>
    <p:extLst>
      <p:ext uri="{BB962C8B-B14F-4D97-AF65-F5344CB8AC3E}">
        <p14:creationId xmlns:p14="http://schemas.microsoft.com/office/powerpoint/2010/main" val="414008520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بعض مؤشرات اسفير بشأن اللّوزم غير الغذائيّة المعتاد توزيعها</a:t>
            </a:r>
          </a:p>
        </p:txBody>
      </p:sp>
      <p:sp>
        <p:nvSpPr>
          <p:cNvPr id="3" name="Content Placeholder 2"/>
          <p:cNvSpPr>
            <a:spLocks noGrp="1"/>
          </p:cNvSpPr>
          <p:nvPr>
            <p:ph idx="1"/>
          </p:nvPr>
        </p:nvSpPr>
        <p:spPr>
          <a:xfrm>
            <a:off x="4749422" y="1369242"/>
            <a:ext cx="3937378" cy="4785722"/>
          </a:xfrm>
        </p:spPr>
        <p:txBody>
          <a:bodyPr/>
          <a:lstStyle/>
          <a:p>
            <a:pPr lvl="1">
              <a:spcBef>
                <a:spcPts val="2400"/>
              </a:spcBef>
            </a:pPr>
            <a:r>
              <a:rPr lang="ar-SA" dirty="0"/>
              <a:t>”ينبغي أن تحصل كل عائلة أو مجموعة مكونة من أربعة إلى خمسة أفراد على قِدرين كبيري الحجم للطهي بمقبض وغطاء، وإناء لتحضير الطعام أو تقديمه، وسكين، وملعقتين كبيرتين</a:t>
            </a:r>
            <a:r>
              <a:rPr lang="ar-SA" dirty="0" smtClean="0"/>
              <a:t>“</a:t>
            </a:r>
            <a:r>
              <a:rPr lang="en-GB" dirty="0" smtClean="0"/>
              <a:t/>
            </a:r>
            <a:br>
              <a:rPr lang="en-GB" dirty="0" smtClean="0"/>
            </a:br>
            <a:r>
              <a:rPr lang="ar-SA" sz="1800" i="1" dirty="0" smtClean="0"/>
              <a:t>(</a:t>
            </a:r>
            <a:r>
              <a:rPr lang="ar-SA" sz="1800" i="1" dirty="0"/>
              <a:t>دليل اسفير ص </a:t>
            </a:r>
            <a:r>
              <a:rPr lang="ar-SA" sz="1600" i="1" dirty="0"/>
              <a:t>261</a:t>
            </a:r>
            <a:r>
              <a:rPr lang="ar-SA" sz="1800" i="1" dirty="0" err="1"/>
              <a:t>)</a:t>
            </a:r>
            <a:endParaRPr lang="ar-SA" sz="1800" i="1" dirty="0"/>
          </a:p>
          <a:p>
            <a:pPr lvl="1">
              <a:spcBef>
                <a:spcPts val="2400"/>
              </a:spcBef>
            </a:pPr>
            <a:r>
              <a:rPr lang="ar-SA" dirty="0"/>
              <a:t>”ينبغي أن يحصل السكان المنكوبون جميعاً على صحن للأكل وملعقة معدنية وكأس </a:t>
            </a:r>
            <a:r>
              <a:rPr lang="ar-SA" dirty="0" err="1"/>
              <a:t>للشّرب“</a:t>
            </a:r>
            <a:r>
              <a:rPr lang="ar-SA" dirty="0"/>
              <a:t> </a:t>
            </a:r>
            <a:r>
              <a:rPr lang="en-GB" dirty="0" smtClean="0"/>
              <a:t/>
            </a:r>
            <a:br>
              <a:rPr lang="en-GB" dirty="0" smtClean="0"/>
            </a:br>
            <a:r>
              <a:rPr lang="ar-SA" sz="1800" i="1" dirty="0" smtClean="0"/>
              <a:t>(</a:t>
            </a:r>
            <a:r>
              <a:rPr lang="ar-SA" sz="1800" i="1" dirty="0"/>
              <a:t>دليل اسفير ص </a:t>
            </a:r>
            <a:r>
              <a:rPr lang="ar-SA" sz="1600" i="1" dirty="0"/>
              <a:t>261</a:t>
            </a:r>
            <a:r>
              <a:rPr lang="ar-SA" sz="1800" i="1" dirty="0" err="1"/>
              <a:t>)</a:t>
            </a:r>
            <a:endParaRPr lang="ar-SA" sz="1800" i="1" dirty="0"/>
          </a:p>
          <a:p>
            <a:pPr>
              <a:spcBef>
                <a:spcPts val="2400"/>
              </a:spcBef>
            </a:pPr>
            <a:endParaRPr lang="ar-SA" dirty="0"/>
          </a:p>
        </p:txBody>
      </p:sp>
      <p:pic>
        <p:nvPicPr>
          <p:cNvPr id="5" name="Picture 2" descr="http://www.washingtonpost.com/rf/image_982w/2010-2019/WashingtonPost/2011/07/13/Foreign/Images/So-071311-19.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890921" y="1392738"/>
            <a:ext cx="2434518" cy="4625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p:cNvSpPr txBox="1">
            <a:spLocks/>
          </p:cNvSpPr>
          <p:nvPr/>
        </p:nvSpPr>
        <p:spPr>
          <a:xfrm>
            <a:off x="3228708" y="5610822"/>
            <a:ext cx="2231606" cy="330078"/>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defTabSz="914400" rtl="1" eaLnBrk="0" fontAlgn="base" hangingPunct="0">
              <a:spcBef>
                <a:spcPct val="0"/>
              </a:spcBef>
              <a:spcAft>
                <a:spcPct val="0"/>
              </a:spcAft>
            </a:pPr>
            <a:r>
              <a:rPr lang="ar-SA" altLang="en-US" sz="1200" i="1" dirty="0" smtClean="0">
                <a:latin typeface="Arial" panose="020B0604020202020204" pitchFamily="34" charset="0"/>
                <a:cs typeface="Traditional Arabic" panose="02020603050405020304" pitchFamily="18" charset="-78"/>
              </a:rPr>
              <a:t>الصومال في </a:t>
            </a:r>
            <a:r>
              <a:rPr lang="ar-SA" altLang="en-US" sz="1200" i="1" dirty="0" err="1" smtClean="0">
                <a:latin typeface="Arial" panose="020B0604020202020204" pitchFamily="34" charset="0"/>
                <a:cs typeface="Traditional Arabic" panose="02020603050405020304" pitchFamily="18" charset="-78"/>
              </a:rPr>
              <a:t>2012 </a:t>
            </a:r>
            <a:r>
              <a:rPr lang="ar-SA" altLang="en-US" sz="1200" i="1" dirty="0" smtClean="0">
                <a:latin typeface="Arial" panose="020B0604020202020204" pitchFamily="34" charset="0"/>
                <a:cs typeface="Traditional Arabic" panose="02020603050405020304" pitchFamily="18" charset="-78"/>
              </a:rPr>
              <a:t>– الصورة من </a:t>
            </a:r>
            <a:r>
              <a:rPr lang="ar-SA" altLang="en-US" sz="1200" i="1" dirty="0" err="1" smtClean="0">
                <a:latin typeface="Arial" panose="020B0604020202020204" pitchFamily="34" charset="0"/>
                <a:cs typeface="Traditional Arabic" panose="02020603050405020304" pitchFamily="18" charset="-78"/>
              </a:rPr>
              <a:t>أسوشيتدبرس</a:t>
            </a:r>
            <a:endParaRPr lang="en-US" altLang="en-US" sz="1200" i="1" dirty="0" smtClean="0">
              <a:latin typeface="Arial" panose="020B0604020202020204" pitchFamily="34" charset="0"/>
              <a:cs typeface="Traditional Arabic" panose="02020603050405020304" pitchFamily="18" charset="-78"/>
            </a:endParaRPr>
          </a:p>
        </p:txBody>
      </p:sp>
      <p:sp>
        <p:nvSpPr>
          <p:cNvPr id="8" name="Footer Placeholder 3"/>
          <p:cNvSpPr>
            <a:spLocks noGrp="1"/>
          </p:cNvSpPr>
          <p:nvPr>
            <p:ph type="ftr" sz="quarter" idx="3"/>
          </p:nvPr>
        </p:nvSpPr>
        <p:spPr>
          <a:xfrm>
            <a:off x="2672180" y="6329599"/>
            <a:ext cx="6014622" cy="365125"/>
          </a:xfrm>
        </p:spPr>
        <p:txBody>
          <a:bodyPr/>
          <a:lstStyle/>
          <a:p>
            <a:r>
              <a:rPr lang="ar-SA" dirty="0" smtClean="0"/>
              <a:t>الجزء"أ</a:t>
            </a:r>
            <a:r>
              <a:rPr lang="ar-TN" dirty="0" smtClean="0"/>
              <a:t> </a:t>
            </a:r>
            <a:r>
              <a:rPr lang="ar-SA" dirty="0" smtClean="0"/>
              <a:t>“16</a:t>
            </a:r>
            <a:r>
              <a:rPr lang="ar-TN" dirty="0" smtClean="0"/>
              <a:t>-</a:t>
            </a:r>
            <a:r>
              <a:rPr lang="ar-EG" dirty="0" smtClean="0"/>
              <a:t> </a:t>
            </a:r>
            <a:r>
              <a:rPr lang="ar-TN" dirty="0" smtClean="0"/>
              <a:t>مجموعة</a:t>
            </a:r>
            <a:r>
              <a:rPr lang="ar-SA" dirty="0" smtClean="0"/>
              <a:t> اسفير التدريبية </a:t>
            </a:r>
            <a:r>
              <a:rPr lang="ar-TN" dirty="0" smtClean="0"/>
              <a:t> </a:t>
            </a:r>
            <a:r>
              <a:rPr lang="ar-SA" dirty="0" smtClean="0"/>
              <a:t>2015</a:t>
            </a:r>
            <a:endParaRPr lang="fr-CH" dirty="0"/>
          </a:p>
        </p:txBody>
      </p:sp>
    </p:spTree>
    <p:extLst>
      <p:ext uri="{BB962C8B-B14F-4D97-AF65-F5344CB8AC3E}">
        <p14:creationId xmlns:p14="http://schemas.microsoft.com/office/powerpoint/2010/main" val="349482797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المشكل الثّاني: الاختلاف حول الموقع والأولويّات والتّصميم</a:t>
            </a:r>
          </a:p>
        </p:txBody>
      </p:sp>
      <p:pic>
        <p:nvPicPr>
          <p:cNvPr id="5" name="Picture 4"/>
          <p:cNvPicPr>
            <a:picLocks noChangeAspect="1"/>
          </p:cNvPicPr>
          <p:nvPr/>
        </p:nvPicPr>
        <p:blipFill>
          <a:blip r:embed="rId3" cstate="print"/>
          <a:stretch>
            <a:fillRect/>
          </a:stretch>
        </p:blipFill>
        <p:spPr>
          <a:xfrm>
            <a:off x="1110770" y="1263719"/>
            <a:ext cx="6948974" cy="4721252"/>
          </a:xfrm>
          <a:prstGeom prst="rect">
            <a:avLst/>
          </a:prstGeom>
        </p:spPr>
      </p:pic>
      <p:sp>
        <p:nvSpPr>
          <p:cNvPr id="7" name="Footer Placeholder 3"/>
          <p:cNvSpPr>
            <a:spLocks noGrp="1"/>
          </p:cNvSpPr>
          <p:nvPr>
            <p:ph type="ftr" sz="quarter" idx="3"/>
          </p:nvPr>
        </p:nvSpPr>
        <p:spPr>
          <a:xfrm>
            <a:off x="2672180" y="6329599"/>
            <a:ext cx="6014622" cy="365125"/>
          </a:xfrm>
        </p:spPr>
        <p:txBody>
          <a:bodyPr/>
          <a:lstStyle/>
          <a:p>
            <a:r>
              <a:rPr lang="ar-SA" dirty="0" smtClean="0"/>
              <a:t>الجزء"أ</a:t>
            </a:r>
            <a:r>
              <a:rPr lang="ar-TN" dirty="0" smtClean="0"/>
              <a:t> </a:t>
            </a:r>
            <a:r>
              <a:rPr lang="ar-SA" dirty="0" smtClean="0"/>
              <a:t>“16</a:t>
            </a:r>
            <a:r>
              <a:rPr lang="ar-TN" dirty="0" smtClean="0"/>
              <a:t>-</a:t>
            </a:r>
            <a:r>
              <a:rPr lang="ar-EG" dirty="0" smtClean="0"/>
              <a:t> </a:t>
            </a:r>
            <a:r>
              <a:rPr lang="ar-TN" dirty="0" smtClean="0"/>
              <a:t>مجموعة</a:t>
            </a:r>
            <a:r>
              <a:rPr lang="ar-SA" dirty="0" smtClean="0"/>
              <a:t> اسفير التدريبية </a:t>
            </a:r>
            <a:r>
              <a:rPr lang="ar-TN" dirty="0" smtClean="0"/>
              <a:t> </a:t>
            </a:r>
            <a:r>
              <a:rPr lang="ar-SA" dirty="0" smtClean="0"/>
              <a:t>2015</a:t>
            </a:r>
            <a:endParaRPr lang="fr-CH" dirty="0"/>
          </a:p>
        </p:txBody>
      </p:sp>
    </p:spTree>
    <p:extLst>
      <p:ext uri="{BB962C8B-B14F-4D97-AF65-F5344CB8AC3E}">
        <p14:creationId xmlns:p14="http://schemas.microsoft.com/office/powerpoint/2010/main" val="400890716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تمرين: استراتجيات توفير المأوى في حالة الطوارئ</a:t>
            </a:r>
          </a:p>
        </p:txBody>
      </p:sp>
      <p:sp>
        <p:nvSpPr>
          <p:cNvPr id="3" name="Content Placeholder 2"/>
          <p:cNvSpPr>
            <a:spLocks noGrp="1"/>
          </p:cNvSpPr>
          <p:nvPr>
            <p:ph idx="1"/>
          </p:nvPr>
        </p:nvSpPr>
        <p:spPr/>
        <p:txBody>
          <a:bodyPr/>
          <a:lstStyle/>
          <a:p>
            <a:pPr marL="457200" indent="-457200">
              <a:spcBef>
                <a:spcPts val="3000"/>
              </a:spcBef>
              <a:buFont typeface="+mj-lt"/>
              <a:buAutoNum type="arabicPeriod"/>
            </a:pPr>
            <a:r>
              <a:rPr lang="ar-SA"/>
              <a:t>خصص الوقت الكافي للنظر في السيناريو الخاص بك.</a:t>
            </a:r>
          </a:p>
          <a:p>
            <a:pPr marL="457200" indent="-457200">
              <a:spcBef>
                <a:spcPts val="3000"/>
              </a:spcBef>
              <a:buFont typeface="+mj-lt"/>
              <a:buAutoNum type="arabicPeriod"/>
            </a:pPr>
            <a:r>
              <a:rPr lang="ar-SA"/>
              <a:t>بعد تحديد الاحتياجات المحتملة والموارد وقضايا سياقية أخرى (استحضار بعض الافتراضات)، قم بقراءة الخيارات الخمسة أدناه المتعلقة بالمأوى في حالات الطوارئ واختر المناسب منها إلى السيناريو الخاص بك.</a:t>
            </a:r>
          </a:p>
          <a:p>
            <a:pPr marL="457200" indent="-457200">
              <a:spcBef>
                <a:spcPts val="3000"/>
              </a:spcBef>
              <a:buFont typeface="+mj-lt"/>
              <a:buAutoNum type="arabicPeriod"/>
            </a:pPr>
            <a:r>
              <a:rPr lang="ar-SA"/>
              <a:t>كن مستعدا لتعليل اختيارك وذكر الافتراضات المحتملة لدعم إستراتجيتك</a:t>
            </a:r>
            <a:r>
              <a:rPr lang="ar-SA" smtClean="0"/>
              <a:t>.</a:t>
            </a:r>
            <a:endParaRPr lang="ar-SA"/>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58928"/>
            <a:ext cx="1034043" cy="900000"/>
          </a:xfrm>
          <a:prstGeom prst="rect">
            <a:avLst/>
          </a:prstGeom>
        </p:spPr>
      </p:pic>
      <p:sp>
        <p:nvSpPr>
          <p:cNvPr id="6" name="Footer Placeholder 3"/>
          <p:cNvSpPr>
            <a:spLocks noGrp="1"/>
          </p:cNvSpPr>
          <p:nvPr>
            <p:ph type="ftr" sz="quarter" idx="3"/>
          </p:nvPr>
        </p:nvSpPr>
        <p:spPr>
          <a:xfrm>
            <a:off x="2672180" y="6329599"/>
            <a:ext cx="6014622" cy="365125"/>
          </a:xfrm>
        </p:spPr>
        <p:txBody>
          <a:bodyPr/>
          <a:lstStyle/>
          <a:p>
            <a:r>
              <a:rPr lang="ar-SA" dirty="0" smtClean="0"/>
              <a:t>الجزء"أ</a:t>
            </a:r>
            <a:r>
              <a:rPr lang="ar-TN" dirty="0" smtClean="0"/>
              <a:t> </a:t>
            </a:r>
            <a:r>
              <a:rPr lang="ar-SA" dirty="0" smtClean="0"/>
              <a:t>“16</a:t>
            </a:r>
            <a:r>
              <a:rPr lang="ar-TN" dirty="0" smtClean="0"/>
              <a:t>-</a:t>
            </a:r>
            <a:r>
              <a:rPr lang="ar-EG" dirty="0" smtClean="0"/>
              <a:t> </a:t>
            </a:r>
            <a:r>
              <a:rPr lang="ar-TN" dirty="0" smtClean="0"/>
              <a:t>مجموعة</a:t>
            </a:r>
            <a:r>
              <a:rPr lang="ar-SA" dirty="0" smtClean="0"/>
              <a:t> اسفير التدريبية </a:t>
            </a:r>
            <a:r>
              <a:rPr lang="ar-TN" dirty="0" smtClean="0"/>
              <a:t> </a:t>
            </a:r>
            <a:r>
              <a:rPr lang="ar-SA" dirty="0" smtClean="0"/>
              <a:t>2015</a:t>
            </a:r>
            <a:endParaRPr lang="fr-CH" dirty="0"/>
          </a:p>
        </p:txBody>
      </p:sp>
    </p:spTree>
    <p:extLst>
      <p:ext uri="{BB962C8B-B14F-4D97-AF65-F5344CB8AC3E}">
        <p14:creationId xmlns:p14="http://schemas.microsoft.com/office/powerpoint/2010/main" val="146925185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ar-SA"/>
              <a:t>تذكر</a:t>
            </a:r>
          </a:p>
        </p:txBody>
      </p:sp>
      <p:sp>
        <p:nvSpPr>
          <p:cNvPr id="7" name="Content Placeholder 2"/>
          <p:cNvSpPr>
            <a:spLocks noGrp="1"/>
          </p:cNvSpPr>
          <p:nvPr>
            <p:ph idx="1"/>
          </p:nvPr>
        </p:nvSpPr>
        <p:spPr>
          <a:xfrm>
            <a:off x="231228" y="1369242"/>
            <a:ext cx="8455572" cy="438537"/>
          </a:xfrm>
        </p:spPr>
        <p:txBody>
          <a:bodyPr/>
          <a:lstStyle/>
          <a:p>
            <a:r>
              <a:rPr lang="ar-SA"/>
              <a:t>ينبغي استخدام الفصول التقنية بالعودة إلى الميثاق الإنساني والمعايير الأساسية ومبادئ الحماية دون فصلها عن بعضها. </a:t>
            </a:r>
          </a:p>
          <a:p>
            <a:endParaRPr lang="ar-SA"/>
          </a:p>
        </p:txBody>
      </p:sp>
      <p:pic>
        <p:nvPicPr>
          <p:cNvPr id="8" name="Picture 7" descr="Screen Clippi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41885" y="1914525"/>
            <a:ext cx="6660232" cy="4090627"/>
          </a:xfrm>
          <a:prstGeom prst="rect">
            <a:avLst/>
          </a:prstGeom>
        </p:spPr>
      </p:pic>
      <p:sp>
        <p:nvSpPr>
          <p:cNvPr id="6" name="Footer Placeholder 3"/>
          <p:cNvSpPr>
            <a:spLocks noGrp="1"/>
          </p:cNvSpPr>
          <p:nvPr>
            <p:ph type="ftr" sz="quarter" idx="3"/>
          </p:nvPr>
        </p:nvSpPr>
        <p:spPr>
          <a:xfrm>
            <a:off x="2672180" y="6329599"/>
            <a:ext cx="6014622" cy="365125"/>
          </a:xfrm>
        </p:spPr>
        <p:txBody>
          <a:bodyPr/>
          <a:lstStyle/>
          <a:p>
            <a:r>
              <a:rPr lang="ar-SA" dirty="0" smtClean="0"/>
              <a:t>الجزء"أ</a:t>
            </a:r>
            <a:r>
              <a:rPr lang="ar-TN" dirty="0" smtClean="0"/>
              <a:t> </a:t>
            </a:r>
            <a:r>
              <a:rPr lang="ar-SA" dirty="0" smtClean="0"/>
              <a:t>“16</a:t>
            </a:r>
            <a:r>
              <a:rPr lang="ar-TN" dirty="0" smtClean="0"/>
              <a:t>-</a:t>
            </a:r>
            <a:r>
              <a:rPr lang="ar-EG" dirty="0" smtClean="0"/>
              <a:t> </a:t>
            </a:r>
            <a:r>
              <a:rPr lang="ar-TN" dirty="0" smtClean="0"/>
              <a:t>مجموعة</a:t>
            </a:r>
            <a:r>
              <a:rPr lang="ar-SA" dirty="0" smtClean="0"/>
              <a:t> اسفير التدريبية </a:t>
            </a:r>
            <a:r>
              <a:rPr lang="ar-TN" dirty="0" smtClean="0"/>
              <a:t> </a:t>
            </a:r>
            <a:r>
              <a:rPr lang="ar-SA" dirty="0" smtClean="0"/>
              <a:t>2015</a:t>
            </a:r>
            <a:endParaRPr lang="fr-CH" dirty="0"/>
          </a:p>
        </p:txBody>
      </p:sp>
    </p:spTree>
    <p:extLst>
      <p:ext uri="{BB962C8B-B14F-4D97-AF65-F5344CB8AC3E}">
        <p14:creationId xmlns:p14="http://schemas.microsoft.com/office/powerpoint/2010/main" val="195062340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المشكل الثالث: التّعرّض لمزيد من المخاطر في انتظار وصول المساعدات</a:t>
            </a:r>
          </a:p>
        </p:txBody>
      </p:sp>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314110" y="1265723"/>
            <a:ext cx="6699860" cy="4466573"/>
          </a:xfrm>
          <a:prstGeom prst="rect">
            <a:avLst/>
          </a:prstGeom>
        </p:spPr>
      </p:pic>
      <p:sp>
        <p:nvSpPr>
          <p:cNvPr id="6" name="TextBox 5"/>
          <p:cNvSpPr txBox="1"/>
          <p:nvPr/>
        </p:nvSpPr>
        <p:spPr>
          <a:xfrm>
            <a:off x="3863095" y="5761953"/>
            <a:ext cx="4150875" cy="276999"/>
          </a:xfrm>
          <a:prstGeom prst="rect">
            <a:avLst/>
          </a:prstGeom>
          <a:noFill/>
        </p:spPr>
        <p:txBody>
          <a:bodyPr wrap="square" rtlCol="0">
            <a:spAutoFit/>
          </a:bodyPr>
          <a:lstStyle/>
          <a:p>
            <a:pPr algn="r" rtl="1">
              <a:defRPr/>
            </a:pPr>
            <a:r>
              <a:rPr lang="ar-TN" sz="1200" i="1" dirty="0" smtClean="0"/>
              <a:t>المصوّر المستقل: ألانا تورابا- الاتّحاد الدّولي لجمعيّات الصّليب الأحمر والهلال الأحمر </a:t>
            </a:r>
          </a:p>
        </p:txBody>
      </p:sp>
      <p:sp>
        <p:nvSpPr>
          <p:cNvPr id="8" name="Footer Placeholder 3"/>
          <p:cNvSpPr>
            <a:spLocks noGrp="1"/>
          </p:cNvSpPr>
          <p:nvPr>
            <p:ph type="ftr" sz="quarter" idx="3"/>
          </p:nvPr>
        </p:nvSpPr>
        <p:spPr>
          <a:xfrm>
            <a:off x="2672180" y="6329599"/>
            <a:ext cx="6014622" cy="365125"/>
          </a:xfrm>
        </p:spPr>
        <p:txBody>
          <a:bodyPr/>
          <a:lstStyle/>
          <a:p>
            <a:r>
              <a:rPr lang="ar-SA" dirty="0" smtClean="0"/>
              <a:t>الجزء"أ</a:t>
            </a:r>
            <a:r>
              <a:rPr lang="ar-TN" dirty="0" smtClean="0"/>
              <a:t> </a:t>
            </a:r>
            <a:r>
              <a:rPr lang="ar-SA" dirty="0" smtClean="0"/>
              <a:t>“16</a:t>
            </a:r>
            <a:r>
              <a:rPr lang="ar-TN" dirty="0" smtClean="0"/>
              <a:t>-</a:t>
            </a:r>
            <a:r>
              <a:rPr lang="ar-EG" dirty="0" smtClean="0"/>
              <a:t> </a:t>
            </a:r>
            <a:r>
              <a:rPr lang="ar-TN" dirty="0" smtClean="0"/>
              <a:t>مجموعة</a:t>
            </a:r>
            <a:r>
              <a:rPr lang="ar-SA" dirty="0" smtClean="0"/>
              <a:t> اسفير التدريبية </a:t>
            </a:r>
            <a:r>
              <a:rPr lang="ar-TN" dirty="0" smtClean="0"/>
              <a:t> </a:t>
            </a:r>
            <a:r>
              <a:rPr lang="ar-SA" dirty="0" smtClean="0"/>
              <a:t>2015</a:t>
            </a:r>
            <a:endParaRPr lang="fr-CH" dirty="0"/>
          </a:p>
        </p:txBody>
      </p:sp>
    </p:spTree>
    <p:extLst>
      <p:ext uri="{BB962C8B-B14F-4D97-AF65-F5344CB8AC3E}">
        <p14:creationId xmlns:p14="http://schemas.microsoft.com/office/powerpoint/2010/main" val="372840310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المشكل الرّابع: أوضاع صعبة يشهدها الموقع</a:t>
            </a:r>
          </a:p>
        </p:txBody>
      </p:sp>
      <p:sp>
        <p:nvSpPr>
          <p:cNvPr id="5" name="Content Placeholder 3"/>
          <p:cNvSpPr>
            <a:spLocks noGrp="1"/>
          </p:cNvSpPr>
          <p:nvPr>
            <p:ph idx="1"/>
          </p:nvPr>
        </p:nvSpPr>
        <p:spPr>
          <a:xfrm>
            <a:off x="3600850" y="5735475"/>
            <a:ext cx="3955535" cy="341071"/>
          </a:xfrm>
        </p:spPr>
        <p:txBody>
          <a:bodyPr/>
          <a:lstStyle/>
          <a:p>
            <a:pPr algn="r"/>
            <a:r>
              <a:rPr lang="ar-TN" altLang="fr-FR" sz="1200" i="1" dirty="0" smtClean="0"/>
              <a:t>مخيم الأمل في يونيو 1999</a:t>
            </a:r>
            <a:endParaRPr lang="en-US" altLang="fr-FR" sz="1200" i="1" dirty="0" smtClean="0"/>
          </a:p>
          <a:p>
            <a:pPr algn="r"/>
            <a:endParaRPr lang="en-GB" sz="1200" i="1" dirty="0"/>
          </a:p>
        </p:txBody>
      </p:sp>
      <p:pic>
        <p:nvPicPr>
          <p:cNvPr id="6" name="Picture 3" descr="22June - rain 25"/>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1599769" y="1247256"/>
            <a:ext cx="5956616" cy="4467462"/>
          </a:xfrm>
          <a:prstGeom prst="rect">
            <a:avLst/>
          </a:prstGeom>
          <a:noFill/>
          <a:ln w="3175">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pic>
      <p:sp>
        <p:nvSpPr>
          <p:cNvPr id="8" name="Footer Placeholder 3"/>
          <p:cNvSpPr>
            <a:spLocks noGrp="1"/>
          </p:cNvSpPr>
          <p:nvPr>
            <p:ph type="ftr" sz="quarter" idx="3"/>
          </p:nvPr>
        </p:nvSpPr>
        <p:spPr>
          <a:xfrm>
            <a:off x="2672180" y="6329599"/>
            <a:ext cx="6014622" cy="365125"/>
          </a:xfrm>
        </p:spPr>
        <p:txBody>
          <a:bodyPr/>
          <a:lstStyle/>
          <a:p>
            <a:r>
              <a:rPr lang="ar-SA" dirty="0" smtClean="0"/>
              <a:t>الجزء"أ</a:t>
            </a:r>
            <a:r>
              <a:rPr lang="ar-TN" dirty="0" smtClean="0"/>
              <a:t> </a:t>
            </a:r>
            <a:r>
              <a:rPr lang="ar-SA" dirty="0" smtClean="0"/>
              <a:t>“16</a:t>
            </a:r>
            <a:r>
              <a:rPr lang="ar-TN" dirty="0" smtClean="0"/>
              <a:t>-</a:t>
            </a:r>
            <a:r>
              <a:rPr lang="ar-EG" dirty="0" smtClean="0"/>
              <a:t> </a:t>
            </a:r>
            <a:r>
              <a:rPr lang="ar-TN" dirty="0" smtClean="0"/>
              <a:t>مجموعة</a:t>
            </a:r>
            <a:r>
              <a:rPr lang="ar-SA" dirty="0" smtClean="0"/>
              <a:t> اسفير التدريبية </a:t>
            </a:r>
            <a:r>
              <a:rPr lang="ar-TN" dirty="0" smtClean="0"/>
              <a:t> </a:t>
            </a:r>
            <a:r>
              <a:rPr lang="ar-SA" dirty="0" smtClean="0"/>
              <a:t>2015</a:t>
            </a:r>
            <a:endParaRPr lang="fr-CH" dirty="0"/>
          </a:p>
        </p:txBody>
      </p:sp>
    </p:spTree>
    <p:extLst>
      <p:ext uri="{BB962C8B-B14F-4D97-AF65-F5344CB8AC3E}">
        <p14:creationId xmlns:p14="http://schemas.microsoft.com/office/powerpoint/2010/main" val="360833190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المشكل الخامس: حلول قصيرة الأمد لمشاكل طويلة الأمد</a:t>
            </a:r>
          </a:p>
        </p:txBody>
      </p:sp>
      <p:pic>
        <p:nvPicPr>
          <p:cNvPr id="5" name="Picture 4"/>
          <p:cNvPicPr>
            <a:picLocks noChangeAspect="1"/>
          </p:cNvPicPr>
          <p:nvPr/>
        </p:nvPicPr>
        <p:blipFill>
          <a:blip r:embed="rId2" cstate="print"/>
          <a:stretch>
            <a:fillRect/>
          </a:stretch>
        </p:blipFill>
        <p:spPr>
          <a:xfrm>
            <a:off x="2670284" y="1389633"/>
            <a:ext cx="3822565" cy="4331518"/>
          </a:xfrm>
          <a:prstGeom prst="rect">
            <a:avLst/>
          </a:prstGeom>
        </p:spPr>
      </p:pic>
      <p:sp>
        <p:nvSpPr>
          <p:cNvPr id="9" name="Footer Placeholder 3"/>
          <p:cNvSpPr>
            <a:spLocks noGrp="1"/>
          </p:cNvSpPr>
          <p:nvPr>
            <p:ph type="ftr" sz="quarter" idx="3"/>
          </p:nvPr>
        </p:nvSpPr>
        <p:spPr>
          <a:xfrm>
            <a:off x="2672180" y="6329599"/>
            <a:ext cx="6014622" cy="365125"/>
          </a:xfrm>
        </p:spPr>
        <p:txBody>
          <a:bodyPr/>
          <a:lstStyle/>
          <a:p>
            <a:r>
              <a:rPr lang="ar-SA" dirty="0" smtClean="0"/>
              <a:t>الجزء"أ</a:t>
            </a:r>
            <a:r>
              <a:rPr lang="ar-TN" dirty="0" smtClean="0"/>
              <a:t> </a:t>
            </a:r>
            <a:r>
              <a:rPr lang="ar-SA" dirty="0" smtClean="0"/>
              <a:t>“16</a:t>
            </a:r>
            <a:r>
              <a:rPr lang="ar-TN" dirty="0" smtClean="0"/>
              <a:t>-</a:t>
            </a:r>
            <a:r>
              <a:rPr lang="ar-EG" dirty="0" smtClean="0"/>
              <a:t> </a:t>
            </a:r>
            <a:r>
              <a:rPr lang="ar-TN" dirty="0" smtClean="0"/>
              <a:t>مجموعة</a:t>
            </a:r>
            <a:r>
              <a:rPr lang="ar-SA" dirty="0" smtClean="0"/>
              <a:t> اسفير التدريبية </a:t>
            </a:r>
            <a:r>
              <a:rPr lang="ar-TN" dirty="0" smtClean="0"/>
              <a:t> </a:t>
            </a:r>
            <a:r>
              <a:rPr lang="ar-SA" dirty="0" smtClean="0"/>
              <a:t>2015</a:t>
            </a:r>
            <a:endParaRPr lang="fr-CH" dirty="0"/>
          </a:p>
        </p:txBody>
      </p:sp>
    </p:spTree>
    <p:extLst>
      <p:ext uri="{BB962C8B-B14F-4D97-AF65-F5344CB8AC3E}">
        <p14:creationId xmlns:p14="http://schemas.microsoft.com/office/powerpoint/2010/main" val="377416165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المشكل السّادس: استمرارية الأشغال القائمة بالموقع</a:t>
            </a:r>
          </a:p>
        </p:txBody>
      </p:sp>
      <p:pic>
        <p:nvPicPr>
          <p:cNvPr id="5" name="Picture 4"/>
          <p:cNvPicPr>
            <a:picLocks noChangeAspect="1"/>
          </p:cNvPicPr>
          <p:nvPr/>
        </p:nvPicPr>
        <p:blipFill>
          <a:blip r:embed="rId3" cstate="print"/>
          <a:stretch>
            <a:fillRect/>
          </a:stretch>
        </p:blipFill>
        <p:spPr>
          <a:xfrm>
            <a:off x="1509132" y="1283217"/>
            <a:ext cx="6145464" cy="4609098"/>
          </a:xfrm>
          <a:prstGeom prst="rect">
            <a:avLst/>
          </a:prstGeom>
        </p:spPr>
      </p:pic>
      <p:sp>
        <p:nvSpPr>
          <p:cNvPr id="6" name="Footer Placeholder 3"/>
          <p:cNvSpPr>
            <a:spLocks noGrp="1"/>
          </p:cNvSpPr>
          <p:nvPr>
            <p:ph type="ftr" sz="quarter" idx="3"/>
          </p:nvPr>
        </p:nvSpPr>
        <p:spPr>
          <a:xfrm>
            <a:off x="2672180" y="6329599"/>
            <a:ext cx="6014622" cy="365125"/>
          </a:xfrm>
        </p:spPr>
        <p:txBody>
          <a:bodyPr/>
          <a:lstStyle/>
          <a:p>
            <a:r>
              <a:rPr lang="ar-SA" dirty="0" smtClean="0"/>
              <a:t>الجزء"أ</a:t>
            </a:r>
            <a:r>
              <a:rPr lang="ar-TN" dirty="0" smtClean="0"/>
              <a:t> </a:t>
            </a:r>
            <a:r>
              <a:rPr lang="ar-SA" dirty="0" smtClean="0"/>
              <a:t>“16</a:t>
            </a:r>
            <a:r>
              <a:rPr lang="ar-TN" dirty="0" smtClean="0"/>
              <a:t>-</a:t>
            </a:r>
            <a:r>
              <a:rPr lang="ar-EG" dirty="0" smtClean="0"/>
              <a:t> </a:t>
            </a:r>
            <a:r>
              <a:rPr lang="ar-TN" dirty="0" smtClean="0"/>
              <a:t>مجموعة</a:t>
            </a:r>
            <a:r>
              <a:rPr lang="ar-SA" dirty="0" smtClean="0"/>
              <a:t> اسفير التدريبية </a:t>
            </a:r>
            <a:r>
              <a:rPr lang="ar-TN" dirty="0" smtClean="0"/>
              <a:t> </a:t>
            </a:r>
            <a:r>
              <a:rPr lang="ar-SA" dirty="0" smtClean="0"/>
              <a:t>2015</a:t>
            </a:r>
            <a:endParaRPr lang="fr-CH" dirty="0"/>
          </a:p>
        </p:txBody>
      </p:sp>
    </p:spTree>
    <p:extLst>
      <p:ext uri="{BB962C8B-B14F-4D97-AF65-F5344CB8AC3E}">
        <p14:creationId xmlns:p14="http://schemas.microsoft.com/office/powerpoint/2010/main" val="250181304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المشكل السّابع: اكتظاظ السّكان وانتشار الأمراض </a:t>
            </a:r>
          </a:p>
        </p:txBody>
      </p:sp>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394007" y="1301689"/>
            <a:ext cx="6372000" cy="4248000"/>
          </a:xfrm>
          <a:prstGeom prst="rect">
            <a:avLst/>
          </a:prstGeom>
        </p:spPr>
      </p:pic>
      <p:sp>
        <p:nvSpPr>
          <p:cNvPr id="6" name="Content Placeholder 3"/>
          <p:cNvSpPr>
            <a:spLocks noGrp="1"/>
          </p:cNvSpPr>
          <p:nvPr>
            <p:ph idx="1"/>
          </p:nvPr>
        </p:nvSpPr>
        <p:spPr>
          <a:xfrm>
            <a:off x="3014014" y="5595081"/>
            <a:ext cx="4771918" cy="308850"/>
          </a:xfrm>
        </p:spPr>
        <p:txBody>
          <a:bodyPr/>
          <a:lstStyle/>
          <a:p>
            <a:pPr algn="r" rtl="1"/>
            <a:r>
              <a:rPr lang="ar-TN" sz="1200" i="1" dirty="0" smtClean="0"/>
              <a:t>جوزي مانويل </a:t>
            </a:r>
            <a:r>
              <a:rPr lang="ar-TN" sz="1200" i="1" dirty="0" err="1" smtClean="0"/>
              <a:t>جيمنز</a:t>
            </a:r>
            <a:r>
              <a:rPr lang="ar-TN" sz="1200" i="1" dirty="0" smtClean="0"/>
              <a:t>- </a:t>
            </a:r>
            <a:r>
              <a:rPr lang="ar-TN" sz="1200" i="1" dirty="0" err="1" smtClean="0"/>
              <a:t>الإتّحاد</a:t>
            </a:r>
            <a:r>
              <a:rPr lang="ar-TN" sz="1200" i="1" dirty="0" smtClean="0"/>
              <a:t> الدّولي لجمعيّات الصّليب الأحمر والهلال الأحمر </a:t>
            </a:r>
            <a:endParaRPr lang="en-GB" sz="1200" i="1" dirty="0"/>
          </a:p>
        </p:txBody>
      </p:sp>
      <p:sp>
        <p:nvSpPr>
          <p:cNvPr id="7" name="Footer Placeholder 3"/>
          <p:cNvSpPr>
            <a:spLocks noGrp="1"/>
          </p:cNvSpPr>
          <p:nvPr>
            <p:ph type="ftr" sz="quarter" idx="3"/>
          </p:nvPr>
        </p:nvSpPr>
        <p:spPr>
          <a:xfrm>
            <a:off x="2672180" y="6329599"/>
            <a:ext cx="6014622" cy="365125"/>
          </a:xfrm>
        </p:spPr>
        <p:txBody>
          <a:bodyPr/>
          <a:lstStyle/>
          <a:p>
            <a:r>
              <a:rPr lang="ar-SA" dirty="0" smtClean="0"/>
              <a:t>الجزء"أ</a:t>
            </a:r>
            <a:r>
              <a:rPr lang="ar-TN" dirty="0" smtClean="0"/>
              <a:t> </a:t>
            </a:r>
            <a:r>
              <a:rPr lang="ar-SA" dirty="0" smtClean="0"/>
              <a:t>“16</a:t>
            </a:r>
            <a:r>
              <a:rPr lang="ar-TN" dirty="0" smtClean="0"/>
              <a:t>-</a:t>
            </a:r>
            <a:r>
              <a:rPr lang="ar-EG" dirty="0" smtClean="0"/>
              <a:t> </a:t>
            </a:r>
            <a:r>
              <a:rPr lang="ar-TN" dirty="0" smtClean="0"/>
              <a:t>مجموعة</a:t>
            </a:r>
            <a:r>
              <a:rPr lang="ar-SA" dirty="0" smtClean="0"/>
              <a:t> اسفير التدريبية </a:t>
            </a:r>
            <a:r>
              <a:rPr lang="ar-TN" dirty="0" smtClean="0"/>
              <a:t> </a:t>
            </a:r>
            <a:r>
              <a:rPr lang="ar-SA" dirty="0" smtClean="0"/>
              <a:t>2015</a:t>
            </a:r>
            <a:endParaRPr lang="fr-CH" dirty="0"/>
          </a:p>
        </p:txBody>
      </p:sp>
    </p:spTree>
    <p:extLst>
      <p:ext uri="{BB962C8B-B14F-4D97-AF65-F5344CB8AC3E}">
        <p14:creationId xmlns:p14="http://schemas.microsoft.com/office/powerpoint/2010/main" val="127576662"/>
      </p:ext>
    </p:extLst>
  </p:cSld>
  <p:clrMapOvr>
    <a:masterClrMapping/>
  </p:clrMapOvr>
  <p:timing>
    <p:tnLst>
      <p:par>
        <p:cTn id="1" dur="indefinite" restart="never" nodeType="tmRoot"/>
      </p:par>
    </p:tnLst>
  </p:timing>
</p:sld>
</file>

<file path=ppt/theme/theme1.xml><?xml version="1.0" encoding="utf-8"?>
<a:theme xmlns:a="http://schemas.openxmlformats.org/drawingml/2006/main" name="Speher Arabic ppt theme">
  <a:themeElements>
    <a:clrScheme name="Sphere Arabic">
      <a:dk1>
        <a:sysClr val="windowText" lastClr="000000"/>
      </a:dk1>
      <a:lt1>
        <a:sysClr val="window" lastClr="FFFFFF"/>
      </a:lt1>
      <a:dk2>
        <a:srgbClr val="004386"/>
      </a:dk2>
      <a:lt2>
        <a:srgbClr val="87B91D"/>
      </a:lt2>
      <a:accent1>
        <a:srgbClr val="579305"/>
      </a:accent1>
      <a:accent2>
        <a:srgbClr val="C80F3F"/>
      </a:accent2>
      <a:accent3>
        <a:srgbClr val="FBAD18"/>
      </a:accent3>
      <a:accent4>
        <a:srgbClr val="E4028C"/>
      </a:accent4>
      <a:accent5>
        <a:srgbClr val="4BACC6"/>
      </a:accent5>
      <a:accent6>
        <a:srgbClr val="F79646"/>
      </a:accent6>
      <a:hlink>
        <a:srgbClr val="004386"/>
      </a:hlink>
      <a:folHlink>
        <a:srgbClr val="004386"/>
      </a:folHlink>
    </a:clrScheme>
    <a:fontScheme name="Custom 1">
      <a:majorFont>
        <a:latin typeface="Traditional Arabic"/>
        <a:ea typeface=""/>
        <a:cs typeface="Traditional Arabic"/>
      </a:majorFont>
      <a:minorFont>
        <a:latin typeface="Traditional Arabic"/>
        <a:ea typeface=""/>
        <a:cs typeface="Traditional Arabic"/>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Speher Arabic ppt theme" id="{E8BFA150-2B5B-48C8-8981-66A7178BA1E8}" vid="{5FA11942-FBDE-4059-82D6-9E5DA248BAA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Speher Arabic ppt theme</Template>
  <TotalTime>1371</TotalTime>
  <Words>3048</Words>
  <Application>Microsoft Office PowerPoint</Application>
  <PresentationFormat>On-screen Show (4:3)</PresentationFormat>
  <Paragraphs>325</Paragraphs>
  <Slides>41</Slides>
  <Notes>17</Notes>
  <HiddenSlides>0</HiddenSlides>
  <MMClips>0</MMClips>
  <ScaleCrop>false</ScaleCrop>
  <HeadingPairs>
    <vt:vector size="4" baseType="variant">
      <vt:variant>
        <vt:lpstr>Theme</vt:lpstr>
      </vt:variant>
      <vt:variant>
        <vt:i4>1</vt:i4>
      </vt:variant>
      <vt:variant>
        <vt:lpstr>Slide Titles</vt:lpstr>
      </vt:variant>
      <vt:variant>
        <vt:i4>41</vt:i4>
      </vt:variant>
    </vt:vector>
  </HeadingPairs>
  <TitlesOfParts>
    <vt:vector size="42" baseType="lpstr">
      <vt:lpstr>Speher Arabic ppt theme</vt:lpstr>
      <vt:lpstr>الفصل التقني المتعلق بمجال المأوى والمستوطنات البشرية واللوازم غير الغذائية</vt:lpstr>
      <vt:lpstr>المأوى والمستوطنات البشرية واللوازم غير الغذائية </vt:lpstr>
      <vt:lpstr>المشكل الأوّل: عدم توفّر الموارد للمنطقة والمأوى</vt:lpstr>
      <vt:lpstr>المشكل الثّاني: الاختلاف حول الموقع والأولويّات والتّصميم</vt:lpstr>
      <vt:lpstr>المشكل الثالث: التّعرّض لمزيد من المخاطر في انتظار وصول المساعدات</vt:lpstr>
      <vt:lpstr>المشكل الرّابع: أوضاع صعبة يشهدها الموقع</vt:lpstr>
      <vt:lpstr>المشكل الخامس: حلول قصيرة الأمد لمشاكل طويلة الأمد</vt:lpstr>
      <vt:lpstr>المشكل السّادس: استمرارية الأشغال القائمة بالموقع</vt:lpstr>
      <vt:lpstr>المشكل السّابع: اكتظاظ السّكان وانتشار الأمراض </vt:lpstr>
      <vt:lpstr>المشكل الثّامن: الاغتصاب</vt:lpstr>
      <vt:lpstr>المشكل التّاسع: الفشل في بناء مآوي طارئة وإعمارها</vt:lpstr>
      <vt:lpstr>المشكل العاشر:توزيع لوازم غير الغذائيّة لا تُستعمل أو لا تدوم</vt:lpstr>
      <vt:lpstr>العلاقات بين مكوّنات دليل اسفير </vt:lpstr>
      <vt:lpstr>تصوّر لبعض المؤشّرات والملاحظات الإرشاديّة...</vt:lpstr>
      <vt:lpstr>بعض المؤشّرات الأساسيّة المتعلّقة بالمأوى</vt:lpstr>
      <vt:lpstr>تطبيق المؤشرات من الناحية العملية</vt:lpstr>
      <vt:lpstr>تطبيق المؤشرات من الناحية العملية</vt:lpstr>
      <vt:lpstr> المساحة المسقوفة للفرد </vt:lpstr>
      <vt:lpstr>يحتاج المنكوبون إلى مكان بديل للعيش ولو مؤقتا. من أين نبدأ؟</vt:lpstr>
      <vt:lpstr>ااختيار الموقع وتخطيطه . . بعض الإرشادات</vt:lpstr>
      <vt:lpstr>اختيار الموقع وتخطيطه . . بعض الملاحظات الإرشادية</vt:lpstr>
      <vt:lpstr>نسبة الإنحدار</vt:lpstr>
      <vt:lpstr>مساحة الموقع</vt:lpstr>
      <vt:lpstr>الموقع السكني</vt:lpstr>
      <vt:lpstr>الوحدات السّكنيّة-المخطط العام </vt:lpstr>
      <vt:lpstr>المأوى</vt:lpstr>
      <vt:lpstr>مجموعة = 16 عائلة</vt:lpstr>
      <vt:lpstr>المجمّع = 16 مجموعة</vt:lpstr>
      <vt:lpstr>وحدة سكنيّة = 4 مجمّعات</vt:lpstr>
      <vt:lpstr>المخيم = 4 وحدات سكنية </vt:lpstr>
      <vt:lpstr>نموذج لمخطّط مخيّم</vt:lpstr>
      <vt:lpstr>ما دلالة ذلك على تخطيط البرامج الإغاثيّة؟</vt:lpstr>
      <vt:lpstr>ما هي خطتك الأساسيّة؟ </vt:lpstr>
      <vt:lpstr>إجابة واحدة...</vt:lpstr>
      <vt:lpstr>إجابة واحدة(بقيّة)...</vt:lpstr>
      <vt:lpstr>الإجابة...</vt:lpstr>
      <vt:lpstr>أمثلة للتّوزيع المحتمل للأدوار</vt:lpstr>
      <vt:lpstr>بعض مؤشرات اسفير للّوازم غير الغذائيّة المختلفة...</vt:lpstr>
      <vt:lpstr>بعض مؤشرات اسفير بشأن اللّوزم غير الغذائيّة المعتاد توزيعها</vt:lpstr>
      <vt:lpstr>تمرين: استراتجيات توفير المأوى في حالة الطوارئ</vt:lpstr>
      <vt:lpstr>تذكر</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2015-04-13T14:23:17Z</dcterms:created>
  <dcterms:modified xsi:type="dcterms:W3CDTF">2015-05-29T09:32:53Z</dcterms:modified>
</cp:coreProperties>
</file>