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22"/>
  </p:notesMasterIdLst>
  <p:handoutMasterIdLst>
    <p:handoutMasterId r:id="rId23"/>
  </p:handoutMasterIdLst>
  <p:sldIdLst>
    <p:sldId id="256" r:id="rId2"/>
    <p:sldId id="257" r:id="rId3"/>
    <p:sldId id="258" r:id="rId4"/>
    <p:sldId id="266" r:id="rId5"/>
    <p:sldId id="267" r:id="rId6"/>
    <p:sldId id="268" r:id="rId7"/>
    <p:sldId id="269" r:id="rId8"/>
    <p:sldId id="265" r:id="rId9"/>
    <p:sldId id="259" r:id="rId10"/>
    <p:sldId id="260" r:id="rId11"/>
    <p:sldId id="261" r:id="rId12"/>
    <p:sldId id="270" r:id="rId13"/>
    <p:sldId id="262" r:id="rId14"/>
    <p:sldId id="263" r:id="rId15"/>
    <p:sldId id="264" r:id="rId16"/>
    <p:sldId id="271" r:id="rId17"/>
    <p:sldId id="272" r:id="rId18"/>
    <p:sldId id="275" r:id="rId19"/>
    <p:sldId id="273" r:id="rId20"/>
    <p:sldId id="274"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7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7B91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1514" autoAdjust="0"/>
  </p:normalViewPr>
  <p:slideViewPr>
    <p:cSldViewPr snapToGrid="0" snapToObjects="1" showGuides="1">
      <p:cViewPr varScale="1">
        <p:scale>
          <a:sx n="80" d="100"/>
          <a:sy n="80" d="100"/>
        </p:scale>
        <p:origin x="1908" y="90"/>
      </p:cViewPr>
      <p:guideLst>
        <p:guide orient="horz" pos="2160"/>
        <p:guide pos="2879"/>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6D00D02-7ECE-9F4A-852C-3CC24F2A1FF4}" type="datetimeFigureOut">
              <a:rPr lang="en-US" smtClean="0"/>
              <a:pPr/>
              <a:t>7/23/2015</a:t>
            </a:fld>
            <a:endParaRPr lang="es-E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AFACE20-B907-3F45-B620-82B0DC37CA69}" type="slidenum">
              <a:rPr lang="en-GB" smtClean="0"/>
              <a:pPr/>
              <a:t>‹#›</a:t>
            </a:fld>
            <a:endParaRPr lang="es-ES" dirty="0"/>
          </a:p>
        </p:txBody>
      </p:sp>
    </p:spTree>
    <p:extLst>
      <p:ext uri="{BB962C8B-B14F-4D97-AF65-F5344CB8AC3E}">
        <p14:creationId xmlns:p14="http://schemas.microsoft.com/office/powerpoint/2010/main" val="374895733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46DEB5D-347A-444F-90DE-1B6E2932F515}" type="datetimeFigureOut">
              <a:rPr lang="en-US" smtClean="0"/>
              <a:pPr/>
              <a:t>7/23/2015</a:t>
            </a:fld>
            <a:endParaRPr lang="es-E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7D2CA1-D120-9748-B6F6-7C32249A9953}" type="slidenum">
              <a:rPr lang="en-GB" smtClean="0"/>
              <a:pPr/>
              <a:t>‹#›</a:t>
            </a:fld>
            <a:endParaRPr lang="es-ES" dirty="0"/>
          </a:p>
        </p:txBody>
      </p:sp>
    </p:spTree>
    <p:extLst>
      <p:ext uri="{BB962C8B-B14F-4D97-AF65-F5344CB8AC3E}">
        <p14:creationId xmlns:p14="http://schemas.microsoft.com/office/powerpoint/2010/main" val="269122687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pPr/>
              <a:t>1</a:t>
            </a:fld>
            <a:endParaRPr lang="es-ES" dirty="0"/>
          </a:p>
        </p:txBody>
      </p:sp>
    </p:spTree>
    <p:extLst>
      <p:ext uri="{BB962C8B-B14F-4D97-AF65-F5344CB8AC3E}">
        <p14:creationId xmlns:p14="http://schemas.microsoft.com/office/powerpoint/2010/main" val="32255388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noProof="0" dirty="0" smtClean="0"/>
              <a:t>Esfera está orientado a y para las poblaciones afectadas por desastres. </a:t>
            </a:r>
          </a:p>
          <a:p>
            <a:r>
              <a:rPr lang="es-ES" noProof="0" dirty="0" smtClean="0"/>
              <a:t>Es un proyecto orientado a la calidad con un enfoque basado en los derechos.</a:t>
            </a:r>
          </a:p>
        </p:txBody>
      </p:sp>
      <p:sp>
        <p:nvSpPr>
          <p:cNvPr id="4" name="Slide Number Placeholder 3"/>
          <p:cNvSpPr>
            <a:spLocks noGrp="1"/>
          </p:cNvSpPr>
          <p:nvPr>
            <p:ph type="sldNum" sz="quarter" idx="10"/>
          </p:nvPr>
        </p:nvSpPr>
        <p:spPr/>
        <p:txBody>
          <a:bodyPr/>
          <a:lstStyle/>
          <a:p>
            <a:fld id="{CB7D2CA1-D120-9748-B6F6-7C32249A9953}" type="slidenum">
              <a:rPr lang="en-GB" smtClean="0"/>
              <a:pPr/>
              <a:t>9</a:t>
            </a:fld>
            <a:endParaRPr lang="es-ES" dirty="0"/>
          </a:p>
        </p:txBody>
      </p:sp>
    </p:spTree>
    <p:extLst>
      <p:ext uri="{BB962C8B-B14F-4D97-AF65-F5344CB8AC3E}">
        <p14:creationId xmlns:p14="http://schemas.microsoft.com/office/powerpoint/2010/main" val="19745656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base" latinLnBrk="0" hangingPunct="1">
              <a:lnSpc>
                <a:spcPct val="100000"/>
              </a:lnSpc>
              <a:spcBef>
                <a:spcPct val="30000"/>
              </a:spcBef>
              <a:spcAft>
                <a:spcPct val="0"/>
              </a:spcAft>
              <a:buClrTx/>
              <a:buSzTx/>
              <a:buFontTx/>
              <a:buNone/>
              <a:tabLst/>
              <a:defRPr/>
            </a:pPr>
            <a:r>
              <a:rPr lang="es-ES" sz="1200" kern="1200" noProof="0" dirty="0" smtClean="0">
                <a:solidFill>
                  <a:schemeClr val="tx1"/>
                </a:solidFill>
                <a:effectLst/>
                <a:latin typeface="+mn-lt"/>
                <a:ea typeface="+mn-ea"/>
                <a:cs typeface="+mn-cs"/>
              </a:rPr>
              <a:t>Explicar que así define Esfera la calidad, basándose en los criterios de evaluación de CAC/OCDE</a:t>
            </a:r>
          </a:p>
        </p:txBody>
      </p:sp>
      <p:sp>
        <p:nvSpPr>
          <p:cNvPr id="4" name="Slide Number Placeholder 3"/>
          <p:cNvSpPr>
            <a:spLocks noGrp="1"/>
          </p:cNvSpPr>
          <p:nvPr>
            <p:ph type="sldNum" sz="quarter" idx="10"/>
          </p:nvPr>
        </p:nvSpPr>
        <p:spPr/>
        <p:txBody>
          <a:bodyPr/>
          <a:lstStyle/>
          <a:p>
            <a:fld id="{CB7D2CA1-D120-9748-B6F6-7C32249A9953}" type="slidenum">
              <a:rPr lang="en-GB" smtClean="0"/>
              <a:pPr/>
              <a:t>13</a:t>
            </a:fld>
            <a:endParaRPr lang="es-ES" dirty="0"/>
          </a:p>
        </p:txBody>
      </p:sp>
    </p:spTree>
    <p:extLst>
      <p:ext uri="{BB962C8B-B14F-4D97-AF65-F5344CB8AC3E}">
        <p14:creationId xmlns:p14="http://schemas.microsoft.com/office/powerpoint/2010/main" val="31070138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noProof="0" dirty="0" smtClean="0"/>
              <a:t>La rendición de cuentas es el uso responsable por parte de las organizaciones humanitarias de los recursos a su disposición. (Proyecto Esfera)</a:t>
            </a:r>
          </a:p>
          <a:p>
            <a:r>
              <a:rPr lang="es-ES" noProof="0" dirty="0" smtClean="0"/>
              <a:t>Para conseguir esto, las organizaciones deben:</a:t>
            </a:r>
          </a:p>
          <a:p>
            <a:pPr marL="171450" indent="-171450">
              <a:buFont typeface="Arial"/>
              <a:buChar char="•"/>
            </a:pPr>
            <a:r>
              <a:rPr lang="es-ES" dirty="0" smtClean="0"/>
              <a:t>explicar cómo se ajustan sus programas a las mejores prácticas y a los compromisos contraídos de común acuerdo (por ejemplo, las normas aceptadas en el sector y basadas en pruebas), compartiendo de manera transparente los resultados y los motivos de las medidas adoptadas o del rechazo de ciertas medidas en un contexto determinado.</a:t>
            </a:r>
          </a:p>
          <a:p>
            <a:pPr marL="171450" indent="-171450">
              <a:buFont typeface="Arial"/>
              <a:buChar char="•"/>
            </a:pPr>
            <a:r>
              <a:rPr lang="es-ES" noProof="0" dirty="0" smtClean="0"/>
              <a:t>Involucrar a las</a:t>
            </a:r>
            <a:r>
              <a:rPr lang="es-ES" baseline="0" noProof="0" dirty="0" smtClean="0"/>
              <a:t> </a:t>
            </a:r>
            <a:r>
              <a:rPr lang="es-ES" dirty="0" smtClean="0"/>
              <a:t>partes interesadas en su trabajo. En lo tocante a las poblaciones afectadas, significa tener en cuenta sus necesidades, sus preocupaciones y su capacidad en todas las etapas de la respuesta humanitaria, respetando su derecho a ser escuchadas y a participar en las decisiones que afectan a sus vidas, y proporcionándoles los medios necesarios para impugnar las decisiones de las organizaciones </a:t>
            </a:r>
            <a:endParaRPr lang="es-ES" noProof="0" dirty="0" smtClean="0"/>
          </a:p>
          <a:p>
            <a:endParaRPr lang="es-ES" noProof="0" dirty="0" smtClean="0"/>
          </a:p>
          <a:p>
            <a:r>
              <a:rPr lang="es-ES" noProof="0" dirty="0" smtClean="0"/>
              <a:t>El Manual es un código voluntario y una herramienta de autorregulación que permite garantizar la calidad y la rendición de cuentas.</a:t>
            </a:r>
          </a:p>
          <a:p>
            <a:endParaRPr lang="es-ES" noProof="0" dirty="0" smtClean="0"/>
          </a:p>
          <a:p>
            <a:r>
              <a:rPr lang="es-ES" noProof="0" dirty="0" smtClean="0"/>
              <a:t>Actuar de conformidad con Esfera no significa que sea necesario cumplir todas las normas e indicadores.</a:t>
            </a:r>
          </a:p>
          <a:p>
            <a:endParaRPr lang="es-ES" noProof="0" dirty="0" smtClean="0"/>
          </a:p>
          <a:p>
            <a:r>
              <a:rPr lang="es-ES" noProof="0" dirty="0" smtClean="0"/>
              <a:t>La rendición de cuentas se dirige en primer lugar a las comunidades afectadas.</a:t>
            </a:r>
          </a:p>
        </p:txBody>
      </p:sp>
      <p:sp>
        <p:nvSpPr>
          <p:cNvPr id="4" name="Slide Number Placeholder 3"/>
          <p:cNvSpPr>
            <a:spLocks noGrp="1"/>
          </p:cNvSpPr>
          <p:nvPr>
            <p:ph type="sldNum" sz="quarter" idx="10"/>
          </p:nvPr>
        </p:nvSpPr>
        <p:spPr/>
        <p:txBody>
          <a:bodyPr/>
          <a:lstStyle/>
          <a:p>
            <a:fld id="{CB7D2CA1-D120-9748-B6F6-7C32249A9953}" type="slidenum">
              <a:rPr lang="en-GB" smtClean="0"/>
              <a:pPr/>
              <a:t>14</a:t>
            </a:fld>
            <a:endParaRPr lang="es-ES" dirty="0"/>
          </a:p>
        </p:txBody>
      </p:sp>
    </p:spTree>
    <p:extLst>
      <p:ext uri="{BB962C8B-B14F-4D97-AF65-F5344CB8AC3E}">
        <p14:creationId xmlns:p14="http://schemas.microsoft.com/office/powerpoint/2010/main" val="34630804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kern="1200" noProof="0" dirty="0" smtClean="0">
                <a:solidFill>
                  <a:schemeClr val="tx1"/>
                </a:solidFill>
                <a:effectLst/>
                <a:latin typeface="+mn-lt"/>
                <a:ea typeface="+mn-ea"/>
                <a:cs typeface="+mn-cs"/>
              </a:rPr>
              <a:t>Las normas mínimas consisten en el enfoque basado en los derechos traducido a herramientas prácticas. </a:t>
            </a:r>
          </a:p>
          <a:p>
            <a:endParaRPr lang="es-ES" sz="1200" kern="1200" noProof="0" dirty="0" smtClean="0">
              <a:solidFill>
                <a:schemeClr val="tx1"/>
              </a:solidFill>
              <a:effectLst/>
              <a:latin typeface="+mn-lt"/>
              <a:ea typeface="+mn-ea"/>
              <a:cs typeface="+mn-cs"/>
            </a:endParaRPr>
          </a:p>
          <a:p>
            <a:r>
              <a:rPr lang="es-ES" sz="1200" kern="1200" noProof="0" dirty="0" smtClean="0">
                <a:solidFill>
                  <a:schemeClr val="tx1"/>
                </a:solidFill>
                <a:effectLst/>
                <a:latin typeface="+mn-lt"/>
                <a:ea typeface="+mn-ea"/>
                <a:cs typeface="+mn-cs"/>
              </a:rPr>
              <a:t>Explicar la diferencia</a:t>
            </a:r>
            <a:r>
              <a:rPr lang="es-ES" dirty="0" smtClean="0"/>
              <a:t> </a:t>
            </a:r>
            <a:r>
              <a:rPr lang="es-ES" sz="1200" kern="1200" noProof="0" dirty="0" smtClean="0">
                <a:solidFill>
                  <a:schemeClr val="tx1"/>
                </a:solidFill>
                <a:effectLst/>
                <a:latin typeface="+mn-lt"/>
                <a:ea typeface="+mn-ea"/>
                <a:cs typeface="+mn-cs"/>
              </a:rPr>
              <a:t>entre normas, indicadores, acciones clave y notas de orientación</a:t>
            </a:r>
            <a:r>
              <a:rPr lang="es-ES" sz="1200" kern="1200" baseline="0" noProof="0" dirty="0" smtClean="0">
                <a:solidFill>
                  <a:schemeClr val="tx1"/>
                </a:solidFill>
                <a:effectLst/>
                <a:latin typeface="+mn-lt"/>
                <a:ea typeface="+mn-ea"/>
                <a:cs typeface="+mn-cs"/>
              </a:rPr>
              <a:t> (ver diapositiva 16).</a:t>
            </a:r>
            <a:endParaRPr lang="es-ES" sz="1200" kern="1200" noProof="0" dirty="0" smtClean="0">
              <a:solidFill>
                <a:schemeClr val="tx1"/>
              </a:solidFill>
              <a:effectLst/>
              <a:latin typeface="+mn-lt"/>
              <a:ea typeface="+mn-ea"/>
              <a:cs typeface="+mn-cs"/>
            </a:endParaRPr>
          </a:p>
          <a:p>
            <a:endParaRPr lang="es-ES" sz="1200" b="1" kern="1200" noProof="0" dirty="0" smtClean="0">
              <a:solidFill>
                <a:schemeClr val="tx1"/>
              </a:solidFill>
              <a:effectLst/>
              <a:latin typeface="+mn-lt"/>
              <a:ea typeface="+mn-ea"/>
              <a:cs typeface="+mn-cs"/>
            </a:endParaRPr>
          </a:p>
          <a:p>
            <a:r>
              <a:rPr lang="es-ES" sz="1200" b="0" kern="1200" noProof="0" dirty="0" smtClean="0">
                <a:solidFill>
                  <a:schemeClr val="tx1"/>
                </a:solidFill>
                <a:effectLst/>
                <a:latin typeface="+mn-lt"/>
                <a:ea typeface="+mn-ea"/>
                <a:cs typeface="+mn-cs"/>
              </a:rPr>
              <a:t>Explicar la estructura del Manual (ver diapositiva</a:t>
            </a:r>
            <a:r>
              <a:rPr lang="es-ES" sz="1200" b="0" kern="1200" baseline="0" noProof="0" dirty="0" smtClean="0">
                <a:solidFill>
                  <a:schemeClr val="tx1"/>
                </a:solidFill>
                <a:effectLst/>
                <a:latin typeface="+mn-lt"/>
                <a:ea typeface="+mn-ea"/>
                <a:cs typeface="+mn-cs"/>
              </a:rPr>
              <a:t> 17)</a:t>
            </a:r>
            <a:r>
              <a:rPr lang="es-ES" sz="1200" b="0" kern="1200" noProof="0" dirty="0" smtClean="0">
                <a:solidFill>
                  <a:schemeClr val="tx1"/>
                </a:solidFill>
                <a:effectLst/>
                <a:latin typeface="+mn-lt"/>
                <a:ea typeface="+mn-ea"/>
                <a:cs typeface="+mn-cs"/>
              </a:rPr>
              <a:t>:</a:t>
            </a:r>
          </a:p>
          <a:p>
            <a:endParaRPr lang="es-ES" sz="1200" kern="1200" noProof="0" dirty="0" smtClean="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noProof="0" dirty="0" smtClean="0">
                <a:solidFill>
                  <a:schemeClr val="tx1"/>
                </a:solidFill>
                <a:effectLst/>
                <a:latin typeface="+mn-lt"/>
                <a:ea typeface="+mn-ea"/>
                <a:cs typeface="+mn-cs"/>
              </a:rPr>
              <a:t>La Carta Humanitaria</a:t>
            </a:r>
          </a:p>
          <a:p>
            <a:pPr marL="171450" lvl="0" indent="-171450">
              <a:buFont typeface="Arial" panose="020B0604020202020204" pitchFamily="34" charset="0"/>
              <a:buChar char="•"/>
            </a:pPr>
            <a:r>
              <a:rPr lang="es-ES" sz="1200" kern="1200" noProof="0" dirty="0" smtClean="0">
                <a:solidFill>
                  <a:schemeClr val="tx1"/>
                </a:solidFill>
                <a:effectLst/>
                <a:latin typeface="+mn-lt"/>
                <a:ea typeface="+mn-ea"/>
                <a:cs typeface="+mn-cs"/>
              </a:rPr>
              <a:t>El capítulo de protección</a:t>
            </a:r>
          </a:p>
          <a:p>
            <a:pPr marL="171450" lvl="0" indent="-171450">
              <a:buFont typeface="Arial" panose="020B0604020202020204" pitchFamily="34" charset="0"/>
              <a:buChar char="•"/>
            </a:pPr>
            <a:r>
              <a:rPr lang="es-ES" sz="1200" kern="1200" noProof="0" dirty="0" smtClean="0">
                <a:solidFill>
                  <a:schemeClr val="tx1"/>
                </a:solidFill>
                <a:effectLst/>
                <a:latin typeface="+mn-lt"/>
                <a:ea typeface="+mn-ea"/>
                <a:cs typeface="+mn-cs"/>
              </a:rPr>
              <a:t>Las Normas esenciales</a:t>
            </a:r>
          </a:p>
          <a:p>
            <a:pPr marL="171450" lvl="0" indent="-171450">
              <a:buFont typeface="Arial" panose="020B0604020202020204" pitchFamily="34" charset="0"/>
              <a:buChar char="•"/>
            </a:pPr>
            <a:r>
              <a:rPr lang="es-ES" sz="1200" kern="1200" noProof="0" dirty="0" smtClean="0">
                <a:solidFill>
                  <a:schemeClr val="tx1"/>
                </a:solidFill>
                <a:effectLst/>
                <a:latin typeface="+mn-lt"/>
                <a:ea typeface="+mn-ea"/>
                <a:cs typeface="+mn-cs"/>
              </a:rPr>
              <a:t>El formato de las normas: Normas mínimas (NM), Acciones clave (AC), Indicadores clave (IC) y  notas de orientación (NO)</a:t>
            </a:r>
          </a:p>
          <a:p>
            <a:pPr marL="171450" lvl="0" indent="-171450">
              <a:buFont typeface="Arial" panose="020B0604020202020204" pitchFamily="34" charset="0"/>
              <a:buChar char="•"/>
            </a:pPr>
            <a:r>
              <a:rPr lang="es-ES" sz="1200" kern="1200" noProof="0" dirty="0" smtClean="0">
                <a:solidFill>
                  <a:schemeClr val="tx1"/>
                </a:solidFill>
                <a:effectLst/>
                <a:latin typeface="+mn-lt"/>
                <a:ea typeface="+mn-ea"/>
                <a:cs typeface="+mn-cs"/>
              </a:rPr>
              <a:t>Los temas transversales</a:t>
            </a:r>
          </a:p>
          <a:p>
            <a:pPr marL="171450" lvl="0" indent="-171450">
              <a:buFont typeface="Arial" panose="020B0604020202020204" pitchFamily="34" charset="0"/>
              <a:buChar char="•"/>
            </a:pPr>
            <a:endParaRPr lang="es-ES" sz="1200" kern="1200" noProof="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s-ES" sz="1200" b="1" kern="1200" noProof="0" dirty="0" smtClean="0">
                <a:solidFill>
                  <a:schemeClr val="tx1"/>
                </a:solidFill>
                <a:effectLst/>
                <a:latin typeface="+mn-lt"/>
                <a:ea typeface="+mn-ea"/>
                <a:cs typeface="+mn-cs"/>
              </a:rPr>
              <a:t>Notas</a:t>
            </a:r>
            <a:r>
              <a:rPr lang="es-ES" sz="1200" b="1" kern="1200" baseline="0" noProof="0" dirty="0" smtClean="0">
                <a:solidFill>
                  <a:schemeClr val="tx1"/>
                </a:solidFill>
                <a:effectLst/>
                <a:latin typeface="+mn-lt"/>
                <a:ea typeface="+mn-ea"/>
                <a:cs typeface="+mn-cs"/>
              </a:rPr>
              <a:t> para los facilitadores: </a:t>
            </a:r>
            <a:r>
              <a:rPr lang="es-ES" sz="1200" kern="1200" baseline="0" noProof="0" dirty="0" smtClean="0">
                <a:solidFill>
                  <a:schemeClr val="tx1"/>
                </a:solidFill>
                <a:effectLst/>
                <a:latin typeface="+mn-lt"/>
                <a:ea typeface="+mn-ea"/>
                <a:cs typeface="+mn-cs"/>
              </a:rPr>
              <a:t>e</a:t>
            </a:r>
            <a:r>
              <a:rPr lang="es-ES" sz="1200" kern="1200" dirty="0" err="1" smtClean="0">
                <a:solidFill>
                  <a:schemeClr val="tx1"/>
                </a:solidFill>
                <a:effectLst/>
                <a:latin typeface="+mn-lt"/>
                <a:ea typeface="+mn-ea"/>
                <a:cs typeface="+mn-cs"/>
              </a:rPr>
              <a:t>ste</a:t>
            </a:r>
            <a:r>
              <a:rPr lang="es-ES" sz="1200" kern="1200" dirty="0" smtClean="0">
                <a:solidFill>
                  <a:schemeClr val="tx1"/>
                </a:solidFill>
                <a:effectLst/>
                <a:latin typeface="+mn-lt"/>
                <a:ea typeface="+mn-ea"/>
                <a:cs typeface="+mn-cs"/>
              </a:rPr>
              <a:t> módulo está basado en la edición actual del Manual Esfera. Utilizar el documento, </a:t>
            </a:r>
            <a:r>
              <a:rPr lang="es-ES" sz="1200" i="1" kern="1200" dirty="0" smtClean="0">
                <a:solidFill>
                  <a:schemeClr val="tx1"/>
                </a:solidFill>
                <a:effectLst/>
                <a:latin typeface="+mn-lt"/>
                <a:ea typeface="+mn-ea"/>
                <a:cs typeface="+mn-cs"/>
              </a:rPr>
              <a:t>La Norma Humanitaria Esencial y las Normas esenciales Esfera, Análisis y comparación</a:t>
            </a:r>
            <a:r>
              <a:rPr lang="es-ES" sz="1200" kern="1200" dirty="0" smtClean="0">
                <a:solidFill>
                  <a:schemeClr val="tx1"/>
                </a:solidFill>
                <a:effectLst/>
                <a:latin typeface="+mn-lt"/>
                <a:ea typeface="+mn-ea"/>
                <a:cs typeface="+mn-cs"/>
              </a:rPr>
              <a:t> (ver los anexos del Paquete de capacitación) para incorporar elementos de la Norma Humanitaria Esencial en su sesión.</a:t>
            </a:r>
            <a:endParaRPr lang="en-GB" sz="1200" kern="1200" dirty="0" smtClean="0">
              <a:solidFill>
                <a:schemeClr val="tx1"/>
              </a:solidFill>
              <a:effectLst/>
              <a:latin typeface="+mn-lt"/>
              <a:ea typeface="+mn-ea"/>
              <a:cs typeface="+mn-cs"/>
            </a:endParaRPr>
          </a:p>
          <a:p>
            <a:pPr marL="0" lvl="0" indent="0">
              <a:buFont typeface="Arial" panose="020B0604020202020204" pitchFamily="34" charset="0"/>
              <a:buNone/>
            </a:pPr>
            <a:endParaRPr lang="es-ES" sz="1200" kern="1200" noProof="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pPr/>
              <a:t>15</a:t>
            </a:fld>
            <a:endParaRPr lang="es-ES" dirty="0"/>
          </a:p>
        </p:txBody>
      </p:sp>
    </p:spTree>
    <p:extLst>
      <p:ext uri="{BB962C8B-B14F-4D97-AF65-F5344CB8AC3E}">
        <p14:creationId xmlns:p14="http://schemas.microsoft.com/office/powerpoint/2010/main" val="26098343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smtClean="0"/>
              <a:t>Las normas esenciales y las normas mínimas están estructuradas de la misma manera. Comienzan con una declaración general y universal –la norma mínima–, y a ésta le siguen acciones clave, indicadores clave y notas de orientación.</a:t>
            </a:r>
          </a:p>
          <a:p>
            <a:endParaRPr lang="es-ES" dirty="0" smtClean="0"/>
          </a:p>
          <a:p>
            <a:r>
              <a:rPr lang="es-ES" dirty="0" smtClean="0"/>
              <a:t>En primer lugar se enuncia la </a:t>
            </a:r>
            <a:r>
              <a:rPr lang="es-ES" b="1" dirty="0" smtClean="0"/>
              <a:t>norma mínima.</a:t>
            </a:r>
            <a:r>
              <a:rPr lang="es-ES" dirty="0" smtClean="0"/>
              <a:t> Cada norma parte del principio de que las poblaciones afectadas tienen derecho a vivir con dignidad. Las normas son de índole cualitativa y especifican los niveles mínimos que deben alcanzarse en las respuestas humanitarias. Tienen alcance universal y son aplicables en cualquier situación de desastre. Por esta razón, están formuladas en términos generales.</a:t>
            </a:r>
          </a:p>
          <a:p>
            <a:endParaRPr lang="es-ES" dirty="0" smtClean="0"/>
          </a:p>
          <a:p>
            <a:r>
              <a:rPr lang="es-ES" dirty="0" smtClean="0"/>
              <a:t>Luego se proponen </a:t>
            </a:r>
            <a:r>
              <a:rPr lang="es-ES" b="1" dirty="0" smtClean="0"/>
              <a:t>acciones clave</a:t>
            </a:r>
            <a:r>
              <a:rPr lang="es-ES" dirty="0" smtClean="0"/>
              <a:t> de índole práctica para cumplir con la norma mínima. No todas las acciones son aplicables en cualquier contexto, y queda a criterio de la persona que actúa en cada situación seleccionar las acciones pertinentes e idear acciones alternativas que conduzcan al cumplimiento de las normas.</a:t>
            </a:r>
          </a:p>
          <a:p>
            <a:endParaRPr lang="es-ES" dirty="0" smtClean="0"/>
          </a:p>
          <a:p>
            <a:r>
              <a:rPr lang="es-ES" dirty="0" smtClean="0"/>
              <a:t>Sigue un conjunto de </a:t>
            </a:r>
            <a:r>
              <a:rPr lang="es-ES" b="1" dirty="0" smtClean="0"/>
              <a:t>indicadores clave</a:t>
            </a:r>
            <a:r>
              <a:rPr lang="es-ES" dirty="0" smtClean="0"/>
              <a:t> que son las "señales" que permiten comprobar si se ha cumplido o no una norma. Ofrecen una forma de medir y comunicar los procedimientos y resultados de las acciones clave. Están relacionados con las normas mínimas, no con las acciones clave.</a:t>
            </a:r>
          </a:p>
          <a:p>
            <a:r>
              <a:rPr lang="es-ES" dirty="0" smtClean="0"/>
              <a:t/>
            </a:r>
            <a:br>
              <a:rPr lang="es-ES" dirty="0" smtClean="0"/>
            </a:br>
            <a:r>
              <a:rPr lang="es-ES" dirty="0" smtClean="0"/>
              <a:t>Finalmente, </a:t>
            </a:r>
            <a:r>
              <a:rPr lang="es-ES" b="1" dirty="0" smtClean="0"/>
              <a:t>las notas de orientación</a:t>
            </a:r>
            <a:r>
              <a:rPr lang="es-ES" dirty="0" smtClean="0"/>
              <a:t> versan sobre puntos específicos de la situación que han de tenerse en cuenta a la hora de ejecutar las acciones clave y alcanzar los indicadores clave. Sirven de guía para resolver dificultades prácticas, y ofrecen puntos de referencia y consejos sobre temas prioritarios y transversales. Pueden abarcar también cuestiones cruciales relacionadas con las normas, las acciones o los indicadores y exponen dilemas, puntos polémicos o lagunas que subsisten en los conocimientos actuales. </a:t>
            </a:r>
            <a:r>
              <a:rPr lang="es-ES" b="1" dirty="0" smtClean="0"/>
              <a:t>No</a:t>
            </a:r>
            <a:r>
              <a:rPr lang="es-ES" dirty="0" smtClean="0"/>
              <a:t> ofrecen una orientación sobre </a:t>
            </a:r>
            <a:r>
              <a:rPr lang="es-ES" b="1" dirty="0" smtClean="0"/>
              <a:t>la manera</a:t>
            </a:r>
            <a:r>
              <a:rPr lang="es-ES" dirty="0" smtClean="0"/>
              <a:t> de ejecutar una actividad específica.</a:t>
            </a:r>
          </a:p>
          <a:p>
            <a:endParaRPr lang="en-GB" dirty="0" smtClean="0"/>
          </a:p>
          <a:p>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pPr/>
              <a:t>16</a:t>
            </a:fld>
            <a:endParaRPr lang="es-ES" dirty="0"/>
          </a:p>
        </p:txBody>
      </p:sp>
    </p:spTree>
    <p:extLst>
      <p:ext uri="{BB962C8B-B14F-4D97-AF65-F5344CB8AC3E}">
        <p14:creationId xmlns:p14="http://schemas.microsoft.com/office/powerpoint/2010/main" val="16132054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s-ES" sz="1200" kern="1200" dirty="0" smtClean="0">
                <a:solidFill>
                  <a:schemeClr val="tx1"/>
                </a:solidFill>
                <a:effectLst/>
                <a:latin typeface="+mn-lt"/>
                <a:ea typeface="+mn-ea"/>
                <a:cs typeface="+mn-cs"/>
              </a:rPr>
              <a:t>La Carta humanitaria es </a:t>
            </a:r>
            <a:r>
              <a:rPr lang="es-ES_tradnl" sz="1200" kern="1200" dirty="0" smtClean="0">
                <a:solidFill>
                  <a:schemeClr val="tx1"/>
                </a:solidFill>
                <a:effectLst/>
                <a:latin typeface="+mn-lt"/>
                <a:ea typeface="+mn-ea"/>
                <a:cs typeface="+mn-cs"/>
              </a:rPr>
              <a:t>la espina dorsal del Proyecto Esfera. Es la base legal y ética de intervención de las organizaciones humanitarias que respaldan el Proyecto Esfera.</a:t>
            </a:r>
            <a:endParaRPr lang="en-GB"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s-ES" sz="1200" kern="1200" dirty="0" smtClean="0">
                <a:solidFill>
                  <a:schemeClr val="tx1"/>
                </a:solidFill>
                <a:effectLst/>
                <a:latin typeface="+mn-lt"/>
                <a:ea typeface="+mn-ea"/>
                <a:cs typeface="+mn-cs"/>
              </a:rPr>
              <a:t>El capítulo sobre la protección describe los principios y acciones que deben plasmarse en la práctica de la acción humanitaria desde la perspectiva de la protección</a:t>
            </a:r>
            <a:r>
              <a:rPr lang="es-ES_tradnl" sz="1200" kern="1200" dirty="0" smtClean="0">
                <a:solidFill>
                  <a:schemeClr val="tx1"/>
                </a:solidFill>
                <a:effectLst/>
                <a:latin typeface="+mn-lt"/>
                <a:ea typeface="+mn-ea"/>
                <a:cs typeface="+mn-cs"/>
              </a:rPr>
              <a:t>, incluso si las agencias no tienen un mandato de protección explícito o no son especialistas en la materia. </a:t>
            </a:r>
            <a:endParaRPr lang="en-GB"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s-ES" sz="1200" kern="1200" dirty="0" smtClean="0">
                <a:solidFill>
                  <a:schemeClr val="tx1"/>
                </a:solidFill>
                <a:effectLst/>
                <a:latin typeface="+mn-lt"/>
                <a:ea typeface="+mn-ea"/>
                <a:cs typeface="+mn-cs"/>
              </a:rPr>
              <a:t>Las normas esenciales describen los procesos y los enfoques aplicados en una respuesta humanitaria que son fundamentales para que dicha respuesta sea eficaz.  </a:t>
            </a:r>
            <a:r>
              <a:rPr lang="es-ES" sz="1200" kern="1200" dirty="0" smtClean="0">
                <a:solidFill>
                  <a:schemeClr val="tx1"/>
                </a:solidFill>
                <a:effectLst/>
                <a:latin typeface="+mn-lt"/>
                <a:ea typeface="+mn-ea"/>
                <a:cs typeface="+mn-cs"/>
              </a:rPr>
              <a:t>Van a ser reemplazados por la Norma</a:t>
            </a:r>
            <a:r>
              <a:rPr lang="es-ES" sz="1200" kern="1200" baseline="0" dirty="0" smtClean="0">
                <a:solidFill>
                  <a:schemeClr val="tx1"/>
                </a:solidFill>
                <a:effectLst/>
                <a:latin typeface="+mn-lt"/>
                <a:ea typeface="+mn-ea"/>
                <a:cs typeface="+mn-cs"/>
              </a:rPr>
              <a:t> humanitaria esencial (ver la diapositiva siguiente).</a:t>
            </a:r>
            <a:endParaRPr lang="en-GB"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s-ES" sz="1200" kern="1200" dirty="0" smtClean="0">
                <a:solidFill>
                  <a:schemeClr val="tx1"/>
                </a:solidFill>
                <a:effectLst/>
                <a:latin typeface="+mn-lt"/>
                <a:ea typeface="+mn-ea"/>
                <a:cs typeface="+mn-cs"/>
              </a:rPr>
              <a:t>Los capítulos técnicos son instrumentos para aplicar los valores y principios de la Carta humanitaria y los principios de protección en los ámbitos que salvan vidas: agua, nutrición, alojamiento y salud</a:t>
            </a:r>
            <a:endParaRPr lang="en-GB"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s-ES" sz="1200" kern="1200" dirty="0" smtClean="0">
                <a:solidFill>
                  <a:schemeClr val="tx1"/>
                </a:solidFill>
                <a:effectLst/>
                <a:latin typeface="+mn-lt"/>
                <a:ea typeface="+mn-ea"/>
                <a:cs typeface="+mn-cs"/>
              </a:rPr>
              <a:t>Los temas transversales: el manual Esfera considera 8 temas transversales: (1) los niños; (2) las personas de edad; (3) las personas con discapacidad;  (4) el género; (5) el apoyo psicosocial; (6) el VIH y SIDA; (7) el medio ambiente; (8) la reducción del riesgo de desastres. El mensaje clave del manual Esfera en este ámbito es que las agencias humanitarias deben integran los 8 temas transversales a lo largo del ciclo de programa.</a:t>
            </a:r>
            <a:endParaRPr lang="en-GB"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s-ES" sz="1200" kern="1200" dirty="0" smtClean="0">
                <a:solidFill>
                  <a:schemeClr val="tx1"/>
                </a:solidFill>
                <a:effectLst/>
                <a:latin typeface="+mn-lt"/>
                <a:ea typeface="+mn-ea"/>
                <a:cs typeface="+mn-cs"/>
              </a:rPr>
              <a:t>El Código de conducta relativo al socorro en casos de desastre para la Movimiento internacional de la Cruz-Roja y Media Luna Roja y para las ONG es un anexo del manual Esfera. Es una fundación de la Carta humanitaria. El Código de conducta proporciona consejos sobre la manera de comportarse durante una respuesta humanitaria e incluye tres anexos con recomendaciones a los gobiernos de la población afectada por desastres, los donantes y las ONG acerca de su rol y responsabilidades. </a:t>
            </a:r>
            <a:endParaRPr lang="en-GB" sz="1200" kern="1200" dirty="0" smtClean="0">
              <a:solidFill>
                <a:schemeClr val="tx1"/>
              </a:solidFill>
              <a:effectLst/>
              <a:latin typeface="+mn-lt"/>
              <a:ea typeface="+mn-ea"/>
              <a:cs typeface="+mn-cs"/>
            </a:endParaRPr>
          </a:p>
          <a:p>
            <a:endParaRPr lang="fr-CH"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s-ES" sz="1200" b="1" kern="1200" noProof="0" dirty="0" smtClean="0">
                <a:solidFill>
                  <a:schemeClr val="tx1"/>
                </a:solidFill>
                <a:effectLst/>
                <a:latin typeface="+mn-lt"/>
                <a:ea typeface="+mn-ea"/>
                <a:cs typeface="+mn-cs"/>
              </a:rPr>
              <a:t>Notas</a:t>
            </a:r>
            <a:r>
              <a:rPr lang="es-ES" sz="1200" b="1" kern="1200" baseline="0" noProof="0" dirty="0" smtClean="0">
                <a:solidFill>
                  <a:schemeClr val="tx1"/>
                </a:solidFill>
                <a:effectLst/>
                <a:latin typeface="+mn-lt"/>
                <a:ea typeface="+mn-ea"/>
                <a:cs typeface="+mn-cs"/>
              </a:rPr>
              <a:t> para los facilitadores: </a:t>
            </a:r>
            <a:r>
              <a:rPr lang="es-ES" sz="1200" kern="1200" baseline="0" noProof="0" dirty="0" smtClean="0">
                <a:solidFill>
                  <a:schemeClr val="tx1"/>
                </a:solidFill>
                <a:effectLst/>
                <a:latin typeface="+mn-lt"/>
                <a:ea typeface="+mn-ea"/>
                <a:cs typeface="+mn-cs"/>
              </a:rPr>
              <a:t>e</a:t>
            </a:r>
            <a:r>
              <a:rPr lang="es-ES" sz="1200" kern="1200" dirty="0" err="1" smtClean="0">
                <a:solidFill>
                  <a:schemeClr val="tx1"/>
                </a:solidFill>
                <a:effectLst/>
                <a:latin typeface="+mn-lt"/>
                <a:ea typeface="+mn-ea"/>
                <a:cs typeface="+mn-cs"/>
              </a:rPr>
              <a:t>ste</a:t>
            </a:r>
            <a:r>
              <a:rPr lang="es-ES" sz="1200" kern="1200" dirty="0" smtClean="0">
                <a:solidFill>
                  <a:schemeClr val="tx1"/>
                </a:solidFill>
                <a:effectLst/>
                <a:latin typeface="+mn-lt"/>
                <a:ea typeface="+mn-ea"/>
                <a:cs typeface="+mn-cs"/>
              </a:rPr>
              <a:t> módulo está basado en la edición actual del Manual Esfera. Utilizar el documento, </a:t>
            </a:r>
            <a:r>
              <a:rPr lang="es-ES" sz="1200" i="1" kern="1200" dirty="0" smtClean="0">
                <a:solidFill>
                  <a:schemeClr val="tx1"/>
                </a:solidFill>
                <a:effectLst/>
                <a:latin typeface="+mn-lt"/>
                <a:ea typeface="+mn-ea"/>
                <a:cs typeface="+mn-cs"/>
              </a:rPr>
              <a:t>La Norma Humanitaria Esencial y las Normas esenciales Esfera, Análisis y comparación</a:t>
            </a:r>
            <a:r>
              <a:rPr lang="es-ES" sz="1200" kern="1200" dirty="0" smtClean="0">
                <a:solidFill>
                  <a:schemeClr val="tx1"/>
                </a:solidFill>
                <a:effectLst/>
                <a:latin typeface="+mn-lt"/>
                <a:ea typeface="+mn-ea"/>
                <a:cs typeface="+mn-cs"/>
              </a:rPr>
              <a:t> (ver los anexos del Paquete de capacitación) para incorporar elementos de la Norma Humanitaria Esencial en su sesión.</a:t>
            </a:r>
            <a:endParaRPr lang="en-GB" sz="1200" kern="1200" dirty="0" smtClean="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pPr/>
              <a:t>17</a:t>
            </a:fld>
            <a:endParaRPr lang="es-ES" dirty="0"/>
          </a:p>
        </p:txBody>
      </p:sp>
    </p:spTree>
    <p:extLst>
      <p:ext uri="{BB962C8B-B14F-4D97-AF65-F5344CB8AC3E}">
        <p14:creationId xmlns:p14="http://schemas.microsoft.com/office/powerpoint/2010/main" val="22020463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baseline="0" dirty="0" err="1" smtClean="0">
                <a:solidFill>
                  <a:schemeClr val="tx1"/>
                </a:solidFill>
                <a:effectLst/>
                <a:latin typeface="+mn-lt"/>
                <a:ea typeface="+mn-ea"/>
                <a:cs typeface="+mn-cs"/>
              </a:rPr>
              <a:t>Dentro</a:t>
            </a:r>
            <a:r>
              <a:rPr lang="en-GB" sz="1200" kern="1200" baseline="0" dirty="0" smtClean="0">
                <a:solidFill>
                  <a:schemeClr val="tx1"/>
                </a:solidFill>
                <a:effectLst/>
                <a:latin typeface="+mn-lt"/>
                <a:ea typeface="+mn-ea"/>
                <a:cs typeface="+mn-cs"/>
              </a:rPr>
              <a:t> de un </a:t>
            </a:r>
            <a:r>
              <a:rPr lang="en-GB" sz="1200" kern="1200" baseline="0" dirty="0" err="1" smtClean="0">
                <a:solidFill>
                  <a:schemeClr val="tx1"/>
                </a:solidFill>
                <a:effectLst/>
                <a:latin typeface="+mn-lt"/>
                <a:ea typeface="+mn-ea"/>
                <a:cs typeface="+mn-cs"/>
              </a:rPr>
              <a:t>proceso</a:t>
            </a:r>
            <a:r>
              <a:rPr lang="en-GB" sz="1200" kern="1200" baseline="0" dirty="0" smtClean="0">
                <a:solidFill>
                  <a:schemeClr val="tx1"/>
                </a:solidFill>
                <a:effectLst/>
                <a:latin typeface="+mn-lt"/>
                <a:ea typeface="+mn-ea"/>
                <a:cs typeface="+mn-cs"/>
              </a:rPr>
              <a:t> de </a:t>
            </a:r>
            <a:r>
              <a:rPr lang="en-GB" sz="1200" kern="1200" baseline="0" dirty="0" err="1" smtClean="0">
                <a:solidFill>
                  <a:schemeClr val="tx1"/>
                </a:solidFill>
                <a:effectLst/>
                <a:latin typeface="+mn-lt"/>
                <a:ea typeface="+mn-ea"/>
                <a:cs typeface="+mn-cs"/>
              </a:rPr>
              <a:t>harmonización</a:t>
            </a:r>
            <a:r>
              <a:rPr lang="en-GB" sz="1200" kern="1200" baseline="0" dirty="0" smtClean="0">
                <a:solidFill>
                  <a:schemeClr val="tx1"/>
                </a:solidFill>
                <a:effectLst/>
                <a:latin typeface="+mn-lt"/>
                <a:ea typeface="+mn-ea"/>
                <a:cs typeface="+mn-cs"/>
              </a:rPr>
              <a:t> con </a:t>
            </a:r>
            <a:r>
              <a:rPr lang="en-GB" sz="1200" kern="1200" baseline="0" dirty="0" err="1" smtClean="0">
                <a:solidFill>
                  <a:schemeClr val="tx1"/>
                </a:solidFill>
                <a:effectLst/>
                <a:latin typeface="+mn-lt"/>
                <a:ea typeface="+mn-ea"/>
                <a:cs typeface="+mn-cs"/>
              </a:rPr>
              <a:t>otras</a:t>
            </a:r>
            <a:r>
              <a:rPr lang="en-GB" sz="1200" kern="1200" baseline="0" dirty="0" smtClean="0">
                <a:solidFill>
                  <a:schemeClr val="tx1"/>
                </a:solidFill>
                <a:effectLst/>
                <a:latin typeface="+mn-lt"/>
                <a:ea typeface="+mn-ea"/>
                <a:cs typeface="+mn-cs"/>
              </a:rPr>
              <a:t> </a:t>
            </a:r>
            <a:r>
              <a:rPr lang="en-GB" sz="1200" kern="1200" baseline="0" dirty="0" err="1" smtClean="0">
                <a:solidFill>
                  <a:schemeClr val="tx1"/>
                </a:solidFill>
                <a:effectLst/>
                <a:latin typeface="+mn-lt"/>
                <a:ea typeface="+mn-ea"/>
                <a:cs typeface="+mn-cs"/>
              </a:rPr>
              <a:t>normas</a:t>
            </a:r>
            <a:r>
              <a:rPr lang="en-GB" sz="1200" kern="1200" baseline="0" dirty="0" smtClean="0">
                <a:solidFill>
                  <a:schemeClr val="tx1"/>
                </a:solidFill>
                <a:effectLst/>
                <a:latin typeface="+mn-lt"/>
                <a:ea typeface="+mn-ea"/>
                <a:cs typeface="+mn-cs"/>
              </a:rPr>
              <a:t> de </a:t>
            </a:r>
            <a:r>
              <a:rPr lang="en-GB" sz="1200" kern="1200" baseline="0" dirty="0" err="1" smtClean="0">
                <a:solidFill>
                  <a:schemeClr val="tx1"/>
                </a:solidFill>
                <a:effectLst/>
                <a:latin typeface="+mn-lt"/>
                <a:ea typeface="+mn-ea"/>
                <a:cs typeface="+mn-cs"/>
              </a:rPr>
              <a:t>calidad</a:t>
            </a:r>
            <a:r>
              <a:rPr lang="en-GB" sz="1200" kern="1200" baseline="0" dirty="0" smtClean="0">
                <a:solidFill>
                  <a:schemeClr val="tx1"/>
                </a:solidFill>
                <a:effectLst/>
                <a:latin typeface="+mn-lt"/>
                <a:ea typeface="+mn-ea"/>
                <a:cs typeface="+mn-cs"/>
              </a:rPr>
              <a:t> y </a:t>
            </a:r>
            <a:r>
              <a:rPr lang="en-GB" sz="1200" kern="1200" baseline="0" dirty="0" err="1" smtClean="0">
                <a:solidFill>
                  <a:schemeClr val="tx1"/>
                </a:solidFill>
                <a:effectLst/>
                <a:latin typeface="+mn-lt"/>
                <a:ea typeface="+mn-ea"/>
                <a:cs typeface="+mn-cs"/>
              </a:rPr>
              <a:t>rendición</a:t>
            </a:r>
            <a:r>
              <a:rPr lang="en-GB" sz="1200" kern="1200" baseline="0" dirty="0" smtClean="0">
                <a:solidFill>
                  <a:schemeClr val="tx1"/>
                </a:solidFill>
                <a:effectLst/>
                <a:latin typeface="+mn-lt"/>
                <a:ea typeface="+mn-ea"/>
                <a:cs typeface="+mn-cs"/>
              </a:rPr>
              <a:t> de </a:t>
            </a:r>
            <a:r>
              <a:rPr lang="en-GB" sz="1200" kern="1200" baseline="0" dirty="0" err="1" smtClean="0">
                <a:solidFill>
                  <a:schemeClr val="tx1"/>
                </a:solidFill>
                <a:effectLst/>
                <a:latin typeface="+mn-lt"/>
                <a:ea typeface="+mn-ea"/>
                <a:cs typeface="+mn-cs"/>
              </a:rPr>
              <a:t>cuenta</a:t>
            </a:r>
            <a:r>
              <a:rPr lang="en-GB" sz="1200" kern="1200" baseline="0" dirty="0" smtClean="0">
                <a:solidFill>
                  <a:schemeClr val="tx1"/>
                </a:solidFill>
                <a:effectLst/>
                <a:latin typeface="+mn-lt"/>
                <a:ea typeface="+mn-ea"/>
                <a:cs typeface="+mn-cs"/>
              </a:rPr>
              <a:t>, el </a:t>
            </a:r>
            <a:r>
              <a:rPr lang="en-GB" sz="1200" kern="1200" baseline="0" dirty="0" err="1" smtClean="0">
                <a:solidFill>
                  <a:schemeClr val="tx1"/>
                </a:solidFill>
                <a:effectLst/>
                <a:latin typeface="+mn-lt"/>
                <a:ea typeface="+mn-ea"/>
                <a:cs typeface="+mn-cs"/>
              </a:rPr>
              <a:t>Consejo</a:t>
            </a:r>
            <a:r>
              <a:rPr lang="en-GB" sz="1200" kern="1200" baseline="0" dirty="0" smtClean="0">
                <a:solidFill>
                  <a:schemeClr val="tx1"/>
                </a:solidFill>
                <a:effectLst/>
                <a:latin typeface="+mn-lt"/>
                <a:ea typeface="+mn-ea"/>
                <a:cs typeface="+mn-cs"/>
              </a:rPr>
              <a:t> de </a:t>
            </a:r>
            <a:r>
              <a:rPr lang="en-GB" sz="1200" kern="1200" baseline="0" dirty="0" err="1" smtClean="0">
                <a:solidFill>
                  <a:schemeClr val="tx1"/>
                </a:solidFill>
                <a:effectLst/>
                <a:latin typeface="+mn-lt"/>
                <a:ea typeface="+mn-ea"/>
                <a:cs typeface="+mn-cs"/>
              </a:rPr>
              <a:t>administración</a:t>
            </a:r>
            <a:r>
              <a:rPr lang="en-GB" sz="1200" kern="1200" baseline="0" dirty="0" smtClean="0">
                <a:solidFill>
                  <a:schemeClr val="tx1"/>
                </a:solidFill>
                <a:effectLst/>
                <a:latin typeface="+mn-lt"/>
                <a:ea typeface="+mn-ea"/>
                <a:cs typeface="+mn-cs"/>
              </a:rPr>
              <a:t> del Proyecto </a:t>
            </a:r>
            <a:r>
              <a:rPr lang="en-GB" sz="1200" kern="1200" baseline="0" dirty="0" err="1" smtClean="0">
                <a:solidFill>
                  <a:schemeClr val="tx1"/>
                </a:solidFill>
                <a:effectLst/>
                <a:latin typeface="+mn-lt"/>
                <a:ea typeface="+mn-ea"/>
                <a:cs typeface="+mn-cs"/>
              </a:rPr>
              <a:t>Esfera</a:t>
            </a:r>
            <a:r>
              <a:rPr lang="en-GB" sz="1200" kern="1200" baseline="0" dirty="0" smtClean="0">
                <a:solidFill>
                  <a:schemeClr val="tx1"/>
                </a:solidFill>
                <a:effectLst/>
                <a:latin typeface="+mn-lt"/>
                <a:ea typeface="+mn-ea"/>
                <a:cs typeface="+mn-cs"/>
              </a:rPr>
              <a:t> </a:t>
            </a:r>
            <a:r>
              <a:rPr lang="en-GB" sz="1200" kern="1200" baseline="0" dirty="0" err="1" smtClean="0">
                <a:solidFill>
                  <a:schemeClr val="tx1"/>
                </a:solidFill>
                <a:effectLst/>
                <a:latin typeface="+mn-lt"/>
                <a:ea typeface="+mn-ea"/>
                <a:cs typeface="+mn-cs"/>
              </a:rPr>
              <a:t>aprobó</a:t>
            </a:r>
            <a:r>
              <a:rPr lang="en-GB" sz="1200" kern="1200" baseline="0" dirty="0" smtClean="0">
                <a:solidFill>
                  <a:schemeClr val="tx1"/>
                </a:solidFill>
                <a:effectLst/>
                <a:latin typeface="+mn-lt"/>
                <a:ea typeface="+mn-ea"/>
                <a:cs typeface="+mn-cs"/>
              </a:rPr>
              <a:t> la Norma humanitarian </a:t>
            </a:r>
            <a:r>
              <a:rPr lang="en-GB" sz="1200" kern="1200" baseline="0" dirty="0" err="1" smtClean="0">
                <a:solidFill>
                  <a:schemeClr val="tx1"/>
                </a:solidFill>
                <a:effectLst/>
                <a:latin typeface="+mn-lt"/>
                <a:ea typeface="+mn-ea"/>
                <a:cs typeface="+mn-cs"/>
              </a:rPr>
              <a:t>esencial</a:t>
            </a:r>
            <a:r>
              <a:rPr lang="en-GB" sz="1200" kern="1200" baseline="0" dirty="0" smtClean="0">
                <a:solidFill>
                  <a:schemeClr val="tx1"/>
                </a:solidFill>
                <a:effectLst/>
                <a:latin typeface="+mn-lt"/>
                <a:ea typeface="+mn-ea"/>
                <a:cs typeface="+mn-cs"/>
              </a:rPr>
              <a:t> (CHS </a:t>
            </a:r>
            <a:r>
              <a:rPr lang="en-GB" sz="1200" kern="1200" baseline="0" dirty="0" err="1" smtClean="0">
                <a:solidFill>
                  <a:schemeClr val="tx1"/>
                </a:solidFill>
                <a:effectLst/>
                <a:latin typeface="+mn-lt"/>
                <a:ea typeface="+mn-ea"/>
                <a:cs typeface="+mn-cs"/>
              </a:rPr>
              <a:t>por</a:t>
            </a:r>
            <a:r>
              <a:rPr lang="en-GB" sz="1200" kern="1200" baseline="0" dirty="0" smtClean="0">
                <a:solidFill>
                  <a:schemeClr val="tx1"/>
                </a:solidFill>
                <a:effectLst/>
                <a:latin typeface="+mn-lt"/>
                <a:ea typeface="+mn-ea"/>
                <a:cs typeface="+mn-cs"/>
              </a:rPr>
              <a:t> </a:t>
            </a:r>
            <a:r>
              <a:rPr lang="en-GB" sz="1200" kern="1200" baseline="0" dirty="0" err="1" smtClean="0">
                <a:solidFill>
                  <a:schemeClr val="tx1"/>
                </a:solidFill>
                <a:effectLst/>
                <a:latin typeface="+mn-lt"/>
                <a:ea typeface="+mn-ea"/>
                <a:cs typeface="+mn-cs"/>
              </a:rPr>
              <a:t>su</a:t>
            </a:r>
            <a:r>
              <a:rPr lang="en-GB" sz="1200" kern="1200" baseline="0" dirty="0" smtClean="0">
                <a:solidFill>
                  <a:schemeClr val="tx1"/>
                </a:solidFill>
                <a:effectLst/>
                <a:latin typeface="+mn-lt"/>
                <a:ea typeface="+mn-ea"/>
                <a:cs typeface="+mn-cs"/>
              </a:rPr>
              <a:t> </a:t>
            </a:r>
            <a:r>
              <a:rPr lang="en-GB" sz="1200" kern="1200" baseline="0" dirty="0" err="1" smtClean="0">
                <a:solidFill>
                  <a:schemeClr val="tx1"/>
                </a:solidFill>
                <a:effectLst/>
                <a:latin typeface="+mn-lt"/>
                <a:ea typeface="+mn-ea"/>
                <a:cs typeface="+mn-cs"/>
              </a:rPr>
              <a:t>sigla</a:t>
            </a:r>
            <a:r>
              <a:rPr lang="en-GB" sz="1200" kern="1200" baseline="0" dirty="0" smtClean="0">
                <a:solidFill>
                  <a:schemeClr val="tx1"/>
                </a:solidFill>
                <a:effectLst/>
                <a:latin typeface="+mn-lt"/>
                <a:ea typeface="+mn-ea"/>
                <a:cs typeface="+mn-cs"/>
              </a:rPr>
              <a:t> en </a:t>
            </a:r>
            <a:r>
              <a:rPr lang="en-GB" sz="1200" kern="1200" baseline="0" dirty="0" err="1" smtClean="0">
                <a:solidFill>
                  <a:schemeClr val="tx1"/>
                </a:solidFill>
                <a:effectLst/>
                <a:latin typeface="+mn-lt"/>
                <a:ea typeface="+mn-ea"/>
                <a:cs typeface="+mn-cs"/>
              </a:rPr>
              <a:t>inglés</a:t>
            </a:r>
            <a:r>
              <a:rPr lang="en-GB" sz="1200" kern="1200" baseline="0" dirty="0" smtClean="0">
                <a:solidFill>
                  <a:schemeClr val="tx1"/>
                </a:solidFill>
                <a:effectLst/>
                <a:latin typeface="+mn-lt"/>
                <a:ea typeface="+mn-ea"/>
                <a:cs typeface="+mn-cs"/>
              </a:rPr>
              <a:t>) en </a:t>
            </a:r>
            <a:r>
              <a:rPr lang="en-GB" sz="1200" kern="1200" baseline="0" dirty="0" err="1" smtClean="0">
                <a:solidFill>
                  <a:schemeClr val="tx1"/>
                </a:solidFill>
                <a:effectLst/>
                <a:latin typeface="+mn-lt"/>
                <a:ea typeface="+mn-ea"/>
                <a:cs typeface="+mn-cs"/>
              </a:rPr>
              <a:t>noviembre</a:t>
            </a:r>
            <a:r>
              <a:rPr lang="en-GB" sz="1200" kern="1200" baseline="0" dirty="0" smtClean="0">
                <a:solidFill>
                  <a:schemeClr val="tx1"/>
                </a:solidFill>
                <a:effectLst/>
                <a:latin typeface="+mn-lt"/>
                <a:ea typeface="+mn-ea"/>
                <a:cs typeface="+mn-cs"/>
              </a:rPr>
              <a:t> del 2014. La Norma </a:t>
            </a:r>
            <a:r>
              <a:rPr lang="en-GB" sz="1200" kern="1200" baseline="0" dirty="0" err="1" smtClean="0">
                <a:solidFill>
                  <a:schemeClr val="tx1"/>
                </a:solidFill>
                <a:effectLst/>
                <a:latin typeface="+mn-lt"/>
                <a:ea typeface="+mn-ea"/>
                <a:cs typeface="+mn-cs"/>
              </a:rPr>
              <a:t>humanitaria</a:t>
            </a:r>
            <a:r>
              <a:rPr lang="en-GB" sz="1200" kern="1200" baseline="0" dirty="0" smtClean="0">
                <a:solidFill>
                  <a:schemeClr val="tx1"/>
                </a:solidFill>
                <a:effectLst/>
                <a:latin typeface="+mn-lt"/>
                <a:ea typeface="+mn-ea"/>
                <a:cs typeface="+mn-cs"/>
              </a:rPr>
              <a:t> </a:t>
            </a:r>
            <a:r>
              <a:rPr lang="en-GB" sz="1200" kern="1200" baseline="0" dirty="0" err="1" smtClean="0">
                <a:solidFill>
                  <a:schemeClr val="tx1"/>
                </a:solidFill>
                <a:effectLst/>
                <a:latin typeface="+mn-lt"/>
                <a:ea typeface="+mn-ea"/>
                <a:cs typeface="+mn-cs"/>
              </a:rPr>
              <a:t>esencial</a:t>
            </a:r>
            <a:r>
              <a:rPr lang="en-GB" sz="1200" kern="1200" baseline="0" dirty="0" smtClean="0">
                <a:solidFill>
                  <a:schemeClr val="tx1"/>
                </a:solidFill>
                <a:effectLst/>
                <a:latin typeface="+mn-lt"/>
                <a:ea typeface="+mn-ea"/>
                <a:cs typeface="+mn-cs"/>
              </a:rPr>
              <a:t> </a:t>
            </a:r>
            <a:r>
              <a:rPr lang="en-GB" sz="1200" kern="1200" baseline="0" dirty="0" err="1" smtClean="0">
                <a:solidFill>
                  <a:schemeClr val="tx1"/>
                </a:solidFill>
                <a:effectLst/>
                <a:latin typeface="+mn-lt"/>
                <a:ea typeface="+mn-ea"/>
                <a:cs typeface="+mn-cs"/>
              </a:rPr>
              <a:t>va</a:t>
            </a:r>
            <a:r>
              <a:rPr lang="en-GB" sz="1200" kern="1200" baseline="0" dirty="0" smtClean="0">
                <a:solidFill>
                  <a:schemeClr val="tx1"/>
                </a:solidFill>
                <a:effectLst/>
                <a:latin typeface="+mn-lt"/>
                <a:ea typeface="+mn-ea"/>
                <a:cs typeface="+mn-cs"/>
              </a:rPr>
              <a:t> a </a:t>
            </a:r>
            <a:r>
              <a:rPr lang="en-GB" sz="1200" kern="1200" baseline="0" dirty="0" err="1" smtClean="0">
                <a:solidFill>
                  <a:schemeClr val="tx1"/>
                </a:solidFill>
                <a:effectLst/>
                <a:latin typeface="+mn-lt"/>
                <a:ea typeface="+mn-ea"/>
                <a:cs typeface="+mn-cs"/>
              </a:rPr>
              <a:t>reemplazar</a:t>
            </a:r>
            <a:r>
              <a:rPr lang="en-GB" sz="1200" kern="1200" baseline="0" dirty="0" smtClean="0">
                <a:solidFill>
                  <a:schemeClr val="tx1"/>
                </a:solidFill>
                <a:effectLst/>
                <a:latin typeface="+mn-lt"/>
                <a:ea typeface="+mn-ea"/>
                <a:cs typeface="+mn-cs"/>
              </a:rPr>
              <a:t> las </a:t>
            </a:r>
            <a:r>
              <a:rPr lang="en-GB" sz="1200" kern="1200" baseline="0" dirty="0" err="1" smtClean="0">
                <a:solidFill>
                  <a:schemeClr val="tx1"/>
                </a:solidFill>
                <a:effectLst/>
                <a:latin typeface="+mn-lt"/>
                <a:ea typeface="+mn-ea"/>
                <a:cs typeface="+mn-cs"/>
              </a:rPr>
              <a:t>normas</a:t>
            </a:r>
            <a:r>
              <a:rPr lang="en-GB" sz="1200" kern="1200" baseline="0" dirty="0" smtClean="0">
                <a:solidFill>
                  <a:schemeClr val="tx1"/>
                </a:solidFill>
                <a:effectLst/>
                <a:latin typeface="+mn-lt"/>
                <a:ea typeface="+mn-ea"/>
                <a:cs typeface="+mn-cs"/>
              </a:rPr>
              <a:t> </a:t>
            </a:r>
            <a:r>
              <a:rPr lang="en-GB" sz="1200" kern="1200" baseline="0" dirty="0" err="1" smtClean="0">
                <a:solidFill>
                  <a:schemeClr val="tx1"/>
                </a:solidFill>
                <a:effectLst/>
                <a:latin typeface="+mn-lt"/>
                <a:ea typeface="+mn-ea"/>
                <a:cs typeface="+mn-cs"/>
              </a:rPr>
              <a:t>esenciales</a:t>
            </a:r>
            <a:r>
              <a:rPr lang="en-GB" sz="1200" kern="1200" baseline="0" dirty="0" smtClean="0">
                <a:solidFill>
                  <a:schemeClr val="tx1"/>
                </a:solidFill>
                <a:effectLst/>
                <a:latin typeface="+mn-lt"/>
                <a:ea typeface="+mn-ea"/>
                <a:cs typeface="+mn-cs"/>
              </a:rPr>
              <a:t> de </a:t>
            </a:r>
            <a:r>
              <a:rPr lang="en-GB" sz="1200" kern="1200" baseline="0" dirty="0" err="1" smtClean="0">
                <a:solidFill>
                  <a:schemeClr val="tx1"/>
                </a:solidFill>
                <a:effectLst/>
                <a:latin typeface="+mn-lt"/>
                <a:ea typeface="+mn-ea"/>
                <a:cs typeface="+mn-cs"/>
              </a:rPr>
              <a:t>Esfera</a:t>
            </a:r>
            <a:r>
              <a:rPr lang="en-GB" sz="1200" kern="1200" baseline="0" dirty="0" smtClean="0">
                <a:solidFill>
                  <a:schemeClr val="tx1"/>
                </a:solidFill>
                <a:effectLst/>
                <a:latin typeface="+mn-lt"/>
                <a:ea typeface="+mn-ea"/>
                <a:cs typeface="+mn-cs"/>
              </a:rPr>
              <a:t> </a:t>
            </a:r>
            <a:r>
              <a:rPr lang="en-GB" sz="1200" kern="1200" baseline="0" dirty="0" err="1" smtClean="0">
                <a:solidFill>
                  <a:schemeClr val="tx1"/>
                </a:solidFill>
                <a:effectLst/>
                <a:latin typeface="+mn-lt"/>
                <a:ea typeface="+mn-ea"/>
                <a:cs typeface="+mn-cs"/>
              </a:rPr>
              <a:t>cuando</a:t>
            </a:r>
            <a:r>
              <a:rPr lang="en-GB" sz="1200" kern="1200" baseline="0" dirty="0" smtClean="0">
                <a:solidFill>
                  <a:schemeClr val="tx1"/>
                </a:solidFill>
                <a:effectLst/>
                <a:latin typeface="+mn-lt"/>
                <a:ea typeface="+mn-ea"/>
                <a:cs typeface="+mn-cs"/>
              </a:rPr>
              <a:t> sus </a:t>
            </a:r>
            <a:r>
              <a:rPr lang="en-GB" sz="1200" kern="1200" baseline="0" dirty="0" err="1" smtClean="0">
                <a:solidFill>
                  <a:schemeClr val="tx1"/>
                </a:solidFill>
                <a:effectLst/>
                <a:latin typeface="+mn-lt"/>
                <a:ea typeface="+mn-ea"/>
                <a:cs typeface="+mn-cs"/>
              </a:rPr>
              <a:t>indicadores</a:t>
            </a:r>
            <a:r>
              <a:rPr lang="en-GB" sz="1200" kern="1200" baseline="0" dirty="0" smtClean="0">
                <a:solidFill>
                  <a:schemeClr val="tx1"/>
                </a:solidFill>
                <a:effectLst/>
                <a:latin typeface="+mn-lt"/>
                <a:ea typeface="+mn-ea"/>
                <a:cs typeface="+mn-cs"/>
              </a:rPr>
              <a:t> y </a:t>
            </a:r>
            <a:r>
              <a:rPr lang="en-GB" sz="1200" kern="1200" baseline="0" dirty="0" err="1" smtClean="0">
                <a:solidFill>
                  <a:schemeClr val="tx1"/>
                </a:solidFill>
                <a:effectLst/>
                <a:latin typeface="+mn-lt"/>
                <a:ea typeface="+mn-ea"/>
                <a:cs typeface="+mn-cs"/>
              </a:rPr>
              <a:t>notas</a:t>
            </a:r>
            <a:r>
              <a:rPr lang="en-GB" sz="1200" kern="1200" baseline="0" dirty="0" smtClean="0">
                <a:solidFill>
                  <a:schemeClr val="tx1"/>
                </a:solidFill>
                <a:effectLst/>
                <a:latin typeface="+mn-lt"/>
                <a:ea typeface="+mn-ea"/>
                <a:cs typeface="+mn-cs"/>
              </a:rPr>
              <a:t> de </a:t>
            </a:r>
            <a:r>
              <a:rPr lang="en-GB" sz="1200" kern="1200" baseline="0" dirty="0" err="1" smtClean="0">
                <a:solidFill>
                  <a:schemeClr val="tx1"/>
                </a:solidFill>
                <a:effectLst/>
                <a:latin typeface="+mn-lt"/>
                <a:ea typeface="+mn-ea"/>
                <a:cs typeface="+mn-cs"/>
              </a:rPr>
              <a:t>orientaciones</a:t>
            </a:r>
            <a:r>
              <a:rPr lang="en-GB" sz="1200" kern="1200" baseline="0" dirty="0" smtClean="0">
                <a:solidFill>
                  <a:schemeClr val="tx1"/>
                </a:solidFill>
                <a:effectLst/>
                <a:latin typeface="+mn-lt"/>
                <a:ea typeface="+mn-ea"/>
                <a:cs typeface="+mn-cs"/>
              </a:rPr>
              <a:t> </a:t>
            </a:r>
            <a:r>
              <a:rPr lang="en-GB" sz="1200" kern="1200" baseline="0" dirty="0" err="1" smtClean="0">
                <a:solidFill>
                  <a:schemeClr val="tx1"/>
                </a:solidFill>
                <a:effectLst/>
                <a:latin typeface="+mn-lt"/>
                <a:ea typeface="+mn-ea"/>
                <a:cs typeface="+mn-cs"/>
              </a:rPr>
              <a:t>sean</a:t>
            </a:r>
            <a:r>
              <a:rPr lang="en-GB" sz="1200" kern="1200" baseline="0" dirty="0" smtClean="0">
                <a:solidFill>
                  <a:schemeClr val="tx1"/>
                </a:solidFill>
                <a:effectLst/>
                <a:latin typeface="+mn-lt"/>
                <a:ea typeface="+mn-ea"/>
                <a:cs typeface="+mn-cs"/>
              </a:rPr>
              <a:t> </a:t>
            </a:r>
            <a:r>
              <a:rPr lang="en-GB" sz="1200" kern="1200" baseline="0" dirty="0" err="1" smtClean="0">
                <a:solidFill>
                  <a:schemeClr val="tx1"/>
                </a:solidFill>
                <a:effectLst/>
                <a:latin typeface="+mn-lt"/>
                <a:ea typeface="+mn-ea"/>
                <a:cs typeface="+mn-cs"/>
              </a:rPr>
              <a:t>finalizados</a:t>
            </a:r>
            <a:r>
              <a:rPr lang="en-GB" sz="1200" kern="1200" baseline="0" dirty="0" smtClean="0">
                <a:solidFill>
                  <a:schemeClr val="tx1"/>
                </a:solidFill>
                <a:effectLst/>
                <a:latin typeface="+mn-lt"/>
                <a:ea typeface="+mn-ea"/>
                <a:cs typeface="+mn-cs"/>
              </a:rPr>
              <a:t>. </a:t>
            </a:r>
          </a:p>
          <a:p>
            <a:r>
              <a:rPr lang="fr-FR"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r>
              <a:rPr lang="en-GB" sz="1200" b="0" i="0" u="none" strike="noStrike" kern="1200" baseline="0" dirty="0" smtClean="0">
                <a:solidFill>
                  <a:schemeClr val="tx1"/>
                </a:solidFill>
                <a:latin typeface="+mn-lt"/>
                <a:ea typeface="+mn-ea"/>
                <a:cs typeface="+mn-cs"/>
              </a:rPr>
              <a:t>La</a:t>
            </a:r>
            <a:r>
              <a:rPr lang="es-ES" dirty="0" smtClean="0"/>
              <a:t> Norma Humanitaria Esencial en materia de calidad y rendición de cuentas (CHS, por su sigla en inglés) describe los elementos principales de la acción humanitaria de calidad, fundada en principios éticos y en la rendición de cuentas.</a:t>
            </a:r>
            <a:r>
              <a:rPr lang="fr-FR" baseline="0" dirty="0" smtClean="0"/>
              <a:t> </a:t>
            </a:r>
            <a:r>
              <a:rPr lang="es-ES" dirty="0" smtClean="0"/>
              <a:t>Establece Nueve compromisos que las organizaciones y los individuos que participan en la respuesta humanitaria pueden usar a fin de mejorar la calidad y la eficacia de la asistencia que proporcionan. </a:t>
            </a:r>
            <a:endParaRPr lang="fr-FR" sz="1200" b="0" i="0" u="none" strike="noStrike" kern="1200" baseline="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fr-FR" sz="1200" b="0" i="0" u="none" strike="noStrike" kern="1200" baseline="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s-ES" dirty="0" smtClean="0"/>
              <a:t>Es un código voluntario.</a:t>
            </a:r>
          </a:p>
          <a:p>
            <a:pPr marL="0" marR="0" indent="0" algn="l" defTabSz="457200" rtl="0" eaLnBrk="1" fontAlgn="auto" latinLnBrk="0" hangingPunct="1">
              <a:lnSpc>
                <a:spcPct val="100000"/>
              </a:lnSpc>
              <a:spcBef>
                <a:spcPts val="0"/>
              </a:spcBef>
              <a:spcAft>
                <a:spcPts val="0"/>
              </a:spcAft>
              <a:buClrTx/>
              <a:buSzTx/>
              <a:buFontTx/>
              <a:buNone/>
              <a:tabLst/>
              <a:defRPr/>
            </a:pPr>
            <a:endParaRPr lang="es-E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s-ES" dirty="0" smtClean="0"/>
              <a:t>Reúne elementos clave de diversas normas humanitarias y compromisos ya existentes, incluidos el Código de Conducta para la Cruz Roja/Media Luna Roja y las ONG, las Normas esenciales y la Carta Humanitaria del Manual Esfera, la Norma HAP 2010, el Código de Buenas Prácticas de </a:t>
            </a:r>
            <a:r>
              <a:rPr lang="es-ES" i="1" dirty="0" err="1" smtClean="0"/>
              <a:t>People</a:t>
            </a:r>
            <a:r>
              <a:rPr lang="es-ES" i="1" dirty="0" smtClean="0"/>
              <a:t> in </a:t>
            </a:r>
            <a:r>
              <a:rPr lang="es-ES" i="1" dirty="0" err="1" smtClean="0"/>
              <a:t>Aid</a:t>
            </a:r>
            <a:r>
              <a:rPr lang="es-ES" dirty="0" smtClean="0"/>
              <a:t> y el método COMPAS Calidad del Grupo URD,</a:t>
            </a:r>
            <a:r>
              <a:rPr lang="es-ES" baseline="0" dirty="0" smtClean="0"/>
              <a:t> l</a:t>
            </a:r>
            <a:r>
              <a:rPr lang="es-ES" sz="1200" b="0" i="0" u="none" strike="noStrike" kern="1200" baseline="0" dirty="0" smtClean="0">
                <a:solidFill>
                  <a:schemeClr val="tx1"/>
                </a:solidFill>
                <a:latin typeface="+mn-lt"/>
                <a:ea typeface="+mn-ea"/>
                <a:cs typeface="+mn-cs"/>
              </a:rPr>
              <a:t>os compromisos de rendición de cuentas a las personas/poblaciones afectadas del Comité Permanente entre Organismos y los criterios del Comité de Ayuda al Desarrollo (CAD) de la Organización para la Cooperación y Desarrollo Económicos (OCDE) para evaluar la ayuda al desarrollo </a:t>
            </a:r>
            <a:r>
              <a:rPr lang="en-GB" sz="1200" b="0" i="0" u="none" strike="noStrike" kern="1200" baseline="0" dirty="0" smtClean="0">
                <a:solidFill>
                  <a:schemeClr val="tx1"/>
                </a:solidFill>
                <a:latin typeface="+mn-lt"/>
                <a:ea typeface="+mn-ea"/>
                <a:cs typeface="+mn-cs"/>
              </a:rPr>
              <a:t>y la </a:t>
            </a:r>
            <a:r>
              <a:rPr lang="en-GB" sz="1200" b="0" i="0" u="none" strike="noStrike" kern="1200" baseline="0" dirty="0" err="1" smtClean="0">
                <a:solidFill>
                  <a:schemeClr val="tx1"/>
                </a:solidFill>
                <a:latin typeface="+mn-lt"/>
                <a:ea typeface="+mn-ea"/>
                <a:cs typeface="+mn-cs"/>
              </a:rPr>
              <a:t>asistencia</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humanitaria</a:t>
            </a:r>
            <a:r>
              <a:rPr lang="en-GB" sz="1200" b="0" i="0" u="none" strike="noStrike" kern="1200" baseline="0" dirty="0" smtClean="0">
                <a:solidFill>
                  <a:schemeClr val="tx1"/>
                </a:solidFill>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endParaRPr lang="fr-CH" sz="1200" b="0" i="0" u="none" strike="noStrike" kern="1200" baseline="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s-ES" dirty="0" smtClean="0"/>
              <a:t>La CHS es el resultado de un proceso colaborativo que reunió al Grupo URD (Urgencia, Rehabilitación, Desarrollo), la Asociación para la Rendición de Cuentas Humanitaria (HAP), </a:t>
            </a:r>
            <a:r>
              <a:rPr lang="es-ES" i="1" dirty="0" err="1" smtClean="0"/>
              <a:t>People</a:t>
            </a:r>
            <a:r>
              <a:rPr lang="es-ES" i="1" dirty="0" smtClean="0"/>
              <a:t> In </a:t>
            </a:r>
            <a:r>
              <a:rPr lang="es-ES" i="1" dirty="0" err="1" smtClean="0"/>
              <a:t>Aid</a:t>
            </a:r>
            <a:r>
              <a:rPr lang="es-ES" dirty="0" smtClean="0"/>
              <a:t> y el Proyecto Esfera.</a:t>
            </a:r>
          </a:p>
          <a:p>
            <a:pPr marL="0" marR="0" indent="0" algn="l" defTabSz="457200" rtl="0" eaLnBrk="1" fontAlgn="auto" latinLnBrk="0" hangingPunct="1">
              <a:lnSpc>
                <a:spcPct val="100000"/>
              </a:lnSpc>
              <a:spcBef>
                <a:spcPts val="0"/>
              </a:spcBef>
              <a:spcAft>
                <a:spcPts val="0"/>
              </a:spcAft>
              <a:buClrTx/>
              <a:buSzTx/>
              <a:buFontTx/>
              <a:buNone/>
              <a:tabLst/>
              <a:defRPr/>
            </a:pPr>
            <a:endParaRPr lang="fr-CH" sz="1200" kern="1200" baseline="0" dirty="0" smtClean="0">
              <a:solidFill>
                <a:schemeClr val="tx1"/>
              </a:solidFill>
              <a:effectLst/>
              <a:latin typeface="+mn-lt"/>
              <a:ea typeface="+mn-ea"/>
              <a:cs typeface="+mn-cs"/>
            </a:endParaRPr>
          </a:p>
          <a:p>
            <a:r>
              <a:rPr lang="es-ES" sz="1200" b="0" i="0" u="none" strike="noStrike" kern="1200" baseline="0" dirty="0" smtClean="0">
                <a:solidFill>
                  <a:schemeClr val="tx1"/>
                </a:solidFill>
                <a:latin typeface="+mn-lt"/>
                <a:ea typeface="+mn-ea"/>
                <a:cs typeface="+mn-cs"/>
              </a:rPr>
              <a:t>El contenido de las Normas esenciales Esfera está bien representado en la CHS, con </a:t>
            </a:r>
            <a:r>
              <a:rPr lang="en-GB" sz="1200" b="0" i="0" u="none" strike="noStrike" kern="1200" baseline="0" dirty="0" smtClean="0">
                <a:solidFill>
                  <a:schemeClr val="tx1"/>
                </a:solidFill>
                <a:latin typeface="+mn-lt"/>
                <a:ea typeface="+mn-ea"/>
                <a:cs typeface="+mn-cs"/>
              </a:rPr>
              <a:t>un </a:t>
            </a:r>
            <a:r>
              <a:rPr lang="es-ES" sz="1200" b="0" i="0" u="none" strike="noStrike" kern="1200" baseline="0" dirty="0" smtClean="0">
                <a:solidFill>
                  <a:schemeClr val="tx1"/>
                </a:solidFill>
                <a:latin typeface="+mn-lt"/>
                <a:ea typeface="+mn-ea"/>
                <a:cs typeface="+mn-cs"/>
              </a:rPr>
              <a:t>énfasis más fuerte y/o más amplio en la rendición de cuentas, reflejando la Norma HAP 2010, mayor prominencia del apoyo y la gestión de los trabajadores humanitarios por parte de las organizaciones. La CHS incluye dos nuevos elementos no abordados previamente en las Normas esenciales: el monitoreo del presupuesto (CHS 9.3) y la consulta con las poblaciones afectadas acerca de los mecanismos de reclamaciones.</a:t>
            </a:r>
          </a:p>
          <a:p>
            <a:endParaRPr lang="es-ES" sz="1200" b="0" i="0" u="none" strike="noStrike" kern="1200" baseline="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s-ES" dirty="0" smtClean="0"/>
              <a:t>A fin de que la CHS sea plenamente operativa, un conjunto de indicadores clave y notas de orientación</a:t>
            </a:r>
            <a:r>
              <a:rPr lang="es-ES" baseline="0" dirty="0" smtClean="0"/>
              <a:t> fueron </a:t>
            </a:r>
            <a:r>
              <a:rPr lang="es-ES" dirty="0" smtClean="0"/>
              <a:t>desarrollados y probados.</a:t>
            </a:r>
            <a:r>
              <a:rPr lang="es-ES" baseline="0" dirty="0" smtClean="0"/>
              <a:t> Están siendo finalizados.</a:t>
            </a:r>
            <a:r>
              <a:rPr lang="fr-FR" sz="1200" kern="1200" dirty="0" smtClean="0">
                <a:solidFill>
                  <a:schemeClr val="tx1"/>
                </a:solidFill>
                <a:effectLst/>
                <a:latin typeface="+mn-lt"/>
                <a:ea typeface="+mn-ea"/>
                <a:cs typeface="+mn-cs"/>
              </a:rPr>
              <a:t> La Norma </a:t>
            </a:r>
            <a:r>
              <a:rPr lang="fr-FR" sz="1200" kern="1200" dirty="0" err="1" smtClean="0">
                <a:solidFill>
                  <a:schemeClr val="tx1"/>
                </a:solidFill>
                <a:effectLst/>
                <a:latin typeface="+mn-lt"/>
                <a:ea typeface="+mn-ea"/>
                <a:cs typeface="+mn-cs"/>
              </a:rPr>
              <a:t>humanitaria</a:t>
            </a:r>
            <a:r>
              <a:rPr lang="fr-FR" sz="1200" kern="1200" dirty="0" smtClean="0">
                <a:solidFill>
                  <a:schemeClr val="tx1"/>
                </a:solidFill>
                <a:effectLst/>
                <a:latin typeface="+mn-lt"/>
                <a:ea typeface="+mn-ea"/>
                <a:cs typeface="+mn-cs"/>
              </a:rPr>
              <a:t> </a:t>
            </a:r>
            <a:r>
              <a:rPr lang="fr-FR" sz="1200" kern="1200" dirty="0" err="1" smtClean="0">
                <a:solidFill>
                  <a:schemeClr val="tx1"/>
                </a:solidFill>
                <a:effectLst/>
                <a:latin typeface="+mn-lt"/>
                <a:ea typeface="+mn-ea"/>
                <a:cs typeface="+mn-cs"/>
              </a:rPr>
              <a:t>reemplazará</a:t>
            </a:r>
            <a:r>
              <a:rPr lang="fr-FR" sz="1200" kern="1200" dirty="0" smtClean="0">
                <a:solidFill>
                  <a:schemeClr val="tx1"/>
                </a:solidFill>
                <a:effectLst/>
                <a:latin typeface="+mn-lt"/>
                <a:ea typeface="+mn-ea"/>
                <a:cs typeface="+mn-cs"/>
              </a:rPr>
              <a:t> las </a:t>
            </a:r>
            <a:r>
              <a:rPr lang="fr-FR" sz="1200" kern="1200" dirty="0" err="1" smtClean="0">
                <a:solidFill>
                  <a:schemeClr val="tx1"/>
                </a:solidFill>
                <a:effectLst/>
                <a:latin typeface="+mn-lt"/>
                <a:ea typeface="+mn-ea"/>
                <a:cs typeface="+mn-cs"/>
              </a:rPr>
              <a:t>norams</a:t>
            </a:r>
            <a:r>
              <a:rPr lang="fr-FR" sz="1200" kern="1200" baseline="0" dirty="0" smtClean="0">
                <a:solidFill>
                  <a:schemeClr val="tx1"/>
                </a:solidFill>
                <a:effectLst/>
                <a:latin typeface="+mn-lt"/>
                <a:ea typeface="+mn-ea"/>
                <a:cs typeface="+mn-cs"/>
              </a:rPr>
              <a:t> </a:t>
            </a:r>
            <a:r>
              <a:rPr lang="fr-FR" sz="1200" kern="1200" baseline="0" dirty="0" err="1" smtClean="0">
                <a:solidFill>
                  <a:schemeClr val="tx1"/>
                </a:solidFill>
                <a:effectLst/>
                <a:latin typeface="+mn-lt"/>
                <a:ea typeface="+mn-ea"/>
                <a:cs typeface="+mn-cs"/>
              </a:rPr>
              <a:t>esenciales</a:t>
            </a:r>
            <a:r>
              <a:rPr lang="fr-FR" sz="1200" kern="1200" baseline="0" dirty="0" smtClean="0">
                <a:solidFill>
                  <a:schemeClr val="tx1"/>
                </a:solidFill>
                <a:effectLst/>
                <a:latin typeface="+mn-lt"/>
                <a:ea typeface="+mn-ea"/>
                <a:cs typeface="+mn-cs"/>
              </a:rPr>
              <a:t> de </a:t>
            </a:r>
            <a:r>
              <a:rPr lang="fr-FR" sz="1200" kern="1200" baseline="0" dirty="0" err="1" smtClean="0">
                <a:solidFill>
                  <a:schemeClr val="tx1"/>
                </a:solidFill>
                <a:effectLst/>
                <a:latin typeface="+mn-lt"/>
                <a:ea typeface="+mn-ea"/>
                <a:cs typeface="+mn-cs"/>
              </a:rPr>
              <a:t>Esfera</a:t>
            </a:r>
            <a:r>
              <a:rPr lang="fr-FR" sz="1200" kern="1200" baseline="0" dirty="0" smtClean="0">
                <a:solidFill>
                  <a:schemeClr val="tx1"/>
                </a:solidFill>
                <a:effectLst/>
                <a:latin typeface="+mn-lt"/>
                <a:ea typeface="+mn-ea"/>
                <a:cs typeface="+mn-cs"/>
              </a:rPr>
              <a:t> </a:t>
            </a:r>
            <a:r>
              <a:rPr lang="fr-FR" sz="1200" kern="1200" baseline="0" dirty="0" err="1" smtClean="0">
                <a:solidFill>
                  <a:schemeClr val="tx1"/>
                </a:solidFill>
                <a:effectLst/>
                <a:latin typeface="+mn-lt"/>
                <a:ea typeface="+mn-ea"/>
                <a:cs typeface="+mn-cs"/>
              </a:rPr>
              <a:t>cuando</a:t>
            </a:r>
            <a:r>
              <a:rPr lang="fr-FR" sz="1200" kern="1200" baseline="0" dirty="0" smtClean="0">
                <a:solidFill>
                  <a:schemeClr val="tx1"/>
                </a:solidFill>
                <a:effectLst/>
                <a:latin typeface="+mn-lt"/>
                <a:ea typeface="+mn-ea"/>
                <a:cs typeface="+mn-cs"/>
              </a:rPr>
              <a:t> los </a:t>
            </a:r>
            <a:r>
              <a:rPr lang="fr-FR" sz="1200" kern="1200" baseline="0" dirty="0" err="1" smtClean="0">
                <a:solidFill>
                  <a:schemeClr val="tx1"/>
                </a:solidFill>
                <a:effectLst/>
                <a:latin typeface="+mn-lt"/>
                <a:ea typeface="+mn-ea"/>
                <a:cs typeface="+mn-cs"/>
              </a:rPr>
              <a:t>indicadores</a:t>
            </a:r>
            <a:r>
              <a:rPr lang="fr-FR" sz="1200" kern="1200" baseline="0" dirty="0" smtClean="0">
                <a:solidFill>
                  <a:schemeClr val="tx1"/>
                </a:solidFill>
                <a:effectLst/>
                <a:latin typeface="+mn-lt"/>
                <a:ea typeface="+mn-ea"/>
                <a:cs typeface="+mn-cs"/>
              </a:rPr>
              <a:t> clave y notas de </a:t>
            </a:r>
            <a:r>
              <a:rPr lang="fr-FR" sz="1200" kern="1200" baseline="0" dirty="0" err="1" smtClean="0">
                <a:solidFill>
                  <a:schemeClr val="tx1"/>
                </a:solidFill>
                <a:effectLst/>
                <a:latin typeface="+mn-lt"/>
                <a:ea typeface="+mn-ea"/>
                <a:cs typeface="+mn-cs"/>
              </a:rPr>
              <a:t>orientación</a:t>
            </a:r>
            <a:r>
              <a:rPr lang="fr-FR" sz="1200" kern="1200" baseline="0" dirty="0" smtClean="0">
                <a:solidFill>
                  <a:schemeClr val="tx1"/>
                </a:solidFill>
                <a:effectLst/>
                <a:latin typeface="+mn-lt"/>
                <a:ea typeface="+mn-ea"/>
                <a:cs typeface="+mn-cs"/>
              </a:rPr>
              <a:t> </a:t>
            </a:r>
            <a:r>
              <a:rPr lang="es-ES" dirty="0" smtClean="0"/>
              <a:t>estén listos para usar por parte de trabajadores en el terreno.</a:t>
            </a:r>
            <a:endParaRPr lang="fr-FR" sz="1200" kern="1200" baseline="0" dirty="0" smtClean="0">
              <a:solidFill>
                <a:schemeClr val="tx1"/>
              </a:solidFill>
              <a:effectLst/>
              <a:latin typeface="+mn-lt"/>
              <a:ea typeface="+mn-ea"/>
              <a:cs typeface="+mn-cs"/>
            </a:endParaRPr>
          </a:p>
          <a:p>
            <a:endParaRPr lang="fr-CH"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s-ES" dirty="0" smtClean="0"/>
              <a:t>La CHS no cambiará ni sustituirá la Carta Humanitaria, los Principios de protección ni las normas mínimas incluidas en los cuatro capítulos técnicos del Manual Esfera</a:t>
            </a:r>
            <a:endParaRPr lang="fr-FR" sz="1200" kern="1200" baseline="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pPr/>
              <a:t>18</a:t>
            </a:fld>
            <a:endParaRPr lang="es-ES" dirty="0"/>
          </a:p>
        </p:txBody>
      </p:sp>
    </p:spTree>
    <p:extLst>
      <p:ext uri="{BB962C8B-B14F-4D97-AF65-F5344CB8AC3E}">
        <p14:creationId xmlns:p14="http://schemas.microsoft.com/office/powerpoint/2010/main" val="37187737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noProof="0" dirty="0" smtClean="0"/>
              <a:t>Pida a los participantes que reflexionen un minuto y que finalmente compartan en plenario qué mensaje está comunicando esta imagen. </a:t>
            </a:r>
          </a:p>
          <a:p>
            <a:endParaRPr lang="es-ES" noProof="0" dirty="0" smtClean="0"/>
          </a:p>
          <a:p>
            <a:r>
              <a:rPr lang="es-ES" noProof="0" dirty="0" smtClean="0"/>
              <a:t>Concluir señalando que los capítulos técnicos siempre deben utilizarse junto con la Carta Humanitaria, los principios de protección y las normas esenciales. </a:t>
            </a:r>
          </a:p>
        </p:txBody>
      </p:sp>
      <p:sp>
        <p:nvSpPr>
          <p:cNvPr id="4" name="Slide Number Placeholder 3"/>
          <p:cNvSpPr>
            <a:spLocks noGrp="1"/>
          </p:cNvSpPr>
          <p:nvPr>
            <p:ph type="sldNum" sz="quarter" idx="10"/>
          </p:nvPr>
        </p:nvSpPr>
        <p:spPr/>
        <p:txBody>
          <a:bodyPr/>
          <a:lstStyle/>
          <a:p>
            <a:fld id="{CB7D2CA1-D120-9748-B6F6-7C32249A9953}" type="slidenum">
              <a:rPr lang="en-GB" smtClean="0"/>
              <a:pPr/>
              <a:t>20</a:t>
            </a:fld>
            <a:endParaRPr lang="es-ES" dirty="0"/>
          </a:p>
        </p:txBody>
      </p:sp>
    </p:spTree>
    <p:extLst>
      <p:ext uri="{BB962C8B-B14F-4D97-AF65-F5344CB8AC3E}">
        <p14:creationId xmlns:p14="http://schemas.microsoft.com/office/powerpoint/2010/main" val="1601954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4" descr="bottom-curv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655513"/>
            <a:ext cx="9144000" cy="1211010"/>
          </a:xfrm>
          <a:prstGeom prst="rect">
            <a:avLst/>
          </a:prstGeom>
        </p:spPr>
      </p:pic>
    </p:spTree>
    <p:extLst>
      <p:ext uri="{BB962C8B-B14F-4D97-AF65-F5344CB8AC3E}">
        <p14:creationId xmlns:p14="http://schemas.microsoft.com/office/powerpoint/2010/main" val="3611820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ody Layout">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noAutofit/>
          </a:bodyPr>
          <a:lstStyle>
            <a:lvl1pPr>
              <a:lnSpc>
                <a:spcPct val="110000"/>
              </a:lnSpc>
              <a:defRPr sz="2000"/>
            </a:lvl1pPr>
          </a:lstStyle>
          <a:p>
            <a:r>
              <a:rPr lang="es-ES" noProof="0" dirty="0" err="1" smtClean="0"/>
              <a:t>Click</a:t>
            </a:r>
            <a:r>
              <a:rPr lang="es-ES" noProof="0" dirty="0" smtClean="0"/>
              <a:t> </a:t>
            </a:r>
            <a:r>
              <a:rPr lang="es-ES" noProof="0" dirty="0" err="1" smtClean="0"/>
              <a:t>to</a:t>
            </a:r>
            <a:r>
              <a:rPr lang="es-ES" noProof="0" dirty="0" smtClean="0"/>
              <a:t> </a:t>
            </a:r>
            <a:r>
              <a:rPr lang="es-ES" noProof="0" dirty="0" err="1" smtClean="0"/>
              <a:t>edit</a:t>
            </a:r>
            <a:r>
              <a:rPr lang="es-ES" noProof="0" dirty="0" smtClean="0"/>
              <a:t> Master </a:t>
            </a:r>
            <a:r>
              <a:rPr lang="es-ES" noProof="0" dirty="0" err="1" smtClean="0"/>
              <a:t>title</a:t>
            </a:r>
            <a:r>
              <a:rPr lang="es-ES" noProof="0" dirty="0" smtClean="0"/>
              <a:t> </a:t>
            </a:r>
            <a:r>
              <a:rPr lang="es-ES" noProof="0" dirty="0" err="1" smtClean="0"/>
              <a:t>style</a:t>
            </a:r>
            <a:endParaRPr lang="es-ES" noProof="0"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s-ES" noProof="0" smtClean="0"/>
              <a:t>Click to edit Master text styles</a:t>
            </a:r>
          </a:p>
          <a:p>
            <a:pPr lvl="1"/>
            <a:r>
              <a:rPr lang="es-ES" noProof="0" smtClean="0"/>
              <a:t>Second level</a:t>
            </a:r>
          </a:p>
          <a:p>
            <a:pPr lvl="2"/>
            <a:r>
              <a:rPr lang="es-ES" noProof="0" smtClean="0"/>
              <a:t>Third 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457199" y="6329599"/>
            <a:ext cx="6302244" cy="365125"/>
          </a:xfrm>
          <a:prstGeom prst="rect">
            <a:avLst/>
          </a:prstGeom>
        </p:spPr>
        <p:txBody>
          <a:bodyPr vert="horz" lIns="91440" tIns="45720" rIns="91440" bIns="45720" rtlCol="0" anchor="ctr"/>
          <a:lstStyle>
            <a:lvl1pPr algn="l">
              <a:defRPr sz="1000">
                <a:solidFill>
                  <a:srgbClr val="FFFFFF"/>
                </a:solidFill>
                <a:latin typeface="Tahoma"/>
                <a:cs typeface="Tahoma"/>
              </a:defRPr>
            </a:lvl1pPr>
          </a:lstStyle>
          <a:p>
            <a:r>
              <a:rPr lang="es-ES" noProof="0" smtClean="0"/>
              <a:t>Módulo A1 – Esfera: breve visita guiada</a:t>
            </a:r>
          </a:p>
          <a:p>
            <a:r>
              <a:rPr lang="es-ES" noProof="0" smtClean="0"/>
              <a:t>Paquete de capacitación Esfera 2015</a:t>
            </a:r>
          </a:p>
        </p:txBody>
      </p:sp>
    </p:spTree>
    <p:extLst>
      <p:ext uri="{BB962C8B-B14F-4D97-AF65-F5344CB8AC3E}">
        <p14:creationId xmlns:p14="http://schemas.microsoft.com/office/powerpoint/2010/main" val="162873098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xercise Layout">
    <p:spTree>
      <p:nvGrpSpPr>
        <p:cNvPr id="1" name=""/>
        <p:cNvGrpSpPr/>
        <p:nvPr/>
      </p:nvGrpSpPr>
      <p:grpSpPr>
        <a:xfrm>
          <a:off x="0" y="0"/>
          <a:ext cx="0" cy="0"/>
          <a:chOff x="0" y="0"/>
          <a:chExt cx="0" cy="0"/>
        </a:xfrm>
      </p:grpSpPr>
      <p:pic>
        <p:nvPicPr>
          <p:cNvPr id="3" name="Picture 2" descr="meeting shutterstock_230281012.jpg"/>
          <p:cNvPicPr>
            <a:picLocks noChangeAspect="1"/>
          </p:cNvPicPr>
          <p:nvPr userDrawn="1"/>
        </p:nvPicPr>
        <p:blipFill>
          <a:blip r:embed="rId2">
            <a:alphaModFix amt="73000"/>
            <a:extLst>
              <a:ext uri="{28A0092B-C50C-407E-A947-70E740481C1C}">
                <a14:useLocalDpi xmlns:a14="http://schemas.microsoft.com/office/drawing/2010/main" val="0"/>
              </a:ext>
            </a:extLst>
          </a:blip>
          <a:stretch>
            <a:fillRect/>
          </a:stretch>
        </p:blipFill>
        <p:spPr>
          <a:xfrm>
            <a:off x="5500687" y="3428900"/>
            <a:ext cx="3644656" cy="2882923"/>
          </a:xfrm>
          <a:prstGeom prst="rect">
            <a:avLst/>
          </a:prstGeom>
        </p:spPr>
      </p:pic>
      <p:pic>
        <p:nvPicPr>
          <p:cNvPr id="12" name="Picture 11" descr="bottom-curve-fad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lstStyle>
            <a:lvl1pPr>
              <a:defRPr sz="2800">
                <a:solidFill>
                  <a:schemeClr val="accent1"/>
                </a:solidFill>
              </a:defRPr>
            </a:lvl1pPr>
          </a:lstStyle>
          <a:p>
            <a:r>
              <a:rPr lang="es-ES" smtClean="0"/>
              <a:t>Click to edit Master title style</a:t>
            </a:r>
            <a:endParaRPr lang="es-ES"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rmAutofit/>
          </a:bodyPr>
          <a:lstStyle>
            <a:lvl1pPr>
              <a:buClr>
                <a:schemeClr val="tx2"/>
              </a:buClr>
              <a:defRPr sz="2200">
                <a:solidFill>
                  <a:schemeClr val="tx1"/>
                </a:solidFill>
              </a:defRPr>
            </a:lvl1pPr>
            <a:lvl2pPr>
              <a:buClr>
                <a:schemeClr val="bg2"/>
              </a:buClr>
              <a:defRPr sz="2200">
                <a:solidFill>
                  <a:schemeClr val="tx1"/>
                </a:solidFill>
              </a:defRPr>
            </a:lvl2pPr>
            <a:lvl3pPr>
              <a:buClr>
                <a:schemeClr val="bg2"/>
              </a:buClr>
              <a:defRPr sz="2200">
                <a:solidFill>
                  <a:schemeClr val="tx1"/>
                </a:solidFill>
              </a:defRPr>
            </a:lvl3pPr>
          </a:lstStyle>
          <a:p>
            <a:pPr lvl="0"/>
            <a:r>
              <a:rPr lang="es-ES" smtClean="0"/>
              <a:t>Click to edit Master text styles</a:t>
            </a:r>
          </a:p>
          <a:p>
            <a:pPr lvl="1"/>
            <a:r>
              <a:rPr lang="es-ES" smtClean="0"/>
              <a:t>Second level</a:t>
            </a:r>
          </a:p>
          <a:p>
            <a:pPr lvl="2"/>
            <a:r>
              <a:rPr lang="es-ES" smtClean="0"/>
              <a:t>Third </a:t>
            </a:r>
            <a:r>
              <a:rPr lang="es-ES" noProof="0" smtClean="0"/>
              <a:t>level</a:t>
            </a:r>
            <a:endParaRPr lang="es-ES" noProof="0" dirty="0" smtClean="0"/>
          </a:p>
        </p:txBody>
      </p:sp>
      <p:cxnSp>
        <p:nvCxnSpPr>
          <p:cNvPr id="13" name="Straight Connector 12"/>
          <p:cNvCxnSpPr/>
          <p:nvPr userDrawn="1"/>
        </p:nvCxnSpPr>
        <p:spPr>
          <a:xfrm>
            <a:off x="0" y="1057843"/>
            <a:ext cx="8889738"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10" name="Footer Placeholder 4"/>
          <p:cNvSpPr>
            <a:spLocks noGrp="1"/>
          </p:cNvSpPr>
          <p:nvPr>
            <p:ph type="ftr" sz="quarter" idx="3"/>
          </p:nvPr>
        </p:nvSpPr>
        <p:spPr>
          <a:xfrm>
            <a:off x="457199" y="6329599"/>
            <a:ext cx="6302244" cy="365125"/>
          </a:xfrm>
          <a:prstGeom prst="rect">
            <a:avLst/>
          </a:prstGeom>
        </p:spPr>
        <p:txBody>
          <a:bodyPr vert="horz" lIns="91440" tIns="45720" rIns="91440" bIns="45720" rtlCol="0" anchor="ctr"/>
          <a:lstStyle>
            <a:lvl1pPr algn="l">
              <a:defRPr sz="1000">
                <a:solidFill>
                  <a:srgbClr val="FFFFFF"/>
                </a:solidFill>
                <a:latin typeface="Tahoma"/>
                <a:cs typeface="Tahoma"/>
              </a:defRPr>
            </a:lvl1pPr>
          </a:lstStyle>
          <a:p>
            <a:r>
              <a:rPr lang="es-ES" noProof="0" smtClean="0"/>
              <a:t>Módulo A1 – Esfera: breve visita guiada</a:t>
            </a:r>
          </a:p>
          <a:p>
            <a:r>
              <a:rPr lang="es-ES" noProof="0" smtClean="0"/>
              <a:t>Paquete de capacitación Esfera 2015</a:t>
            </a:r>
          </a:p>
        </p:txBody>
      </p:sp>
    </p:spTree>
    <p:extLst>
      <p:ext uri="{BB962C8B-B14F-4D97-AF65-F5344CB8AC3E}">
        <p14:creationId xmlns:p14="http://schemas.microsoft.com/office/powerpoint/2010/main" val="47193511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Footer only">
    <p:spTree>
      <p:nvGrpSpPr>
        <p:cNvPr id="1" name=""/>
        <p:cNvGrpSpPr/>
        <p:nvPr/>
      </p:nvGrpSpPr>
      <p:grpSpPr>
        <a:xfrm>
          <a:off x="0" y="0"/>
          <a:ext cx="0" cy="0"/>
          <a:chOff x="0" y="0"/>
          <a:chExt cx="0" cy="0"/>
        </a:xfrm>
      </p:grpSpPr>
      <p:pic>
        <p:nvPicPr>
          <p:cNvPr id="4" name="Picture 3" descr="bottom-curve-fad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49029"/>
            <a:ext cx="9144000" cy="817494"/>
          </a:xfrm>
          <a:prstGeom prst="rect">
            <a:avLst/>
          </a:prstGeom>
        </p:spPr>
      </p:pic>
      <p:sp>
        <p:nvSpPr>
          <p:cNvPr id="5" name="Footer Placeholder 4"/>
          <p:cNvSpPr>
            <a:spLocks noGrp="1"/>
          </p:cNvSpPr>
          <p:nvPr>
            <p:ph type="ftr" sz="quarter" idx="3"/>
          </p:nvPr>
        </p:nvSpPr>
        <p:spPr>
          <a:xfrm>
            <a:off x="457199" y="6329599"/>
            <a:ext cx="6302244" cy="365125"/>
          </a:xfrm>
          <a:prstGeom prst="rect">
            <a:avLst/>
          </a:prstGeom>
        </p:spPr>
        <p:txBody>
          <a:bodyPr vert="horz" lIns="91440" tIns="45720" rIns="91440" bIns="45720" rtlCol="0" anchor="ctr"/>
          <a:lstStyle>
            <a:lvl1pPr algn="l">
              <a:defRPr sz="1000">
                <a:solidFill>
                  <a:srgbClr val="FFFFFF"/>
                </a:solidFill>
                <a:latin typeface="Tahoma"/>
                <a:cs typeface="Tahoma"/>
              </a:defRPr>
            </a:lvl1pPr>
          </a:lstStyle>
          <a:p>
            <a:r>
              <a:rPr lang="es-ES" noProof="0" smtClean="0"/>
              <a:t>Módulo A1 – Esfera: breve visita guiada</a:t>
            </a:r>
          </a:p>
          <a:p>
            <a:r>
              <a:rPr lang="es-ES" noProof="0" smtClean="0"/>
              <a:t>Paquete de capacitación Esfera 2015</a:t>
            </a:r>
          </a:p>
        </p:txBody>
      </p:sp>
    </p:spTree>
    <p:extLst>
      <p:ext uri="{BB962C8B-B14F-4D97-AF65-F5344CB8AC3E}">
        <p14:creationId xmlns:p14="http://schemas.microsoft.com/office/powerpoint/2010/main" val="52753388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1" y="0"/>
            <a:ext cx="8229600" cy="1081760"/>
          </a:xfrm>
          <a:prstGeom prst="rect">
            <a:avLst/>
          </a:prstGeom>
          <a:noFill/>
        </p:spPr>
        <p:txBody>
          <a:bodyPr vert="horz" lIns="72000" tIns="36000" rIns="72000" bIns="36000" rtlCol="0" anchor="ctr" anchorCtr="0">
            <a:noAutofit/>
          </a:bodyPr>
          <a:lstStyle/>
          <a:p>
            <a:r>
              <a:rPr lang="es-ES" smtClean="0"/>
              <a:t>Click to edit </a:t>
            </a:r>
            <a:r>
              <a:rPr lang="es-ES" noProof="0" smtClean="0"/>
              <a:t>Master</a:t>
            </a:r>
            <a:r>
              <a:rPr lang="es-ES" smtClean="0"/>
              <a:t> title style</a:t>
            </a:r>
            <a:endParaRPr lang="es-ES" dirty="0"/>
          </a:p>
        </p:txBody>
      </p:sp>
      <p:sp>
        <p:nvSpPr>
          <p:cNvPr id="3" name="Text Placeholder 2"/>
          <p:cNvSpPr>
            <a:spLocks noGrp="1"/>
          </p:cNvSpPr>
          <p:nvPr>
            <p:ph type="body" idx="1"/>
          </p:nvPr>
        </p:nvSpPr>
        <p:spPr>
          <a:xfrm>
            <a:off x="457200" y="1352200"/>
            <a:ext cx="8229600" cy="4785722"/>
          </a:xfrm>
          <a:prstGeom prst="rect">
            <a:avLst/>
          </a:prstGeom>
        </p:spPr>
        <p:txBody>
          <a:bodyPr vert="horz" lIns="91440" tIns="45720" rIns="91440" bIns="45720" rtlCol="0">
            <a:noAutofit/>
          </a:bodyPr>
          <a:lstStyle/>
          <a:p>
            <a:pPr lvl="0"/>
            <a:r>
              <a:rPr lang="es-ES" smtClean="0"/>
              <a:t>Click to edit Master text s</a:t>
            </a:r>
            <a:r>
              <a:rPr lang="es-ES" noProof="0" smtClean="0"/>
              <a:t>tyles</a:t>
            </a:r>
          </a:p>
          <a:p>
            <a:pPr lvl="1"/>
            <a:r>
              <a:rPr lang="es-ES" noProof="0" smtClean="0"/>
              <a:t>Second level</a:t>
            </a:r>
          </a:p>
          <a:p>
            <a:pPr lvl="2"/>
            <a:r>
              <a:rPr lang="es-ES" noProof="0" smtClean="0"/>
              <a:t>Third level</a:t>
            </a:r>
            <a:endParaRPr lang="es-ES" noProof="0" dirty="0" smtClean="0"/>
          </a:p>
        </p:txBody>
      </p:sp>
      <p:sp>
        <p:nvSpPr>
          <p:cNvPr id="5" name="Footer Placeholder 4"/>
          <p:cNvSpPr>
            <a:spLocks noGrp="1"/>
          </p:cNvSpPr>
          <p:nvPr>
            <p:ph type="ftr" sz="quarter" idx="3"/>
          </p:nvPr>
        </p:nvSpPr>
        <p:spPr>
          <a:xfrm>
            <a:off x="457199" y="6329599"/>
            <a:ext cx="6302244" cy="365125"/>
          </a:xfrm>
          <a:prstGeom prst="rect">
            <a:avLst/>
          </a:prstGeom>
        </p:spPr>
        <p:txBody>
          <a:bodyPr vert="horz" lIns="91440" tIns="45720" rIns="91440" bIns="45720" rtlCol="0" anchor="ctr"/>
          <a:lstStyle>
            <a:lvl1pPr algn="l">
              <a:defRPr sz="1000">
                <a:solidFill>
                  <a:srgbClr val="004386"/>
                </a:solidFill>
                <a:latin typeface="Tahoma"/>
                <a:cs typeface="Tahoma"/>
              </a:defRPr>
            </a:lvl1pPr>
          </a:lstStyle>
          <a:p>
            <a:r>
              <a:rPr lang="es-ES" smtClean="0"/>
              <a:t>Módulo A1 – Esfera: breve visita guiada</a:t>
            </a:r>
          </a:p>
          <a:p>
            <a:r>
              <a:rPr lang="es-ES" smtClean="0"/>
              <a:t>Paquete de capacitación Esfera 2015</a:t>
            </a:r>
            <a:endParaRPr lang="es-ES" dirty="0" smtClean="0"/>
          </a:p>
        </p:txBody>
      </p:sp>
    </p:spTree>
    <p:extLst>
      <p:ext uri="{BB962C8B-B14F-4D97-AF65-F5344CB8AC3E}">
        <p14:creationId xmlns:p14="http://schemas.microsoft.com/office/powerpoint/2010/main" val="1775481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sldNum="0" hdr="0" dt="0"/>
  <p:txStyles>
    <p:titleStyle>
      <a:lvl1pPr algn="l" defTabSz="457200" rtl="0" eaLnBrk="1" latinLnBrk="0" hangingPunct="1">
        <a:lnSpc>
          <a:spcPct val="100000"/>
        </a:lnSpc>
        <a:spcBef>
          <a:spcPct val="0"/>
        </a:spcBef>
        <a:buNone/>
        <a:defRPr sz="2800" b="1" kern="1200">
          <a:solidFill>
            <a:schemeClr val="tx2"/>
          </a:solidFill>
          <a:latin typeface="Tahoma"/>
          <a:ea typeface="+mj-ea"/>
          <a:cs typeface="Tahoma"/>
        </a:defRPr>
      </a:lvl1pPr>
    </p:titleStyle>
    <p:bodyStyle>
      <a:lvl1pPr marL="0" indent="0" algn="l" defTabSz="457200" rtl="0" eaLnBrk="1" latinLnBrk="0" hangingPunct="1">
        <a:spcBef>
          <a:spcPct val="20000"/>
        </a:spcBef>
        <a:buClr>
          <a:schemeClr val="tx2"/>
        </a:buClr>
        <a:buFontTx/>
        <a:buNone/>
        <a:defRPr sz="2200" kern="1200">
          <a:solidFill>
            <a:srgbClr val="004386"/>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4386"/>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4386"/>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0.emf"/><Relationship Id="rId4" Type="http://schemas.openxmlformats.org/officeDocument/2006/relationships/package" Target="../embeddings/Microsoft_Word_Document1111111.docx"/></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23.emf"/><Relationship Id="rId4" Type="http://schemas.openxmlformats.org/officeDocument/2006/relationships/package" Target="../embeddings/Microsoft_Word_Document2222222.docx"/></Relationships>
</file>

<file path=ppt/slides/_rels/slide1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png"/><Relationship Id="rId7"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57854" y="6104352"/>
            <a:ext cx="4968626" cy="338554"/>
          </a:xfrm>
          <a:prstGeom prst="rect">
            <a:avLst/>
          </a:prstGeom>
          <a:noFill/>
        </p:spPr>
        <p:txBody>
          <a:bodyPr wrap="square" rtlCol="0">
            <a:spAutoFit/>
          </a:bodyPr>
          <a:lstStyle/>
          <a:p>
            <a:r>
              <a:rPr lang="es-ES" sz="1600" dirty="0">
                <a:solidFill>
                  <a:schemeClr val="bg1"/>
                </a:solidFill>
                <a:latin typeface="Tahoma"/>
                <a:cs typeface="Tahoma"/>
              </a:rPr>
              <a:t>Módulo A1 – Paquete de capacitación Esfera </a:t>
            </a:r>
            <a:r>
              <a:rPr lang="es-ES" sz="1600" dirty="0" smtClean="0">
                <a:solidFill>
                  <a:schemeClr val="bg1"/>
                </a:solidFill>
                <a:latin typeface="Tahoma"/>
                <a:cs typeface="Tahoma"/>
              </a:rPr>
              <a:t>2015</a:t>
            </a:r>
            <a:endParaRPr lang="es-ES" sz="1600" dirty="0">
              <a:solidFill>
                <a:schemeClr val="bg1"/>
              </a:solidFill>
              <a:latin typeface="Tahoma"/>
              <a:cs typeface="Tahoma"/>
            </a:endParaRPr>
          </a:p>
        </p:txBody>
      </p:sp>
      <p:sp>
        <p:nvSpPr>
          <p:cNvPr id="6" name="TextBox 5"/>
          <p:cNvSpPr txBox="1"/>
          <p:nvPr/>
        </p:nvSpPr>
        <p:spPr>
          <a:xfrm>
            <a:off x="1517254" y="2388016"/>
            <a:ext cx="6111628" cy="466794"/>
          </a:xfrm>
          <a:prstGeom prst="rect">
            <a:avLst/>
          </a:prstGeom>
          <a:noFill/>
        </p:spPr>
        <p:txBody>
          <a:bodyPr wrap="square" lIns="0" tIns="0" rIns="0" bIns="0" rtlCol="0">
            <a:spAutoFit/>
          </a:bodyPr>
          <a:lstStyle/>
          <a:p>
            <a:pPr algn="ctr">
              <a:lnSpc>
                <a:spcPct val="110000"/>
              </a:lnSpc>
            </a:pPr>
            <a:r>
              <a:rPr lang="es-ES" sz="2800" b="1" dirty="0" smtClean="0">
                <a:solidFill>
                  <a:schemeClr val="tx2"/>
                </a:solidFill>
                <a:latin typeface="Tahoma"/>
                <a:cs typeface="Tahoma"/>
              </a:rPr>
              <a:t>Esfera: breve visita guiada</a:t>
            </a:r>
            <a:endParaRPr lang="es-ES" sz="2800" b="1" dirty="0">
              <a:latin typeface="Tahoma"/>
              <a:cs typeface="Tahoma"/>
            </a:endParaRPr>
          </a:p>
        </p:txBody>
      </p:sp>
      <p:pic>
        <p:nvPicPr>
          <p:cNvPr id="7" name="Picture 6" descr="Spanish-Sphere-log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00448" y="498334"/>
            <a:ext cx="2940100" cy="1198091"/>
          </a:xfrm>
          <a:prstGeom prst="rect">
            <a:avLst/>
          </a:prstGeom>
        </p:spPr>
      </p:pic>
    </p:spTree>
    <p:extLst>
      <p:ext uri="{BB962C8B-B14F-4D97-AF65-F5344CB8AC3E}">
        <p14:creationId xmlns:p14="http://schemas.microsoft.com/office/powerpoint/2010/main" val="34079025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s-ES" sz="2400" dirty="0" smtClean="0"/>
              <a:t>¿Cuáles son las convicciones esenciales de Esfera?</a:t>
            </a:r>
          </a:p>
        </p:txBody>
      </p:sp>
      <p:sp>
        <p:nvSpPr>
          <p:cNvPr id="6" name="Content Placeholder 5"/>
          <p:cNvSpPr>
            <a:spLocks noGrp="1"/>
          </p:cNvSpPr>
          <p:nvPr>
            <p:ph idx="1"/>
          </p:nvPr>
        </p:nvSpPr>
        <p:spPr/>
        <p:txBody>
          <a:bodyPr/>
          <a:lstStyle/>
          <a:p>
            <a:pPr marL="633413" lvl="1" indent="-457200">
              <a:spcBef>
                <a:spcPts val="2400"/>
              </a:spcBef>
              <a:buFont typeface="+mj-lt"/>
              <a:buAutoNum type="arabicPeriod"/>
            </a:pPr>
            <a:r>
              <a:rPr lang="es-ES" dirty="0" smtClean="0"/>
              <a:t>Las personas afectadas por un desastre o conflicto tienen derecho a vivir con dignidad, y por lo tanto, a recibir asistencia.</a:t>
            </a:r>
            <a:endParaRPr lang="es-ES" dirty="0"/>
          </a:p>
          <a:p>
            <a:pPr marL="633413" lvl="1" indent="-457200">
              <a:spcBef>
                <a:spcPts val="2400"/>
              </a:spcBef>
              <a:buFont typeface="+mj-lt"/>
              <a:buAutoNum type="arabicPeriod"/>
            </a:pPr>
            <a:r>
              <a:rPr lang="es-ES" dirty="0" smtClean="0"/>
              <a:t>Se deben tomar todas las medidas posibles para aliviar el sufrimiento humano ocasionado por los desastres y los conflictos.</a:t>
            </a:r>
          </a:p>
        </p:txBody>
      </p:sp>
      <p:sp>
        <p:nvSpPr>
          <p:cNvPr id="4" name="Footer Placeholder 3"/>
          <p:cNvSpPr>
            <a:spLocks noGrp="1"/>
          </p:cNvSpPr>
          <p:nvPr>
            <p:ph type="ftr" sz="quarter" idx="3"/>
          </p:nvPr>
        </p:nvSpPr>
        <p:spPr>
          <a:xfrm>
            <a:off x="457199" y="6329599"/>
            <a:ext cx="6302244" cy="365125"/>
          </a:xfrm>
        </p:spPr>
        <p:txBody>
          <a:bodyPr/>
          <a:lstStyle/>
          <a:p>
            <a:r>
              <a:rPr lang="es-ES" dirty="0" smtClean="0"/>
              <a:t>Módulo A1 – Esfera: breve visita guiada</a:t>
            </a:r>
          </a:p>
          <a:p>
            <a:r>
              <a:rPr lang="es-ES" dirty="0" smtClean="0"/>
              <a:t>Paquete de capacitación Esfera 2015</a:t>
            </a:r>
          </a:p>
        </p:txBody>
      </p:sp>
    </p:spTree>
    <p:extLst>
      <p:ext uri="{BB962C8B-B14F-4D97-AF65-F5344CB8AC3E}">
        <p14:creationId xmlns:p14="http://schemas.microsoft.com/office/powerpoint/2010/main" val="3076128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1" y="0"/>
            <a:ext cx="7655000" cy="1081760"/>
          </a:xfrm>
        </p:spPr>
        <p:txBody>
          <a:bodyPr/>
          <a:lstStyle/>
          <a:p>
            <a:r>
              <a:rPr lang="es-ES" sz="2200" dirty="0"/>
              <a:t>¿Cuáles son los </a:t>
            </a:r>
            <a:r>
              <a:rPr lang="es-ES" sz="2400" dirty="0"/>
              <a:t>principios</a:t>
            </a:r>
            <a:r>
              <a:rPr lang="es-ES" sz="2200" dirty="0"/>
              <a:t> que forman la base de Esfera?</a:t>
            </a:r>
          </a:p>
        </p:txBody>
      </p:sp>
      <p:sp>
        <p:nvSpPr>
          <p:cNvPr id="6" name="Content Placeholder 5"/>
          <p:cNvSpPr>
            <a:spLocks noGrp="1"/>
          </p:cNvSpPr>
          <p:nvPr>
            <p:ph idx="1"/>
          </p:nvPr>
        </p:nvSpPr>
        <p:spPr/>
        <p:txBody>
          <a:bodyPr/>
          <a:lstStyle/>
          <a:p>
            <a:r>
              <a:rPr lang="es-ES" dirty="0" smtClean="0"/>
              <a:t>La Carta Humanitaria proporciona la base ética y legal fundada sobre el principio de la HUMANIDAD y el IMPERATIVO HUMANITARIO. </a:t>
            </a:r>
          </a:p>
          <a:p>
            <a:pPr>
              <a:spcBef>
                <a:spcPts val="1200"/>
              </a:spcBef>
            </a:pPr>
            <a:r>
              <a:rPr lang="es-ES" dirty="0" smtClean="0"/>
              <a:t>Estos incluyen:</a:t>
            </a:r>
            <a:endParaRPr lang="es-ES" dirty="0"/>
          </a:p>
          <a:p>
            <a:pPr lvl="1">
              <a:spcBef>
                <a:spcPts val="1200"/>
              </a:spcBef>
            </a:pPr>
            <a:r>
              <a:rPr lang="es-ES" dirty="0" smtClean="0"/>
              <a:t>El derecho a vivir con dignidad</a:t>
            </a:r>
            <a:endParaRPr lang="es-ES" dirty="0"/>
          </a:p>
          <a:p>
            <a:pPr lvl="1">
              <a:spcBef>
                <a:spcPts val="1200"/>
              </a:spcBef>
            </a:pPr>
            <a:r>
              <a:rPr lang="es-ES" dirty="0" smtClean="0"/>
              <a:t>El derecho a recibir asistencia humanitaria</a:t>
            </a:r>
            <a:endParaRPr lang="es-ES" dirty="0"/>
          </a:p>
          <a:p>
            <a:pPr lvl="1">
              <a:spcBef>
                <a:spcPts val="1200"/>
              </a:spcBef>
            </a:pPr>
            <a:r>
              <a:rPr lang="es-ES" dirty="0" smtClean="0"/>
              <a:t>El derecho a la protección y a la seguridad.</a:t>
            </a:r>
            <a:endParaRPr lang="es-ES" dirty="0"/>
          </a:p>
        </p:txBody>
      </p:sp>
      <p:sp>
        <p:nvSpPr>
          <p:cNvPr id="4" name="Footer Placeholder 3"/>
          <p:cNvSpPr>
            <a:spLocks noGrp="1"/>
          </p:cNvSpPr>
          <p:nvPr>
            <p:ph type="ftr" sz="quarter" idx="3"/>
          </p:nvPr>
        </p:nvSpPr>
        <p:spPr>
          <a:xfrm>
            <a:off x="457199" y="6329599"/>
            <a:ext cx="6302244" cy="365125"/>
          </a:xfrm>
        </p:spPr>
        <p:txBody>
          <a:bodyPr/>
          <a:lstStyle/>
          <a:p>
            <a:r>
              <a:rPr lang="es-ES" dirty="0" smtClean="0"/>
              <a:t>Módulo A1 – Esfera: breve visita guiada</a:t>
            </a:r>
          </a:p>
          <a:p>
            <a:r>
              <a:rPr lang="es-ES" dirty="0" smtClean="0"/>
              <a:t>Paquete de capacitación Esfera 2015</a:t>
            </a:r>
          </a:p>
        </p:txBody>
      </p:sp>
      <p:pic>
        <p:nvPicPr>
          <p:cNvPr id="7" name="Picture 6" descr="standards.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12201" y="75694"/>
            <a:ext cx="1031799" cy="900000"/>
          </a:xfrm>
          <a:prstGeom prst="rect">
            <a:avLst/>
          </a:prstGeom>
        </p:spPr>
      </p:pic>
    </p:spTree>
    <p:extLst>
      <p:ext uri="{BB962C8B-B14F-4D97-AF65-F5344CB8AC3E}">
        <p14:creationId xmlns:p14="http://schemas.microsoft.com/office/powerpoint/2010/main" val="34110291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1" y="0"/>
            <a:ext cx="7229730" cy="1081760"/>
          </a:xfrm>
        </p:spPr>
        <p:txBody>
          <a:bodyPr/>
          <a:lstStyle/>
          <a:p>
            <a:r>
              <a:rPr lang="es-ES" sz="2400" dirty="0"/>
              <a:t>¿Qué significa para Esfera 'calidad y rendición de cuentas'?</a:t>
            </a:r>
          </a:p>
        </p:txBody>
      </p:sp>
      <p:sp>
        <p:nvSpPr>
          <p:cNvPr id="6" name="Content Placeholder 5"/>
          <p:cNvSpPr>
            <a:spLocks noGrp="1"/>
          </p:cNvSpPr>
          <p:nvPr>
            <p:ph idx="1"/>
          </p:nvPr>
        </p:nvSpPr>
        <p:spPr/>
        <p:txBody>
          <a:bodyPr/>
          <a:lstStyle/>
          <a:p>
            <a:pPr lvl="1">
              <a:spcBef>
                <a:spcPts val="2400"/>
              </a:spcBef>
            </a:pPr>
            <a:r>
              <a:rPr lang="es-ES" dirty="0" smtClean="0"/>
              <a:t>El Manual es un código voluntario y una herramienta de autorregulación que permite garantizar la calidad y la rendición de cuentas.</a:t>
            </a:r>
            <a:endParaRPr lang="es-ES" dirty="0"/>
          </a:p>
          <a:p>
            <a:pPr lvl="1">
              <a:spcBef>
                <a:spcPts val="2400"/>
              </a:spcBef>
            </a:pPr>
            <a:r>
              <a:rPr lang="es-ES" dirty="0" smtClean="0"/>
              <a:t>Actuar de conformidad con Esfera no significa que sea necesario cumplir todas las normas e indicadores.</a:t>
            </a:r>
            <a:endParaRPr lang="es-ES" dirty="0"/>
          </a:p>
          <a:p>
            <a:pPr lvl="1">
              <a:spcBef>
                <a:spcPts val="2400"/>
              </a:spcBef>
            </a:pPr>
            <a:r>
              <a:rPr lang="es-ES" dirty="0" smtClean="0"/>
              <a:t>La rendición de cuentas se dirige en primer lugar a las comunidades afectadas.</a:t>
            </a:r>
            <a:endParaRPr lang="es-ES" dirty="0"/>
          </a:p>
        </p:txBody>
      </p:sp>
      <p:sp>
        <p:nvSpPr>
          <p:cNvPr id="4" name="Footer Placeholder 3"/>
          <p:cNvSpPr>
            <a:spLocks noGrp="1"/>
          </p:cNvSpPr>
          <p:nvPr>
            <p:ph type="ftr" sz="quarter" idx="3"/>
          </p:nvPr>
        </p:nvSpPr>
        <p:spPr>
          <a:xfrm>
            <a:off x="457199" y="6329599"/>
            <a:ext cx="6302244" cy="365125"/>
          </a:xfrm>
        </p:spPr>
        <p:txBody>
          <a:bodyPr/>
          <a:lstStyle/>
          <a:p>
            <a:r>
              <a:rPr lang="es-ES" dirty="0" smtClean="0"/>
              <a:t>Módulo A1 – Esfera: breve visita guiada</a:t>
            </a:r>
          </a:p>
          <a:p>
            <a:r>
              <a:rPr lang="es-ES" dirty="0" smtClean="0"/>
              <a:t>Paquete de capacitación Esfera 2015</a:t>
            </a:r>
          </a:p>
        </p:txBody>
      </p:sp>
      <p:pic>
        <p:nvPicPr>
          <p:cNvPr id="7" name="Picture 6" descr="standards.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12201" y="75694"/>
            <a:ext cx="1031799" cy="900000"/>
          </a:xfrm>
          <a:prstGeom prst="rect">
            <a:avLst/>
          </a:prstGeom>
        </p:spPr>
      </p:pic>
    </p:spTree>
    <p:extLst>
      <p:ext uri="{BB962C8B-B14F-4D97-AF65-F5344CB8AC3E}">
        <p14:creationId xmlns:p14="http://schemas.microsoft.com/office/powerpoint/2010/main" val="10846559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s-ES" sz="2400" dirty="0" smtClean="0"/>
              <a:t>Calidad</a:t>
            </a:r>
          </a:p>
        </p:txBody>
      </p:sp>
      <p:sp>
        <p:nvSpPr>
          <p:cNvPr id="6" name="Content Placeholder 5"/>
          <p:cNvSpPr>
            <a:spLocks noGrp="1"/>
          </p:cNvSpPr>
          <p:nvPr>
            <p:ph idx="1"/>
          </p:nvPr>
        </p:nvSpPr>
        <p:spPr/>
        <p:txBody>
          <a:bodyPr/>
          <a:lstStyle/>
          <a:p>
            <a:pPr>
              <a:spcBef>
                <a:spcPts val="1600"/>
              </a:spcBef>
            </a:pPr>
            <a:r>
              <a:rPr lang="es-ES" dirty="0" smtClean="0"/>
              <a:t>En el sector humanitario, eso </a:t>
            </a:r>
            <a:r>
              <a:rPr lang="es-ES" dirty="0"/>
              <a:t>significa eficacia (efectos), eficiencia (puntualidad y costo de las respuestas o servicios) y adecuación (tener en cuenta las necesidades y el contexto</a:t>
            </a:r>
            <a:r>
              <a:rPr lang="es-ES" dirty="0" smtClean="0"/>
              <a:t>). </a:t>
            </a:r>
          </a:p>
          <a:p>
            <a:pPr>
              <a:spcBef>
                <a:spcPts val="1600"/>
              </a:spcBef>
            </a:pPr>
            <a:r>
              <a:rPr lang="es-ES" dirty="0" smtClean="0"/>
              <a:t>Requiere los </a:t>
            </a:r>
            <a:r>
              <a:rPr lang="es-ES" dirty="0"/>
              <a:t>comentarios y las evaluaciones de los grupos interesados para determinar lo que las organizaciones están haciendo bien y lo que cabe mejorar</a:t>
            </a:r>
            <a:r>
              <a:rPr lang="es-ES" dirty="0" smtClean="0"/>
              <a:t>.</a:t>
            </a:r>
          </a:p>
          <a:p>
            <a:pPr>
              <a:spcBef>
                <a:spcPts val="1600"/>
              </a:spcBef>
            </a:pPr>
            <a:r>
              <a:rPr lang="es-ES" dirty="0" smtClean="0"/>
              <a:t>Significa evaluar </a:t>
            </a:r>
            <a:r>
              <a:rPr lang="es-ES" dirty="0"/>
              <a:t>los resultados a través de mecanismos y/o normas </a:t>
            </a:r>
            <a:r>
              <a:rPr lang="es-ES" dirty="0" smtClean="0"/>
              <a:t>reconocidos.  </a:t>
            </a:r>
          </a:p>
        </p:txBody>
      </p:sp>
      <p:sp>
        <p:nvSpPr>
          <p:cNvPr id="4" name="Footer Placeholder 3"/>
          <p:cNvSpPr>
            <a:spLocks noGrp="1"/>
          </p:cNvSpPr>
          <p:nvPr>
            <p:ph type="ftr" sz="quarter" idx="3"/>
          </p:nvPr>
        </p:nvSpPr>
        <p:spPr>
          <a:xfrm>
            <a:off x="457199" y="6329599"/>
            <a:ext cx="6302244" cy="365125"/>
          </a:xfrm>
        </p:spPr>
        <p:txBody>
          <a:bodyPr/>
          <a:lstStyle/>
          <a:p>
            <a:r>
              <a:rPr lang="es-ES" dirty="0" smtClean="0"/>
              <a:t>Módulo A1 – Esfera: breve visita guiada</a:t>
            </a:r>
          </a:p>
          <a:p>
            <a:r>
              <a:rPr lang="es-ES" dirty="0" smtClean="0"/>
              <a:t>Paquete de capacitación Esfera 2015</a:t>
            </a:r>
          </a:p>
        </p:txBody>
      </p:sp>
    </p:spTree>
    <p:extLst>
      <p:ext uri="{BB962C8B-B14F-4D97-AF65-F5344CB8AC3E}">
        <p14:creationId xmlns:p14="http://schemas.microsoft.com/office/powerpoint/2010/main" val="42737426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Murtadha_A6_Spanish.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84237" y="1081760"/>
            <a:ext cx="5859763" cy="4143402"/>
          </a:xfrm>
          <a:prstGeom prst="rect">
            <a:avLst/>
          </a:prstGeom>
        </p:spPr>
      </p:pic>
      <p:sp>
        <p:nvSpPr>
          <p:cNvPr id="2" name="Title 1"/>
          <p:cNvSpPr>
            <a:spLocks noGrp="1"/>
          </p:cNvSpPr>
          <p:nvPr>
            <p:ph type="title"/>
          </p:nvPr>
        </p:nvSpPr>
        <p:spPr/>
        <p:txBody>
          <a:bodyPr/>
          <a:lstStyle/>
          <a:p>
            <a:r>
              <a:rPr lang="es-ES" sz="2400" dirty="0" smtClean="0"/>
              <a:t>Rendición de cuentas</a:t>
            </a:r>
          </a:p>
        </p:txBody>
      </p:sp>
      <p:sp>
        <p:nvSpPr>
          <p:cNvPr id="3" name="Content Placeholder 2"/>
          <p:cNvSpPr>
            <a:spLocks noGrp="1"/>
          </p:cNvSpPr>
          <p:nvPr>
            <p:ph idx="1"/>
          </p:nvPr>
        </p:nvSpPr>
        <p:spPr>
          <a:xfrm>
            <a:off x="457200" y="1340441"/>
            <a:ext cx="3625439" cy="3596730"/>
          </a:xfrm>
        </p:spPr>
        <p:txBody>
          <a:bodyPr/>
          <a:lstStyle/>
          <a:p>
            <a:r>
              <a:rPr lang="es-ES" dirty="0" smtClean="0"/>
              <a:t>La rendición de cuentas es el uso responsable por parte de las organizaciones humanitarias de los recursos a su disposición.  (</a:t>
            </a:r>
            <a:r>
              <a:rPr lang="es-ES" i="1" dirty="0"/>
              <a:t>Proyecto Esfera</a:t>
            </a:r>
            <a:r>
              <a:rPr lang="es-ES" dirty="0" smtClean="0"/>
              <a:t>)</a:t>
            </a:r>
          </a:p>
        </p:txBody>
      </p:sp>
      <p:sp>
        <p:nvSpPr>
          <p:cNvPr id="4" name="Footer Placeholder 3"/>
          <p:cNvSpPr>
            <a:spLocks noGrp="1"/>
          </p:cNvSpPr>
          <p:nvPr>
            <p:ph type="ftr" sz="quarter" idx="3"/>
          </p:nvPr>
        </p:nvSpPr>
        <p:spPr>
          <a:xfrm>
            <a:off x="457199" y="6329599"/>
            <a:ext cx="6302244" cy="365125"/>
          </a:xfrm>
        </p:spPr>
        <p:txBody>
          <a:bodyPr/>
          <a:lstStyle/>
          <a:p>
            <a:r>
              <a:rPr lang="es-ES" dirty="0" smtClean="0"/>
              <a:t>Módulo A1 – Esfera: breve visita guiada</a:t>
            </a:r>
          </a:p>
          <a:p>
            <a:r>
              <a:rPr lang="es-ES" dirty="0" smtClean="0"/>
              <a:t>Paquete de capacitación Esfera 2015</a:t>
            </a:r>
          </a:p>
        </p:txBody>
      </p:sp>
    </p:spTree>
    <p:extLst>
      <p:ext uri="{BB962C8B-B14F-4D97-AF65-F5344CB8AC3E}">
        <p14:creationId xmlns:p14="http://schemas.microsoft.com/office/powerpoint/2010/main" val="38260257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400803" cy="1081760"/>
          </a:xfrm>
        </p:spPr>
        <p:txBody>
          <a:bodyPr/>
          <a:lstStyle/>
          <a:p>
            <a:r>
              <a:rPr lang="es-ES" sz="2400" dirty="0"/>
              <a:t>Relaciones entre los componentes del Manual Esfera</a:t>
            </a:r>
          </a:p>
        </p:txBody>
      </p:sp>
      <p:sp>
        <p:nvSpPr>
          <p:cNvPr id="4" name="Footer Placeholder 3"/>
          <p:cNvSpPr>
            <a:spLocks noGrp="1"/>
          </p:cNvSpPr>
          <p:nvPr>
            <p:ph type="ftr" sz="quarter" idx="3"/>
          </p:nvPr>
        </p:nvSpPr>
        <p:spPr>
          <a:xfrm>
            <a:off x="457199" y="6329599"/>
            <a:ext cx="6302244" cy="365125"/>
          </a:xfrm>
        </p:spPr>
        <p:txBody>
          <a:bodyPr/>
          <a:lstStyle/>
          <a:p>
            <a:r>
              <a:rPr lang="es-ES" dirty="0" smtClean="0"/>
              <a:t>Módulo A1 – Esfera: breve visita guiada</a:t>
            </a:r>
          </a:p>
          <a:p>
            <a:r>
              <a:rPr lang="es-ES" dirty="0" smtClean="0"/>
              <a:t>Paquete de capacitación Esfera 2015</a:t>
            </a:r>
          </a:p>
        </p:txBody>
      </p:sp>
      <p:graphicFrame>
        <p:nvGraphicFramePr>
          <p:cNvPr id="3" name="Object 2"/>
          <p:cNvGraphicFramePr>
            <a:graphicFrameLocks noChangeAspect="1"/>
          </p:cNvGraphicFramePr>
          <p:nvPr>
            <p:extLst>
              <p:ext uri="{D42A27DB-BD31-4B8C-83A1-F6EECF244321}">
                <p14:modId xmlns:p14="http://schemas.microsoft.com/office/powerpoint/2010/main" val="3799456168"/>
              </p:ext>
            </p:extLst>
          </p:nvPr>
        </p:nvGraphicFramePr>
        <p:xfrm>
          <a:off x="1331913" y="1684020"/>
          <a:ext cx="6477000" cy="3489960"/>
        </p:xfrm>
        <a:graphic>
          <a:graphicData uri="http://schemas.openxmlformats.org/presentationml/2006/ole">
            <mc:AlternateContent xmlns:mc="http://schemas.openxmlformats.org/markup-compatibility/2006">
              <mc:Choice xmlns:v="urn:schemas-microsoft-com:vml" Requires="v">
                <p:oleObj spid="_x0000_s1052" name="Document" r:id="rId4" imgW="5397500" imgH="2908300" progId="Word.Document.12">
                  <p:embed/>
                </p:oleObj>
              </mc:Choice>
              <mc:Fallback>
                <p:oleObj name="Document" r:id="rId4" imgW="5397500" imgH="2908300" progId="Word.Document.12">
                  <p:embed/>
                  <p:pic>
                    <p:nvPicPr>
                      <p:cNvPr id="0" name=""/>
                      <p:cNvPicPr/>
                      <p:nvPr/>
                    </p:nvPicPr>
                    <p:blipFill>
                      <a:blip r:embed="rId5"/>
                      <a:stretch>
                        <a:fillRect/>
                      </a:stretch>
                    </p:blipFill>
                    <p:spPr>
                      <a:xfrm>
                        <a:off x="1331913" y="1684020"/>
                        <a:ext cx="6477000" cy="3489960"/>
                      </a:xfrm>
                      <a:prstGeom prst="rect">
                        <a:avLst/>
                      </a:prstGeom>
                    </p:spPr>
                  </p:pic>
                </p:oleObj>
              </mc:Fallback>
            </mc:AlternateContent>
          </a:graphicData>
        </a:graphic>
      </p:graphicFrame>
    </p:spTree>
    <p:extLst>
      <p:ext uri="{BB962C8B-B14F-4D97-AF65-F5344CB8AC3E}">
        <p14:creationId xmlns:p14="http://schemas.microsoft.com/office/powerpoint/2010/main" val="28417236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z="2400" dirty="0" smtClean="0"/>
              <a:t>La diferencia entre normas e indicadores</a:t>
            </a:r>
            <a:endParaRPr lang="es-ES" sz="2400" dirty="0"/>
          </a:p>
        </p:txBody>
      </p:sp>
      <p:sp>
        <p:nvSpPr>
          <p:cNvPr id="3" name="Content Placeholder 2"/>
          <p:cNvSpPr>
            <a:spLocks noGrp="1"/>
          </p:cNvSpPr>
          <p:nvPr>
            <p:ph idx="1"/>
          </p:nvPr>
        </p:nvSpPr>
        <p:spPr>
          <a:xfrm>
            <a:off x="457200" y="1340442"/>
            <a:ext cx="8229600" cy="698366"/>
          </a:xfrm>
        </p:spPr>
        <p:txBody>
          <a:bodyPr/>
          <a:lstStyle/>
          <a:p>
            <a:r>
              <a:rPr lang="es-ES" sz="1800" b="1" dirty="0">
                <a:solidFill>
                  <a:schemeClr val="accent1"/>
                </a:solidFill>
              </a:rPr>
              <a:t>¿Qué se debe contextualizar? </a:t>
            </a:r>
            <a:endParaRPr lang="es-ES" sz="1800" b="1" dirty="0" smtClean="0">
              <a:solidFill>
                <a:schemeClr val="accent1"/>
              </a:solidFill>
            </a:endParaRPr>
          </a:p>
          <a:p>
            <a:r>
              <a:rPr lang="es-ES" sz="1800" b="1" dirty="0" smtClean="0">
                <a:solidFill>
                  <a:schemeClr val="accent1"/>
                </a:solidFill>
              </a:rPr>
              <a:t>El ejemplo de las normas mínimas y los indicadores clave de Esfera</a:t>
            </a:r>
            <a:endParaRPr lang="es-ES" sz="1800" b="1" dirty="0">
              <a:solidFill>
                <a:schemeClr val="accent1"/>
              </a:solidFill>
            </a:endParaRPr>
          </a:p>
        </p:txBody>
      </p:sp>
      <p:sp>
        <p:nvSpPr>
          <p:cNvPr id="4" name="Footer Placeholder 3"/>
          <p:cNvSpPr>
            <a:spLocks noGrp="1"/>
          </p:cNvSpPr>
          <p:nvPr>
            <p:ph type="ftr" sz="quarter" idx="3"/>
          </p:nvPr>
        </p:nvSpPr>
        <p:spPr>
          <a:xfrm>
            <a:off x="457199" y="6329599"/>
            <a:ext cx="6302244" cy="365125"/>
          </a:xfrm>
        </p:spPr>
        <p:txBody>
          <a:bodyPr/>
          <a:lstStyle/>
          <a:p>
            <a:r>
              <a:rPr lang="es-ES" dirty="0" smtClean="0"/>
              <a:t>Módulo A1 – Esfera: breve visita guiada</a:t>
            </a:r>
          </a:p>
          <a:p>
            <a:r>
              <a:rPr lang="es-ES" dirty="0" smtClean="0"/>
              <a:t>Paquete de capacitación Esfera 2015</a:t>
            </a:r>
          </a:p>
        </p:txBody>
      </p:sp>
      <p:sp>
        <p:nvSpPr>
          <p:cNvPr id="5" name="Content Placeholder 2"/>
          <p:cNvSpPr txBox="1">
            <a:spLocks/>
          </p:cNvSpPr>
          <p:nvPr/>
        </p:nvSpPr>
        <p:spPr>
          <a:xfrm>
            <a:off x="457200" y="2284644"/>
            <a:ext cx="4012968" cy="3589464"/>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GB" dirty="0"/>
          </a:p>
        </p:txBody>
      </p:sp>
      <p:sp>
        <p:nvSpPr>
          <p:cNvPr id="6" name="Content Placeholder 2"/>
          <p:cNvSpPr txBox="1">
            <a:spLocks/>
          </p:cNvSpPr>
          <p:nvPr/>
        </p:nvSpPr>
        <p:spPr>
          <a:xfrm>
            <a:off x="4665477" y="2284644"/>
            <a:ext cx="4012968" cy="3589464"/>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GB" dirty="0"/>
          </a:p>
        </p:txBody>
      </p:sp>
      <p:sp>
        <p:nvSpPr>
          <p:cNvPr id="7" name="Content Placeholder 2"/>
          <p:cNvSpPr txBox="1">
            <a:spLocks/>
          </p:cNvSpPr>
          <p:nvPr/>
        </p:nvSpPr>
        <p:spPr>
          <a:xfrm>
            <a:off x="457200" y="2184375"/>
            <a:ext cx="8229600" cy="698366"/>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GB" dirty="0"/>
          </a:p>
        </p:txBody>
      </p:sp>
      <p:grpSp>
        <p:nvGrpSpPr>
          <p:cNvPr id="15" name="Group 14"/>
          <p:cNvGrpSpPr/>
          <p:nvPr/>
        </p:nvGrpSpPr>
        <p:grpSpPr>
          <a:xfrm>
            <a:off x="457201" y="2296523"/>
            <a:ext cx="4012967" cy="3046988"/>
            <a:chOff x="457201" y="2146115"/>
            <a:chExt cx="4012967" cy="3046988"/>
          </a:xfrm>
        </p:grpSpPr>
        <p:sp>
          <p:nvSpPr>
            <p:cNvPr id="8" name="TextBox 7"/>
            <p:cNvSpPr txBox="1"/>
            <p:nvPr/>
          </p:nvSpPr>
          <p:spPr>
            <a:xfrm>
              <a:off x="457201" y="2146115"/>
              <a:ext cx="4012967" cy="3046988"/>
            </a:xfrm>
            <a:prstGeom prst="rect">
              <a:avLst/>
            </a:prstGeom>
            <a:noFill/>
          </p:spPr>
          <p:txBody>
            <a:bodyPr wrap="square" rtlCol="0">
              <a:noAutofit/>
            </a:bodyPr>
            <a:lstStyle/>
            <a:p>
              <a:pPr marL="534988"/>
              <a:r>
                <a:rPr lang="es-ES" sz="1300" b="1" dirty="0">
                  <a:latin typeface="Tahoma"/>
                  <a:cs typeface="Tahoma"/>
                </a:rPr>
                <a:t>¡No tocar las normas mínimas!</a:t>
              </a:r>
            </a:p>
            <a:p>
              <a:pPr marL="534988">
                <a:spcBef>
                  <a:spcPts val="400"/>
                </a:spcBef>
              </a:pPr>
              <a:r>
                <a:rPr lang="es-ES" sz="1300" dirty="0" smtClean="0">
                  <a:solidFill>
                    <a:schemeClr val="accent2"/>
                  </a:solidFill>
                  <a:latin typeface="Tahoma"/>
                  <a:cs typeface="Tahoma"/>
                </a:rPr>
                <a:t>Son universales</a:t>
              </a:r>
              <a:endParaRPr lang="es-ES" sz="1300" dirty="0">
                <a:solidFill>
                  <a:schemeClr val="accent2"/>
                </a:solidFill>
                <a:latin typeface="Tahoma"/>
                <a:cs typeface="Tahoma"/>
              </a:endParaRPr>
            </a:p>
            <a:p>
              <a:pPr>
                <a:spcBef>
                  <a:spcPts val="800"/>
                </a:spcBef>
              </a:pPr>
              <a:r>
                <a:rPr lang="es-ES" sz="1300" dirty="0">
                  <a:latin typeface="Tahoma"/>
                  <a:cs typeface="Tahoma"/>
                </a:rPr>
                <a:t>Las normas mínimas son genéricas y cualitativas por naturaleza.  Como </a:t>
              </a:r>
              <a:r>
                <a:rPr lang="es-ES" sz="1300" dirty="0" smtClean="0">
                  <a:latin typeface="Tahoma"/>
                  <a:cs typeface="Tahoma"/>
                </a:rPr>
                <a:t>tales, </a:t>
              </a:r>
              <a:r>
                <a:rPr lang="es-ES" sz="1300" dirty="0">
                  <a:latin typeface="Tahoma"/>
                  <a:cs typeface="Tahoma"/>
                </a:rPr>
                <a:t>son universales y de aplicación en todos los contextos, y no deberán modificarse ni ajustarse de ninguna forma. </a:t>
              </a:r>
            </a:p>
            <a:p>
              <a:pPr>
                <a:spcBef>
                  <a:spcPts val="800"/>
                </a:spcBef>
              </a:pPr>
              <a:r>
                <a:rPr lang="es-ES" sz="1300" i="1" dirty="0" smtClean="0">
                  <a:solidFill>
                    <a:srgbClr val="579305"/>
                  </a:solidFill>
                  <a:latin typeface="Tahoma"/>
                  <a:cs typeface="Tahoma"/>
                </a:rPr>
                <a:t>“Todas las personas tienen un acceso seguro y equitativo al agua en cantidad suficiente para beber, cocinar y realizar la higiene personal y doméstica.  Los puntos de abastecimiento de agua públicos están suficientemente cerca de los hogares para permitirles utilizar el mínimo indispensable de agua.”</a:t>
              </a:r>
              <a:endParaRPr lang="es-ES" sz="1300" i="1" dirty="0">
                <a:solidFill>
                  <a:srgbClr val="579305"/>
                </a:solidFill>
                <a:latin typeface="Tahoma"/>
                <a:cs typeface="Tahoma"/>
              </a:endParaRPr>
            </a:p>
          </p:txBody>
        </p:sp>
        <p:pic>
          <p:nvPicPr>
            <p:cNvPr id="11" name="Picture 10" descr="red-cross-circ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1" y="2146115"/>
              <a:ext cx="540000" cy="540000"/>
            </a:xfrm>
            <a:prstGeom prst="rect">
              <a:avLst/>
            </a:prstGeom>
          </p:spPr>
        </p:pic>
      </p:grpSp>
      <p:grpSp>
        <p:nvGrpSpPr>
          <p:cNvPr id="16" name="Group 15"/>
          <p:cNvGrpSpPr/>
          <p:nvPr/>
        </p:nvGrpSpPr>
        <p:grpSpPr>
          <a:xfrm>
            <a:off x="4729187" y="2296523"/>
            <a:ext cx="3845445" cy="2825565"/>
            <a:chOff x="4729187" y="2146115"/>
            <a:chExt cx="3658095" cy="2554545"/>
          </a:xfrm>
        </p:grpSpPr>
        <p:sp>
          <p:nvSpPr>
            <p:cNvPr id="9" name="TextBox 8"/>
            <p:cNvSpPr txBox="1"/>
            <p:nvPr/>
          </p:nvSpPr>
          <p:spPr>
            <a:xfrm>
              <a:off x="4729188" y="2146115"/>
              <a:ext cx="3658094" cy="2554545"/>
            </a:xfrm>
            <a:prstGeom prst="rect">
              <a:avLst/>
            </a:prstGeom>
            <a:noFill/>
          </p:spPr>
          <p:txBody>
            <a:bodyPr wrap="square" rtlCol="0">
              <a:noAutofit/>
            </a:bodyPr>
            <a:lstStyle/>
            <a:p>
              <a:pPr marL="534988"/>
              <a:r>
                <a:rPr lang="es-ES" sz="1300" b="1" dirty="0">
                  <a:latin typeface="Tahoma"/>
                  <a:cs typeface="Tahoma"/>
                </a:rPr>
                <a:t>¡No tocar los indicadores clave!</a:t>
              </a:r>
            </a:p>
            <a:p>
              <a:pPr marL="534988">
                <a:spcBef>
                  <a:spcPts val="400"/>
                </a:spcBef>
              </a:pPr>
              <a:r>
                <a:rPr lang="es-ES" sz="1300" dirty="0">
                  <a:solidFill>
                    <a:schemeClr val="accent1"/>
                  </a:solidFill>
                  <a:latin typeface="Tahoma"/>
                  <a:cs typeface="Tahoma"/>
                </a:rPr>
                <a:t>Deben ser indicadores específicos, medibles, alcanzables, relevantes y temporales (SMART)</a:t>
              </a:r>
            </a:p>
            <a:p>
              <a:pPr>
                <a:spcBef>
                  <a:spcPts val="800"/>
                </a:spcBef>
              </a:pPr>
              <a:r>
                <a:rPr lang="es-ES" sz="1300" dirty="0">
                  <a:latin typeface="Tahoma"/>
                  <a:cs typeface="Tahoma"/>
                </a:rPr>
                <a:t>Los indicadores clave para cada norma mínima son de naturaleza cualitativa y cuantitativa, y su valor debe ajustarse (casi siempre) según el contexto. </a:t>
              </a:r>
            </a:p>
            <a:p>
              <a:pPr>
                <a:spcBef>
                  <a:spcPts val="800"/>
                </a:spcBef>
              </a:pPr>
              <a:r>
                <a:rPr lang="es-ES" sz="1300" i="1" dirty="0" smtClean="0">
                  <a:solidFill>
                    <a:srgbClr val="579305"/>
                  </a:solidFill>
                  <a:latin typeface="Tahoma"/>
                  <a:cs typeface="Tahoma"/>
                </a:rPr>
                <a:t>"La cantidad promedio de agua utilizada para beber, cocinar y realizar la higiene personal en los hogares es de al menos 15 litros por persona y por día."</a:t>
              </a:r>
              <a:endParaRPr lang="es-ES" sz="1300" i="1" dirty="0">
                <a:solidFill>
                  <a:srgbClr val="579305"/>
                </a:solidFill>
                <a:latin typeface="Tahoma"/>
                <a:cs typeface="Tahoma"/>
              </a:endParaRPr>
            </a:p>
          </p:txBody>
        </p:sp>
        <p:pic>
          <p:nvPicPr>
            <p:cNvPr id="12" name="Picture 11" descr="green-tick-circl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9187" y="2146115"/>
              <a:ext cx="540000" cy="540000"/>
            </a:xfrm>
            <a:prstGeom prst="rect">
              <a:avLst/>
            </a:prstGeom>
          </p:spPr>
        </p:pic>
      </p:grpSp>
      <p:sp>
        <p:nvSpPr>
          <p:cNvPr id="13" name="TextBox 12"/>
          <p:cNvSpPr txBox="1"/>
          <p:nvPr/>
        </p:nvSpPr>
        <p:spPr>
          <a:xfrm>
            <a:off x="457199" y="5122088"/>
            <a:ext cx="7971300" cy="548868"/>
          </a:xfrm>
          <a:prstGeom prst="rect">
            <a:avLst/>
          </a:prstGeom>
          <a:noFill/>
        </p:spPr>
        <p:txBody>
          <a:bodyPr wrap="square" rtlCol="0">
            <a:spAutoFit/>
          </a:bodyPr>
          <a:lstStyle/>
          <a:p>
            <a:pPr algn="r"/>
            <a:r>
              <a:rPr lang="es-ES" sz="1400" i="1" dirty="0">
                <a:latin typeface="Tahoma"/>
                <a:cs typeface="Tahoma"/>
              </a:rPr>
              <a:t>Norma </a:t>
            </a:r>
            <a:r>
              <a:rPr lang="es-ES" sz="1400" i="1" dirty="0" smtClean="0">
                <a:latin typeface="Tahoma"/>
                <a:cs typeface="Tahoma"/>
              </a:rPr>
              <a:t>mínima 1 </a:t>
            </a:r>
            <a:r>
              <a:rPr lang="es-ES" sz="1400" i="1" dirty="0">
                <a:latin typeface="Tahoma"/>
                <a:cs typeface="Tahoma"/>
              </a:rPr>
              <a:t>de Esfera sobre el abastecimiento de agua, e indicador clave 1, Manual </a:t>
            </a:r>
            <a:r>
              <a:rPr lang="es-ES" sz="1400" i="1" dirty="0" smtClean="0">
                <a:latin typeface="Tahoma"/>
                <a:cs typeface="Tahoma"/>
              </a:rPr>
              <a:t>p 109</a:t>
            </a:r>
            <a:endParaRPr lang="es-ES" sz="1400" i="1" dirty="0">
              <a:latin typeface="Tahoma"/>
              <a:cs typeface="Tahoma"/>
            </a:endParaRPr>
          </a:p>
          <a:p>
            <a:pPr algn="r">
              <a:spcBef>
                <a:spcPts val="800"/>
              </a:spcBef>
            </a:pPr>
            <a:r>
              <a:rPr lang="es-ES" sz="900" i="1" dirty="0">
                <a:latin typeface="Tahoma"/>
                <a:cs typeface="Tahoma"/>
              </a:rPr>
              <a:t>© Robert Sylvie, de Valon Astrid 2014</a:t>
            </a:r>
          </a:p>
        </p:txBody>
      </p:sp>
    </p:spTree>
    <p:extLst>
      <p:ext uri="{BB962C8B-B14F-4D97-AF65-F5344CB8AC3E}">
        <p14:creationId xmlns:p14="http://schemas.microsoft.com/office/powerpoint/2010/main" val="13366508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smtClean="0"/>
              <a:t>Estructura del Manual</a:t>
            </a:r>
            <a:endParaRPr lang="es-ES" dirty="0"/>
          </a:p>
        </p:txBody>
      </p:sp>
      <p:sp>
        <p:nvSpPr>
          <p:cNvPr id="3" name="Content Placeholder 2"/>
          <p:cNvSpPr>
            <a:spLocks noGrp="1"/>
          </p:cNvSpPr>
          <p:nvPr>
            <p:ph idx="1"/>
          </p:nvPr>
        </p:nvSpPr>
        <p:spPr>
          <a:xfrm>
            <a:off x="457200" y="1340442"/>
            <a:ext cx="3578484" cy="840415"/>
          </a:xfrm>
        </p:spPr>
        <p:txBody>
          <a:bodyPr/>
          <a:lstStyle/>
          <a:p>
            <a:r>
              <a:rPr lang="es-ES" sz="1800" dirty="0" smtClean="0"/>
              <a:t>Principios puestos en práctica:</a:t>
            </a:r>
            <a:r>
              <a:rPr sz="1800" dirty="0"/>
              <a:t/>
            </a:r>
            <a:br>
              <a:rPr sz="1800" dirty="0"/>
            </a:br>
            <a:r>
              <a:rPr lang="es-ES" sz="1800" dirty="0" smtClean="0"/>
              <a:t>Cuatro capítulos técnicos</a:t>
            </a:r>
            <a:endParaRPr lang="es-ES" sz="1800" dirty="0"/>
          </a:p>
        </p:txBody>
      </p:sp>
      <p:sp>
        <p:nvSpPr>
          <p:cNvPr id="4" name="Footer Placeholder 3"/>
          <p:cNvSpPr>
            <a:spLocks noGrp="1"/>
          </p:cNvSpPr>
          <p:nvPr>
            <p:ph type="ftr" sz="quarter" idx="3"/>
          </p:nvPr>
        </p:nvSpPr>
        <p:spPr>
          <a:xfrm>
            <a:off x="457199" y="6329599"/>
            <a:ext cx="6302244" cy="365125"/>
          </a:xfrm>
        </p:spPr>
        <p:txBody>
          <a:bodyPr/>
          <a:lstStyle/>
          <a:p>
            <a:r>
              <a:rPr lang="es-ES" dirty="0" smtClean="0"/>
              <a:t>Módulo A1 – Esfera: breve visita guiada</a:t>
            </a:r>
          </a:p>
          <a:p>
            <a:r>
              <a:rPr lang="es-ES" dirty="0" smtClean="0"/>
              <a:t>Paquete de capacitación Esfera 2015</a:t>
            </a:r>
          </a:p>
        </p:txBody>
      </p:sp>
      <p:sp>
        <p:nvSpPr>
          <p:cNvPr id="5" name="Content Placeholder 2"/>
          <p:cNvSpPr txBox="1">
            <a:spLocks/>
          </p:cNvSpPr>
          <p:nvPr/>
        </p:nvSpPr>
        <p:spPr>
          <a:xfrm rot="16200000">
            <a:off x="-988295" y="3721185"/>
            <a:ext cx="3578484" cy="497828"/>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s-ES" sz="1800" dirty="0">
                <a:solidFill>
                  <a:schemeClr val="accent1"/>
                </a:solidFill>
              </a:rPr>
              <a:t>El derecho a vivir con dignidad</a:t>
            </a:r>
          </a:p>
        </p:txBody>
      </p:sp>
      <p:graphicFrame>
        <p:nvGraphicFramePr>
          <p:cNvPr id="6" name="Object 5"/>
          <p:cNvGraphicFramePr>
            <a:graphicFrameLocks noChangeAspect="1"/>
          </p:cNvGraphicFramePr>
          <p:nvPr>
            <p:extLst>
              <p:ext uri="{D42A27DB-BD31-4B8C-83A1-F6EECF244321}">
                <p14:modId xmlns:p14="http://schemas.microsoft.com/office/powerpoint/2010/main" val="1372712927"/>
              </p:ext>
            </p:extLst>
          </p:nvPr>
        </p:nvGraphicFramePr>
        <p:xfrm>
          <a:off x="2115717" y="1134240"/>
          <a:ext cx="6434521" cy="4825891"/>
        </p:xfrm>
        <a:graphic>
          <a:graphicData uri="http://schemas.openxmlformats.org/presentationml/2006/ole">
            <mc:AlternateContent xmlns:mc="http://schemas.openxmlformats.org/markup-compatibility/2006">
              <mc:Choice xmlns:v="urn:schemas-microsoft-com:vml" Requires="v">
                <p:oleObj spid="_x0000_s2075" name="Document" r:id="rId4" imgW="6654800" imgH="4991100" progId="Word.Document.12">
                  <p:embed/>
                </p:oleObj>
              </mc:Choice>
              <mc:Fallback>
                <p:oleObj name="Document" r:id="rId4" imgW="6654800" imgH="4991100" progId="Word.Document.12">
                  <p:embed/>
                  <p:pic>
                    <p:nvPicPr>
                      <p:cNvPr id="0" name=""/>
                      <p:cNvPicPr/>
                      <p:nvPr/>
                    </p:nvPicPr>
                    <p:blipFill>
                      <a:blip r:embed="rId5"/>
                      <a:stretch>
                        <a:fillRect/>
                      </a:stretch>
                    </p:blipFill>
                    <p:spPr>
                      <a:xfrm>
                        <a:off x="2115717" y="1134240"/>
                        <a:ext cx="6434521" cy="4825891"/>
                      </a:xfrm>
                      <a:prstGeom prst="rect">
                        <a:avLst/>
                      </a:prstGeom>
                    </p:spPr>
                  </p:pic>
                </p:oleObj>
              </mc:Fallback>
            </mc:AlternateContent>
          </a:graphicData>
        </a:graphic>
      </p:graphicFrame>
    </p:spTree>
    <p:extLst>
      <p:ext uri="{BB962C8B-B14F-4D97-AF65-F5344CB8AC3E}">
        <p14:creationId xmlns:p14="http://schemas.microsoft.com/office/powerpoint/2010/main" val="292729845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smtClean="0"/>
              <a:t>Estructura del Manual</a:t>
            </a:r>
            <a:endParaRPr lang="es-ES" dirty="0"/>
          </a:p>
        </p:txBody>
      </p:sp>
      <p:sp>
        <p:nvSpPr>
          <p:cNvPr id="4" name="Footer Placeholder 3"/>
          <p:cNvSpPr>
            <a:spLocks noGrp="1"/>
          </p:cNvSpPr>
          <p:nvPr>
            <p:ph type="ftr" sz="quarter" idx="3"/>
          </p:nvPr>
        </p:nvSpPr>
        <p:spPr>
          <a:xfrm>
            <a:off x="457199" y="6329599"/>
            <a:ext cx="6302244" cy="365125"/>
          </a:xfrm>
        </p:spPr>
        <p:txBody>
          <a:bodyPr/>
          <a:lstStyle/>
          <a:p>
            <a:r>
              <a:rPr lang="es-ES" dirty="0" smtClean="0"/>
              <a:t>Módulo A1 – Esfera: breve visita guiada</a:t>
            </a:r>
          </a:p>
          <a:p>
            <a:r>
              <a:rPr lang="es-ES" dirty="0" smtClean="0"/>
              <a:t>Paquete de capacitación Esfera 2015</a:t>
            </a:r>
          </a:p>
        </p:txBody>
      </p:sp>
      <p:pic>
        <p:nvPicPr>
          <p:cNvPr id="8" name="Content Placeholder 7"/>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949117" y="1081760"/>
            <a:ext cx="4810326" cy="4810326"/>
          </a:xfrm>
        </p:spPr>
      </p:pic>
    </p:spTree>
    <p:extLst>
      <p:ext uri="{BB962C8B-B14F-4D97-AF65-F5344CB8AC3E}">
        <p14:creationId xmlns:p14="http://schemas.microsoft.com/office/powerpoint/2010/main" val="405518194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z="2400" dirty="0" smtClean="0"/>
              <a:t>En breve...</a:t>
            </a:r>
            <a:endParaRPr lang="es-ES" sz="2400" dirty="0"/>
          </a:p>
        </p:txBody>
      </p:sp>
      <p:sp>
        <p:nvSpPr>
          <p:cNvPr id="3" name="Content Placeholder 2"/>
          <p:cNvSpPr>
            <a:spLocks noGrp="1"/>
          </p:cNvSpPr>
          <p:nvPr>
            <p:ph idx="1"/>
          </p:nvPr>
        </p:nvSpPr>
        <p:spPr/>
        <p:txBody>
          <a:bodyPr/>
          <a:lstStyle/>
          <a:p>
            <a:pPr lvl="1">
              <a:spcBef>
                <a:spcPts val="2000"/>
              </a:spcBef>
            </a:pPr>
            <a:r>
              <a:rPr lang="es-ES" dirty="0" smtClean="0"/>
              <a:t>El Manual Esfera afirma la importancia fundamental de los principios humanitarios. </a:t>
            </a:r>
          </a:p>
          <a:p>
            <a:pPr lvl="1">
              <a:spcBef>
                <a:spcPts val="2000"/>
              </a:spcBef>
            </a:pPr>
            <a:r>
              <a:rPr lang="es-ES" dirty="0" smtClean="0"/>
              <a:t>El Manual Esfera reconoce que los afectados por un desastre o conflicto tienen derecho a una vida digna, así como a recibir protección y asistencia, y pone estos derechos en el centro de la respuesta humanitaria.</a:t>
            </a:r>
          </a:p>
          <a:p>
            <a:pPr lvl="1">
              <a:spcBef>
                <a:spcPts val="2000"/>
              </a:spcBef>
            </a:pPr>
            <a:r>
              <a:rPr lang="es-ES" dirty="0" smtClean="0"/>
              <a:t>El Proyecto Esfera y su Manual proporcionan herramientas que ayudan a los actores humanitarios en su continuo esfuerzo por alcanzar mayor calidad y rendición de cuentas en las respuestas humanitarias. </a:t>
            </a:r>
          </a:p>
          <a:p>
            <a:pPr lvl="1">
              <a:spcBef>
                <a:spcPts val="2000"/>
              </a:spcBef>
            </a:pPr>
            <a:r>
              <a:rPr lang="es-ES" dirty="0" smtClean="0"/>
              <a:t>El Proyecto Esfera es un amplio proceso de colaboración. </a:t>
            </a:r>
            <a:endParaRPr lang="es-ES" dirty="0"/>
          </a:p>
        </p:txBody>
      </p:sp>
      <p:sp>
        <p:nvSpPr>
          <p:cNvPr id="4" name="Footer Placeholder 3"/>
          <p:cNvSpPr>
            <a:spLocks noGrp="1"/>
          </p:cNvSpPr>
          <p:nvPr>
            <p:ph type="ftr" sz="quarter" idx="3"/>
          </p:nvPr>
        </p:nvSpPr>
        <p:spPr>
          <a:xfrm>
            <a:off x="457199" y="6329599"/>
            <a:ext cx="6302244" cy="365125"/>
          </a:xfrm>
        </p:spPr>
        <p:txBody>
          <a:bodyPr/>
          <a:lstStyle/>
          <a:p>
            <a:r>
              <a:rPr lang="es-ES" dirty="0" smtClean="0"/>
              <a:t>Módulo A1 – Esfera: breve visita guiada</a:t>
            </a:r>
          </a:p>
          <a:p>
            <a:r>
              <a:rPr lang="es-ES" dirty="0" smtClean="0"/>
              <a:t>Paquete de capacitación Esfera 2015</a:t>
            </a:r>
          </a:p>
        </p:txBody>
      </p:sp>
    </p:spTree>
    <p:extLst>
      <p:ext uri="{BB962C8B-B14F-4D97-AF65-F5344CB8AC3E}">
        <p14:creationId xmlns:p14="http://schemas.microsoft.com/office/powerpoint/2010/main" val="35864008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3"/>
          </p:nvPr>
        </p:nvSpPr>
        <p:spPr>
          <a:xfrm>
            <a:off x="457199" y="6329599"/>
            <a:ext cx="6302244" cy="365125"/>
          </a:xfrm>
        </p:spPr>
        <p:txBody>
          <a:bodyPr/>
          <a:lstStyle/>
          <a:p>
            <a:r>
              <a:rPr lang="es-ES" dirty="0" smtClean="0"/>
              <a:t>Módulo A1 – Esfera: breve visita guiada</a:t>
            </a:r>
          </a:p>
          <a:p>
            <a:r>
              <a:rPr lang="es-ES" dirty="0" smtClean="0"/>
              <a:t>Paquete de capacitación Esfera 2015</a:t>
            </a:r>
          </a:p>
        </p:txBody>
      </p:sp>
      <p:pic>
        <p:nvPicPr>
          <p:cNvPr id="2" name="Picture 1" descr="cartoon-collage-spanish.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6391" y="96640"/>
            <a:ext cx="8628043" cy="5867069"/>
          </a:xfrm>
          <a:prstGeom prst="rect">
            <a:avLst/>
          </a:prstGeom>
        </p:spPr>
      </p:pic>
    </p:spTree>
    <p:extLst>
      <p:ext uri="{BB962C8B-B14F-4D97-AF65-F5344CB8AC3E}">
        <p14:creationId xmlns:p14="http://schemas.microsoft.com/office/powerpoint/2010/main" val="253630562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smtClean="0"/>
              <a:t>¡Recuerde!</a:t>
            </a:r>
            <a:endParaRPr lang="es-ES" dirty="0"/>
          </a:p>
        </p:txBody>
      </p:sp>
      <p:sp>
        <p:nvSpPr>
          <p:cNvPr id="4" name="Footer Placeholder 3"/>
          <p:cNvSpPr>
            <a:spLocks noGrp="1"/>
          </p:cNvSpPr>
          <p:nvPr>
            <p:ph type="ftr" sz="quarter" idx="3"/>
          </p:nvPr>
        </p:nvSpPr>
        <p:spPr>
          <a:xfrm>
            <a:off x="457199" y="6329599"/>
            <a:ext cx="6302244" cy="365125"/>
          </a:xfrm>
        </p:spPr>
        <p:txBody>
          <a:bodyPr/>
          <a:lstStyle/>
          <a:p>
            <a:r>
              <a:rPr lang="es-ES" dirty="0" smtClean="0"/>
              <a:t>Módulo A1 – Esfera: breve visita guiada</a:t>
            </a:r>
          </a:p>
          <a:p>
            <a:r>
              <a:rPr lang="es-ES" dirty="0" smtClean="0"/>
              <a:t>Paquete de capacitación Esfera 2015</a:t>
            </a:r>
          </a:p>
        </p:txBody>
      </p:sp>
      <p:pic>
        <p:nvPicPr>
          <p:cNvPr id="6" name="Picture 5" descr="Remember-cartoon-Spanis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6157" y="1243263"/>
            <a:ext cx="7620000" cy="4749800"/>
          </a:xfrm>
          <a:prstGeom prst="rect">
            <a:avLst/>
          </a:prstGeom>
        </p:spPr>
      </p:pic>
    </p:spTree>
    <p:extLst>
      <p:ext uri="{BB962C8B-B14F-4D97-AF65-F5344CB8AC3E}">
        <p14:creationId xmlns:p14="http://schemas.microsoft.com/office/powerpoint/2010/main" val="8239291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cMillan_A6_Spanish.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6624" y="1136984"/>
            <a:ext cx="6656770" cy="4722194"/>
          </a:xfrm>
          <a:prstGeom prst="rect">
            <a:avLst/>
          </a:prstGeom>
        </p:spPr>
      </p:pic>
      <p:pic>
        <p:nvPicPr>
          <p:cNvPr id="9" name="Picture 8" descr="chart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20441" y="66343"/>
            <a:ext cx="1031799" cy="900000"/>
          </a:xfrm>
          <a:prstGeom prst="rect">
            <a:avLst/>
          </a:prstGeom>
        </p:spPr>
      </p:pic>
      <p:sp>
        <p:nvSpPr>
          <p:cNvPr id="5" name="Title 4"/>
          <p:cNvSpPr>
            <a:spLocks noGrp="1"/>
          </p:cNvSpPr>
          <p:nvPr>
            <p:ph type="title"/>
          </p:nvPr>
        </p:nvSpPr>
        <p:spPr>
          <a:xfrm>
            <a:off x="457201" y="0"/>
            <a:ext cx="7918021" cy="1081760"/>
          </a:xfrm>
        </p:spPr>
        <p:txBody>
          <a:bodyPr/>
          <a:lstStyle/>
          <a:p>
            <a:pPr>
              <a:lnSpc>
                <a:spcPct val="110000"/>
              </a:lnSpc>
            </a:pPr>
            <a:r>
              <a:rPr lang="es-ES" dirty="0" smtClean="0"/>
              <a:t>Todas las personas afectadas por desastres o conflictos tienen derecho a recibir asistencia humanitaria</a:t>
            </a:r>
            <a:endParaRPr lang="es-ES" dirty="0"/>
          </a:p>
        </p:txBody>
      </p:sp>
      <p:sp>
        <p:nvSpPr>
          <p:cNvPr id="6" name="Content Placeholder 5"/>
          <p:cNvSpPr>
            <a:spLocks noGrp="1"/>
          </p:cNvSpPr>
          <p:nvPr>
            <p:ph idx="1"/>
          </p:nvPr>
        </p:nvSpPr>
        <p:spPr>
          <a:xfrm>
            <a:off x="6250676" y="5857799"/>
            <a:ext cx="2671603" cy="402940"/>
          </a:xfrm>
        </p:spPr>
        <p:txBody>
          <a:bodyPr/>
          <a:lstStyle/>
          <a:p>
            <a:pPr algn="r"/>
            <a:r>
              <a:rPr lang="es-ES" sz="900" i="1" dirty="0"/>
              <a:t>La Carta Humanitaria, Manual Esfera</a:t>
            </a:r>
          </a:p>
          <a:p>
            <a:pPr algn="r"/>
            <a:r>
              <a:rPr lang="es-ES" sz="900" dirty="0" smtClean="0"/>
              <a:t>ProyectoEsfera.org/</a:t>
            </a:r>
            <a:r>
              <a:rPr lang="es-ES" sz="900" dirty="0" err="1" smtClean="0"/>
              <a:t>CartaHumanitaria</a:t>
            </a:r>
            <a:endParaRPr lang="es-ES" sz="900" dirty="0"/>
          </a:p>
        </p:txBody>
      </p:sp>
      <p:sp>
        <p:nvSpPr>
          <p:cNvPr id="4" name="Footer Placeholder 3"/>
          <p:cNvSpPr>
            <a:spLocks noGrp="1"/>
          </p:cNvSpPr>
          <p:nvPr>
            <p:ph type="ftr" sz="quarter" idx="3"/>
          </p:nvPr>
        </p:nvSpPr>
        <p:spPr>
          <a:xfrm>
            <a:off x="457199" y="6329599"/>
            <a:ext cx="6302244" cy="365125"/>
          </a:xfrm>
        </p:spPr>
        <p:txBody>
          <a:bodyPr/>
          <a:lstStyle/>
          <a:p>
            <a:r>
              <a:rPr lang="es-ES" dirty="0" smtClean="0"/>
              <a:t>Módulo A1 – Esfera: breve visita guiada</a:t>
            </a:r>
          </a:p>
          <a:p>
            <a:r>
              <a:rPr lang="es-ES" dirty="0" smtClean="0"/>
              <a:t>Paquete de capacitación Esfera 2015</a:t>
            </a:r>
          </a:p>
        </p:txBody>
      </p:sp>
    </p:spTree>
    <p:extLst>
      <p:ext uri="{BB962C8B-B14F-4D97-AF65-F5344CB8AC3E}">
        <p14:creationId xmlns:p14="http://schemas.microsoft.com/office/powerpoint/2010/main" val="10312996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charter.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20441" y="66343"/>
            <a:ext cx="1031799" cy="900000"/>
          </a:xfrm>
          <a:prstGeom prst="rect">
            <a:avLst/>
          </a:prstGeom>
        </p:spPr>
      </p:pic>
      <p:sp>
        <p:nvSpPr>
          <p:cNvPr id="5" name="Title 4"/>
          <p:cNvSpPr>
            <a:spLocks noGrp="1"/>
          </p:cNvSpPr>
          <p:nvPr>
            <p:ph type="title"/>
          </p:nvPr>
        </p:nvSpPr>
        <p:spPr/>
        <p:txBody>
          <a:bodyPr/>
          <a:lstStyle/>
          <a:p>
            <a:pPr>
              <a:lnSpc>
                <a:spcPct val="110000"/>
              </a:lnSpc>
            </a:pPr>
            <a:r>
              <a:rPr lang="es-ES" sz="1800" spc="-30" dirty="0"/>
              <a:t>Todas las personas afectadas por desastres o </a:t>
            </a:r>
            <a:r>
              <a:rPr lang="es-ES" sz="1800" spc="-30" dirty="0" smtClean="0"/>
              <a:t>conflictos - mujeres </a:t>
            </a:r>
            <a:r>
              <a:rPr lang="es-ES" sz="1800" spc="-30" dirty="0"/>
              <a:t>y hombres, niños y </a:t>
            </a:r>
            <a:r>
              <a:rPr lang="es-ES" sz="1800" spc="-30" dirty="0" smtClean="0"/>
              <a:t>niñas </a:t>
            </a:r>
            <a:r>
              <a:rPr lang="es-ES" sz="1800" spc="-30" dirty="0"/>
              <a:t>–</a:t>
            </a:r>
            <a:r>
              <a:rPr lang="es-ES" sz="1800" spc="-30" dirty="0" smtClean="0"/>
              <a:t> tienen </a:t>
            </a:r>
            <a:r>
              <a:rPr lang="es-ES" sz="1800" spc="-30" dirty="0"/>
              <a:t>derecho a vivir con </a:t>
            </a:r>
            <a:r>
              <a:rPr lang="es-ES" sz="1800" spc="-30" dirty="0" smtClean="0"/>
              <a:t>dignidad</a:t>
            </a:r>
            <a:endParaRPr lang="es-ES" sz="1800" spc="-30" dirty="0"/>
          </a:p>
        </p:txBody>
      </p:sp>
      <p:sp>
        <p:nvSpPr>
          <p:cNvPr id="6" name="Content Placeholder 5"/>
          <p:cNvSpPr>
            <a:spLocks noGrp="1"/>
          </p:cNvSpPr>
          <p:nvPr>
            <p:ph idx="1"/>
          </p:nvPr>
        </p:nvSpPr>
        <p:spPr>
          <a:xfrm>
            <a:off x="6250676" y="5857799"/>
            <a:ext cx="2671603" cy="402940"/>
          </a:xfrm>
        </p:spPr>
        <p:txBody>
          <a:bodyPr/>
          <a:lstStyle/>
          <a:p>
            <a:pPr algn="r"/>
            <a:r>
              <a:rPr lang="es-ES" sz="900" i="1" dirty="0"/>
              <a:t>La Carta Humanitaria, Manual Esfera</a:t>
            </a:r>
          </a:p>
          <a:p>
            <a:pPr algn="r"/>
            <a:r>
              <a:rPr lang="es-ES" sz="900" dirty="0"/>
              <a:t>ProyectoEsfera.org/</a:t>
            </a:r>
            <a:r>
              <a:rPr lang="es-ES" sz="900" dirty="0" err="1"/>
              <a:t>CartaHumanitaria</a:t>
            </a:r>
            <a:endParaRPr lang="es-ES" sz="900" dirty="0"/>
          </a:p>
        </p:txBody>
      </p:sp>
      <p:sp>
        <p:nvSpPr>
          <p:cNvPr id="4" name="Footer Placeholder 3"/>
          <p:cNvSpPr>
            <a:spLocks noGrp="1"/>
          </p:cNvSpPr>
          <p:nvPr>
            <p:ph type="ftr" sz="quarter" idx="3"/>
          </p:nvPr>
        </p:nvSpPr>
        <p:spPr>
          <a:xfrm>
            <a:off x="457199" y="6329599"/>
            <a:ext cx="6302244" cy="365125"/>
          </a:xfrm>
        </p:spPr>
        <p:txBody>
          <a:bodyPr/>
          <a:lstStyle/>
          <a:p>
            <a:r>
              <a:rPr lang="es-ES" dirty="0" smtClean="0"/>
              <a:t>Módulo A1 – Esfera: breve visita guiada</a:t>
            </a:r>
          </a:p>
          <a:p>
            <a:r>
              <a:rPr lang="es-ES" dirty="0" smtClean="0"/>
              <a:t>Paquete de capacitación Esfera 2015</a:t>
            </a:r>
          </a:p>
        </p:txBody>
      </p:sp>
      <p:pic>
        <p:nvPicPr>
          <p:cNvPr id="3" name="Picture 2" descr="Letouze_II_A6_Spanish.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8382" y="1212663"/>
            <a:ext cx="6709061" cy="4759288"/>
          </a:xfrm>
          <a:prstGeom prst="rect">
            <a:avLst/>
          </a:prstGeom>
        </p:spPr>
      </p:pic>
    </p:spTree>
    <p:extLst>
      <p:ext uri="{BB962C8B-B14F-4D97-AF65-F5344CB8AC3E}">
        <p14:creationId xmlns:p14="http://schemas.microsoft.com/office/powerpoint/2010/main" val="39170800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charter.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20441" y="66343"/>
            <a:ext cx="1031799" cy="900000"/>
          </a:xfrm>
          <a:prstGeom prst="rect">
            <a:avLst/>
          </a:prstGeom>
        </p:spPr>
      </p:pic>
      <p:sp>
        <p:nvSpPr>
          <p:cNvPr id="5" name="Title 4"/>
          <p:cNvSpPr>
            <a:spLocks noGrp="1"/>
          </p:cNvSpPr>
          <p:nvPr>
            <p:ph type="title"/>
          </p:nvPr>
        </p:nvSpPr>
        <p:spPr>
          <a:xfrm>
            <a:off x="457201" y="0"/>
            <a:ext cx="7318865" cy="1081760"/>
          </a:xfrm>
        </p:spPr>
        <p:txBody>
          <a:bodyPr/>
          <a:lstStyle/>
          <a:p>
            <a:pPr>
              <a:lnSpc>
                <a:spcPct val="110000"/>
              </a:lnSpc>
            </a:pPr>
            <a:r>
              <a:rPr lang="es-ES" spc="-30" dirty="0"/>
              <a:t>La seguridad de las personas en situaciones de </a:t>
            </a:r>
            <a:r>
              <a:rPr lang="es-ES" spc="-30" dirty="0" smtClean="0"/>
              <a:t>desastre o conflicto es una particular preocupación </a:t>
            </a:r>
          </a:p>
        </p:txBody>
      </p:sp>
      <p:sp>
        <p:nvSpPr>
          <p:cNvPr id="6" name="Content Placeholder 5"/>
          <p:cNvSpPr>
            <a:spLocks noGrp="1"/>
          </p:cNvSpPr>
          <p:nvPr>
            <p:ph idx="1"/>
          </p:nvPr>
        </p:nvSpPr>
        <p:spPr>
          <a:xfrm>
            <a:off x="6250676" y="5857799"/>
            <a:ext cx="2671603" cy="402940"/>
          </a:xfrm>
        </p:spPr>
        <p:txBody>
          <a:bodyPr/>
          <a:lstStyle/>
          <a:p>
            <a:pPr algn="r"/>
            <a:r>
              <a:rPr lang="es-ES" sz="900" i="1" dirty="0"/>
              <a:t>La Carta Humanitaria, Manual Esfera</a:t>
            </a:r>
          </a:p>
          <a:p>
            <a:pPr algn="r"/>
            <a:r>
              <a:rPr lang="es-ES" sz="900" dirty="0"/>
              <a:t>ProyectoEsfera.org/</a:t>
            </a:r>
            <a:r>
              <a:rPr lang="es-ES" sz="900" dirty="0" err="1"/>
              <a:t>CartaHumanitaria</a:t>
            </a:r>
            <a:endParaRPr lang="es-ES" sz="900" dirty="0"/>
          </a:p>
        </p:txBody>
      </p:sp>
      <p:sp>
        <p:nvSpPr>
          <p:cNvPr id="4" name="Footer Placeholder 3"/>
          <p:cNvSpPr>
            <a:spLocks noGrp="1"/>
          </p:cNvSpPr>
          <p:nvPr>
            <p:ph type="ftr" sz="quarter" idx="3"/>
          </p:nvPr>
        </p:nvSpPr>
        <p:spPr>
          <a:xfrm>
            <a:off x="457199" y="6329599"/>
            <a:ext cx="6302244" cy="365125"/>
          </a:xfrm>
        </p:spPr>
        <p:txBody>
          <a:bodyPr/>
          <a:lstStyle/>
          <a:p>
            <a:r>
              <a:rPr lang="es-ES" dirty="0" smtClean="0"/>
              <a:t>Módulo A1 – Esfera: breve visita guiada</a:t>
            </a:r>
          </a:p>
          <a:p>
            <a:r>
              <a:rPr lang="es-ES" dirty="0" smtClean="0"/>
              <a:t>Paquete de capacitación Esfera 2015</a:t>
            </a:r>
          </a:p>
        </p:txBody>
      </p:sp>
      <p:pic>
        <p:nvPicPr>
          <p:cNvPr id="3" name="Picture 2" descr="Bertuccioli.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4759" y="1287165"/>
            <a:ext cx="6411307" cy="4536000"/>
          </a:xfrm>
          <a:prstGeom prst="rect">
            <a:avLst/>
          </a:prstGeom>
        </p:spPr>
      </p:pic>
    </p:spTree>
    <p:extLst>
      <p:ext uri="{BB962C8B-B14F-4D97-AF65-F5344CB8AC3E}">
        <p14:creationId xmlns:p14="http://schemas.microsoft.com/office/powerpoint/2010/main" val="36737766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urtadha_A6_Spanish.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6915" y="1109372"/>
            <a:ext cx="6881325" cy="4865742"/>
          </a:xfrm>
          <a:prstGeom prst="rect">
            <a:avLst/>
          </a:prstGeom>
        </p:spPr>
      </p:pic>
      <p:pic>
        <p:nvPicPr>
          <p:cNvPr id="9" name="Picture 8" descr="chart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20441" y="66343"/>
            <a:ext cx="1031799" cy="900000"/>
          </a:xfrm>
          <a:prstGeom prst="rect">
            <a:avLst/>
          </a:prstGeom>
        </p:spPr>
      </p:pic>
      <p:sp>
        <p:nvSpPr>
          <p:cNvPr id="5" name="Title 4"/>
          <p:cNvSpPr>
            <a:spLocks noGrp="1"/>
          </p:cNvSpPr>
          <p:nvPr>
            <p:ph type="title"/>
          </p:nvPr>
        </p:nvSpPr>
        <p:spPr>
          <a:xfrm>
            <a:off x="457202" y="0"/>
            <a:ext cx="6784532" cy="1081760"/>
          </a:xfrm>
        </p:spPr>
        <p:txBody>
          <a:bodyPr/>
          <a:lstStyle/>
          <a:p>
            <a:pPr>
              <a:lnSpc>
                <a:spcPct val="110000"/>
              </a:lnSpc>
            </a:pPr>
            <a:r>
              <a:rPr lang="es-ES" dirty="0"/>
              <a:t>D</a:t>
            </a:r>
            <a:r>
              <a:rPr lang="es-ES" dirty="0" smtClean="0"/>
              <a:t>ebemos </a:t>
            </a:r>
            <a:r>
              <a:rPr lang="es-ES" dirty="0"/>
              <a:t>rendir cuentas principalmente a </a:t>
            </a:r>
            <a:r>
              <a:rPr lang="es-ES" dirty="0" smtClean="0"/>
              <a:t>las personas a las que procuramos prestar asistencia</a:t>
            </a:r>
            <a:endParaRPr lang="es-ES" dirty="0"/>
          </a:p>
        </p:txBody>
      </p:sp>
      <p:sp>
        <p:nvSpPr>
          <p:cNvPr id="6" name="Content Placeholder 5"/>
          <p:cNvSpPr>
            <a:spLocks noGrp="1"/>
          </p:cNvSpPr>
          <p:nvPr>
            <p:ph idx="1"/>
          </p:nvPr>
        </p:nvSpPr>
        <p:spPr>
          <a:xfrm>
            <a:off x="6250676" y="5857799"/>
            <a:ext cx="2671603" cy="402940"/>
          </a:xfrm>
        </p:spPr>
        <p:txBody>
          <a:bodyPr/>
          <a:lstStyle/>
          <a:p>
            <a:pPr algn="r"/>
            <a:r>
              <a:rPr lang="es-ES" sz="900" i="1" dirty="0"/>
              <a:t>La Carta Humanitaria, Manual Esfera</a:t>
            </a:r>
          </a:p>
          <a:p>
            <a:pPr algn="r"/>
            <a:r>
              <a:rPr lang="es-ES" sz="900" dirty="0"/>
              <a:t>ProyectoEsfera.org/</a:t>
            </a:r>
            <a:r>
              <a:rPr lang="es-ES" sz="900" dirty="0" err="1"/>
              <a:t>CartaHumanitaria</a:t>
            </a:r>
            <a:endParaRPr lang="es-ES" sz="900" dirty="0"/>
          </a:p>
        </p:txBody>
      </p:sp>
      <p:sp>
        <p:nvSpPr>
          <p:cNvPr id="4" name="Footer Placeholder 3"/>
          <p:cNvSpPr>
            <a:spLocks noGrp="1"/>
          </p:cNvSpPr>
          <p:nvPr>
            <p:ph type="ftr" sz="quarter" idx="3"/>
          </p:nvPr>
        </p:nvSpPr>
        <p:spPr>
          <a:xfrm>
            <a:off x="457199" y="6329599"/>
            <a:ext cx="6302244" cy="365125"/>
          </a:xfrm>
        </p:spPr>
        <p:txBody>
          <a:bodyPr/>
          <a:lstStyle/>
          <a:p>
            <a:r>
              <a:rPr lang="es-ES" dirty="0" smtClean="0"/>
              <a:t>Módulo A1 – Esfera: breve visita guiada</a:t>
            </a:r>
          </a:p>
          <a:p>
            <a:r>
              <a:rPr lang="es-ES" dirty="0" smtClean="0"/>
              <a:t>Paquete de capacitación Esfera 2015</a:t>
            </a:r>
          </a:p>
        </p:txBody>
      </p:sp>
    </p:spTree>
    <p:extLst>
      <p:ext uri="{BB962C8B-B14F-4D97-AF65-F5344CB8AC3E}">
        <p14:creationId xmlns:p14="http://schemas.microsoft.com/office/powerpoint/2010/main" val="9734596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charter.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20441" y="66343"/>
            <a:ext cx="1031799" cy="900000"/>
          </a:xfrm>
          <a:prstGeom prst="rect">
            <a:avLst/>
          </a:prstGeom>
        </p:spPr>
      </p:pic>
      <p:sp>
        <p:nvSpPr>
          <p:cNvPr id="5" name="Title 4"/>
          <p:cNvSpPr>
            <a:spLocks noGrp="1"/>
          </p:cNvSpPr>
          <p:nvPr>
            <p:ph type="title"/>
          </p:nvPr>
        </p:nvSpPr>
        <p:spPr>
          <a:xfrm>
            <a:off x="457201" y="0"/>
            <a:ext cx="7980991" cy="1081760"/>
          </a:xfrm>
        </p:spPr>
        <p:txBody>
          <a:bodyPr/>
          <a:lstStyle/>
          <a:p>
            <a:r>
              <a:rPr lang="es-ES" sz="2000" dirty="0" smtClean="0"/>
              <a:t>Los esfuerzos por brindar asistencia </a:t>
            </a:r>
            <a:r>
              <a:rPr lang="es-ES" sz="2000" dirty="0"/>
              <a:t>humanitaria pueden </a:t>
            </a:r>
            <a:r>
              <a:rPr lang="es-ES" sz="2000" dirty="0" smtClean="0"/>
              <a:t>ocasionalmente tener efectos adversos involuntarios</a:t>
            </a:r>
            <a:endParaRPr lang="es-ES" sz="2000" dirty="0"/>
          </a:p>
        </p:txBody>
      </p:sp>
      <p:sp>
        <p:nvSpPr>
          <p:cNvPr id="6" name="Content Placeholder 5"/>
          <p:cNvSpPr>
            <a:spLocks noGrp="1"/>
          </p:cNvSpPr>
          <p:nvPr>
            <p:ph idx="1"/>
          </p:nvPr>
        </p:nvSpPr>
        <p:spPr>
          <a:xfrm>
            <a:off x="6250676" y="5857799"/>
            <a:ext cx="2671603" cy="402940"/>
          </a:xfrm>
        </p:spPr>
        <p:txBody>
          <a:bodyPr/>
          <a:lstStyle/>
          <a:p>
            <a:pPr algn="r"/>
            <a:r>
              <a:rPr lang="es-ES" sz="900" i="1" dirty="0"/>
              <a:t>La Carta Humanitaria, Manual Esfera</a:t>
            </a:r>
          </a:p>
          <a:p>
            <a:pPr algn="r"/>
            <a:r>
              <a:rPr lang="es-ES" sz="900" dirty="0"/>
              <a:t>ProyectoEsfera.org/</a:t>
            </a:r>
            <a:r>
              <a:rPr lang="es-ES" sz="900" dirty="0" err="1"/>
              <a:t>CartaHumanitaria</a:t>
            </a:r>
            <a:endParaRPr lang="es-ES" sz="900" dirty="0"/>
          </a:p>
        </p:txBody>
      </p:sp>
      <p:sp>
        <p:nvSpPr>
          <p:cNvPr id="4" name="Footer Placeholder 3"/>
          <p:cNvSpPr>
            <a:spLocks noGrp="1"/>
          </p:cNvSpPr>
          <p:nvPr>
            <p:ph type="ftr" sz="quarter" idx="3"/>
          </p:nvPr>
        </p:nvSpPr>
        <p:spPr>
          <a:xfrm>
            <a:off x="457199" y="6329599"/>
            <a:ext cx="6302244" cy="365125"/>
          </a:xfrm>
        </p:spPr>
        <p:txBody>
          <a:bodyPr/>
          <a:lstStyle/>
          <a:p>
            <a:r>
              <a:rPr lang="es-ES" dirty="0" smtClean="0"/>
              <a:t>Módulo A1 – Esfera: breve visita guiada</a:t>
            </a:r>
          </a:p>
          <a:p>
            <a:r>
              <a:rPr lang="es-ES" dirty="0" smtClean="0"/>
              <a:t>Paquete de capacitación Esfera 2015</a:t>
            </a:r>
          </a:p>
        </p:txBody>
      </p:sp>
      <p:pic>
        <p:nvPicPr>
          <p:cNvPr id="2" name="Picture 1" descr="Letouze_I_A6_Spanish.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9075" y="1230335"/>
            <a:ext cx="6484306" cy="4599851"/>
          </a:xfrm>
          <a:prstGeom prst="rect">
            <a:avLst/>
          </a:prstGeom>
        </p:spPr>
      </p:pic>
    </p:spTree>
    <p:extLst>
      <p:ext uri="{BB962C8B-B14F-4D97-AF65-F5344CB8AC3E}">
        <p14:creationId xmlns:p14="http://schemas.microsoft.com/office/powerpoint/2010/main" val="40317249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charter.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20441" y="66343"/>
            <a:ext cx="1031799" cy="900000"/>
          </a:xfrm>
          <a:prstGeom prst="rect">
            <a:avLst/>
          </a:prstGeom>
        </p:spPr>
      </p:pic>
      <p:sp>
        <p:nvSpPr>
          <p:cNvPr id="5" name="Title 4"/>
          <p:cNvSpPr>
            <a:spLocks noGrp="1"/>
          </p:cNvSpPr>
          <p:nvPr>
            <p:ph type="title"/>
          </p:nvPr>
        </p:nvSpPr>
        <p:spPr>
          <a:xfrm>
            <a:off x="457201" y="0"/>
            <a:ext cx="8106936" cy="1081760"/>
          </a:xfrm>
        </p:spPr>
        <p:txBody>
          <a:bodyPr/>
          <a:lstStyle/>
          <a:p>
            <a:r>
              <a:rPr lang="es-ES" dirty="0"/>
              <a:t>Durante un conflicto armado, </a:t>
            </a:r>
            <a:r>
              <a:rPr lang="es-ES" dirty="0" smtClean="0"/>
              <a:t>protección </a:t>
            </a:r>
            <a:r>
              <a:rPr lang="es-ES" dirty="0"/>
              <a:t>y </a:t>
            </a:r>
            <a:r>
              <a:rPr lang="es-ES" dirty="0" smtClean="0"/>
              <a:t>asistencia deben ser conferidas </a:t>
            </a:r>
            <a:r>
              <a:rPr lang="es-ES" dirty="0"/>
              <a:t>a </a:t>
            </a:r>
            <a:r>
              <a:rPr lang="es-ES" dirty="0" smtClean="0"/>
              <a:t>quienes no participan </a:t>
            </a:r>
            <a:r>
              <a:rPr lang="es-ES" dirty="0"/>
              <a:t>en </a:t>
            </a:r>
            <a:r>
              <a:rPr lang="es-ES" dirty="0" smtClean="0"/>
              <a:t>las hostilidades</a:t>
            </a:r>
            <a:endParaRPr lang="es-ES" dirty="0"/>
          </a:p>
        </p:txBody>
      </p:sp>
      <p:sp>
        <p:nvSpPr>
          <p:cNvPr id="6" name="Content Placeholder 5"/>
          <p:cNvSpPr>
            <a:spLocks noGrp="1"/>
          </p:cNvSpPr>
          <p:nvPr>
            <p:ph idx="1"/>
          </p:nvPr>
        </p:nvSpPr>
        <p:spPr>
          <a:xfrm>
            <a:off x="6250676" y="5857799"/>
            <a:ext cx="2671603" cy="402940"/>
          </a:xfrm>
        </p:spPr>
        <p:txBody>
          <a:bodyPr/>
          <a:lstStyle/>
          <a:p>
            <a:pPr algn="r"/>
            <a:r>
              <a:rPr lang="es-ES" sz="900" i="1" dirty="0"/>
              <a:t>La Carta Humanitaria, Manual Esfera</a:t>
            </a:r>
          </a:p>
          <a:p>
            <a:pPr algn="r"/>
            <a:r>
              <a:rPr lang="es-ES" sz="900" dirty="0"/>
              <a:t>ProyectoEsfera.org/</a:t>
            </a:r>
            <a:r>
              <a:rPr lang="es-ES" sz="900" dirty="0" err="1"/>
              <a:t>CartaHumanitaria</a:t>
            </a:r>
            <a:endParaRPr lang="es-ES" sz="900" dirty="0"/>
          </a:p>
        </p:txBody>
      </p:sp>
      <p:sp>
        <p:nvSpPr>
          <p:cNvPr id="4" name="Footer Placeholder 3"/>
          <p:cNvSpPr>
            <a:spLocks noGrp="1"/>
          </p:cNvSpPr>
          <p:nvPr>
            <p:ph type="ftr" sz="quarter" idx="3"/>
          </p:nvPr>
        </p:nvSpPr>
        <p:spPr>
          <a:xfrm>
            <a:off x="457199" y="6329599"/>
            <a:ext cx="6302244" cy="365125"/>
          </a:xfrm>
        </p:spPr>
        <p:txBody>
          <a:bodyPr/>
          <a:lstStyle/>
          <a:p>
            <a:r>
              <a:rPr lang="es-ES" dirty="0" smtClean="0"/>
              <a:t>Módulo A1 – Esfera: breve visita guiada</a:t>
            </a:r>
          </a:p>
          <a:p>
            <a:r>
              <a:rPr lang="es-ES" dirty="0" smtClean="0"/>
              <a:t>Paquete de capacitación Esfera 2015</a:t>
            </a:r>
          </a:p>
        </p:txBody>
      </p:sp>
      <p:pic>
        <p:nvPicPr>
          <p:cNvPr id="7" name="Picture 6" descr="Derenn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2022" y="1247954"/>
            <a:ext cx="6379014" cy="4513153"/>
          </a:xfrm>
          <a:prstGeom prst="rect">
            <a:avLst/>
          </a:prstGeom>
        </p:spPr>
      </p:pic>
    </p:spTree>
    <p:extLst>
      <p:ext uri="{BB962C8B-B14F-4D97-AF65-F5344CB8AC3E}">
        <p14:creationId xmlns:p14="http://schemas.microsoft.com/office/powerpoint/2010/main" val="42895197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7335022" y="2514792"/>
            <a:ext cx="1792800" cy="1501625"/>
          </a:xfrm>
          <a:prstGeom prst="rect">
            <a:avLst/>
          </a:prstGeom>
        </p:spPr>
      </p:pic>
      <p:sp>
        <p:nvSpPr>
          <p:cNvPr id="7" name="Title 6"/>
          <p:cNvSpPr>
            <a:spLocks noGrp="1"/>
          </p:cNvSpPr>
          <p:nvPr>
            <p:ph type="title"/>
          </p:nvPr>
        </p:nvSpPr>
        <p:spPr/>
        <p:txBody>
          <a:bodyPr/>
          <a:lstStyle/>
          <a:p>
            <a:r>
              <a:rPr lang="es-ES" dirty="0" smtClean="0"/>
              <a:t>Bases clave</a:t>
            </a:r>
            <a:endParaRPr lang="es-ES" dirty="0"/>
          </a:p>
        </p:txBody>
      </p:sp>
      <p:sp>
        <p:nvSpPr>
          <p:cNvPr id="8" name="Content Placeholder 7"/>
          <p:cNvSpPr>
            <a:spLocks noGrp="1"/>
          </p:cNvSpPr>
          <p:nvPr>
            <p:ph idx="1"/>
          </p:nvPr>
        </p:nvSpPr>
        <p:spPr>
          <a:xfrm>
            <a:off x="457200" y="1340442"/>
            <a:ext cx="3066678" cy="1746341"/>
          </a:xfrm>
        </p:spPr>
        <p:txBody>
          <a:bodyPr/>
          <a:lstStyle/>
          <a:p>
            <a:pPr lvl="1">
              <a:spcBef>
                <a:spcPts val="2000"/>
              </a:spcBef>
            </a:pPr>
            <a:r>
              <a:rPr lang="es-ES" dirty="0" smtClean="0"/>
              <a:t>Centrado en las personas</a:t>
            </a:r>
            <a:endParaRPr lang="es-ES" dirty="0"/>
          </a:p>
          <a:p>
            <a:pPr lvl="1">
              <a:spcBef>
                <a:spcPts val="2000"/>
              </a:spcBef>
            </a:pPr>
            <a:r>
              <a:rPr lang="es-ES" dirty="0" smtClean="0"/>
              <a:t>Orientado a la calidad</a:t>
            </a:r>
            <a:endParaRPr lang="es-ES" dirty="0"/>
          </a:p>
          <a:p>
            <a:pPr lvl="1">
              <a:spcBef>
                <a:spcPts val="2000"/>
              </a:spcBef>
            </a:pPr>
            <a:r>
              <a:rPr lang="es-ES" dirty="0" smtClean="0"/>
              <a:t>Basado en los derechos</a:t>
            </a:r>
          </a:p>
        </p:txBody>
      </p:sp>
      <p:sp>
        <p:nvSpPr>
          <p:cNvPr id="4" name="Footer Placeholder 3"/>
          <p:cNvSpPr>
            <a:spLocks noGrp="1"/>
          </p:cNvSpPr>
          <p:nvPr>
            <p:ph type="ftr" sz="quarter" idx="3"/>
          </p:nvPr>
        </p:nvSpPr>
        <p:spPr>
          <a:xfrm>
            <a:off x="457199" y="6329599"/>
            <a:ext cx="6302244" cy="365125"/>
          </a:xfrm>
        </p:spPr>
        <p:txBody>
          <a:bodyPr/>
          <a:lstStyle/>
          <a:p>
            <a:r>
              <a:rPr lang="es-ES" dirty="0" smtClean="0"/>
              <a:t>Módulo A1 – Esfera: breve visita guiada</a:t>
            </a:r>
          </a:p>
          <a:p>
            <a:r>
              <a:rPr lang="es-ES" dirty="0" smtClean="0"/>
              <a:t>Paquete de capacitación Esfera 2015</a:t>
            </a:r>
          </a:p>
        </p:txBody>
      </p:sp>
      <p:pic>
        <p:nvPicPr>
          <p:cNvPr id="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35022" y="1141695"/>
            <a:ext cx="1791772" cy="126393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1" name="Picture 6" descr="http://www.sphereproject.org/silo/images/hc-cartoons-1_180x127.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7804" y="1867176"/>
            <a:ext cx="1791772" cy="12647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 name="Picture 8" descr="http://www.sphereproject.org/silo/images/hc-cartoons-4-murtadha_180x127.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35022" y="4125579"/>
            <a:ext cx="1791772" cy="12650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 name="Picture 10" descr="http://www.sphereproject.org/silo/images/hc-cartoons-5-letouze-i_180x127.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17804" y="4749778"/>
            <a:ext cx="1791772" cy="12639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 name="Picture 12" descr="http://www.sphereproject.org/silo/images/hc-cartoons-6-derenne_180x127.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17804" y="3282340"/>
            <a:ext cx="1791772" cy="1264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1466376"/>
      </p:ext>
    </p:extLst>
  </p:cSld>
  <p:clrMapOvr>
    <a:masterClrMapping/>
  </p:clrMapOvr>
  <p:timing>
    <p:tnLst>
      <p:par>
        <p:cTn id="1" dur="indefinite" restart="never" nodeType="tmRoot"/>
      </p:par>
    </p:tnLst>
  </p:timing>
</p:sld>
</file>

<file path=ppt/theme/theme1.xml><?xml version="1.0" encoding="utf-8"?>
<a:theme xmlns:a="http://schemas.openxmlformats.org/drawingml/2006/main" name="Sphere">
  <a:themeElements>
    <a:clrScheme name="Sphere">
      <a:dk1>
        <a:sysClr val="windowText" lastClr="000000"/>
      </a:dk1>
      <a:lt1>
        <a:sysClr val="window" lastClr="FFFFFF"/>
      </a:lt1>
      <a:dk2>
        <a:srgbClr val="004386"/>
      </a:dk2>
      <a:lt2>
        <a:srgbClr val="87B91D"/>
      </a:lt2>
      <a:accent1>
        <a:srgbClr val="579305"/>
      </a:accent1>
      <a:accent2>
        <a:srgbClr val="C80F3F"/>
      </a:accent2>
      <a:accent3>
        <a:srgbClr val="FBAD18"/>
      </a:accent3>
      <a:accent4>
        <a:srgbClr val="E4028C"/>
      </a:accent4>
      <a:accent5>
        <a:srgbClr val="4BACC6"/>
      </a:accent5>
      <a:accent6>
        <a:srgbClr val="F79646"/>
      </a:accent6>
      <a:hlink>
        <a:srgbClr val="004386"/>
      </a:hlink>
      <a:folHlink>
        <a:srgbClr val="00438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Sphere.thmx</Template>
  <TotalTime>4384</TotalTime>
  <Words>1855</Words>
  <Application>Microsoft Office PowerPoint</Application>
  <PresentationFormat>On-screen Show (4:3)</PresentationFormat>
  <Paragraphs>174</Paragraphs>
  <Slides>20</Slides>
  <Notes>9</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20</vt:i4>
      </vt:variant>
    </vt:vector>
  </HeadingPairs>
  <TitlesOfParts>
    <vt:vector size="27" baseType="lpstr">
      <vt:lpstr>Arial</vt:lpstr>
      <vt:lpstr>Calibri</vt:lpstr>
      <vt:lpstr>Lucida Grande</vt:lpstr>
      <vt:lpstr>Lucida Sans Regular</vt:lpstr>
      <vt:lpstr>Tahoma</vt:lpstr>
      <vt:lpstr>Sphere</vt:lpstr>
      <vt:lpstr>Document</vt:lpstr>
      <vt:lpstr>PowerPoint Presentation</vt:lpstr>
      <vt:lpstr>PowerPoint Presentation</vt:lpstr>
      <vt:lpstr>Todas las personas afectadas por desastres o conflictos tienen derecho a recibir asistencia humanitaria</vt:lpstr>
      <vt:lpstr>Todas las personas afectadas por desastres o conflictos - mujeres y hombres, niños y niñas – tienen derecho a vivir con dignidad</vt:lpstr>
      <vt:lpstr>La seguridad de las personas en situaciones de desastre o conflicto es una particular preocupación </vt:lpstr>
      <vt:lpstr>Debemos rendir cuentas principalmente a las personas a las que procuramos prestar asistencia</vt:lpstr>
      <vt:lpstr>Los esfuerzos por brindar asistencia humanitaria pueden ocasionalmente tener efectos adversos involuntarios</vt:lpstr>
      <vt:lpstr>Durante un conflicto armado, protección y asistencia deben ser conferidas a quienes no participan en las hostilidades</vt:lpstr>
      <vt:lpstr>Bases clave</vt:lpstr>
      <vt:lpstr>¿Cuáles son las convicciones esenciales de Esfera?</vt:lpstr>
      <vt:lpstr>¿Cuáles son los principios que forman la base de Esfera?</vt:lpstr>
      <vt:lpstr>¿Qué significa para Esfera 'calidad y rendición de cuentas'?</vt:lpstr>
      <vt:lpstr>Calidad</vt:lpstr>
      <vt:lpstr>Rendición de cuentas</vt:lpstr>
      <vt:lpstr>Relaciones entre los componentes del Manual Esfera</vt:lpstr>
      <vt:lpstr>La diferencia entre normas e indicadores</vt:lpstr>
      <vt:lpstr>Estructura del Manual</vt:lpstr>
      <vt:lpstr>Estructura del Manual</vt:lpstr>
      <vt:lpstr>En breve...</vt:lpstr>
      <vt:lpstr>¡Recuerde!</vt:lpstr>
    </vt:vector>
  </TitlesOfParts>
  <Company>Word Smiths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Nick Smith</dc:creator>
  <cp:lastModifiedBy>CeciliaFurtade</cp:lastModifiedBy>
  <cp:revision>206</cp:revision>
  <dcterms:created xsi:type="dcterms:W3CDTF">2014-12-22T15:37:12Z</dcterms:created>
  <dcterms:modified xsi:type="dcterms:W3CDTF">2015-07-23T14:16:18Z</dcterms:modified>
</cp:coreProperties>
</file>