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Furtade" initials="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841" autoAdjust="0"/>
  </p:normalViewPr>
  <p:slideViewPr>
    <p:cSldViewPr snapToGrid="0" snapToObjects="1" showGuides="1">
      <p:cViewPr varScale="1">
        <p:scale>
          <a:sx n="88" d="100"/>
          <a:sy n="88" d="100"/>
        </p:scale>
        <p:origin x="1668" y="96"/>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pPr/>
              <a:t>2/4/2015</a:t>
            </a:fld>
            <a:endParaRPr lang="es-E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pPr/>
              <a:t>‹#›</a:t>
            </a:fld>
            <a:endParaRPr lang="es-ES"/>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pPr/>
              <a:t>2/4/2015</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pPr/>
              <a:t>‹#›</a:t>
            </a:fld>
            <a:endParaRPr lang="es-ES"/>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Comenzar la sesión explicando que Esfera no es tan solo un manual de buenas prácticas humanitarias; es principalmente y en primer lugar una declaración de derechos y deberes. Trata de articular los contenidos de estos derechos y sus implicaciones para la práctica humanitaria.</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a:t>
            </a:fld>
            <a:endParaRPr lang="es-ES"/>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Concluya el ejercicio explicando que la Carta Humanitaria es un compromiso moral por parte de las organizaciones humanitarias para hacer todo lo posible, a pesar de los factores limitantes fuera de su control, para hacer cumplir los tres "derechos".  </a:t>
            </a:r>
          </a:p>
          <a:p>
            <a:endParaRPr lang="es-ES" dirty="0" smtClean="0"/>
          </a:p>
          <a:p>
            <a:r>
              <a:rPr lang="es-ES" dirty="0" smtClean="0"/>
              <a:t>Pregunte a participantes:</a:t>
            </a:r>
          </a:p>
          <a:p>
            <a:endParaRPr lang="es-ES" dirty="0" smtClean="0"/>
          </a:p>
          <a:p>
            <a:r>
              <a:rPr lang="es-ES" b="1" dirty="0" smtClean="0"/>
              <a:t>Estado e instituciones locales afectados</a:t>
            </a:r>
            <a:r>
              <a:rPr lang="es-ES" dirty="0" smtClean="0"/>
              <a:t>: responsables principalmente de proporcionar asistencia oportuna y asegurar la protección y seguridad de las personas y proporcionar apoyo para su recuperación.</a:t>
            </a:r>
          </a:p>
          <a:p>
            <a:endParaRPr lang="es-ES" dirty="0" smtClean="0"/>
          </a:p>
          <a:p>
            <a:r>
              <a:rPr lang="es-ES" b="1" dirty="0" smtClean="0"/>
              <a:t>Población y comunidad afectada</a:t>
            </a:r>
            <a:r>
              <a:rPr lang="es-ES" dirty="0" smtClean="0"/>
              <a:t>: es principalmente a través de sus esfuerzos que se cubren las necesidades básicas de las personas afectadas por desastres.</a:t>
            </a:r>
          </a:p>
          <a:p>
            <a:endParaRPr lang="es-ES" b="1" dirty="0" smtClean="0"/>
          </a:p>
          <a:p>
            <a:r>
              <a:rPr lang="es-ES" b="1" dirty="0" smtClean="0"/>
              <a:t>Organizaciones humanitarias locales, nacionales e internacionales</a:t>
            </a:r>
            <a:r>
              <a:rPr lang="es-ES" dirty="0" smtClean="0"/>
              <a:t>: </a:t>
            </a:r>
          </a:p>
          <a:p>
            <a:pPr marL="171450" indent="-171450">
              <a:buFont typeface="Arial"/>
              <a:buChar char="•"/>
            </a:pPr>
            <a:r>
              <a:rPr lang="es-ES" dirty="0" smtClean="0"/>
              <a:t>Promover y respetar los principios. </a:t>
            </a:r>
          </a:p>
          <a:p>
            <a:pPr marL="171450" indent="-171450">
              <a:buFont typeface="Arial"/>
              <a:buChar char="•"/>
            </a:pPr>
            <a:r>
              <a:rPr lang="es-ES" dirty="0" smtClean="0"/>
              <a:t>Cumplir con las normas mínimas en sus esfuerzos por asistir y proteger a los afectados.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10</a:t>
            </a:fld>
            <a:endParaRPr lang="es-ES"/>
          </a:p>
        </p:txBody>
      </p:sp>
    </p:spTree>
    <p:extLst>
      <p:ext uri="{BB962C8B-B14F-4D97-AF65-F5344CB8AC3E}">
        <p14:creationId xmlns:p14="http://schemas.microsoft.com/office/powerpoint/2010/main" val="316617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Exploremos qué significa exactamente el derecho a vivir con dignidad. </a:t>
            </a:r>
          </a:p>
          <a:p>
            <a:endParaRPr lang="es-ES" dirty="0" smtClean="0"/>
          </a:p>
          <a:p>
            <a:r>
              <a:rPr lang="es-ES" dirty="0" smtClean="0"/>
              <a:t>La forma en que proporcionamos asistencia humanitaria afecta directamente el nivel de dignidad que siente el recipiente. </a:t>
            </a:r>
          </a:p>
          <a:p>
            <a:endParaRPr lang="es-ES" dirty="0" smtClean="0"/>
          </a:p>
          <a:p>
            <a:r>
              <a:rPr lang="es-ES" dirty="0" smtClean="0"/>
              <a:t>Para cada globo: léalo en voz alta, y luego pida a los participantes que den un ejemplo de una acción concreta que puede realizar una organización humanitaria para aliviar esta preocupación.  Pida a cada persona que responde que resuma su respuesta, anotando unas palabras clave en una nota adhesiva </a:t>
            </a:r>
            <a:r>
              <a:rPr lang="es-ES" i="1" dirty="0" smtClean="0"/>
              <a:t>Post-it</a:t>
            </a:r>
            <a:r>
              <a:rPr lang="es-ES" dirty="0" smtClean="0"/>
              <a:t>. </a:t>
            </a:r>
          </a:p>
          <a:p>
            <a:endParaRPr lang="es-ES" dirty="0" smtClean="0"/>
          </a:p>
          <a:p>
            <a:r>
              <a:rPr lang="es-ES" dirty="0" smtClean="0"/>
              <a:t>Al final, pedir que cada nota adhesiva con posibles acciones para mejorar la dignidad se pegue a un rotafolio, y concluir.  Puede utilizar la siguiente diapositiva para compilar las ideas de los participantes, si le pareciera necesario.</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11</a:t>
            </a:fld>
            <a:endParaRPr lang="es-ES"/>
          </a:p>
        </p:txBody>
      </p:sp>
    </p:spTree>
    <p:extLst>
      <p:ext uri="{BB962C8B-B14F-4D97-AF65-F5344CB8AC3E}">
        <p14:creationId xmlns:p14="http://schemas.microsoft.com/office/powerpoint/2010/main" val="4095869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Diapositiva opcional: posibles respuestas para complementar las conclusiones de los participantes.</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12</a:t>
            </a:fld>
            <a:endParaRPr lang="es-ES"/>
          </a:p>
        </p:txBody>
      </p:sp>
    </p:spTree>
    <p:extLst>
      <p:ext uri="{BB962C8B-B14F-4D97-AF65-F5344CB8AC3E}">
        <p14:creationId xmlns:p14="http://schemas.microsoft.com/office/powerpoint/2010/main" val="29355267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Extractos</a:t>
            </a:r>
            <a:r>
              <a:rPr lang="es-ES" baseline="0" dirty="0" smtClean="0"/>
              <a:t> de la Carta </a:t>
            </a:r>
            <a:r>
              <a:rPr lang="es-ES" baseline="0" dirty="0" smtClean="0"/>
              <a:t>Humanitaria:</a:t>
            </a:r>
            <a:endParaRPr lang="es-ES" baseline="0" dirty="0" smtClean="0"/>
          </a:p>
          <a:p>
            <a:endParaRPr lang="es-ES" dirty="0" smtClean="0"/>
          </a:p>
          <a:p>
            <a:r>
              <a:rPr lang="es-ES" dirty="0" smtClean="0"/>
              <a:t>8.</a:t>
            </a:r>
            <a:r>
              <a:rPr lang="es-ES" baseline="0" dirty="0" smtClean="0"/>
              <a:t> </a:t>
            </a:r>
            <a:r>
              <a:rPr lang="es-ES" dirty="0" smtClean="0"/>
              <a:t>Ofrecemos nuestros servicios con la convicción de que las poblaciones afectadas están en el centro de la acción humanitaria, y reconocemos que su participación activa es esencial para que podamos prestarles asistencia de la manera que mejor se adapte a sus necesidades, incluidas las necesidades de las personas vulnerables y de aquellas que están socialmente excluidas.  Procuraremos apoyar los esfuerzos locales para prevenir los desastres y los efectos de los conflictos, estar preparados para cuando ocurren y responder a ellos, así como para fortalecer la capacidad de los actores locales a todos los niveles. </a:t>
            </a:r>
          </a:p>
          <a:p>
            <a:endParaRPr lang="es-ES" dirty="0" smtClean="0"/>
          </a:p>
          <a:p>
            <a:r>
              <a:rPr lang="es-ES" dirty="0" smtClean="0"/>
              <a:t>9. Somos conscientes de que los esfuerzos por brindar asistencia humanitaria pueden ocasionalmente tener efectos adversos involuntarios.  En colaboración con las autoridades y las comunidades afectadas, procuramos reducir al mínimo cualquier efecto negativo de la acción humanitaria sobre las comunidades locales o sobre el medio ambiente.  Con respecto a los conflictos armados, reconocemos que la manera en que se presta la asistencia humanitaria puede hacer que los civiles sean más vulnerables a los ataques o, en ocasiones, acarrear ventajas no deseadas a una o varias de las partes en el conflicto. Nos comprometemos a reducir a un mínimo ese tipo de efectos adversos, ateniéndonos en todo momento a los principios antes enunciados.</a:t>
            </a:r>
          </a:p>
          <a:p>
            <a:endParaRPr lang="es-ES" dirty="0" smtClean="0"/>
          </a:p>
          <a:p>
            <a:r>
              <a:rPr lang="es-ES" dirty="0" smtClean="0"/>
              <a:t>10. Actuaremos de acuerdo con los principios de la acción humanitaria expuestos en la presente Carta y siguiendo específicamente el Código de conducta relativo al socorro en casos de desastre para el Movimiento Internacional de la Cruz Roja y de la Media Luna Roja y las organizaciones no gubernamentales (1994).</a:t>
            </a:r>
          </a:p>
          <a:p>
            <a:endParaRPr lang="es-ES" dirty="0" smtClean="0"/>
          </a:p>
          <a:p>
            <a:r>
              <a:rPr lang="es-ES" dirty="0" smtClean="0"/>
              <a:t>11. Las normas esenciales y las normas mínimas de Esfera concretizan en la práctica los principios comunes de la presente Carta, sobre la base de lo que las organizaciones consideran necesidades mínimas para vivir con dignidad y de la experiencia que han adquirido en la prestación de asistencia humanitaria.  Aunque el cumplimiento de las normas depende de una serie de factores, muchos de los cuales pueden escapar a nuestro control, nos comprometemos a tratar de alcanzarlas sistemáticamente y esperamos rendir cuentas al respecto.  Invitamos a todas las partes, entre ellas a los gobiernos afectados, los gobiernos donantes, las organizaciones internacionales, los actores privados y no estatales, a que adopten las normas esenciales y las normas mínimas de Esfera como normas consagradas. </a:t>
            </a:r>
            <a:endParaRPr lang="es-ES" dirty="0" smtClean="0"/>
          </a:p>
          <a:p>
            <a:endParaRPr lang="es-ES" dirty="0" smtClean="0"/>
          </a:p>
          <a:p>
            <a:r>
              <a:rPr lang="es-ES" dirty="0" smtClean="0"/>
              <a:t>12</a:t>
            </a:r>
            <a:r>
              <a:rPr lang="es-ES" dirty="0" smtClean="0"/>
              <a:t>. Al adherirse a las normas esenciales y a las normas mínimas nos comprometemos a hacer todo lo posible por que las personas afectadas por un desastre o un conflicto armado puedan gozar al menos de condiciones mínimas para vivir con dignidad y seguridad, entre éstas cabe destacar el acceso a una cantidad suficiente de agua, al saneamiento, a los alimentos, a la nutrición, al alojamiento y a la atención de salud. Con este fin, seguiremos abogando para que los Estados y los demás actores cumplan las obligaciones morales y jurídicas que les incumben con respecto a las poblaciones afectadas. Por nuestra parte, nos comprometemos a hacer que nuestras respuestas y acciones sean más eficaces, apropiadas y responsables mediante evaluaciones sólidas y el seguimiento de la evolución del contexto local; mediante la transparencia de la información y la toma de decisiones, y mediante la coordinación y la colaboración más eficaces con otros actores pertinentes a todos los niveles, como se expone en la normas esenciales y las normas mínimas. Nos comprometemos, en particular, a trabajar en asociación con las poblaciones afectadas, poniendo énfasis en su participación en las respuestas. Reconocemos que debemos rendir cuentas principalmente a todas las personas a las que procuramos prestar asistencia.  </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13</a:t>
            </a:fld>
            <a:endParaRPr lang="es-ES"/>
          </a:p>
        </p:txBody>
      </p:sp>
    </p:spTree>
    <p:extLst>
      <p:ext uri="{BB962C8B-B14F-4D97-AF65-F5344CB8AC3E}">
        <p14:creationId xmlns:p14="http://schemas.microsoft.com/office/powerpoint/2010/main" val="460021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Deje a los participantes ilustrar su respuesta con ejemplos de su propia experiencia de buenas o malas prácticas.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14</a:t>
            </a:fld>
            <a:endParaRPr lang="es-ES"/>
          </a:p>
        </p:txBody>
      </p:sp>
    </p:spTree>
    <p:extLst>
      <p:ext uri="{BB962C8B-B14F-4D97-AF65-F5344CB8AC3E}">
        <p14:creationId xmlns:p14="http://schemas.microsoft.com/office/powerpoint/2010/main" val="284825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Deje que los participantes comenten la viñeta del "efecto involuntario" y lo ilustren con ejemplos de su experiencia de malas o buenas prácticas. </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15</a:t>
            </a:fld>
            <a:endParaRPr lang="es-ES"/>
          </a:p>
        </p:txBody>
      </p:sp>
    </p:spTree>
    <p:extLst>
      <p:ext uri="{BB962C8B-B14F-4D97-AF65-F5344CB8AC3E}">
        <p14:creationId xmlns:p14="http://schemas.microsoft.com/office/powerpoint/2010/main" val="3892500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Pida a participantes que encuentren el Código de conducta en su Manual y den un ejemplo de una mala o buena práctica con referencia a un artículo del Código. </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16</a:t>
            </a:fld>
            <a:endParaRPr lang="es-ES"/>
          </a:p>
        </p:txBody>
      </p:sp>
    </p:spTree>
    <p:extLst>
      <p:ext uri="{BB962C8B-B14F-4D97-AF65-F5344CB8AC3E}">
        <p14:creationId xmlns:p14="http://schemas.microsoft.com/office/powerpoint/2010/main" val="1398926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Deje que los participantes comenten la viñeta, y lo ilustren con ejemplos de su experiencia de malas o buenas prácticas.</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17</a:t>
            </a:fld>
            <a:endParaRPr lang="es-ES"/>
          </a:p>
        </p:txBody>
      </p:sp>
    </p:spTree>
    <p:extLst>
      <p:ext uri="{BB962C8B-B14F-4D97-AF65-F5344CB8AC3E}">
        <p14:creationId xmlns:p14="http://schemas.microsoft.com/office/powerpoint/2010/main" val="3593625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18</a:t>
            </a:fld>
            <a:endParaRPr lang="es-ES"/>
          </a:p>
        </p:txBody>
      </p:sp>
    </p:spTree>
    <p:extLst>
      <p:ext uri="{BB962C8B-B14F-4D97-AF65-F5344CB8AC3E}">
        <p14:creationId xmlns:p14="http://schemas.microsoft.com/office/powerpoint/2010/main" val="2860227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Diapositiva facultativa (es un extracto de un impreso que habrá que distribuir al final de la sesión).</a:t>
            </a:r>
          </a:p>
          <a:p>
            <a:endParaRPr lang="es-ES" noProof="0" dirty="0" smtClean="0"/>
          </a:p>
          <a:p>
            <a:r>
              <a:rPr lang="es-ES" noProof="0" dirty="0" smtClean="0"/>
              <a:t>Los principios de</a:t>
            </a:r>
            <a:r>
              <a:rPr lang="es-ES" baseline="0" noProof="0" dirty="0" smtClean="0"/>
              <a:t> protección mencionados en este gráfico incluye:</a:t>
            </a:r>
          </a:p>
          <a:p>
            <a:pPr marL="171450" indent="-171450">
              <a:buFont typeface="Arial" panose="020B0604020202020204" pitchFamily="34" charset="0"/>
              <a:buChar char="•"/>
            </a:pPr>
            <a:r>
              <a:rPr lang="es-ES" baseline="0" noProof="0" dirty="0" smtClean="0"/>
              <a:t>Los cuatro principios de protección de Esfera: </a:t>
            </a:r>
            <a:r>
              <a:rPr lang="es-ES" noProof="0" dirty="0" smtClean="0"/>
              <a:t>Evitar exponer a las personas a daños adicionales como resultado de nuestras acciones;</a:t>
            </a:r>
            <a:r>
              <a:rPr lang="es-ES" baseline="0" noProof="0" dirty="0" smtClean="0"/>
              <a:t> v</a:t>
            </a:r>
            <a:r>
              <a:rPr lang="es-ES" noProof="0" dirty="0" smtClean="0"/>
              <a:t>elar por que las personas tengan acceso a una asistencia imparcial, de acuerdo con sus necesidades y sin discriminación;</a:t>
            </a:r>
            <a:r>
              <a:rPr lang="es-ES" baseline="0" noProof="0" dirty="0" smtClean="0"/>
              <a:t> p</a:t>
            </a:r>
            <a:r>
              <a:rPr lang="es-ES" noProof="0" dirty="0" smtClean="0"/>
              <a:t>roteger a las personas de los daños físicos y psíquicos causados por la violencia y la coerción;</a:t>
            </a:r>
            <a:r>
              <a:rPr lang="es-ES" baseline="0" noProof="0" dirty="0" smtClean="0"/>
              <a:t> a</a:t>
            </a:r>
            <a:r>
              <a:rPr lang="es-ES" noProof="0" dirty="0" smtClean="0"/>
              <a:t>yudar a las personas a reivindicar sus derechos, obtener reparación y recuperarse de los efectos de los abusos sufridos.</a:t>
            </a:r>
          </a:p>
          <a:p>
            <a:pPr marL="0" indent="0">
              <a:buFont typeface="Arial" panose="020B0604020202020204" pitchFamily="34" charset="0"/>
              <a:buNone/>
            </a:pPr>
            <a:endParaRPr lang="es-ES" noProof="0" dirty="0" smtClean="0"/>
          </a:p>
          <a:p>
            <a:pPr marL="171450" indent="-171450">
              <a:buFont typeface="Arial"/>
              <a:buChar char="•"/>
            </a:pPr>
            <a:r>
              <a:rPr lang="es-ES" noProof="0" dirty="0" smtClean="0"/>
              <a:t>Dos principios de protección</a:t>
            </a:r>
            <a:r>
              <a:rPr lang="es-ES" baseline="0" noProof="0" dirty="0" smtClean="0"/>
              <a:t> adicionales extraídos de normas complementarias de Esfera, las Normas Mínimas para la Protección de la Infancia en la acción humanitaria (CPMS): </a:t>
            </a:r>
            <a:r>
              <a:rPr lang="es-ES" sz="1200" kern="1200" noProof="0" dirty="0" smtClean="0">
                <a:solidFill>
                  <a:schemeClr val="tx1"/>
                </a:solidFill>
                <a:effectLst/>
                <a:latin typeface="+mn-lt"/>
                <a:ea typeface="+mn-ea"/>
                <a:cs typeface="+mn-cs"/>
              </a:rPr>
              <a:t>Fortalecer la </a:t>
            </a:r>
            <a:r>
              <a:rPr lang="es-ES" sz="1200" kern="1200" noProof="0" dirty="0" err="1" smtClean="0">
                <a:solidFill>
                  <a:schemeClr val="tx1"/>
                </a:solidFill>
                <a:effectLst/>
                <a:latin typeface="+mn-lt"/>
                <a:ea typeface="+mn-ea"/>
                <a:cs typeface="+mn-cs"/>
              </a:rPr>
              <a:t>resiliencia</a:t>
            </a:r>
            <a:r>
              <a:rPr lang="es-ES" sz="1200" kern="1200" noProof="0" dirty="0" smtClean="0">
                <a:solidFill>
                  <a:schemeClr val="tx1"/>
                </a:solidFill>
                <a:effectLst/>
                <a:latin typeface="+mn-lt"/>
                <a:ea typeface="+mn-ea"/>
                <a:cs typeface="+mn-cs"/>
              </a:rPr>
              <a:t> de los niños, niñas y adolescentes</a:t>
            </a:r>
            <a:r>
              <a:rPr lang="es-ES" sz="1200" kern="1200" baseline="0" noProof="0" dirty="0" smtClean="0">
                <a:solidFill>
                  <a:schemeClr val="tx1"/>
                </a:solidFill>
                <a:effectLst/>
                <a:latin typeface="+mn-lt"/>
                <a:ea typeface="+mn-ea"/>
                <a:cs typeface="+mn-cs"/>
              </a:rPr>
              <a:t> </a:t>
            </a:r>
            <a:r>
              <a:rPr lang="es-ES" sz="1200" kern="1200" noProof="0" dirty="0" smtClean="0">
                <a:solidFill>
                  <a:schemeClr val="tx1"/>
                </a:solidFill>
                <a:effectLst/>
                <a:latin typeface="+mn-lt"/>
                <a:ea typeface="+mn-ea"/>
                <a:cs typeface="+mn-cs"/>
              </a:rPr>
              <a:t>en la acción humanitaria</a:t>
            </a:r>
            <a:r>
              <a:rPr lang="es-ES" sz="1200" kern="1200" baseline="0" noProof="0" dirty="0" smtClean="0">
                <a:solidFill>
                  <a:schemeClr val="tx1"/>
                </a:solidFill>
                <a:effectLst/>
                <a:latin typeface="+mn-lt"/>
                <a:ea typeface="+mn-ea"/>
                <a:cs typeface="+mn-cs"/>
              </a:rPr>
              <a:t> y fortalecer los sistemas de protección de la infancia.</a:t>
            </a:r>
          </a:p>
          <a:p>
            <a:pPr marL="0" indent="0">
              <a:buFont typeface="Arial" panose="020B0604020202020204" pitchFamily="34" charset="0"/>
              <a:buNone/>
            </a:pPr>
            <a:endParaRPr lang="es-ES" noProof="0"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19</a:t>
            </a:fld>
            <a:endParaRPr lang="es-ES"/>
          </a:p>
        </p:txBody>
      </p:sp>
    </p:spTree>
    <p:extLst>
      <p:ext uri="{BB962C8B-B14F-4D97-AF65-F5344CB8AC3E}">
        <p14:creationId xmlns:p14="http://schemas.microsoft.com/office/powerpoint/2010/main" val="97024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Hacer la pregunta a la sala, y explicar a los participantes que esta sesión examinará los tres derechos, sus fundamentos legales y éticos y sus implicaciones en cuanto a papeles y responsabilidades de varias partes interesadas durante intervenciones humanitarias.</a:t>
            </a:r>
          </a:p>
          <a:p>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2</a:t>
            </a:fld>
            <a:endParaRPr lang="es-ES"/>
          </a:p>
        </p:txBody>
      </p:sp>
    </p:spTree>
    <p:extLst>
      <p:ext uri="{BB962C8B-B14F-4D97-AF65-F5344CB8AC3E}">
        <p14:creationId xmlns:p14="http://schemas.microsoft.com/office/powerpoint/2010/main" val="2820301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kern="1200" baseline="0" noProof="0" dirty="0" smtClean="0">
                <a:solidFill>
                  <a:schemeClr val="tx1"/>
                </a:solidFill>
                <a:effectLst/>
                <a:latin typeface="+mn-lt"/>
                <a:ea typeface="+mn-ea"/>
                <a:cs typeface="+mn-cs"/>
              </a:rPr>
              <a:t>Diapositiva facultativa (es un extracto de un impreso que habrá que distribuir al final de la sesión).</a:t>
            </a:r>
          </a:p>
        </p:txBody>
      </p:sp>
      <p:sp>
        <p:nvSpPr>
          <p:cNvPr id="4" name="Slide Number Placeholder 3"/>
          <p:cNvSpPr>
            <a:spLocks noGrp="1"/>
          </p:cNvSpPr>
          <p:nvPr>
            <p:ph type="sldNum" sz="quarter" idx="10"/>
          </p:nvPr>
        </p:nvSpPr>
        <p:spPr/>
        <p:txBody>
          <a:bodyPr/>
          <a:lstStyle/>
          <a:p>
            <a:fld id="{CB7D2CA1-D120-9748-B6F6-7C32249A9953}" type="slidenum">
              <a:rPr lang="en-GB" smtClean="0"/>
              <a:pPr/>
              <a:t>20</a:t>
            </a:fld>
            <a:endParaRPr lang="es-ES"/>
          </a:p>
        </p:txBody>
      </p:sp>
    </p:spTree>
    <p:extLst>
      <p:ext uri="{BB962C8B-B14F-4D97-AF65-F5344CB8AC3E}">
        <p14:creationId xmlns:p14="http://schemas.microsoft.com/office/powerpoint/2010/main" val="1948046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Pregunte a los participantes qué significa este "derecho" y oriénteles:</a:t>
            </a:r>
          </a:p>
          <a:p>
            <a:r>
              <a:rPr lang="es-ES" dirty="0" smtClean="0"/>
              <a:t>Pídales que exploren ambas palabras: vivir y dignidad.</a:t>
            </a:r>
          </a:p>
          <a:p>
            <a:endParaRPr lang="es-ES" dirty="0" smtClean="0"/>
          </a:p>
          <a:p>
            <a:r>
              <a:rPr lang="es-ES" dirty="0" smtClean="0"/>
              <a:t>El derecho a vivir con dignidad incluye:</a:t>
            </a:r>
          </a:p>
          <a:p>
            <a:pPr marL="171450" indent="-171450">
              <a:buFont typeface="Arial"/>
              <a:buChar char="•"/>
            </a:pPr>
            <a:r>
              <a:rPr lang="es-ES" dirty="0" smtClean="0"/>
              <a:t>No ser sometido a tortura, tratos crueles, inhumanos o degradantes, o castigos</a:t>
            </a:r>
          </a:p>
          <a:p>
            <a:pPr marL="171450" indent="-171450">
              <a:buFont typeface="Arial"/>
              <a:buChar char="•"/>
            </a:pPr>
            <a:r>
              <a:rPr lang="es-ES" dirty="0" smtClean="0"/>
              <a:t>El deber de preservar la vida si ésta se ve amenazada (deber de no rehusar ni impedir que se preste asistencia humanitaria)</a:t>
            </a:r>
          </a:p>
          <a:p>
            <a:endParaRPr lang="es-ES" dirty="0" smtClean="0"/>
          </a:p>
          <a:p>
            <a:r>
              <a:rPr lang="es-ES" dirty="0" smtClean="0"/>
              <a:t>La dignidad significa:  </a:t>
            </a:r>
          </a:p>
          <a:p>
            <a:pPr marL="171450" indent="-171450">
              <a:buFont typeface="Arial"/>
              <a:buChar char="•"/>
            </a:pPr>
            <a:r>
              <a:rPr lang="es-ES" dirty="0" smtClean="0"/>
              <a:t>Respeto de la persona entera (física, valores, creencias)</a:t>
            </a:r>
          </a:p>
          <a:p>
            <a:endParaRPr lang="es-ES" dirty="0" smtClean="0"/>
          </a:p>
          <a:p>
            <a:r>
              <a:rPr lang="es-ES" dirty="0" smtClean="0"/>
              <a:t>Explique que este es la primera de una serie de viñetas ilustradas por famosos viñetistas como una forma alternativa y fácil de comprender el contenido de la Carta Humanitaria.</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3</a:t>
            </a:fld>
            <a:endParaRPr lang="es-ES"/>
          </a:p>
        </p:txBody>
      </p:sp>
    </p:spTree>
    <p:extLst>
      <p:ext uri="{BB962C8B-B14F-4D97-AF65-F5344CB8AC3E}">
        <p14:creationId xmlns:p14="http://schemas.microsoft.com/office/powerpoint/2010/main" val="1279842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Pregunte a los participantes qué significa este "derecho" y oriénteles:</a:t>
            </a:r>
          </a:p>
          <a:p>
            <a:endParaRPr lang="es-ES" dirty="0" smtClean="0"/>
          </a:p>
          <a:p>
            <a:r>
              <a:rPr lang="es-ES" dirty="0" smtClean="0"/>
              <a:t>El derecho a recibir asistencia humanitaria abarca el derecho a un nivel de vida adecuado, alimentación adecuada, agua, ropa, alojamiento y los medios necesarios para mantener la salud.</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4</a:t>
            </a:fld>
            <a:endParaRPr lang="es-ES"/>
          </a:p>
        </p:txBody>
      </p:sp>
    </p:spTree>
    <p:extLst>
      <p:ext uri="{BB962C8B-B14F-4D97-AF65-F5344CB8AC3E}">
        <p14:creationId xmlns:p14="http://schemas.microsoft.com/office/powerpoint/2010/main" val="775785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Explicar a los participantes que este derecho se basa en tres principios diferentes:</a:t>
            </a:r>
          </a:p>
          <a:p>
            <a:pPr marL="171450" indent="-171450">
              <a:buFont typeface="Arial"/>
              <a:buChar char="•"/>
            </a:pPr>
            <a:r>
              <a:rPr lang="es-ES" dirty="0" smtClean="0"/>
              <a:t>La distinción entre civiles y combatientes</a:t>
            </a:r>
          </a:p>
          <a:p>
            <a:pPr marL="171450" indent="-171450">
              <a:buFont typeface="Arial"/>
              <a:buChar char="•"/>
            </a:pPr>
            <a:r>
              <a:rPr lang="es-ES" dirty="0" smtClean="0"/>
              <a:t>El principio de proporcionalidad</a:t>
            </a:r>
          </a:p>
          <a:p>
            <a:pPr marL="171450" indent="-171450">
              <a:buFont typeface="Arial"/>
              <a:buChar char="•"/>
            </a:pPr>
            <a:r>
              <a:rPr lang="es-ES" dirty="0" smtClean="0"/>
              <a:t>El principio de </a:t>
            </a:r>
            <a:r>
              <a:rPr lang="es-ES" i="1" dirty="0" smtClean="0"/>
              <a:t>non-refoulement </a:t>
            </a:r>
            <a:r>
              <a:rPr lang="es-ES" dirty="0" smtClean="0"/>
              <a:t>(no devolución)</a:t>
            </a:r>
          </a:p>
          <a:p>
            <a:endParaRPr lang="es-ES" dirty="0" smtClean="0"/>
          </a:p>
          <a:p>
            <a:r>
              <a:rPr lang="es-ES" dirty="0" smtClean="0"/>
              <a:t>Referirse al texto de la Carta Humanitaria para saber más sobre cada término. </a:t>
            </a:r>
          </a:p>
          <a:p>
            <a:endParaRPr lang="es-ES" dirty="0" smtClean="0"/>
          </a:p>
          <a:p>
            <a:r>
              <a:rPr lang="es-ES" dirty="0" smtClean="0"/>
              <a:t>Concluir las 3 diapositivas explicando que el derecho a recibir asistencia humanitaria y el derecho a la protección/seguridad son esenciales para el derecho a vivir con dignidad.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5</a:t>
            </a:fld>
            <a:endParaRPr lang="es-ES"/>
          </a:p>
        </p:txBody>
      </p:sp>
    </p:spTree>
    <p:extLst>
      <p:ext uri="{BB962C8B-B14F-4D97-AF65-F5344CB8AC3E}">
        <p14:creationId xmlns:p14="http://schemas.microsoft.com/office/powerpoint/2010/main" val="3296804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Explicar que estos "derechos" son en realidad principios, porque no están reflejados como tales en el marco legal internacional.  Se derivan de conjuntos de derechos como los derechos humanos, el Derecho internacional humanitario o el derecho de los refugiados, pero también del principio de humanidad y el imperativo humanitario.  Estas son las bases </a:t>
            </a:r>
            <a:r>
              <a:rPr lang="es-ES" dirty="0" smtClean="0"/>
              <a:t>legales </a:t>
            </a:r>
            <a:r>
              <a:rPr lang="es-ES" dirty="0" smtClean="0"/>
              <a:t>y éticas de acción de las organizaciones humanitarias que respaldan Esfera.  La próxima diapositiva estará enfocada en la base legal de estos tres derechos, y la diapositiva siguiente en la base moral de estos tres derechos.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6</a:t>
            </a:fld>
            <a:endParaRPr lang="es-ES"/>
          </a:p>
        </p:txBody>
      </p:sp>
    </p:spTree>
    <p:extLst>
      <p:ext uri="{BB962C8B-B14F-4D97-AF65-F5344CB8AC3E}">
        <p14:creationId xmlns:p14="http://schemas.microsoft.com/office/powerpoint/2010/main" val="2035093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Preparar la impresión del folleto impreso "Fuentes de derecho internacional para la Carta Humanitaria de Esfera" para cada participante, por si a alguno de los participantes le interesa investigar más a fondo la relación entre la Carta Humanitaria y el marco legal internacional.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7</a:t>
            </a:fld>
            <a:endParaRPr lang="es-ES"/>
          </a:p>
        </p:txBody>
      </p:sp>
    </p:spTree>
    <p:extLst>
      <p:ext uri="{BB962C8B-B14F-4D97-AF65-F5344CB8AC3E}">
        <p14:creationId xmlns:p14="http://schemas.microsoft.com/office/powerpoint/2010/main" val="3525132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Explicación de los principios: el facilitador puede pedir a los participantes que expliquen qué comprenden acerca de cada principio, y corregir/resumir con los siguientes mensajes:</a:t>
            </a:r>
          </a:p>
          <a:p>
            <a:pPr marL="171450" indent="-171450">
              <a:buFont typeface="Arial"/>
              <a:buChar char="•"/>
            </a:pPr>
            <a:r>
              <a:rPr lang="es-ES" dirty="0" smtClean="0"/>
              <a:t>El principio de humanidad:</a:t>
            </a:r>
            <a:r>
              <a:rPr lang="es-ES" baseline="0" dirty="0" smtClean="0"/>
              <a:t> todos los seres humanos nacen libres e iguales en dignidad y derechos.</a:t>
            </a:r>
            <a:endParaRPr lang="es-ES" dirty="0" smtClean="0"/>
          </a:p>
          <a:p>
            <a:pPr marL="171450" indent="-171450">
              <a:buFont typeface="Arial"/>
              <a:buChar char="•"/>
            </a:pPr>
            <a:r>
              <a:rPr lang="es-ES" dirty="0" smtClean="0"/>
              <a:t>El </a:t>
            </a:r>
            <a:r>
              <a:rPr lang="es-ES" dirty="0" smtClean="0"/>
              <a:t>imperativo </a:t>
            </a:r>
            <a:r>
              <a:rPr lang="es-ES" dirty="0" smtClean="0"/>
              <a:t>humanitario (fundado en el principio</a:t>
            </a:r>
            <a:r>
              <a:rPr lang="es-ES" baseline="0" dirty="0" smtClean="0"/>
              <a:t> de humanidad)</a:t>
            </a:r>
            <a:r>
              <a:rPr lang="es-ES" dirty="0" smtClean="0"/>
              <a:t>: </a:t>
            </a:r>
            <a:r>
              <a:rPr lang="es-ES" dirty="0" smtClean="0"/>
              <a:t>se debe actuar para prevenir o aliviar el sufrimiento humano que surge a raíz de los desastres o conflictos, y nada debe anteponerse a este principio.</a:t>
            </a:r>
          </a:p>
          <a:p>
            <a:pPr marL="171450" indent="-171450">
              <a:buFont typeface="Arial"/>
              <a:buChar char="•"/>
            </a:pPr>
            <a:r>
              <a:rPr lang="es-ES" dirty="0" smtClean="0"/>
              <a:t>Imparcialidad: Se proporciona ayuda en base a la necesidad y en proporción a la necesidad. </a:t>
            </a:r>
          </a:p>
          <a:p>
            <a:pPr marL="171450" indent="-171450">
              <a:buFont typeface="Arial"/>
              <a:buChar char="•"/>
            </a:pPr>
            <a:r>
              <a:rPr lang="es-ES" dirty="0" smtClean="0"/>
              <a:t>No discriminación: nadie debe ser discriminado por motivos de edad, género, raza, color, etnia, orientación sexual, idioma, religión, discapacidad, estado de salud, opiniones políticas o de otra índole, ni por su nacionalidad u origen social.</a:t>
            </a:r>
          </a:p>
          <a:p>
            <a:pPr marL="171450" indent="-171450">
              <a:buFont typeface="Arial"/>
              <a:buChar char="•"/>
            </a:pPr>
            <a:r>
              <a:rPr lang="es-ES" dirty="0" smtClean="0"/>
              <a:t>Sin partidismos: no favorecemos a ninguna parte en un conflicto (para una explicación de por qué se ha elegido este término en lugar de "neutralidad", ver las Preguntas frecuentes en los impresos del módulo 9).  </a:t>
            </a:r>
          </a:p>
          <a:p>
            <a:r>
              <a:rPr lang="es-ES" dirty="0" smtClean="0"/>
              <a:t>Explicar que existen documentos clave, tales como el Código de conducta para el Movimiento Internacional de la Cruz Roja y de la Media Luna Roja y las ONG, que informa los principios de la Carta Humanitaria. </a:t>
            </a:r>
          </a:p>
        </p:txBody>
      </p:sp>
      <p:sp>
        <p:nvSpPr>
          <p:cNvPr id="4" name="Slide Number Placeholder 3"/>
          <p:cNvSpPr>
            <a:spLocks noGrp="1"/>
          </p:cNvSpPr>
          <p:nvPr>
            <p:ph type="sldNum" sz="quarter" idx="10"/>
          </p:nvPr>
        </p:nvSpPr>
        <p:spPr/>
        <p:txBody>
          <a:bodyPr/>
          <a:lstStyle/>
          <a:p>
            <a:fld id="{CB7D2CA1-D120-9748-B6F6-7C32249A9953}" type="slidenum">
              <a:rPr lang="en-GB" smtClean="0"/>
              <a:pPr/>
              <a:t>8</a:t>
            </a:fld>
            <a:endParaRPr lang="es-ES"/>
          </a:p>
        </p:txBody>
      </p:sp>
    </p:spTree>
    <p:extLst>
      <p:ext uri="{BB962C8B-B14F-4D97-AF65-F5344CB8AC3E}">
        <p14:creationId xmlns:p14="http://schemas.microsoft.com/office/powerpoint/2010/main" val="1168308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s-ES" dirty="0" smtClean="0"/>
              <a:t>Con los participantes sentados tal y como están, dividir en tres grupos.  El grupo 1 se centrará en la población, comunidad afectada; el Grupo 2 se centrará en el estado y la institución local afectados; y el Grupo 3 se centrará en las organizaciones humanitarias locales, nacionales e internacionales. </a:t>
            </a:r>
          </a:p>
          <a:p>
            <a:pPr>
              <a:spcBef>
                <a:spcPts val="0"/>
              </a:spcBef>
            </a:pPr>
            <a:endParaRPr lang="es-ES" dirty="0" smtClean="0"/>
          </a:p>
          <a:p>
            <a:pPr>
              <a:spcBef>
                <a:spcPts val="0"/>
              </a:spcBef>
            </a:pPr>
            <a:r>
              <a:rPr lang="es-ES" dirty="0" smtClean="0"/>
              <a:t>Mostrar esta diapositiva con las instrucciones para el trabajo en grupo.  Anime a los participantes a escribir sus conclusiones clave/temas de debate en su rotafolio. </a:t>
            </a:r>
          </a:p>
          <a:p>
            <a:pPr>
              <a:spcBef>
                <a:spcPts val="0"/>
              </a:spcBef>
            </a:pPr>
            <a:endParaRPr lang="es-ES" dirty="0" smtClean="0"/>
          </a:p>
          <a:p>
            <a:pPr>
              <a:spcBef>
                <a:spcPts val="0"/>
              </a:spcBef>
            </a:pPr>
            <a:r>
              <a:rPr lang="es-ES" dirty="0" smtClean="0"/>
              <a:t>Para el análisis, pida a una persona de cada grupo que se ponga en pie y realice la presentación, cronometre 3' </a:t>
            </a:r>
            <a:endParaRPr lang="es-ES"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9</a:t>
            </a:fld>
            <a:endParaRPr lang="es-ES"/>
          </a:p>
        </p:txBody>
      </p:sp>
    </p:spTree>
    <p:extLst>
      <p:ext uri="{BB962C8B-B14F-4D97-AF65-F5344CB8AC3E}">
        <p14:creationId xmlns:p14="http://schemas.microsoft.com/office/powerpoint/2010/main" val="37042380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7" name="Picture 6"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s-ES" noProof="0" smtClean="0"/>
              <a:t>Click to edit Master title style</a:t>
            </a:r>
            <a:endParaRPr lang="es-ES" noProof="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s-ES" noProof="0" smtClean="0"/>
              <a:t>Click to edit Master text styles</a:t>
            </a:r>
          </a:p>
          <a:p>
            <a:pPr lvl="1"/>
            <a:r>
              <a:rPr lang="es-ES" noProof="0" smtClean="0"/>
              <a:t>Second level</a:t>
            </a:r>
          </a:p>
          <a:p>
            <a:pPr lvl="2"/>
            <a:r>
              <a:rPr lang="es-ES" noProof="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s-ES" noProof="0" smtClean="0"/>
              <a:t>Módulo A9 – Esfera y la Carta Humanitaria</a:t>
            </a:r>
          </a:p>
          <a:p>
            <a:r>
              <a:rPr lang="es-ES" noProof="0" smtClean="0"/>
              <a:t>Paquete de capacitación Esfera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600"/>
            </a:lvl1pPr>
          </a:lstStyle>
          <a:p>
            <a:r>
              <a:rPr lang="es-ES" noProof="0" smtClean="0"/>
              <a:t>Click to edit Master title style</a:t>
            </a:r>
            <a:endParaRPr lang="es-ES" noProof="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s-ES" noProof="0" smtClean="0"/>
              <a:t>Click to edit Master text styles</a:t>
            </a:r>
          </a:p>
          <a:p>
            <a:pPr lvl="1"/>
            <a:r>
              <a:rPr lang="es-ES" noProof="0" smtClean="0"/>
              <a:t>Second level</a:t>
            </a:r>
          </a:p>
          <a:p>
            <a:pPr lvl="2"/>
            <a:r>
              <a:rPr lang="es-ES" noProof="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5"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s-ES" smtClean="0"/>
              <a:t>Click to edit Master title style</a:t>
            </a:r>
            <a:endParaRPr lang="es-ES"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s-ES" smtClean="0"/>
              <a:t>Click to edit Master text styles</a:t>
            </a:r>
          </a:p>
          <a:p>
            <a:pPr lvl="1"/>
            <a:r>
              <a:rPr lang="es-ES" smtClean="0"/>
              <a:t>Second level</a:t>
            </a:r>
          </a:p>
          <a:p>
            <a:pPr lvl="2"/>
            <a:r>
              <a:rPr lang="es-ES" smtClean="0"/>
              <a:t>Third </a:t>
            </a:r>
            <a:r>
              <a:rPr lang="es-ES" noProof="0" smtClean="0"/>
              <a:t>level</a:t>
            </a:r>
            <a:endParaRPr lang="es-ES" noProof="0"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s-ES" smtClean="0"/>
              <a:t>Módulo A9 – Esfera y la Carta Humanitaria</a:t>
            </a:r>
          </a:p>
          <a:p>
            <a:r>
              <a:rPr lang="es-ES" smtClean="0"/>
              <a:t>Paquete de capacitación Esfera 2015</a:t>
            </a:r>
            <a:endParaRPr lang="es-ES" dirty="0" smtClean="0"/>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s-ES" smtClean="0"/>
              <a:t>Click to edit Master title style</a:t>
            </a:r>
            <a:endParaRPr lang="es-ES"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s-ES" smtClean="0"/>
              <a:t>Click to edit Master text styles</a:t>
            </a:r>
          </a:p>
          <a:p>
            <a:pPr lvl="1"/>
            <a:r>
              <a:rPr lang="es-ES" smtClean="0"/>
              <a:t>Second level</a:t>
            </a:r>
          </a:p>
          <a:p>
            <a:pPr lvl="2"/>
            <a:r>
              <a:rPr lang="es-ES" smtClean="0"/>
              <a:t>Third </a:t>
            </a:r>
            <a:r>
              <a:rPr lang="es-ES" noProof="0" smtClean="0"/>
              <a:t>level</a:t>
            </a:r>
            <a:endParaRPr lang="es-ES" noProof="0"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s-ES" smtClean="0"/>
              <a:t>Módulo A9 – Esfera y la Carta Humanitaria</a:t>
            </a:r>
          </a:p>
          <a:p>
            <a:r>
              <a:rPr lang="es-ES" smtClean="0"/>
              <a:t>Paquete de capacitación Esfera 2015</a:t>
            </a:r>
            <a:endParaRPr lang="es-ES" dirty="0" smtClean="0"/>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s-ES" smtClean="0"/>
              <a:t>Click to edit </a:t>
            </a:r>
            <a:r>
              <a:rPr lang="es-ES" noProof="0" smtClean="0"/>
              <a:t>Master</a:t>
            </a:r>
            <a:r>
              <a:rPr lang="es-ES" smtClean="0"/>
              <a:t> title style</a:t>
            </a:r>
            <a:endParaRPr lang="es-ES"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s-ES" smtClean="0"/>
              <a:t>Click to edit Master text s</a:t>
            </a:r>
            <a:r>
              <a:rPr lang="es-ES" noProof="0" smtClean="0"/>
              <a:t>tyles</a:t>
            </a:r>
          </a:p>
          <a:p>
            <a:pPr lvl="1"/>
            <a:r>
              <a:rPr lang="es-ES" noProof="0" smtClean="0"/>
              <a:t>Second level</a:t>
            </a:r>
          </a:p>
          <a:p>
            <a:pPr lvl="2"/>
            <a:r>
              <a:rPr lang="es-ES" noProof="0" smtClean="0"/>
              <a:t>Third level</a:t>
            </a:r>
            <a:endParaRPr lang="es-ES" noProof="0" dirty="0" smtClean="0"/>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s-ES" smtClean="0"/>
              <a:t>Módulo A9 – Esfera y la Carta Humanitaria</a:t>
            </a:r>
          </a:p>
          <a:p>
            <a:r>
              <a:rPr lang="es-ES" smtClean="0"/>
              <a:t>Paquete de capacitación Esfera 2015</a:t>
            </a:r>
            <a:endParaRPr lang="es-ES" dirty="0" smtClean="0"/>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hf sldNum="0" hdr="0" dt="0"/>
  <p:txStyles>
    <p:titleStyle>
      <a:lvl1pPr algn="l" defTabSz="457200" rtl="0" eaLnBrk="1" latinLnBrk="0" hangingPunct="1">
        <a:lnSpc>
          <a:spcPct val="100000"/>
        </a:lnSpc>
        <a:spcBef>
          <a:spcPct val="0"/>
        </a:spcBef>
        <a:buNone/>
        <a:defRPr sz="26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4.emf"/><Relationship Id="rId4" Type="http://schemas.openxmlformats.org/officeDocument/2006/relationships/package" Target="../embeddings/Microsoft_Word_Document66.doc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5.emf"/><Relationship Id="rId5" Type="http://schemas.openxmlformats.org/officeDocument/2006/relationships/package" Target="../embeddings/Microsoft_Word_Document77.docx"/><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6.emf"/><Relationship Id="rId4" Type="http://schemas.openxmlformats.org/officeDocument/2006/relationships/package" Target="../embeddings/Microsoft_Word_Document88.docx"/></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20.emf"/><Relationship Id="rId4" Type="http://schemas.openxmlformats.org/officeDocument/2006/relationships/package" Target="../embeddings/Microsoft_Word_Document99.docx"/></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Document11.docx"/></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21.emf"/><Relationship Id="rId4" Type="http://schemas.openxmlformats.org/officeDocument/2006/relationships/package" Target="../embeddings/Microsoft_Word_Document1010.docx"/></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6.xml"/><Relationship Id="rId7" Type="http://schemas.openxmlformats.org/officeDocument/2006/relationships/package" Target="../embeddings/Microsoft_Word_Document22.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jpeg"/><Relationship Id="rId5" Type="http://schemas.openxmlformats.org/officeDocument/2006/relationships/image" Target="../media/image7.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Word_Document44.docx"/><Relationship Id="rId5" Type="http://schemas.openxmlformats.org/officeDocument/2006/relationships/image" Target="../media/image10.emf"/><Relationship Id="rId4" Type="http://schemas.openxmlformats.org/officeDocument/2006/relationships/package" Target="../embeddings/Microsoft_Word_Document33.docx"/></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2.emf"/><Relationship Id="rId4" Type="http://schemas.openxmlformats.org/officeDocument/2006/relationships/package" Target="../embeddings/Microsoft_Word_Document55.docx"/></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3" y="6104352"/>
            <a:ext cx="5206531" cy="338554"/>
          </a:xfrm>
          <a:prstGeom prst="rect">
            <a:avLst/>
          </a:prstGeom>
          <a:noFill/>
        </p:spPr>
        <p:txBody>
          <a:bodyPr wrap="square" rtlCol="0">
            <a:spAutoFit/>
          </a:bodyPr>
          <a:lstStyle/>
          <a:p>
            <a:r>
              <a:rPr lang="es-ES" sz="1600" dirty="0">
                <a:solidFill>
                  <a:schemeClr val="bg1"/>
                </a:solidFill>
                <a:latin typeface="Tahoma"/>
                <a:cs typeface="Tahoma"/>
              </a:rPr>
              <a:t>Módulo A9 – Paquete de capacitación Esfera 2015</a:t>
            </a: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s-ES" sz="2400" b="0" i="1" dirty="0">
                <a:solidFill>
                  <a:schemeClr val="accent1"/>
                </a:solidFill>
                <a:latin typeface="Tahoma"/>
                <a:cs typeface="Tahoma"/>
              </a:rPr>
              <a:t>¿Por qué y cómo debe referirse a la Carta Humanitaria en su trabajo?</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a:lnSpc>
                <a:spcPct val="110000"/>
              </a:lnSpc>
            </a:pPr>
            <a:r>
              <a:rPr lang="es-ES" sz="2800" b="1" dirty="0">
                <a:solidFill>
                  <a:schemeClr val="tx2"/>
                </a:solidFill>
                <a:latin typeface="Tahoma"/>
                <a:cs typeface="Tahoma"/>
              </a:rPr>
              <a:t>Esfera y la Carta Humanitaria</a:t>
            </a:r>
            <a:endParaRPr lang="es-ES" sz="2800" b="1" dirty="0">
              <a:latin typeface="Tahoma"/>
              <a:cs typeface="Tahoma"/>
            </a:endParaRPr>
          </a:p>
        </p:txBody>
      </p:sp>
      <p:pic>
        <p:nvPicPr>
          <p:cNvPr id="8" name="Picture 7" descr="Spanish-Sphere-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0448" y="498334"/>
            <a:ext cx="2940100" cy="1198091"/>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825720" cy="1081760"/>
          </a:xfrm>
        </p:spPr>
        <p:txBody>
          <a:bodyPr/>
          <a:lstStyle/>
          <a:p>
            <a:r>
              <a:rPr lang="es-ES" sz="2600" dirty="0"/>
              <a:t>Papeles y responsabilidades de los diferentes actores involucrados</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2" name="Object 1"/>
          <p:cNvGraphicFramePr>
            <a:graphicFrameLocks noChangeAspect="1"/>
          </p:cNvGraphicFramePr>
          <p:nvPr>
            <p:extLst>
              <p:ext uri="{D42A27DB-BD31-4B8C-83A1-F6EECF244321}">
                <p14:modId xmlns:p14="http://schemas.microsoft.com/office/powerpoint/2010/main" val="2949059468"/>
              </p:ext>
            </p:extLst>
          </p:nvPr>
        </p:nvGraphicFramePr>
        <p:xfrm>
          <a:off x="1472401" y="1422071"/>
          <a:ext cx="6690360" cy="4495800"/>
        </p:xfrm>
        <a:graphic>
          <a:graphicData uri="http://schemas.openxmlformats.org/presentationml/2006/ole">
            <mc:AlternateContent xmlns:mc="http://schemas.openxmlformats.org/markup-compatibility/2006">
              <mc:Choice xmlns:v="urn:schemas-microsoft-com:vml" Requires="v">
                <p:oleObj spid="_x0000_s7193" name="Document" r:id="rId4" imgW="5575300" imgH="3746500" progId="Word.Document.12">
                  <p:embed/>
                </p:oleObj>
              </mc:Choice>
              <mc:Fallback>
                <p:oleObj name="Document" r:id="rId4" imgW="5575300" imgH="3746500" progId="Word.Document.12">
                  <p:embed/>
                  <p:pic>
                    <p:nvPicPr>
                      <p:cNvPr id="0" name=""/>
                      <p:cNvPicPr/>
                      <p:nvPr/>
                    </p:nvPicPr>
                    <p:blipFill>
                      <a:blip r:embed="rId5"/>
                      <a:stretch>
                        <a:fillRect/>
                      </a:stretch>
                    </p:blipFill>
                    <p:spPr>
                      <a:xfrm>
                        <a:off x="1472401" y="1422071"/>
                        <a:ext cx="6690360" cy="4495800"/>
                      </a:xfrm>
                      <a:prstGeom prst="rect">
                        <a:avLst/>
                      </a:prstGeom>
                    </p:spPr>
                  </p:pic>
                </p:oleObj>
              </mc:Fallback>
            </mc:AlternateContent>
          </a:graphicData>
        </a:graphic>
      </p:graphicFrame>
    </p:spTree>
    <p:extLst>
      <p:ext uri="{BB962C8B-B14F-4D97-AF65-F5344CB8AC3E}">
        <p14:creationId xmlns:p14="http://schemas.microsoft.com/office/powerpoint/2010/main" val="10317180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8229600" cy="1081760"/>
          </a:xfrm>
        </p:spPr>
        <p:txBody>
          <a:bodyPr/>
          <a:lstStyle/>
          <a:p>
            <a:r>
              <a:rPr lang="es-ES" sz="2600" dirty="0" smtClean="0"/>
              <a:t>Traducir el derecho a vivir con dignidad en acciones</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7" name="Picture 6" descr="clock-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3290" y="57506"/>
            <a:ext cx="1031799" cy="900000"/>
          </a:xfrm>
          <a:prstGeom prst="rect">
            <a:avLst/>
          </a:prstGeom>
        </p:spPr>
      </p:pic>
      <p:graphicFrame>
        <p:nvGraphicFramePr>
          <p:cNvPr id="2" name="Object 1"/>
          <p:cNvGraphicFramePr>
            <a:graphicFrameLocks noChangeAspect="1"/>
          </p:cNvGraphicFramePr>
          <p:nvPr>
            <p:extLst>
              <p:ext uri="{D42A27DB-BD31-4B8C-83A1-F6EECF244321}">
                <p14:modId xmlns:p14="http://schemas.microsoft.com/office/powerpoint/2010/main" val="3938632056"/>
              </p:ext>
            </p:extLst>
          </p:nvPr>
        </p:nvGraphicFramePr>
        <p:xfrm>
          <a:off x="2236227" y="1349074"/>
          <a:ext cx="4652645" cy="4425950"/>
        </p:xfrm>
        <a:graphic>
          <a:graphicData uri="http://schemas.openxmlformats.org/presentationml/2006/ole">
            <mc:AlternateContent xmlns:mc="http://schemas.openxmlformats.org/markup-compatibility/2006">
              <mc:Choice xmlns:v="urn:schemas-microsoft-com:vml" Requires="v">
                <p:oleObj spid="_x0000_s8216" name="Document" r:id="rId5" imgW="5473700" imgH="5207000" progId="Word.Document.12">
                  <p:embed/>
                </p:oleObj>
              </mc:Choice>
              <mc:Fallback>
                <p:oleObj name="Document" r:id="rId5" imgW="5473700" imgH="5207000" progId="Word.Document.12">
                  <p:embed/>
                  <p:pic>
                    <p:nvPicPr>
                      <p:cNvPr id="0" name=""/>
                      <p:cNvPicPr/>
                      <p:nvPr/>
                    </p:nvPicPr>
                    <p:blipFill>
                      <a:blip r:embed="rId6"/>
                      <a:stretch>
                        <a:fillRect/>
                      </a:stretch>
                    </p:blipFill>
                    <p:spPr>
                      <a:xfrm>
                        <a:off x="2236227" y="1349074"/>
                        <a:ext cx="4652645" cy="4425950"/>
                      </a:xfrm>
                      <a:prstGeom prst="rect">
                        <a:avLst/>
                      </a:prstGeom>
                    </p:spPr>
                  </p:pic>
                </p:oleObj>
              </mc:Fallback>
            </mc:AlternateContent>
          </a:graphicData>
        </a:graphic>
      </p:graphicFrame>
    </p:spTree>
    <p:extLst>
      <p:ext uri="{BB962C8B-B14F-4D97-AF65-F5344CB8AC3E}">
        <p14:creationId xmlns:p14="http://schemas.microsoft.com/office/powerpoint/2010/main" val="14230235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t>Posibles respuestas</a:t>
            </a:r>
            <a:endParaRPr lang="es-ES"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6" name="Object 5"/>
          <p:cNvGraphicFramePr>
            <a:graphicFrameLocks noChangeAspect="1"/>
          </p:cNvGraphicFramePr>
          <p:nvPr>
            <p:extLst>
              <p:ext uri="{D42A27DB-BD31-4B8C-83A1-F6EECF244321}">
                <p14:modId xmlns:p14="http://schemas.microsoft.com/office/powerpoint/2010/main" val="1201156596"/>
              </p:ext>
            </p:extLst>
          </p:nvPr>
        </p:nvGraphicFramePr>
        <p:xfrm>
          <a:off x="1370605" y="1306239"/>
          <a:ext cx="6984365" cy="4479925"/>
        </p:xfrm>
        <a:graphic>
          <a:graphicData uri="http://schemas.openxmlformats.org/presentationml/2006/ole">
            <mc:AlternateContent xmlns:mc="http://schemas.openxmlformats.org/markup-compatibility/2006">
              <mc:Choice xmlns:v="urn:schemas-microsoft-com:vml" Requires="v">
                <p:oleObj spid="_x0000_s9240" name="Document" r:id="rId4" imgW="8216900" imgH="5270500" progId="Word.Document.12">
                  <p:embed/>
                </p:oleObj>
              </mc:Choice>
              <mc:Fallback>
                <p:oleObj name="Document" r:id="rId4" imgW="8216900" imgH="5270500" progId="Word.Document.12">
                  <p:embed/>
                  <p:pic>
                    <p:nvPicPr>
                      <p:cNvPr id="0" name=""/>
                      <p:cNvPicPr/>
                      <p:nvPr/>
                    </p:nvPicPr>
                    <p:blipFill>
                      <a:blip r:embed="rId5"/>
                      <a:stretch>
                        <a:fillRect/>
                      </a:stretch>
                    </p:blipFill>
                    <p:spPr>
                      <a:xfrm>
                        <a:off x="1370605" y="1306239"/>
                        <a:ext cx="6984365" cy="4479925"/>
                      </a:xfrm>
                      <a:prstGeom prst="rect">
                        <a:avLst/>
                      </a:prstGeom>
                    </p:spPr>
                  </p:pic>
                </p:oleObj>
              </mc:Fallback>
            </mc:AlternateContent>
          </a:graphicData>
        </a:graphic>
      </p:graphicFrame>
    </p:spTree>
    <p:extLst>
      <p:ext uri="{BB962C8B-B14F-4D97-AF65-F5344CB8AC3E}">
        <p14:creationId xmlns:p14="http://schemas.microsoft.com/office/powerpoint/2010/main" val="99964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¿Cuáles son nuestros compromisos como organizaciones humanitarias?</a:t>
            </a:r>
          </a:p>
        </p:txBody>
      </p:sp>
      <p:sp>
        <p:nvSpPr>
          <p:cNvPr id="3" name="Content Placeholder 2"/>
          <p:cNvSpPr>
            <a:spLocks noGrp="1"/>
          </p:cNvSpPr>
          <p:nvPr>
            <p:ph idx="1"/>
          </p:nvPr>
        </p:nvSpPr>
        <p:spPr>
          <a:xfrm>
            <a:off x="457199" y="1340442"/>
            <a:ext cx="8110253" cy="4785722"/>
          </a:xfrm>
        </p:spPr>
        <p:txBody>
          <a:bodyPr/>
          <a:lstStyle/>
          <a:p>
            <a:pPr marL="357188" indent="-357188">
              <a:spcBef>
                <a:spcPts val="1600"/>
              </a:spcBef>
            </a:pPr>
            <a:r>
              <a:rPr lang="es-ES" dirty="0" smtClean="0"/>
              <a:t>1.	</a:t>
            </a:r>
            <a:r>
              <a:rPr lang="es-ES" b="1" dirty="0" smtClean="0">
                <a:solidFill>
                  <a:srgbClr val="004386"/>
                </a:solidFill>
              </a:rPr>
              <a:t>Centrado en las personas</a:t>
            </a:r>
            <a:r>
              <a:rPr lang="es-ES" dirty="0" smtClean="0"/>
              <a:t>: las personas afectadas por un desastre deben poder participar plenamente en las tareas de prevención y respuesta.</a:t>
            </a:r>
            <a:endParaRPr lang="es-ES" dirty="0"/>
          </a:p>
          <a:p>
            <a:pPr marL="357188" indent="-357188">
              <a:spcBef>
                <a:spcPts val="1600"/>
              </a:spcBef>
            </a:pPr>
            <a:r>
              <a:rPr lang="es-ES" dirty="0" smtClean="0"/>
              <a:t>2.	</a:t>
            </a:r>
            <a:r>
              <a:rPr lang="es-ES" b="1" dirty="0" smtClean="0">
                <a:solidFill>
                  <a:srgbClr val="004386"/>
                </a:solidFill>
              </a:rPr>
              <a:t>Minimizar </a:t>
            </a:r>
            <a:r>
              <a:rPr lang="es-ES" b="1" dirty="0">
                <a:solidFill>
                  <a:srgbClr val="004386"/>
                </a:solidFill>
              </a:rPr>
              <a:t>los efectos adversos</a:t>
            </a:r>
            <a:r>
              <a:rPr lang="es-ES" dirty="0" smtClean="0"/>
              <a:t>: las organizaciones humanitarias deben hacer todo lo posible por no causar daño, y en especial en situaciones de conflicto, por no hacer que las personas sean vulnerables a los ataques, y por no avivar el conflicto. </a:t>
            </a:r>
            <a:endParaRPr lang="es-ES" dirty="0"/>
          </a:p>
          <a:p>
            <a:pPr marL="357188" indent="-357188">
              <a:spcBef>
                <a:spcPts val="1600"/>
              </a:spcBef>
            </a:pPr>
            <a:r>
              <a:rPr lang="es-ES" dirty="0" smtClean="0"/>
              <a:t>3.	Actuar de acuerdo con el </a:t>
            </a:r>
            <a:r>
              <a:rPr lang="es-ES" b="1" dirty="0">
                <a:solidFill>
                  <a:srgbClr val="004386"/>
                </a:solidFill>
              </a:rPr>
              <a:t>Código de </a:t>
            </a:r>
            <a:r>
              <a:rPr lang="es-ES" b="1" dirty="0" smtClean="0">
                <a:solidFill>
                  <a:srgbClr val="004386"/>
                </a:solidFill>
              </a:rPr>
              <a:t>Conducta</a:t>
            </a:r>
            <a:r>
              <a:rPr lang="es-ES" dirty="0"/>
              <a:t>.</a:t>
            </a:r>
            <a:endParaRPr lang="es-ES" b="1" dirty="0">
              <a:solidFill>
                <a:srgbClr val="004386"/>
              </a:solidFill>
            </a:endParaRPr>
          </a:p>
          <a:p>
            <a:pPr marL="357188" indent="-357188">
              <a:spcBef>
                <a:spcPts val="1600"/>
              </a:spcBef>
            </a:pPr>
            <a:r>
              <a:rPr lang="es-ES" dirty="0" smtClean="0"/>
              <a:t>4.	</a:t>
            </a:r>
            <a:r>
              <a:rPr lang="es-ES" b="1" dirty="0" smtClean="0">
                <a:solidFill>
                  <a:srgbClr val="004386"/>
                </a:solidFill>
              </a:rPr>
              <a:t>Rendición </a:t>
            </a:r>
            <a:r>
              <a:rPr lang="es-ES" b="1" dirty="0">
                <a:solidFill>
                  <a:srgbClr val="004386"/>
                </a:solidFill>
              </a:rPr>
              <a:t>de cuentas</a:t>
            </a:r>
            <a:r>
              <a:rPr lang="es-ES" dirty="0" smtClean="0"/>
              <a:t>: Comprometerse a tratar de alcanzar las normas sistemáticamente, y esperamos rendir cuentas al respecto.</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spTree>
    <p:extLst>
      <p:ext uri="{BB962C8B-B14F-4D97-AF65-F5344CB8AC3E}">
        <p14:creationId xmlns:p14="http://schemas.microsoft.com/office/powerpoint/2010/main" val="1534811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218968" cy="1081760"/>
          </a:xfrm>
        </p:spPr>
        <p:txBody>
          <a:bodyPr/>
          <a:lstStyle/>
          <a:p>
            <a:r>
              <a:rPr lang="es-ES" sz="2600" dirty="0" smtClean="0"/>
              <a:t>¿Qué queremos decir por “centrado en las personas”?</a:t>
            </a:r>
            <a:endParaRPr lang="es-ES" sz="2600"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5" name="Picture 4" descr="woman-in-blu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080" y="1275088"/>
            <a:ext cx="2560625" cy="4348074"/>
          </a:xfrm>
          <a:prstGeom prst="rect">
            <a:avLst/>
          </a:prstGeom>
        </p:spPr>
      </p:pic>
    </p:spTree>
    <p:extLst>
      <p:ext uri="{BB962C8B-B14F-4D97-AF65-F5344CB8AC3E}">
        <p14:creationId xmlns:p14="http://schemas.microsoft.com/office/powerpoint/2010/main" val="6483473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¿Qué queremos decir por </a:t>
            </a:r>
            <a:r>
              <a:rPr lang="es-ES" sz="2600" dirty="0" smtClean="0"/>
              <a:t>“minimizar </a:t>
            </a:r>
            <a:r>
              <a:rPr lang="es-ES" sz="2600" dirty="0"/>
              <a:t>los efectos </a:t>
            </a:r>
            <a:r>
              <a:rPr lang="es-ES" sz="2600" dirty="0" smtClean="0"/>
              <a:t>adversos”?</a:t>
            </a:r>
            <a:endParaRPr lang="es-ES" sz="2600" dirty="0"/>
          </a:p>
        </p:txBody>
      </p:sp>
      <p:sp>
        <p:nvSpPr>
          <p:cNvPr id="3" name="Content Placeholder 2"/>
          <p:cNvSpPr>
            <a:spLocks noGrp="1"/>
          </p:cNvSpPr>
          <p:nvPr>
            <p:ph idx="1"/>
          </p:nvPr>
        </p:nvSpPr>
        <p:spPr>
          <a:xfrm>
            <a:off x="6999069" y="1230678"/>
            <a:ext cx="1687730" cy="4514399"/>
          </a:xfrm>
        </p:spPr>
        <p:txBody>
          <a:bodyPr/>
          <a:lstStyle/>
          <a:p>
            <a:r>
              <a:rPr lang="es-ES" sz="2000" dirty="0"/>
              <a:t>A veces, los intentos de proporcionar asistencia humanitaria pueden tener efectos </a:t>
            </a:r>
            <a:r>
              <a:rPr lang="es-ES" sz="2000" dirty="0" smtClean="0"/>
              <a:t>adversos involuntarios</a:t>
            </a:r>
            <a:r>
              <a:rPr lang="es-ES" sz="2000" dirty="0"/>
              <a:t>.</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6" name="Picture 5" descr="Letouze_I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910" y="1230678"/>
            <a:ext cx="6363846" cy="4514399"/>
          </a:xfrm>
          <a:prstGeom prst="rect">
            <a:avLst/>
          </a:prstGeom>
        </p:spPr>
      </p:pic>
    </p:spTree>
    <p:extLst>
      <p:ext uri="{BB962C8B-B14F-4D97-AF65-F5344CB8AC3E}">
        <p14:creationId xmlns:p14="http://schemas.microsoft.com/office/powerpoint/2010/main" val="27291540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¿Qué queremos decir por </a:t>
            </a:r>
            <a:r>
              <a:rPr lang="es-ES" sz="2600" dirty="0" smtClean="0"/>
              <a:t>“respetar </a:t>
            </a:r>
            <a:r>
              <a:rPr lang="es-ES" sz="2600" dirty="0"/>
              <a:t>el Código de </a:t>
            </a:r>
            <a:r>
              <a:rPr lang="es-ES" sz="2600" dirty="0" smtClean="0"/>
              <a:t>conducta”?</a:t>
            </a:r>
            <a:endParaRPr lang="es-ES" sz="2600"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sp>
        <p:nvSpPr>
          <p:cNvPr id="6" name="Content Placeholder 2"/>
          <p:cNvSpPr>
            <a:spLocks noGrp="1"/>
          </p:cNvSpPr>
          <p:nvPr>
            <p:ph idx="1"/>
          </p:nvPr>
        </p:nvSpPr>
        <p:spPr>
          <a:xfrm>
            <a:off x="634888" y="1389022"/>
            <a:ext cx="2949332" cy="4303620"/>
          </a:xfrm>
          <a:ln w="88900" cmpd="thickThin">
            <a:solidFill>
              <a:schemeClr val="tx1"/>
            </a:solidFill>
            <a:miter lim="800000"/>
          </a:ln>
        </p:spPr>
        <p:txBody>
          <a:bodyPr tIns="576000"/>
          <a:lstStyle/>
          <a:p>
            <a:pPr algn="ctr"/>
            <a:r>
              <a:rPr lang="es-ES" sz="1600" b="1" dirty="0"/>
              <a:t>Código de </a:t>
            </a:r>
            <a:r>
              <a:rPr lang="es-ES" sz="1600" b="1" dirty="0" smtClean="0"/>
              <a:t>conducta</a:t>
            </a:r>
          </a:p>
          <a:p>
            <a:pPr algn="ctr"/>
            <a:r>
              <a:rPr lang="es-ES" sz="1100" dirty="0" smtClean="0"/>
              <a:t>relativo </a:t>
            </a:r>
          </a:p>
          <a:p>
            <a:pPr algn="ctr"/>
            <a:r>
              <a:rPr lang="es-ES" sz="1100" dirty="0" smtClean="0"/>
              <a:t>al socorro en casos de desastre para el Movimiento Internacional de la Cruz Roja</a:t>
            </a:r>
            <a:br>
              <a:rPr lang="es-ES" sz="1100" dirty="0" smtClean="0"/>
            </a:br>
            <a:r>
              <a:rPr lang="es-ES" sz="1100" dirty="0" smtClean="0"/>
              <a:t> y de la Media Luna Roja y las organizaciones no gubernamentales (ONG)</a:t>
            </a:r>
            <a:endParaRPr lang="es-ES" sz="1100" dirty="0"/>
          </a:p>
        </p:txBody>
      </p:sp>
    </p:spTree>
    <p:extLst>
      <p:ext uri="{BB962C8B-B14F-4D97-AF65-F5344CB8AC3E}">
        <p14:creationId xmlns:p14="http://schemas.microsoft.com/office/powerpoint/2010/main" val="35449300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urtadha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898" y="1213369"/>
            <a:ext cx="6649635" cy="4701916"/>
          </a:xfrm>
          <a:prstGeom prst="rect">
            <a:avLst/>
          </a:prstGeom>
        </p:spPr>
      </p:pic>
      <p:sp>
        <p:nvSpPr>
          <p:cNvPr id="2" name="Title 1"/>
          <p:cNvSpPr>
            <a:spLocks noGrp="1"/>
          </p:cNvSpPr>
          <p:nvPr>
            <p:ph type="title"/>
          </p:nvPr>
        </p:nvSpPr>
        <p:spPr/>
        <p:txBody>
          <a:bodyPr/>
          <a:lstStyle/>
          <a:p>
            <a:r>
              <a:rPr lang="es-ES" dirty="0" smtClean="0"/>
              <a:t>¿Qué queremos decir por “rendición de cuentas”?</a:t>
            </a:r>
            <a:endParaRPr lang="es-ES"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spTree>
    <p:extLst>
      <p:ext uri="{BB962C8B-B14F-4D97-AF65-F5344CB8AC3E}">
        <p14:creationId xmlns:p14="http://schemas.microsoft.com/office/powerpoint/2010/main" val="927861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Mensajes clave</a:t>
            </a:r>
            <a:endParaRPr lang="es-ES" dirty="0"/>
          </a:p>
        </p:txBody>
      </p:sp>
      <p:sp>
        <p:nvSpPr>
          <p:cNvPr id="3" name="Content Placeholder 2"/>
          <p:cNvSpPr>
            <a:spLocks noGrp="1"/>
          </p:cNvSpPr>
          <p:nvPr>
            <p:ph idx="1"/>
          </p:nvPr>
        </p:nvSpPr>
        <p:spPr/>
        <p:txBody>
          <a:bodyPr/>
          <a:lstStyle/>
          <a:p>
            <a:pPr lvl="1">
              <a:spcBef>
                <a:spcPts val="1600"/>
              </a:spcBef>
            </a:pPr>
            <a:r>
              <a:rPr lang="es-ES" sz="2000" dirty="0" smtClean="0"/>
              <a:t>La Carta Humanitaria es la espina dorsal del Proyecto Esfera, y se articula en torno a </a:t>
            </a:r>
            <a:r>
              <a:rPr lang="es-ES" sz="2000" dirty="0">
                <a:solidFill>
                  <a:srgbClr val="579305"/>
                </a:solidFill>
              </a:rPr>
              <a:t>tres</a:t>
            </a:r>
            <a:r>
              <a:rPr lang="es-ES" sz="2000" dirty="0" smtClean="0"/>
              <a:t> </a:t>
            </a:r>
            <a:r>
              <a:rPr lang="es-ES" sz="2000" dirty="0" smtClean="0">
                <a:solidFill>
                  <a:srgbClr val="579305"/>
                </a:solidFill>
              </a:rPr>
              <a:t>“derechos”</a:t>
            </a:r>
            <a:r>
              <a:rPr lang="es-ES" sz="2000" dirty="0" smtClean="0"/>
              <a:t>, soportada tanto por instrumentos legales como por principios éticos humanitarios. </a:t>
            </a:r>
            <a:r>
              <a:rPr lang="es-ES" sz="2000" i="1" dirty="0">
                <a:solidFill>
                  <a:schemeClr val="accent1"/>
                </a:solidFill>
              </a:rPr>
              <a:t>El derecho a vivir con dignidad, el derecho a recibir protección y seguridad, y el derecho a recibir asistencia humanitaria. </a:t>
            </a:r>
          </a:p>
          <a:p>
            <a:pPr lvl="1">
              <a:spcBef>
                <a:spcPts val="1600"/>
              </a:spcBef>
            </a:pPr>
            <a:r>
              <a:rPr lang="es-ES" sz="2000" dirty="0" smtClean="0"/>
              <a:t>La Carta Humanitaria proporciona orientación a partes interesadas en cuanto a </a:t>
            </a:r>
            <a:r>
              <a:rPr lang="es-ES" sz="2000" dirty="0">
                <a:solidFill>
                  <a:srgbClr val="579305"/>
                </a:solidFill>
              </a:rPr>
              <a:t>papeles y responsabilidades </a:t>
            </a:r>
            <a:r>
              <a:rPr lang="es-ES" sz="2000" dirty="0" smtClean="0"/>
              <a:t>en la acción humanitaria.</a:t>
            </a:r>
          </a:p>
          <a:p>
            <a:pPr lvl="1">
              <a:spcBef>
                <a:spcPts val="1600"/>
              </a:spcBef>
            </a:pPr>
            <a:r>
              <a:rPr lang="es-ES" sz="2000" dirty="0" smtClean="0"/>
              <a:t>La Carta Humanitaria es </a:t>
            </a:r>
            <a:r>
              <a:rPr lang="es-ES" sz="2000" dirty="0">
                <a:solidFill>
                  <a:srgbClr val="579305"/>
                </a:solidFill>
              </a:rPr>
              <a:t>la base ética y legal de la acción </a:t>
            </a:r>
            <a:r>
              <a:rPr lang="es-ES" sz="2000" dirty="0" smtClean="0"/>
              <a:t>de las organizaciones humanitarias que respaldan Esfera, y se traducen en cuatro compromisos: </a:t>
            </a:r>
            <a:r>
              <a:rPr lang="es-ES" sz="2000" i="1" dirty="0">
                <a:solidFill>
                  <a:srgbClr val="579305"/>
                </a:solidFill>
              </a:rPr>
              <a:t>la asistencia humanitaria debe estar centrada en las personas, minimizar efectos adversos, respetar el Código de </a:t>
            </a:r>
            <a:r>
              <a:rPr lang="es-ES" sz="2000" i="1" dirty="0" smtClean="0">
                <a:solidFill>
                  <a:srgbClr val="579305"/>
                </a:solidFill>
              </a:rPr>
              <a:t>conducta </a:t>
            </a:r>
            <a:r>
              <a:rPr lang="es-ES" sz="2000" i="1" dirty="0">
                <a:solidFill>
                  <a:srgbClr val="579305"/>
                </a:solidFill>
              </a:rPr>
              <a:t>y la rendición de cuentas</a:t>
            </a:r>
            <a:r>
              <a:rPr lang="es-ES" sz="2000" dirty="0" smtClean="0"/>
              <a:t>.</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spTree>
    <p:extLst>
      <p:ext uri="{BB962C8B-B14F-4D97-AF65-F5344CB8AC3E}">
        <p14:creationId xmlns:p14="http://schemas.microsoft.com/office/powerpoint/2010/main" val="2086184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720315" cy="1081760"/>
          </a:xfrm>
        </p:spPr>
        <p:txBody>
          <a:bodyPr/>
          <a:lstStyle/>
          <a:p>
            <a:r>
              <a:rPr lang="es-ES" sz="2400" dirty="0"/>
              <a:t>Visión general: Fuentes de derecho internacional para la Carta Humanitaria de Esfera</a:t>
            </a:r>
          </a:p>
        </p:txBody>
      </p:sp>
      <p:graphicFrame>
        <p:nvGraphicFramePr>
          <p:cNvPr id="3" name="Object 2"/>
          <p:cNvGraphicFramePr>
            <a:graphicFrameLocks noChangeAspect="1"/>
          </p:cNvGraphicFramePr>
          <p:nvPr>
            <p:extLst>
              <p:ext uri="{D42A27DB-BD31-4B8C-83A1-F6EECF244321}">
                <p14:modId xmlns:p14="http://schemas.microsoft.com/office/powerpoint/2010/main" val="4137474011"/>
              </p:ext>
            </p:extLst>
          </p:nvPr>
        </p:nvGraphicFramePr>
        <p:xfrm>
          <a:off x="603748" y="1152769"/>
          <a:ext cx="7221416" cy="5663856"/>
        </p:xfrm>
        <a:graphic>
          <a:graphicData uri="http://schemas.openxmlformats.org/presentationml/2006/ole">
            <mc:AlternateContent xmlns:mc="http://schemas.openxmlformats.org/markup-compatibility/2006">
              <mc:Choice xmlns:v="urn:schemas-microsoft-com:vml" Requires="v">
                <p:oleObj spid="_x0000_s1056" name="Document" r:id="rId4" imgW="9067800" imgH="7112000" progId="Word.Document.12">
                  <p:embed/>
                </p:oleObj>
              </mc:Choice>
              <mc:Fallback>
                <p:oleObj name="Document" r:id="rId4" imgW="9067800" imgH="7112000" progId="Word.Document.12">
                  <p:embed/>
                  <p:pic>
                    <p:nvPicPr>
                      <p:cNvPr id="0" name=""/>
                      <p:cNvPicPr/>
                      <p:nvPr/>
                    </p:nvPicPr>
                    <p:blipFill>
                      <a:blip r:embed="rId5"/>
                      <a:stretch>
                        <a:fillRect/>
                      </a:stretch>
                    </p:blipFill>
                    <p:spPr>
                      <a:xfrm>
                        <a:off x="603748" y="1152769"/>
                        <a:ext cx="7221416" cy="5663856"/>
                      </a:xfrm>
                      <a:prstGeom prst="rect">
                        <a:avLst/>
                      </a:prstGeom>
                    </p:spPr>
                  </p:pic>
                </p:oleObj>
              </mc:Fallback>
            </mc:AlternateContent>
          </a:graphicData>
        </a:graphic>
      </p:graphicFrame>
      <p:sp>
        <p:nvSpPr>
          <p:cNvPr id="5" name="Content Placeholder 5"/>
          <p:cNvSpPr>
            <a:spLocks noGrp="1"/>
          </p:cNvSpPr>
          <p:nvPr/>
        </p:nvSpPr>
        <p:spPr>
          <a:xfrm>
            <a:off x="8126074" y="5989413"/>
            <a:ext cx="1017926" cy="827212"/>
          </a:xfrm>
          <a:prstGeom prst="rect">
            <a:avLst/>
          </a:prstGeom>
        </p:spPr>
        <p:txBody>
          <a:bodyPr vert="horz" wrap="square" lIns="91440" tIns="45720" rIns="91440" bIns="45720" rtlCol="0">
            <a:noAutofit/>
          </a:bodyPr>
          <a:lstStyle/>
          <a:p>
            <a:pPr algn="r">
              <a:spcBef>
                <a:spcPts val="215"/>
              </a:spcBef>
              <a:spcAft>
                <a:spcPts val="0"/>
              </a:spcAft>
            </a:pPr>
            <a:r>
              <a:rPr lang="es-ES" sz="800" i="1" dirty="0">
                <a:solidFill>
                  <a:srgbClr val="000000"/>
                </a:solidFill>
                <a:latin typeface="Tahoma"/>
                <a:ea typeface="ＭＳ 明朝"/>
                <a:cs typeface="Times New Roman"/>
              </a:rPr>
              <a:t>Fuente: adaptado del curso del CICR sobre el derecho internacional humanitario</a:t>
            </a:r>
            <a:endParaRPr lang="es-ES" sz="800" dirty="0">
              <a:effectLst/>
              <a:latin typeface="Times"/>
              <a:ea typeface="ＭＳ 明朝"/>
              <a:cs typeface="Times New Roman"/>
            </a:endParaRPr>
          </a:p>
        </p:txBody>
      </p:sp>
    </p:spTree>
    <p:extLst>
      <p:ext uri="{BB962C8B-B14F-4D97-AF65-F5344CB8AC3E}">
        <p14:creationId xmlns:p14="http://schemas.microsoft.com/office/powerpoint/2010/main" val="40196757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¿Cuáles son los tres derechos que forman el núcleo de la Carta Humanitaria de Esfera?</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3" name="Object 2"/>
          <p:cNvGraphicFramePr>
            <a:graphicFrameLocks noChangeAspect="1"/>
          </p:cNvGraphicFramePr>
          <p:nvPr>
            <p:extLst>
              <p:ext uri="{D42A27DB-BD31-4B8C-83A1-F6EECF244321}">
                <p14:modId xmlns:p14="http://schemas.microsoft.com/office/powerpoint/2010/main" val="671656129"/>
              </p:ext>
            </p:extLst>
          </p:nvPr>
        </p:nvGraphicFramePr>
        <p:xfrm>
          <a:off x="2234287" y="2064761"/>
          <a:ext cx="4754880" cy="2712720"/>
        </p:xfrm>
        <a:graphic>
          <a:graphicData uri="http://schemas.openxmlformats.org/presentationml/2006/ole">
            <mc:AlternateContent xmlns:mc="http://schemas.openxmlformats.org/markup-compatibility/2006">
              <mc:Choice xmlns:v="urn:schemas-microsoft-com:vml" Requires="v">
                <p:oleObj spid="_x0000_s3099" name="Document" r:id="rId4" imgW="3962400" imgH="2260600" progId="Word.Document.12">
                  <p:embed/>
                </p:oleObj>
              </mc:Choice>
              <mc:Fallback>
                <p:oleObj name="Document" r:id="rId4" imgW="3962400" imgH="2260600" progId="Word.Document.12">
                  <p:embed/>
                  <p:pic>
                    <p:nvPicPr>
                      <p:cNvPr id="0" name=""/>
                      <p:cNvPicPr/>
                      <p:nvPr/>
                    </p:nvPicPr>
                    <p:blipFill>
                      <a:blip r:embed="rId5"/>
                      <a:stretch>
                        <a:fillRect/>
                      </a:stretch>
                    </p:blipFill>
                    <p:spPr>
                      <a:xfrm>
                        <a:off x="2234287" y="2064761"/>
                        <a:ext cx="4754880" cy="2712720"/>
                      </a:xfrm>
                      <a:prstGeom prst="rect">
                        <a:avLst/>
                      </a:prstGeom>
                    </p:spPr>
                  </p:pic>
                </p:oleObj>
              </mc:Fallback>
            </mc:AlternateContent>
          </a:graphicData>
        </a:graphic>
      </p:graphicFrame>
    </p:spTree>
    <p:extLst>
      <p:ext uri="{BB962C8B-B14F-4D97-AF65-F5344CB8AC3E}">
        <p14:creationId xmlns:p14="http://schemas.microsoft.com/office/powerpoint/2010/main" val="26404924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ES" dirty="0" smtClean="0"/>
              <a:t>¿En qué situación nos encontramos y qué leyes son aplicables?</a:t>
            </a:r>
          </a:p>
        </p:txBody>
      </p:sp>
      <p:graphicFrame>
        <p:nvGraphicFramePr>
          <p:cNvPr id="2" name="Object 1"/>
          <p:cNvGraphicFramePr>
            <a:graphicFrameLocks noChangeAspect="1"/>
          </p:cNvGraphicFramePr>
          <p:nvPr>
            <p:extLst>
              <p:ext uri="{D42A27DB-BD31-4B8C-83A1-F6EECF244321}">
                <p14:modId xmlns:p14="http://schemas.microsoft.com/office/powerpoint/2010/main" val="2949347038"/>
              </p:ext>
            </p:extLst>
          </p:nvPr>
        </p:nvGraphicFramePr>
        <p:xfrm>
          <a:off x="698011" y="1262673"/>
          <a:ext cx="7388337" cy="5065130"/>
        </p:xfrm>
        <a:graphic>
          <a:graphicData uri="http://schemas.openxmlformats.org/presentationml/2006/ole">
            <mc:AlternateContent xmlns:mc="http://schemas.openxmlformats.org/markup-compatibility/2006">
              <mc:Choice xmlns:v="urn:schemas-microsoft-com:vml" Requires="v">
                <p:oleObj spid="_x0000_s2080" name="Document" r:id="rId4" imgW="6946900" imgH="4762500" progId="Word.Document.12">
                  <p:embed/>
                </p:oleObj>
              </mc:Choice>
              <mc:Fallback>
                <p:oleObj name="Document" r:id="rId4" imgW="6946900" imgH="4762500" progId="Word.Document.12">
                  <p:embed/>
                  <p:pic>
                    <p:nvPicPr>
                      <p:cNvPr id="0" name=""/>
                      <p:cNvPicPr/>
                      <p:nvPr/>
                    </p:nvPicPr>
                    <p:blipFill>
                      <a:blip r:embed="rId5"/>
                      <a:stretch>
                        <a:fillRect/>
                      </a:stretch>
                    </p:blipFill>
                    <p:spPr>
                      <a:xfrm>
                        <a:off x="698011" y="1262673"/>
                        <a:ext cx="7388337" cy="5065130"/>
                      </a:xfrm>
                      <a:prstGeom prst="rect">
                        <a:avLst/>
                      </a:prstGeom>
                    </p:spPr>
                  </p:pic>
                </p:oleObj>
              </mc:Fallback>
            </mc:AlternateContent>
          </a:graphicData>
        </a:graphic>
      </p:graphicFrame>
      <p:sp>
        <p:nvSpPr>
          <p:cNvPr id="4" name="Content Placeholder 5"/>
          <p:cNvSpPr>
            <a:spLocks noGrp="1"/>
          </p:cNvSpPr>
          <p:nvPr/>
        </p:nvSpPr>
        <p:spPr>
          <a:xfrm>
            <a:off x="3530593" y="6449917"/>
            <a:ext cx="4498994" cy="247395"/>
          </a:xfrm>
          <a:prstGeom prst="rect">
            <a:avLst/>
          </a:prstGeom>
        </p:spPr>
        <p:txBody>
          <a:bodyPr vert="horz" wrap="square" lIns="91440" tIns="45720" rIns="91440" bIns="45720" rtlCol="0">
            <a:noAutofit/>
          </a:bodyPr>
          <a:lstStyle/>
          <a:p>
            <a:pPr algn="r">
              <a:spcBef>
                <a:spcPts val="215"/>
              </a:spcBef>
              <a:spcAft>
                <a:spcPts val="0"/>
              </a:spcAft>
            </a:pPr>
            <a:r>
              <a:rPr lang="es-ES" sz="900" i="1" dirty="0">
                <a:solidFill>
                  <a:srgbClr val="000000"/>
                </a:solidFill>
                <a:latin typeface="Tahoma"/>
                <a:ea typeface="ＭＳ 明朝"/>
                <a:cs typeface="Times New Roman"/>
              </a:rPr>
              <a:t>Fuente: adaptado del curso del CICR sobre el derecho internacional humanitario</a:t>
            </a:r>
            <a:endParaRPr lang="es-ES" sz="1000" dirty="0">
              <a:effectLst/>
              <a:latin typeface="Times"/>
              <a:ea typeface="ＭＳ 明朝"/>
              <a:cs typeface="Times New Roman"/>
            </a:endParaRPr>
          </a:p>
        </p:txBody>
      </p:sp>
    </p:spTree>
    <p:extLst>
      <p:ext uri="{BB962C8B-B14F-4D97-AF65-F5344CB8AC3E}">
        <p14:creationId xmlns:p14="http://schemas.microsoft.com/office/powerpoint/2010/main" val="37889051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El derecho a vivir con dignidad</a:t>
            </a:r>
            <a:endParaRPr lang="es-ES"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3" name="Picture 2" descr="Letouze_II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239" y="1283020"/>
            <a:ext cx="6530482" cy="4632608"/>
          </a:xfrm>
          <a:prstGeom prst="rect">
            <a:avLst/>
          </a:prstGeom>
        </p:spPr>
      </p:pic>
    </p:spTree>
    <p:extLst>
      <p:ext uri="{BB962C8B-B14F-4D97-AF65-F5344CB8AC3E}">
        <p14:creationId xmlns:p14="http://schemas.microsoft.com/office/powerpoint/2010/main" val="2968006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El derecho a recibir asistencia humanitaria</a:t>
            </a:r>
            <a:endParaRPr lang="es-ES" dirty="0"/>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3" name="Picture 2" descr="McMillan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786" y="1173711"/>
            <a:ext cx="6728766" cy="4773266"/>
          </a:xfrm>
          <a:prstGeom prst="rect">
            <a:avLst/>
          </a:prstGeom>
        </p:spPr>
      </p:pic>
    </p:spTree>
    <p:extLst>
      <p:ext uri="{BB962C8B-B14F-4D97-AF65-F5344CB8AC3E}">
        <p14:creationId xmlns:p14="http://schemas.microsoft.com/office/powerpoint/2010/main" val="8110411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El derecho a la protección y a la seguridad</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pic>
        <p:nvPicPr>
          <p:cNvPr id="5" name="Picture 4" descr="Deren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022" y="1247954"/>
            <a:ext cx="6379014" cy="4513153"/>
          </a:xfrm>
          <a:prstGeom prst="rect">
            <a:avLst/>
          </a:prstGeom>
        </p:spPr>
      </p:pic>
    </p:spTree>
    <p:extLst>
      <p:ext uri="{BB962C8B-B14F-4D97-AF65-F5344CB8AC3E}">
        <p14:creationId xmlns:p14="http://schemas.microsoft.com/office/powerpoint/2010/main" val="3979232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McMillan_A6_Spanish.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779" y="2219498"/>
            <a:ext cx="2610000" cy="1851487"/>
          </a:xfrm>
          <a:prstGeom prst="rect">
            <a:avLst/>
          </a:prstGeom>
        </p:spPr>
      </p:pic>
      <p:pic>
        <p:nvPicPr>
          <p:cNvPr id="10" name="Picture 9" descr="Letouze_II_A6_Spanish.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7891" y="1194751"/>
            <a:ext cx="2607169" cy="1849480"/>
          </a:xfrm>
          <a:prstGeom prst="rect">
            <a:avLst/>
          </a:prstGeom>
          <a:ln>
            <a:solidFill>
              <a:srgbClr val="579305"/>
            </a:solidFill>
          </a:ln>
        </p:spPr>
      </p:pic>
      <p:pic>
        <p:nvPicPr>
          <p:cNvPr id="7" name="Picture 6" descr="Derenn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53869" y="4142763"/>
            <a:ext cx="2610000" cy="1846575"/>
          </a:xfrm>
          <a:prstGeom prst="rect">
            <a:avLst/>
          </a:prstGeom>
        </p:spPr>
      </p:pic>
      <p:sp>
        <p:nvSpPr>
          <p:cNvPr id="2" name="Title 1"/>
          <p:cNvSpPr>
            <a:spLocks noGrp="1"/>
          </p:cNvSpPr>
          <p:nvPr>
            <p:ph type="title"/>
          </p:nvPr>
        </p:nvSpPr>
        <p:spPr/>
        <p:txBody>
          <a:bodyPr/>
          <a:lstStyle/>
          <a:p>
            <a:r>
              <a:rPr lang="es-ES" sz="2600" dirty="0"/>
              <a:t>Estos tres derechos tienen una base tanto legal como ética</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9" name="Object 8"/>
          <p:cNvGraphicFramePr>
            <a:graphicFrameLocks noChangeAspect="1"/>
          </p:cNvGraphicFramePr>
          <p:nvPr>
            <p:extLst>
              <p:ext uri="{D42A27DB-BD31-4B8C-83A1-F6EECF244321}">
                <p14:modId xmlns:p14="http://schemas.microsoft.com/office/powerpoint/2010/main" val="2414338273"/>
              </p:ext>
            </p:extLst>
          </p:nvPr>
        </p:nvGraphicFramePr>
        <p:xfrm>
          <a:off x="2234287" y="2064761"/>
          <a:ext cx="4754880" cy="2712720"/>
        </p:xfrm>
        <a:graphic>
          <a:graphicData uri="http://schemas.openxmlformats.org/presentationml/2006/ole">
            <mc:AlternateContent xmlns:mc="http://schemas.openxmlformats.org/markup-compatibility/2006">
              <mc:Choice xmlns:v="urn:schemas-microsoft-com:vml" Requires="v">
                <p:oleObj spid="_x0000_s4123" name="Document" r:id="rId7" imgW="3962400" imgH="2260600" progId="Word.Document.12">
                  <p:embed/>
                </p:oleObj>
              </mc:Choice>
              <mc:Fallback>
                <p:oleObj name="Document" r:id="rId7" imgW="3962400" imgH="2260600" progId="Word.Document.12">
                  <p:embed/>
                  <p:pic>
                    <p:nvPicPr>
                      <p:cNvPr id="0" name=""/>
                      <p:cNvPicPr/>
                      <p:nvPr/>
                    </p:nvPicPr>
                    <p:blipFill>
                      <a:blip r:embed="rId8"/>
                      <a:stretch>
                        <a:fillRect/>
                      </a:stretch>
                    </p:blipFill>
                    <p:spPr>
                      <a:xfrm>
                        <a:off x="2234287" y="2064761"/>
                        <a:ext cx="4754880" cy="2712720"/>
                      </a:xfrm>
                      <a:prstGeom prst="rect">
                        <a:avLst/>
                      </a:prstGeom>
                    </p:spPr>
                  </p:pic>
                </p:oleObj>
              </mc:Fallback>
            </mc:AlternateContent>
          </a:graphicData>
        </a:graphic>
      </p:graphicFrame>
    </p:spTree>
    <p:extLst>
      <p:ext uri="{BB962C8B-B14F-4D97-AF65-F5344CB8AC3E}">
        <p14:creationId xmlns:p14="http://schemas.microsoft.com/office/powerpoint/2010/main" val="1995847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Base legal dentro del marco legal internacional</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3" name="Object 2"/>
          <p:cNvGraphicFramePr>
            <a:graphicFrameLocks noChangeAspect="1"/>
          </p:cNvGraphicFramePr>
          <p:nvPr>
            <p:extLst>
              <p:ext uri="{D42A27DB-BD31-4B8C-83A1-F6EECF244321}">
                <p14:modId xmlns:p14="http://schemas.microsoft.com/office/powerpoint/2010/main" val="315601570"/>
              </p:ext>
            </p:extLst>
          </p:nvPr>
        </p:nvGraphicFramePr>
        <p:xfrm>
          <a:off x="1143000" y="3289300"/>
          <a:ext cx="6858000" cy="279400"/>
        </p:xfrm>
        <a:graphic>
          <a:graphicData uri="http://schemas.openxmlformats.org/presentationml/2006/ole">
            <mc:AlternateContent xmlns:mc="http://schemas.openxmlformats.org/markup-compatibility/2006">
              <mc:Choice xmlns:v="urn:schemas-microsoft-com:vml" Requires="v">
                <p:oleObj spid="_x0000_s5167" name="Document" r:id="rId4" imgW="6858000" imgH="279400" progId="Word.Document.12">
                  <p:embed/>
                </p:oleObj>
              </mc:Choice>
              <mc:Fallback>
                <p:oleObj name="Document" r:id="rId4" imgW="6858000" imgH="279400" progId="Word.Document.12">
                  <p:embed/>
                  <p:pic>
                    <p:nvPicPr>
                      <p:cNvPr id="0" name=""/>
                      <p:cNvPicPr/>
                      <p:nvPr/>
                    </p:nvPicPr>
                    <p:blipFill>
                      <a:blip r:embed="rId5"/>
                      <a:stretch>
                        <a:fillRect/>
                      </a:stretch>
                    </p:blipFill>
                    <p:spPr>
                      <a:xfrm>
                        <a:off x="1143000" y="3289300"/>
                        <a:ext cx="6858000" cy="2794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698612636"/>
              </p:ext>
            </p:extLst>
          </p:nvPr>
        </p:nvGraphicFramePr>
        <p:xfrm>
          <a:off x="1461489" y="1422071"/>
          <a:ext cx="6903720" cy="4495800"/>
        </p:xfrm>
        <a:graphic>
          <a:graphicData uri="http://schemas.openxmlformats.org/presentationml/2006/ole">
            <mc:AlternateContent xmlns:mc="http://schemas.openxmlformats.org/markup-compatibility/2006">
              <mc:Choice xmlns:v="urn:schemas-microsoft-com:vml" Requires="v">
                <p:oleObj spid="_x0000_s5168" name="Document" r:id="rId6" imgW="5753100" imgH="3746500" progId="Word.Document.12">
                  <p:embed/>
                </p:oleObj>
              </mc:Choice>
              <mc:Fallback>
                <p:oleObj name="Document" r:id="rId6" imgW="5753100" imgH="3746500" progId="Word.Document.12">
                  <p:embed/>
                  <p:pic>
                    <p:nvPicPr>
                      <p:cNvPr id="0" name=""/>
                      <p:cNvPicPr/>
                      <p:nvPr/>
                    </p:nvPicPr>
                    <p:blipFill>
                      <a:blip r:embed="rId7"/>
                      <a:stretch>
                        <a:fillRect/>
                      </a:stretch>
                    </p:blipFill>
                    <p:spPr>
                      <a:xfrm>
                        <a:off x="1461489" y="1422071"/>
                        <a:ext cx="6903720" cy="4495800"/>
                      </a:xfrm>
                      <a:prstGeom prst="rect">
                        <a:avLst/>
                      </a:prstGeom>
                    </p:spPr>
                  </p:pic>
                </p:oleObj>
              </mc:Fallback>
            </mc:AlternateContent>
          </a:graphicData>
        </a:graphic>
      </p:graphicFrame>
    </p:spTree>
    <p:extLst>
      <p:ext uri="{BB962C8B-B14F-4D97-AF65-F5344CB8AC3E}">
        <p14:creationId xmlns:p14="http://schemas.microsoft.com/office/powerpoint/2010/main" val="1946234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600" dirty="0"/>
              <a:t>Principios humanitarios que sustentan la Carta Humanitaria</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graphicFrame>
        <p:nvGraphicFramePr>
          <p:cNvPr id="3" name="Object 2"/>
          <p:cNvGraphicFramePr>
            <a:graphicFrameLocks noChangeAspect="1"/>
          </p:cNvGraphicFramePr>
          <p:nvPr>
            <p:extLst>
              <p:ext uri="{D42A27DB-BD31-4B8C-83A1-F6EECF244321}">
                <p14:modId xmlns:p14="http://schemas.microsoft.com/office/powerpoint/2010/main" val="174441000"/>
              </p:ext>
            </p:extLst>
          </p:nvPr>
        </p:nvGraphicFramePr>
        <p:xfrm>
          <a:off x="1390740" y="1210631"/>
          <a:ext cx="6690360" cy="4709160"/>
        </p:xfrm>
        <a:graphic>
          <a:graphicData uri="http://schemas.openxmlformats.org/presentationml/2006/ole">
            <mc:AlternateContent xmlns:mc="http://schemas.openxmlformats.org/markup-compatibility/2006">
              <mc:Choice xmlns:v="urn:schemas-microsoft-com:vml" Requires="v">
                <p:oleObj spid="_x0000_s6169" name="Document" r:id="rId4" imgW="5575300" imgH="3924300" progId="Word.Document.12">
                  <p:embed/>
                </p:oleObj>
              </mc:Choice>
              <mc:Fallback>
                <p:oleObj name="Document" r:id="rId4" imgW="5575300" imgH="3924300" progId="Word.Document.12">
                  <p:embed/>
                  <p:pic>
                    <p:nvPicPr>
                      <p:cNvPr id="0" name=""/>
                      <p:cNvPicPr/>
                      <p:nvPr/>
                    </p:nvPicPr>
                    <p:blipFill>
                      <a:blip r:embed="rId5"/>
                      <a:stretch>
                        <a:fillRect/>
                      </a:stretch>
                    </p:blipFill>
                    <p:spPr>
                      <a:xfrm>
                        <a:off x="1390740" y="1210631"/>
                        <a:ext cx="6690360" cy="4709160"/>
                      </a:xfrm>
                      <a:prstGeom prst="rect">
                        <a:avLst/>
                      </a:prstGeom>
                    </p:spPr>
                  </p:pic>
                </p:oleObj>
              </mc:Fallback>
            </mc:AlternateContent>
          </a:graphicData>
        </a:graphic>
      </p:graphicFrame>
    </p:spTree>
    <p:extLst>
      <p:ext uri="{BB962C8B-B14F-4D97-AF65-F5344CB8AC3E}">
        <p14:creationId xmlns:p14="http://schemas.microsoft.com/office/powerpoint/2010/main" val="922336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t>Papeles y responsabilidades</a:t>
            </a:r>
            <a:endParaRPr lang="es-ES" dirty="0"/>
          </a:p>
        </p:txBody>
      </p:sp>
      <p:sp>
        <p:nvSpPr>
          <p:cNvPr id="6" name="Content Placeholder 5"/>
          <p:cNvSpPr>
            <a:spLocks noGrp="1"/>
          </p:cNvSpPr>
          <p:nvPr>
            <p:ph idx="1"/>
          </p:nvPr>
        </p:nvSpPr>
        <p:spPr>
          <a:xfrm>
            <a:off x="457200" y="1340442"/>
            <a:ext cx="8229600" cy="1903906"/>
          </a:xfrm>
        </p:spPr>
        <p:txBody>
          <a:bodyPr>
            <a:noAutofit/>
          </a:bodyPr>
          <a:lstStyle/>
          <a:p>
            <a:r>
              <a:rPr lang="es-ES" sz="2000" dirty="0"/>
              <a:t>Por grupo</a:t>
            </a:r>
          </a:p>
          <a:p>
            <a:pPr lvl="1"/>
            <a:r>
              <a:rPr lang="es-ES" sz="2000" dirty="0"/>
              <a:t>Grupo 1: Población, comunidad afectada</a:t>
            </a:r>
          </a:p>
          <a:p>
            <a:pPr lvl="1"/>
            <a:r>
              <a:rPr lang="es-ES" sz="2000" dirty="0"/>
              <a:t>Grupo 2: Instituciones estatales y locales</a:t>
            </a:r>
          </a:p>
          <a:p>
            <a:pPr lvl="1"/>
            <a:r>
              <a:rPr lang="es-ES" sz="2000" dirty="0"/>
              <a:t>Grupo 3: Organizaciones humanitarias locales, nacionales e internacionales</a:t>
            </a:r>
          </a:p>
        </p:txBody>
      </p:sp>
      <p:sp>
        <p:nvSpPr>
          <p:cNvPr id="4" name="Footer Placeholder 3"/>
          <p:cNvSpPr>
            <a:spLocks noGrp="1"/>
          </p:cNvSpPr>
          <p:nvPr>
            <p:ph type="ftr" sz="quarter" idx="3"/>
          </p:nvPr>
        </p:nvSpPr>
        <p:spPr/>
        <p:txBody>
          <a:bodyPr/>
          <a:lstStyle/>
          <a:p>
            <a:r>
              <a:rPr lang="es-ES" dirty="0" smtClean="0"/>
              <a:t>Módulo A9 – Esfera y la Carta Humanitaria</a:t>
            </a:r>
          </a:p>
          <a:p>
            <a:r>
              <a:rPr lang="es-ES" dirty="0" smtClean="0"/>
              <a:t>Paquete de capacitación Esfera 2015</a:t>
            </a:r>
          </a:p>
        </p:txBody>
      </p:sp>
      <p:sp>
        <p:nvSpPr>
          <p:cNvPr id="7" name="Content Placeholder 5"/>
          <p:cNvSpPr txBox="1">
            <a:spLocks/>
          </p:cNvSpPr>
          <p:nvPr/>
        </p:nvSpPr>
        <p:spPr>
          <a:xfrm>
            <a:off x="457745" y="3340988"/>
            <a:ext cx="5312690" cy="278571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chemeClr val="tx1"/>
                </a:solidFill>
                <a:latin typeface="Tahoma"/>
                <a:ea typeface="+mn-ea"/>
                <a:cs typeface="Tahoma"/>
              </a:defRPr>
            </a:lvl1pPr>
            <a:lvl2pPr marL="541338" indent="-365125" algn="l" defTabSz="457200" rtl="0" eaLnBrk="1" latinLnBrk="0" hangingPunct="1">
              <a:spcBef>
                <a:spcPts val="1000"/>
              </a:spcBef>
              <a:buClr>
                <a:schemeClr val="bg2"/>
              </a:buClr>
              <a:buFont typeface="Arial"/>
              <a:buChar char="•"/>
              <a:defRPr sz="2200" kern="1200">
                <a:solidFill>
                  <a:schemeClr val="tx1"/>
                </a:solidFill>
                <a:latin typeface="Tahoma"/>
                <a:ea typeface="+mn-ea"/>
                <a:cs typeface="Tahoma"/>
              </a:defRPr>
            </a:lvl2pPr>
            <a:lvl3pPr marL="1082675" indent="-365125" algn="l" defTabSz="457200" rtl="0" eaLnBrk="1" latinLnBrk="0" hangingPunct="1">
              <a:spcBef>
                <a:spcPts val="1000"/>
              </a:spcBef>
              <a:buClr>
                <a:schemeClr val="bg2"/>
              </a:buClr>
              <a:buFont typeface="Lucida Grande"/>
              <a:buChar char="-"/>
              <a:defRPr sz="2200" kern="1200">
                <a:solidFill>
                  <a:schemeClr val="tx1"/>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s-ES" sz="1800" dirty="0" smtClean="0"/>
              <a:t>Durante 5’, realizar un intercambio de ideas (</a:t>
            </a:r>
            <a:r>
              <a:rPr lang="es-ES" sz="1800" i="1" dirty="0" smtClean="0"/>
              <a:t>brainstorming</a:t>
            </a:r>
            <a:r>
              <a:rPr lang="es-ES" sz="1800" dirty="0" smtClean="0"/>
              <a:t>) acerca de los papeles y las responsabilidades de las partes interesadas que se representan durante una respuesta humanitaria.  Después de 5’, tome su Manual Esfera, hojee la Carta Humanitaria, y escriba en un rotafolio qué tipo de orientación se ofrece en ella. </a:t>
            </a:r>
          </a:p>
          <a:p>
            <a:pPr>
              <a:spcBef>
                <a:spcPts val="1200"/>
              </a:spcBef>
            </a:pPr>
            <a:r>
              <a:rPr lang="es-ES" sz="1800" dirty="0" smtClean="0"/>
              <a:t>Tendrá 3’ para presentar lo que ha averiguado en plenario.</a:t>
            </a:r>
            <a:endParaRPr lang="es-ES" sz="1800" dirty="0"/>
          </a:p>
        </p:txBody>
      </p:sp>
      <p:pic>
        <p:nvPicPr>
          <p:cNvPr id="8" name="Picture 7" descr="clock-1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3290" y="57506"/>
            <a:ext cx="1031799" cy="900000"/>
          </a:xfrm>
          <a:prstGeom prst="rect">
            <a:avLst/>
          </a:prstGeom>
        </p:spPr>
      </p:pic>
    </p:spTree>
    <p:extLst>
      <p:ext uri="{BB962C8B-B14F-4D97-AF65-F5344CB8AC3E}">
        <p14:creationId xmlns:p14="http://schemas.microsoft.com/office/powerpoint/2010/main" val="397673747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4212</TotalTime>
  <Words>2710</Words>
  <Application>Microsoft Office PowerPoint</Application>
  <PresentationFormat>On-screen Show (4:3)</PresentationFormat>
  <Paragraphs>174</Paragraphs>
  <Slides>20</Slides>
  <Notes>20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30" baseType="lpstr">
      <vt:lpstr>ＭＳ 明朝</vt:lpstr>
      <vt:lpstr>Arial</vt:lpstr>
      <vt:lpstr>Calibri</vt:lpstr>
      <vt:lpstr>Lucida Grande</vt:lpstr>
      <vt:lpstr>Lucida Sans Regular</vt:lpstr>
      <vt:lpstr>Tahoma</vt:lpstr>
      <vt:lpstr>Times</vt:lpstr>
      <vt:lpstr>Times New Roman</vt:lpstr>
      <vt:lpstr>Sphere</vt:lpstr>
      <vt:lpstr>Document</vt:lpstr>
      <vt:lpstr>PowerPoint Presentation</vt:lpstr>
      <vt:lpstr>¿Cuáles son los tres derechos que forman el núcleo de la Carta Humanitaria de Esfera?</vt:lpstr>
      <vt:lpstr>El derecho a vivir con dignidad</vt:lpstr>
      <vt:lpstr>El derecho a recibir asistencia humanitaria</vt:lpstr>
      <vt:lpstr>El derecho a la protección y a la seguridad</vt:lpstr>
      <vt:lpstr>Estos tres derechos tienen una base tanto legal como ética</vt:lpstr>
      <vt:lpstr>Base legal dentro del marco legal internacional</vt:lpstr>
      <vt:lpstr>Principios humanitarios que sustentan la Carta Humanitaria</vt:lpstr>
      <vt:lpstr>Papeles y responsabilidades</vt:lpstr>
      <vt:lpstr>Papeles y responsabilidades de los diferentes actores involucrados</vt:lpstr>
      <vt:lpstr>Traducir el derecho a vivir con dignidad en acciones</vt:lpstr>
      <vt:lpstr>Posibles respuestas</vt:lpstr>
      <vt:lpstr>¿Cuáles son nuestros compromisos como organizaciones humanitarias?</vt:lpstr>
      <vt:lpstr>¿Qué queremos decir por “centrado en las personas”?</vt:lpstr>
      <vt:lpstr>¿Qué queremos decir por “minimizar los efectos adversos”?</vt:lpstr>
      <vt:lpstr>¿Qué queremos decir por “respetar el Código de conducta”?</vt:lpstr>
      <vt:lpstr>¿Qué queremos decir por “rendición de cuentas”?</vt:lpstr>
      <vt:lpstr>Mensajes clave</vt:lpstr>
      <vt:lpstr>Visión general: Fuentes de derecho internacional para la Carta Humanitaria de Esfera</vt:lpstr>
      <vt:lpstr>¿En qué situación nos encontramos y qué leyes son aplicables?</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226</cp:revision>
  <dcterms:created xsi:type="dcterms:W3CDTF">2014-12-22T15:37:12Z</dcterms:created>
  <dcterms:modified xsi:type="dcterms:W3CDTF">2015-02-04T14:59:34Z</dcterms:modified>
</cp:coreProperties>
</file>