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73" r:id="rId4"/>
    <p:sldId id="382" r:id="rId5"/>
    <p:sldId id="265" r:id="rId6"/>
    <p:sldId id="257" r:id="rId7"/>
    <p:sldId id="263" r:id="rId8"/>
    <p:sldId id="264" r:id="rId9"/>
    <p:sldId id="270" r:id="rId10"/>
    <p:sldId id="258" r:id="rId11"/>
    <p:sldId id="385" r:id="rId12"/>
    <p:sldId id="386" r:id="rId13"/>
    <p:sldId id="363" r:id="rId14"/>
    <p:sldId id="387" r:id="rId15"/>
    <p:sldId id="389" r:id="rId16"/>
    <p:sldId id="384" r:id="rId17"/>
    <p:sldId id="383" r:id="rId18"/>
    <p:sldId id="267" r:id="rId19"/>
    <p:sldId id="388" r:id="rId20"/>
    <p:sldId id="390" r:id="rId21"/>
    <p:sldId id="392" r:id="rId22"/>
    <p:sldId id="391" r:id="rId23"/>
    <p:sldId id="396" r:id="rId24"/>
    <p:sldId id="394" r:id="rId25"/>
    <p:sldId id="395" r:id="rId26"/>
    <p:sldId id="402" r:id="rId27"/>
    <p:sldId id="399" r:id="rId28"/>
    <p:sldId id="401" r:id="rId29"/>
    <p:sldId id="268" r:id="rId30"/>
    <p:sldId id="398" r:id="rId31"/>
    <p:sldId id="377" r:id="rId32"/>
    <p:sldId id="381" r:id="rId33"/>
    <p:sldId id="269" r:id="rId34"/>
    <p:sldId id="260" r:id="rId35"/>
    <p:sldId id="261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D8D"/>
    <a:srgbClr val="000000"/>
    <a:srgbClr val="D9D9D9"/>
    <a:srgbClr val="00459D"/>
    <a:srgbClr val="773CBE"/>
    <a:srgbClr val="F8F8FA"/>
    <a:srgbClr val="B54500"/>
    <a:srgbClr val="625D6A"/>
    <a:srgbClr val="2E1F13"/>
    <a:srgbClr val="00B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00A585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A58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508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254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76477" autoAdjust="0"/>
  </p:normalViewPr>
  <p:slideViewPr>
    <p:cSldViewPr snapToGrid="0">
      <p:cViewPr varScale="1">
        <p:scale>
          <a:sx n="59" d="100"/>
          <a:sy n="59" d="100"/>
        </p:scale>
        <p:origin x="1092" y="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1400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 dirty="0"/>
              <a:t>Avant de vous servir de ce diaporama :</a:t>
            </a:r>
          </a:p>
          <a:p>
            <a:pPr marL="342900" indent="-342900" rtl="0">
              <a:buFontTx/>
              <a:buChar char="-"/>
            </a:pPr>
            <a:r>
              <a:rPr lang="fr" b="0" i="0" u="none" baseline="0" dirty="0"/>
              <a:t>Lisez les notes d’orientation jointes.</a:t>
            </a:r>
          </a:p>
          <a:p>
            <a:pPr marL="342900" indent="-342900" rtl="0">
              <a:buFontTx/>
              <a:buChar char="-"/>
            </a:pPr>
            <a:r>
              <a:rPr lang="fr" b="0" i="0" u="none" baseline="0" dirty="0"/>
              <a:t>Supprimez les diapositives dont vous n’avez pas l’usage.</a:t>
            </a:r>
          </a:p>
          <a:p>
            <a:pPr marL="0" indent="0" rtl="0">
              <a:buFontTx/>
              <a:buNone/>
            </a:pPr>
            <a:r>
              <a:rPr lang="fr" b="0" i="0" u="none" baseline="0" dirty="0"/>
              <a:t>Sur cette diapositive :</a:t>
            </a:r>
          </a:p>
          <a:p>
            <a:pPr marL="342900" indent="-342900" rtl="0">
              <a:buFontTx/>
              <a:buChar char="-"/>
            </a:pPr>
            <a:r>
              <a:rPr lang="fr" b="0" i="0" u="none" baseline="0" dirty="0"/>
              <a:t>Supprimez « organisation name » et la ligne verticale à la gauche du texte, ou remplacez-les par votre ou vos logos.</a:t>
            </a:r>
          </a:p>
          <a:p>
            <a:pPr marL="342900" indent="-342900" rtl="0">
              <a:buFontTx/>
              <a:buChar char="-"/>
            </a:pPr>
            <a:r>
              <a:rPr lang="fr" b="0" i="0" u="none" baseline="0" dirty="0"/>
              <a:t>Pour modifier la date, sélectionnez </a:t>
            </a:r>
            <a:r>
              <a:rPr lang="fr" b="1" i="0" u="none" baseline="0" dirty="0"/>
              <a:t>Masque des diapositives</a:t>
            </a:r>
            <a:r>
              <a:rPr lang="fr" b="0" i="0" u="none" baseline="0" dirty="0"/>
              <a:t> sous le menu </a:t>
            </a:r>
            <a:r>
              <a:rPr lang="fr" b="1" i="0" u="none" baseline="0" dirty="0"/>
              <a:t>Affichage</a:t>
            </a:r>
            <a:r>
              <a:rPr lang="fr" b="0" i="0" u="none" baseline="0" dirty="0"/>
              <a:t>. Une fois la modification faite, cliquez sur </a:t>
            </a:r>
            <a:r>
              <a:rPr lang="fr" b="1" i="0" u="none" baseline="0" dirty="0"/>
              <a:t>Désactiver le mode Masque</a:t>
            </a:r>
            <a:r>
              <a:rPr lang="fr" b="0" i="0" u="none" baseline="0" dirty="0"/>
              <a:t> sous le menu </a:t>
            </a:r>
            <a:r>
              <a:rPr lang="fr" b="1" i="0" u="none" baseline="0" dirty="0"/>
              <a:t>Affichage</a:t>
            </a:r>
            <a:r>
              <a:rPr lang="fr" b="0" i="0" u="none" baseline="0" dirty="0"/>
              <a:t>.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84602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54301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4EFB164-C8A9-4B15-A5AA-2EB5C7E0491E}" type="slidenum">
              <a:rPr/>
              <a:t>13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7498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39175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b="0" i="0" u="none" baseline="0"/>
              <a:t>Diapositive facultative, selon le format de votre présentation/atelier.</a:t>
            </a:r>
          </a:p>
        </p:txBody>
      </p:sp>
    </p:spTree>
    <p:extLst>
      <p:ext uri="{BB962C8B-B14F-4D97-AF65-F5344CB8AC3E}">
        <p14:creationId xmlns:p14="http://schemas.microsoft.com/office/powerpoint/2010/main" val="271815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 dirty="0"/>
              <a:t>La série de diapositives relatives aux MODIFICATIONS (12, en comptant celle-ci) devrait constituer le cœur de votre présentation/atelier.</a:t>
            </a:r>
          </a:p>
        </p:txBody>
      </p:sp>
    </p:spTree>
    <p:extLst>
      <p:ext uri="{BB962C8B-B14F-4D97-AF65-F5344CB8AC3E}">
        <p14:creationId xmlns:p14="http://schemas.microsoft.com/office/powerpoint/2010/main" val="258297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/>
              <a:t>Cette diapositive est un résumé des quatre prochaines.</a:t>
            </a:r>
          </a:p>
        </p:txBody>
      </p:sp>
    </p:spTree>
    <p:extLst>
      <p:ext uri="{BB962C8B-B14F-4D97-AF65-F5344CB8AC3E}">
        <p14:creationId xmlns:p14="http://schemas.microsoft.com/office/powerpoint/2010/main" val="80932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39328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783336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/>
              <a:t>La manière dont les indicateurs sont présentés dans l’édition 2018 du manuel est un changement radical. Lisez les notes d’orientation avec attention et ne sautez pas cet élément.</a:t>
            </a:r>
          </a:p>
          <a:p>
            <a:pPr rtl="0"/>
            <a:r>
              <a:rPr lang="fr" b="0" i="0" u="none" baseline="0"/>
              <a:t>Il y a DAVANTAGE d’indicateurs avec des cibles chiffrées déclarées dans le manuel 2018 que dans l’édition 2011.</a:t>
            </a:r>
          </a:p>
          <a:p>
            <a:pPr rtl="0"/>
            <a:r>
              <a:rPr lang="fr" b="0" i="0" u="none" baseline="0"/>
              <a:t>Tous les indicateurs de l’édition 2018 du manuel sont conçus pour être MESURABLES.</a:t>
            </a:r>
          </a:p>
        </p:txBody>
      </p:sp>
    </p:spTree>
    <p:extLst>
      <p:ext uri="{BB962C8B-B14F-4D97-AF65-F5344CB8AC3E}">
        <p14:creationId xmlns:p14="http://schemas.microsoft.com/office/powerpoint/2010/main" val="74369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b="0" i="0" u="none" baseline="0" dirty="0"/>
              <a:t>Cette diapositive sert de résumé aux précédentes diapositives sur les MODIFICATIONS.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4818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818564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b="0" i="0" u="none" baseline="0"/>
              <a:t>Diapositive facultative, selon le format de votre présentation/atelier.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566586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/>
              <a:t>Selon votre contexte, certaines ou toutes les diapositives sur SPHÈRE peuvent être supprimées (4 diapositives en tout, dont celle-ci).</a:t>
            </a:r>
          </a:p>
          <a:p>
            <a:pPr rtl="0"/>
            <a:r>
              <a:rPr lang="fr" b="0" i="0" u="none" baseline="0"/>
              <a:t>Le manuel interactif et le cours intitulé « Comment devenir promoteur de Sphère » ont été lancés en même temps que le manuel.</a:t>
            </a:r>
          </a:p>
          <a:p>
            <a:pPr rtl="0"/>
            <a:r>
              <a:rPr lang="fr" b="0" i="0" u="none" baseline="0"/>
              <a:t>Plus il s’est écoulé de temps depuis novembre 2018, moins il est pertinent de promouvoir ces produits comme étant NOUVEAUX.</a:t>
            </a:r>
          </a:p>
        </p:txBody>
      </p:sp>
    </p:spTree>
    <p:extLst>
      <p:ext uri="{BB962C8B-B14F-4D97-AF65-F5344CB8AC3E}">
        <p14:creationId xmlns:p14="http://schemas.microsoft.com/office/powerpoint/2010/main" val="4055481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>
                <a:latin typeface="Arial" charset="0"/>
                <a:ea typeface="Arial" charset="0"/>
                <a:cs typeface="Arial" charset="0"/>
              </a:rPr>
              <a:t>Image : le manuel interactif montré sur un iPhone. L’interface est une application web « responsive », conçue pour s’adapter aux grands écrans (ordinateurs) et dispositifs mobiles.</a:t>
            </a:r>
          </a:p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D2CA1-D120-9748-B6F6-7C32249A9953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92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26315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b="0" i="0" u="none" baseline="0"/>
              <a:t>Diapositive facultative, selon le format de votre présentation/atelier.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171761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 dirty="0"/>
              <a:t>Pour modifier ces informations, sélectionnez </a:t>
            </a:r>
            <a:r>
              <a:rPr lang="fr" b="1" i="0" u="none" baseline="0" dirty="0"/>
              <a:t>Masque des diapositives</a:t>
            </a:r>
            <a:r>
              <a:rPr lang="fr" b="0" i="0" u="none" baseline="0" dirty="0"/>
              <a:t> sous le menu </a:t>
            </a:r>
            <a:r>
              <a:rPr lang="fr" b="1" i="0" u="none" baseline="0" dirty="0"/>
              <a:t>Affichage</a:t>
            </a:r>
            <a:r>
              <a:rPr lang="fr" b="0" i="0" u="none" baseline="0" dirty="0"/>
              <a:t>. Une fois la modification faite, cliquez sur </a:t>
            </a:r>
            <a:r>
              <a:rPr lang="fr" b="1" i="0" u="none" baseline="0" dirty="0"/>
              <a:t>Désactiver le mode Masque</a:t>
            </a:r>
            <a:r>
              <a:rPr lang="fr" b="0" i="0" u="none" baseline="0" dirty="0"/>
              <a:t> sous le menu </a:t>
            </a:r>
            <a:r>
              <a:rPr lang="fr" b="1" i="0" u="none" baseline="0" dirty="0"/>
              <a:t>Affichage</a:t>
            </a:r>
            <a:r>
              <a:rPr lang="fr" b="0" i="0" u="non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06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b="0" i="0" u="none" baseline="0" dirty="0"/>
              <a:t>Diapositive réservée aux séminaires de formation/webinaires seulement – à supprimer pour les présentations.</a:t>
            </a:r>
          </a:p>
        </p:txBody>
      </p:sp>
    </p:spTree>
    <p:extLst>
      <p:ext uri="{BB962C8B-B14F-4D97-AF65-F5344CB8AC3E}">
        <p14:creationId xmlns:p14="http://schemas.microsoft.com/office/powerpoint/2010/main" val="365897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/>
              <a:t>Ceci est un résumé des cinq prochaines diapositives. Pour une présentation plus succincte, conservez cette diapositive et supprimez les cinq suivantes. Pour une présentation plus détaillée, celle-ci pourrait être supprimée.</a:t>
            </a:r>
          </a:p>
        </p:txBody>
      </p:sp>
    </p:spTree>
    <p:extLst>
      <p:ext uri="{BB962C8B-B14F-4D97-AF65-F5344CB8AC3E}">
        <p14:creationId xmlns:p14="http://schemas.microsoft.com/office/powerpoint/2010/main" val="78544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403063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69633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54660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b="0" i="0" u="none" baseline="0"/>
              <a:t>Diapositive facultative, selon le format de votre présentation/atelier.</a:t>
            </a:r>
          </a:p>
        </p:txBody>
      </p:sp>
    </p:spTree>
    <p:extLst>
      <p:ext uri="{BB962C8B-B14F-4D97-AF65-F5344CB8AC3E}">
        <p14:creationId xmlns:p14="http://schemas.microsoft.com/office/powerpoint/2010/main" val="352248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" b="0" i="0" u="none" baseline="0" dirty="0"/>
              <a:t>Selon votre contexte, certaines ou toutes les diapositives sur les CONSULTATIONS peuvent être supprimées (6 diapositives en tout, dont celle-ci).</a:t>
            </a:r>
          </a:p>
        </p:txBody>
      </p:sp>
    </p:spTree>
    <p:extLst>
      <p:ext uri="{BB962C8B-B14F-4D97-AF65-F5344CB8AC3E}">
        <p14:creationId xmlns:p14="http://schemas.microsoft.com/office/powerpoint/2010/main" val="41244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A43B5F-DFE4-43EB-B49E-4A78618A9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624" y="4110887"/>
            <a:ext cx="3586238" cy="1684225"/>
          </a:xfrm>
          <a:prstGeom prst="rect">
            <a:avLst/>
          </a:prstGeom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892800" y="3659956"/>
            <a:ext cx="5587456" cy="1190673"/>
          </a:xfrm>
          <a:prstGeom prst="rect">
            <a:avLst/>
          </a:prstGeom>
        </p:spPr>
        <p:txBody>
          <a:bodyPr anchor="t"/>
          <a:lstStyle>
            <a:lvl1pPr algn="l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1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8436" y="3976663"/>
            <a:ext cx="88329" cy="1190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January 2018"/>
          <p:cNvSpPr txBox="1"/>
          <p:nvPr/>
        </p:nvSpPr>
        <p:spPr>
          <a:xfrm>
            <a:off x="5850500" y="4506970"/>
            <a:ext cx="55089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fr-FR" noProof="0"/>
              <a:t>NovembRE 2018</a:t>
            </a:r>
          </a:p>
        </p:txBody>
      </p:sp>
      <p:sp>
        <p:nvSpPr>
          <p:cNvPr id="18" name="Slide Number" hidden="1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0"/>
            <a:ext cx="11704320" cy="1538503"/>
          </a:xfrm>
        </p:spPr>
        <p:txBody>
          <a:bodyPr anchor="ctr" anchorCtr="0">
            <a:noAutofit/>
          </a:bodyPr>
          <a:lstStyle>
            <a:lvl1pPr>
              <a:defRPr sz="3982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50240" y="1906406"/>
            <a:ext cx="11704320" cy="680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tx2"/>
              </a:buClr>
              <a:defRPr sz="2560" b="1">
                <a:solidFill>
                  <a:srgbClr val="000000"/>
                </a:solidFill>
              </a:defRPr>
            </a:lvl1pPr>
            <a:lvl2pPr>
              <a:defRPr sz="2560">
                <a:solidFill>
                  <a:srgbClr val="000000"/>
                </a:solidFill>
              </a:defRPr>
            </a:lvl2pPr>
            <a:lvl3pPr>
              <a:defRPr sz="2276">
                <a:solidFill>
                  <a:srgbClr val="000000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0" y="1504488"/>
            <a:ext cx="10429092" cy="0"/>
          </a:xfrm>
          <a:prstGeom prst="line">
            <a:avLst/>
          </a:prstGeom>
          <a:ln w="63500" cmpd="sng">
            <a:solidFill>
              <a:srgbClr val="039579"/>
            </a:solidFill>
          </a:ln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stA="73000" endPos="73000" dist="50800" dir="5400000" sy="-100000" algn="bl" rotWithShape="0"/>
            <a:softEdge rad="1016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A0A61-A9A8-4D2E-BF90-DB7E34D55FD8}"/>
              </a:ext>
            </a:extLst>
          </p:cNvPr>
          <p:cNvCxnSpPr>
            <a:cxnSpLocks/>
          </p:cNvCxnSpPr>
          <p:nvPr userDrawn="1"/>
        </p:nvCxnSpPr>
        <p:spPr>
          <a:xfrm>
            <a:off x="1" y="1538503"/>
            <a:ext cx="10132311" cy="0"/>
          </a:xfrm>
          <a:prstGeom prst="line">
            <a:avLst/>
          </a:prstGeom>
          <a:ln w="41275">
            <a:solidFill>
              <a:srgbClr val="039579">
                <a:alpha val="5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438C0-09D6-4F42-85C6-E896EF12330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5F98CF-FF33-44A3-8BF1-5B0369E35E13}" type="datetime1">
              <a:rPr lang="en-US"/>
              <a:pPr lvl="0"/>
              <a:t>10-Dec-18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0A323-82B9-47DF-9BE3-3CAB1F8BE6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E67AE-26F2-4B8D-9792-349C4B8A2E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5B647D-2CE3-4FDD-B444-D6CF77FF2E8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9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-3474" y="-71240"/>
            <a:ext cx="13011747" cy="9896080"/>
          </a:xfrm>
          <a:prstGeom prst="rect">
            <a:avLst/>
          </a:prstGeom>
          <a:solidFill>
            <a:srgbClr val="00A5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0D32F-35B8-45EC-9CEC-CDD64500D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0" y="8489916"/>
            <a:ext cx="1832561" cy="860180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dirty="0"/>
              <a:t>Page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20" y="8540715"/>
            <a:ext cx="1832561" cy="85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 : +41 22 552 3659…"/>
          <p:cNvSpPr txBox="1"/>
          <p:nvPr/>
        </p:nvSpPr>
        <p:spPr>
          <a:xfrm>
            <a:off x="9598687" y="8572499"/>
            <a:ext cx="203563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400">
                <a:solidFill>
                  <a:srgbClr val="676767"/>
                </a:solidFill>
              </a:defRPr>
            </a:pPr>
            <a:r>
              <a:rPr dirty="0"/>
              <a:t>T : +41 22 552 3659</a:t>
            </a:r>
          </a:p>
          <a:p>
            <a:pPr algn="r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dirty="0"/>
              <a:t>sphereproject.org</a:t>
            </a:r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dirty="0"/>
              <a:t>Page</a:t>
            </a:r>
          </a:p>
        </p:txBody>
      </p:sp>
      <p:sp>
        <p:nvSpPr>
          <p:cNvPr id="5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mage"/>
          <p:cNvSpPr>
            <a:spLocks noGrp="1"/>
          </p:cNvSpPr>
          <p:nvPr>
            <p:ph type="pic" sz="half" idx="13"/>
          </p:nvPr>
        </p:nvSpPr>
        <p:spPr>
          <a:xfrm>
            <a:off x="7025047" y="-27733"/>
            <a:ext cx="5228504" cy="80668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1988692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2616200"/>
            <a:ext cx="5334000" cy="42672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Pull out quote"/>
          <p:cNvSpPr>
            <a:spLocks noGrp="1"/>
          </p:cNvSpPr>
          <p:nvPr>
            <p:ph type="body" sz="quarter" idx="14"/>
          </p:nvPr>
        </p:nvSpPr>
        <p:spPr>
          <a:xfrm>
            <a:off x="1253101" y="6819900"/>
            <a:ext cx="4911938" cy="406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3216"/>
            <a:ext cx="331776" cy="35560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40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185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1270000" y="4146550"/>
            <a:ext cx="10464800" cy="9271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800">
                <a:solidFill>
                  <a:srgbClr val="00B29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935" y="636564"/>
            <a:ext cx="88329" cy="119067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ur…"/>
          <p:cNvSpPr txBox="1"/>
          <p:nvPr/>
        </p:nvSpPr>
        <p:spPr>
          <a:xfrm>
            <a:off x="888076" y="330199"/>
            <a:ext cx="3377528" cy="129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70000"/>
              </a:lnSpc>
              <a:defRPr sz="54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fr" noProof="0"/>
          </a:p>
          <a:p>
            <a:pPr algn="l">
              <a:lnSpc>
                <a:spcPct val="70000"/>
              </a:lnSpc>
              <a:defRPr sz="54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fr" noProof="0"/>
              <a:t>Contact</a:t>
            </a:r>
          </a:p>
        </p:txBody>
      </p:sp>
      <p:sp>
        <p:nvSpPr>
          <p:cNvPr id="90" name="Christine Knudson…"/>
          <p:cNvSpPr txBox="1"/>
          <p:nvPr/>
        </p:nvSpPr>
        <p:spPr>
          <a:xfrm>
            <a:off x="1265801" y="4241800"/>
            <a:ext cx="4742944" cy="146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fr" noProof="0"/>
              <a:t>Votre Nom</a:t>
            </a:r>
          </a:p>
          <a:p>
            <a:pPr>
              <a:defRPr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fr" noProof="0"/>
              <a:t>VOTRE ROLE PROFESSIONNEL</a:t>
            </a:r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" noProof="0"/>
              <a:t>votre.nom@organisation.org</a:t>
            </a:r>
          </a:p>
        </p:txBody>
      </p:sp>
      <p:sp>
        <p:nvSpPr>
          <p:cNvPr id="91" name="Barbara Sartore…"/>
          <p:cNvSpPr txBox="1"/>
          <p:nvPr/>
        </p:nvSpPr>
        <p:spPr>
          <a:xfrm>
            <a:off x="6968101" y="4241800"/>
            <a:ext cx="4742944" cy="146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fr" noProof="0"/>
              <a:t>L’équipe Sphère</a:t>
            </a:r>
          </a:p>
          <a:p>
            <a:pPr>
              <a:defRPr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fr" noProof="0"/>
              <a:t>S'IL VOUS PLAÎT RESTER EN CONTACT</a:t>
            </a:r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fr" noProof="0"/>
              <a:t>info@spherestandards.org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61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BA68BD1-AA49-4DA5-AD57-69FC7D12B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6627" y="4110887"/>
            <a:ext cx="3586238" cy="1684225"/>
          </a:xfrm>
          <a:prstGeom prst="rect">
            <a:avLst/>
          </a:prstGeom>
        </p:spPr>
      </p:pic>
      <p:pic>
        <p:nvPicPr>
          <p:cNvPr id="107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8436" y="3976663"/>
            <a:ext cx="88330" cy="119067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You"/>
          <p:cNvSpPr txBox="1"/>
          <p:nvPr/>
        </p:nvSpPr>
        <p:spPr>
          <a:xfrm>
            <a:off x="7247500" y="4506970"/>
            <a:ext cx="53113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BEAUCOUP</a:t>
            </a:r>
            <a:endParaRPr dirty="0"/>
          </a:p>
        </p:txBody>
      </p:sp>
      <p:sp>
        <p:nvSpPr>
          <p:cNvPr id="109" name="Thank"/>
          <p:cNvSpPr txBox="1"/>
          <p:nvPr/>
        </p:nvSpPr>
        <p:spPr>
          <a:xfrm>
            <a:off x="7196700" y="3728839"/>
            <a:ext cx="550893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dirty="0"/>
              <a:t>MERCI</a:t>
            </a:r>
            <a:endParaRPr dirty="0"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EEEBF9"/>
            </a:gs>
            <a:gs pos="0">
              <a:schemeClr val="bg1"/>
            </a:gs>
            <a:gs pos="100000">
              <a:srgbClr val="A296D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asted-image.pdf" descr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1820" y="8489915"/>
            <a:ext cx="1832561" cy="850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dirty="0"/>
              <a:t>Page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22266"/>
            <a:ext cx="317277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titleStyle>
    <p:bodyStyle>
      <a:lvl1pPr marL="222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1pPr>
      <a:lvl2pPr marL="666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2pPr>
      <a:lvl3pPr marL="1111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3pPr>
      <a:lvl4pPr marL="1555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4pPr>
      <a:lvl5pPr marL="2000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5pPr>
      <a:lvl6pPr marL="2444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6pPr>
      <a:lvl7pPr marL="2889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7pPr>
      <a:lvl8pPr marL="3333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8pPr>
      <a:lvl9pPr marL="3778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xfrm>
            <a:off x="5892799" y="2641084"/>
            <a:ext cx="5587457" cy="119067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391413" rtl="0">
              <a:defRPr sz="4000"/>
            </a:pPr>
            <a:r>
              <a:rPr lang="fr" sz="4000" b="0" i="0" u="none" baseline="0" dirty="0"/>
              <a:t>Qu’y a-t-il de nouveau dans l’édition 2018 ?</a:t>
            </a:r>
            <a:endParaRPr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A9DA57-27A3-41EC-B4FB-9DF65FE5B5AE}"/>
              </a:ext>
            </a:extLst>
          </p:cNvPr>
          <p:cNvCxnSpPr/>
          <p:nvPr/>
        </p:nvCxnSpPr>
        <p:spPr>
          <a:xfrm>
            <a:off x="5573486" y="6052460"/>
            <a:ext cx="0" cy="1132115"/>
          </a:xfrm>
          <a:prstGeom prst="line">
            <a:avLst/>
          </a:prstGeom>
          <a:noFill/>
          <a:ln w="76200" cap="flat">
            <a:solidFill>
              <a:srgbClr val="D9D9D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1AE362-F422-4F90-86E7-2ED279D6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5921843"/>
            <a:ext cx="3494088" cy="13933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r>
              <a:rPr lang="fr" sz="3600" b="0" i="0" u="none" baseline="0"/>
              <a:t>Discussion : </a:t>
            </a:r>
            <a:br>
              <a:rPr lang="fr" sz="3600"/>
            </a:br>
            <a:r>
              <a:rPr lang="fr" b="0" i="0" u="none" cap="all" baseline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LES DÉFIS D’AUJOURD’HUI </a:t>
            </a:r>
            <a:br>
              <a:rPr lang="fr" cap="all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fr" b="0" i="0" u="none" cap="all" baseline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 les moteurs du changement</a:t>
            </a:r>
          </a:p>
        </p:txBody>
      </p:sp>
      <p:sp>
        <p:nvSpPr>
          <p:cNvPr id="126" name="Body"/>
          <p:cNvSpPr txBox="1">
            <a:spLocks noGrp="1"/>
          </p:cNvSpPr>
          <p:nvPr>
            <p:ph type="body" sz="half" idx="1"/>
          </p:nvPr>
        </p:nvSpPr>
        <p:spPr>
          <a:xfrm>
            <a:off x="979713" y="3425370"/>
            <a:ext cx="10837143" cy="47171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Quelles crises et situations vous ont permis d’acquérir de l’expertise, au cours des 7 à 10 dernières années ?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Quelles comparaisons faites-vous entre les défis énumérés précédemment et vos propres observations et récentes expériences ?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Quels facteurs pourraient provoquerla prochaine révision du manuel ?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" sz="3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" sz="3200"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rtl="0"/>
            <a:fld id="{86CB4B4D-7CA3-9044-876B-883B54F8677D}" type="slidenum">
              <a:t>10</a:t>
            </a:fld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3049"/>
            <a:ext cx="13001548" cy="3250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31D55-1474-4145-A514-CD0306C9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61" y="6958020"/>
            <a:ext cx="4017356" cy="18852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defTabSz="914400" rtl="0">
              <a:lnSpc>
                <a:spcPct val="90000"/>
              </a:lnSpc>
              <a:spcBef>
                <a:spcPct val="0"/>
              </a:spcBef>
            </a:pPr>
            <a:r>
              <a:rPr lang="fr" sz="4000" b="1" i="0" u="none" baseline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 </a:t>
            </a:r>
            <a:r>
              <a:rPr lang="fr" sz="4000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la </a:t>
            </a:r>
            <a:r>
              <a:rPr lang="fr" sz="4000" b="1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RÉVISION</a:t>
            </a:r>
            <a:br>
              <a:rPr lang="fr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" sz="4000" b="0" i="0" u="none" baseline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manuel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014B29-35CB-4120-8B9F-87C3FD83C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4562"/>
          <a:stretch/>
        </p:blipFill>
        <p:spPr>
          <a:xfrm>
            <a:off x="284458" y="1202718"/>
            <a:ext cx="12432632" cy="40976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948976" y="7250402"/>
            <a:ext cx="0" cy="130048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F2D70-0B65-47EF-99EB-0DC2498A58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04036" y="6861154"/>
            <a:ext cx="7118012" cy="2078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>
              <a:lnSpc>
                <a:spcPct val="90000"/>
              </a:lnSpc>
            </a:pPr>
            <a:r>
              <a:rPr lang="fr" sz="3600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processus le plus élargi et le plus inclusif de l’histoire de </a:t>
            </a:r>
            <a:br>
              <a:rPr lang="fr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" sz="3600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Sphère</a:t>
            </a:r>
            <a:endParaRPr lang="fr" sz="32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C6F8C-589F-412A-9BEF-56A19F678AE7}"/>
              </a:ext>
            </a:extLst>
          </p:cNvPr>
          <p:cNvSpPr txBox="1"/>
          <p:nvPr/>
        </p:nvSpPr>
        <p:spPr>
          <a:xfrm>
            <a:off x="3117847" y="1480110"/>
            <a:ext cx="4645502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fr" sz="2400" b="1">
                <a:solidFill>
                  <a:srgbClr val="000000"/>
                </a:solidFill>
              </a:rPr>
              <a:t>APERÇU DES CONSULTATIONS</a:t>
            </a:r>
            <a:endParaRPr kumimoji="0" lang="fr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97837-373D-423C-858E-A7826C39259D}"/>
              </a:ext>
            </a:extLst>
          </p:cNvPr>
          <p:cNvSpPr txBox="1"/>
          <p:nvPr/>
        </p:nvSpPr>
        <p:spPr>
          <a:xfrm>
            <a:off x="3128838" y="1986573"/>
            <a:ext cx="9636809" cy="8412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sz="2400">
                <a:solidFill>
                  <a:srgbClr val="949494"/>
                </a:solidFill>
              </a:rPr>
              <a:t>L’édition 2018 s’ancre dans l’expertise d’une communauté diversifiée de praticien·ne·s humanitaires du monde entier.</a:t>
            </a:r>
            <a:endParaRPr kumimoji="0" lang="fr" sz="2400" i="0" u="none" strike="noStrike" cap="none" spc="0" normalizeH="0" baseline="0">
              <a:ln>
                <a:noFill/>
              </a:ln>
              <a:solidFill>
                <a:srgbClr val="949494"/>
              </a:solidFill>
              <a:effectLst/>
              <a:uFillTx/>
              <a:sym typeface="Open Sans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8A001-9B26-447F-A003-B383343C35A4}"/>
              </a:ext>
            </a:extLst>
          </p:cNvPr>
          <p:cNvSpPr txBox="1"/>
          <p:nvPr/>
        </p:nvSpPr>
        <p:spPr>
          <a:xfrm>
            <a:off x="3517714" y="3062422"/>
            <a:ext cx="2260059" cy="16876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b="1">
                <a:solidFill>
                  <a:srgbClr val="000000"/>
                </a:solidFill>
              </a:rPr>
              <a:t>CONSULTATIONS </a:t>
            </a:r>
            <a:r>
              <a:rPr lang="fr" sz="1700" b="1">
                <a:solidFill>
                  <a:srgbClr val="000000"/>
                </a:solidFill>
              </a:rPr>
              <a:t>EN PERSONNE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60 </a:t>
            </a:r>
            <a:r>
              <a:rPr lang="fr" sz="1700">
                <a:solidFill>
                  <a:srgbClr val="000000"/>
                </a:solidFill>
              </a:rPr>
              <a:t>événements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40 </a:t>
            </a:r>
            <a:r>
              <a:rPr lang="fr" sz="1700">
                <a:solidFill>
                  <a:srgbClr val="000000"/>
                </a:solidFill>
              </a:rPr>
              <a:t>pays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450 </a:t>
            </a:r>
            <a:r>
              <a:rPr lang="fr" sz="1700">
                <a:solidFill>
                  <a:srgbClr val="000000"/>
                </a:solidFill>
              </a:rPr>
              <a:t>organisations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1 400 </a:t>
            </a:r>
            <a:r>
              <a:rPr lang="fr" sz="1700">
                <a:solidFill>
                  <a:srgbClr val="000000"/>
                </a:solidFill>
              </a:rPr>
              <a:t>participant·e·s</a:t>
            </a:r>
            <a:endParaRPr kumimoji="0" lang="fr" sz="17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FA0A7-4067-4362-866F-D44EB34C41C8}"/>
              </a:ext>
            </a:extLst>
          </p:cNvPr>
          <p:cNvSpPr txBox="1"/>
          <p:nvPr/>
        </p:nvSpPr>
        <p:spPr>
          <a:xfrm>
            <a:off x="6127103" y="3017037"/>
            <a:ext cx="2214013" cy="201080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b="1">
                <a:solidFill>
                  <a:srgbClr val="000000"/>
                </a:solidFill>
              </a:rPr>
              <a:t>CONSULTATIONS EN LIGNE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4 500 </a:t>
            </a:r>
            <a:r>
              <a:rPr lang="fr" sz="1700">
                <a:solidFill>
                  <a:srgbClr val="000000"/>
                </a:solidFill>
              </a:rPr>
              <a:t>commentaires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188 </a:t>
            </a:r>
            <a:r>
              <a:rPr lang="fr" sz="1700">
                <a:solidFill>
                  <a:srgbClr val="000000"/>
                </a:solidFill>
              </a:rPr>
              <a:t>organisations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65 </a:t>
            </a:r>
            <a:r>
              <a:rPr lang="fr" sz="1700">
                <a:solidFill>
                  <a:srgbClr val="000000"/>
                </a:solidFill>
              </a:rPr>
              <a:t>pays</a:t>
            </a:r>
          </a:p>
          <a:p>
            <a:pPr algn="l"/>
            <a:endParaRPr lang="fr" b="1">
              <a:solidFill>
                <a:srgbClr val="000000"/>
              </a:solidFill>
            </a:endParaRPr>
          </a:p>
          <a:p>
            <a:pPr algn="l"/>
            <a:endParaRPr kumimoji="0" lang="fr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697D9-BF17-4CFB-A144-5E2E5577886C}"/>
              </a:ext>
            </a:extLst>
          </p:cNvPr>
          <p:cNvSpPr txBox="1"/>
          <p:nvPr/>
        </p:nvSpPr>
        <p:spPr>
          <a:xfrm>
            <a:off x="8690446" y="3006390"/>
            <a:ext cx="1791700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b="1">
                <a:solidFill>
                  <a:srgbClr val="000000"/>
                </a:solidFill>
              </a:rPr>
              <a:t>GROUPES DE RÉVISION PAR DES PAIRS</a:t>
            </a:r>
          </a:p>
          <a:p>
            <a:pPr algn="l"/>
            <a:r>
              <a:rPr lang="fr" sz="1700" b="1">
                <a:solidFill>
                  <a:srgbClr val="000000"/>
                </a:solidFill>
              </a:rPr>
              <a:t>500 </a:t>
            </a:r>
            <a:r>
              <a:rPr lang="fr" sz="1700">
                <a:solidFill>
                  <a:srgbClr val="000000"/>
                </a:solidFill>
              </a:rPr>
              <a:t>expert·e·s</a:t>
            </a:r>
            <a:endParaRPr kumimoji="0" lang="fr" sz="17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E2FE2-2286-454C-AADD-7FE0E42F9369}"/>
              </a:ext>
            </a:extLst>
          </p:cNvPr>
          <p:cNvSpPr txBox="1"/>
          <p:nvPr/>
        </p:nvSpPr>
        <p:spPr>
          <a:xfrm>
            <a:off x="10508046" y="3930437"/>
            <a:ext cx="2003624" cy="10874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sz="1600">
                <a:solidFill>
                  <a:srgbClr val="000000"/>
                </a:solidFill>
              </a:rPr>
              <a:t>300 organisations</a:t>
            </a:r>
          </a:p>
          <a:p>
            <a:pPr algn="l"/>
            <a:r>
              <a:rPr lang="fr" sz="1600">
                <a:solidFill>
                  <a:srgbClr val="000000"/>
                </a:solidFill>
              </a:rPr>
              <a:t>650 participant·e·s</a:t>
            </a:r>
          </a:p>
          <a:p>
            <a:pPr algn="l"/>
            <a:r>
              <a:rPr lang="fr" sz="1600">
                <a:solidFill>
                  <a:srgbClr val="000000"/>
                </a:solidFill>
              </a:rPr>
              <a:t>20 pays</a:t>
            </a:r>
          </a:p>
          <a:p>
            <a:pPr algn="l"/>
            <a:endParaRPr kumimoji="0" lang="fr" sz="16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485747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A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13021D-3768-4946-8305-49E4B40930C4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675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90440A-E80C-47EE-9339-42E2EA37B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/>
          <a:stretch/>
        </p:blipFill>
        <p:spPr>
          <a:xfrm>
            <a:off x="686364" y="2502566"/>
            <a:ext cx="11632071" cy="59189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E495BE3-3F06-4E51-A3DE-A2C8857C450D}"/>
              </a:ext>
            </a:extLst>
          </p:cNvPr>
          <p:cNvSpPr txBox="1">
            <a:spLocks/>
          </p:cNvSpPr>
          <p:nvPr/>
        </p:nvSpPr>
        <p:spPr>
          <a:xfrm>
            <a:off x="988142" y="1081563"/>
            <a:ext cx="1089905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baseline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</a:t>
            </a:r>
            <a:r>
              <a:rPr lang="fr" sz="4000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pour la </a:t>
            </a:r>
            <a:r>
              <a:rPr lang="fr" sz="4000" b="1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RÉVISION DU MANUEL :</a:t>
            </a:r>
          </a:p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1" i="0" u="none" baseline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y a participé 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62AA93-104D-4753-8833-E4FB72FBE0FE}"/>
              </a:ext>
            </a:extLst>
          </p:cNvPr>
          <p:cNvSpPr txBox="1"/>
          <p:nvPr/>
        </p:nvSpPr>
        <p:spPr>
          <a:xfrm>
            <a:off x="2289118" y="4911451"/>
            <a:ext cx="4213281" cy="34111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1800"/>
              </a:spcBef>
            </a:pPr>
            <a:r>
              <a:rPr lang="fr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ONG nationales</a:t>
            </a:r>
          </a:p>
          <a:p>
            <a:pPr algn="l">
              <a:spcBef>
                <a:spcPts val="1800"/>
              </a:spcBef>
            </a:pPr>
            <a:r>
              <a:rPr lang="fr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Autorités locales</a:t>
            </a:r>
          </a:p>
          <a:p>
            <a:pPr algn="l">
              <a:spcBef>
                <a:spcPts val="1800"/>
              </a:spcBef>
            </a:pPr>
            <a:r>
              <a:rPr lang="fr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ONGI</a:t>
            </a:r>
          </a:p>
          <a:p>
            <a:pPr algn="l">
              <a:spcBef>
                <a:spcPts val="1800"/>
              </a:spcBef>
            </a:pPr>
            <a:r>
              <a:rPr lang="fr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Agences onusiennes/FICR/CICR</a:t>
            </a:r>
          </a:p>
          <a:p>
            <a:pPr algn="l">
              <a:spcBef>
                <a:spcPts val="1800"/>
              </a:spcBef>
            </a:pPr>
            <a:r>
              <a:rPr lang="fr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Autres (universitaires, bailleurs de fonds, indépendant·e·s, médias, secteur privé, etc.)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AC7B5D-F720-494A-A5D5-8949AE5482D8}"/>
              </a:ext>
            </a:extLst>
          </p:cNvPr>
          <p:cNvGrpSpPr/>
          <p:nvPr/>
        </p:nvGrpSpPr>
        <p:grpSpPr>
          <a:xfrm>
            <a:off x="6502399" y="2782985"/>
            <a:ext cx="5381625" cy="5400675"/>
            <a:chOff x="1120774" y="2633897"/>
            <a:chExt cx="5381625" cy="54006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E0F2F9-7F32-430A-8161-937B0ED7A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774" y="2633897"/>
              <a:ext cx="5381625" cy="540067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7FEFBA-6568-466D-BF6B-7E26C23EB19F}"/>
                </a:ext>
              </a:extLst>
            </p:cNvPr>
            <p:cNvSpPr/>
            <p:nvPr/>
          </p:nvSpPr>
          <p:spPr>
            <a:xfrm>
              <a:off x="2266816" y="3902927"/>
              <a:ext cx="2974259" cy="29470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11582537"/>
                </a:avLst>
              </a:prstTxWarp>
              <a:spAutoFit/>
            </a:bodyPr>
            <a:lstStyle/>
            <a:p>
              <a:r>
                <a:rPr lang="fr" sz="3200" spc="60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DES CONTRIBUTIONS DE </a:t>
              </a:r>
              <a:br>
                <a:rPr lang="fr" sz="3200" spc="60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br>
                <a:rPr lang="fr" sz="3200" spc="60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fr" sz="3200" spc="60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DIVERSES ORIGINES</a:t>
              </a:r>
              <a:endParaRPr lang="fr" sz="3200" b="0" cap="none" spc="60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96BD29-632B-4D17-AAFD-5B5BDF1FDA8F}"/>
              </a:ext>
            </a:extLst>
          </p:cNvPr>
          <p:cNvSpPr txBox="1"/>
          <p:nvPr/>
        </p:nvSpPr>
        <p:spPr>
          <a:xfrm>
            <a:off x="953097" y="2604383"/>
            <a:ext cx="5614618" cy="22570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sz="2200" b="1" dirty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QUI A CONTRIBUÉ AUX CONSULTATIONS EN PERSONNE ?</a:t>
            </a:r>
          </a:p>
          <a:p>
            <a:pPr algn="l"/>
            <a:r>
              <a:rPr lang="fr" sz="2400" i="1" dirty="0">
                <a:solidFill>
                  <a:srgbClr val="000000"/>
                </a:solidFill>
              </a:rPr>
              <a:t>Plus d’un tiers des contributions furent celles d’institutions locales et d’organisations nationales.</a:t>
            </a:r>
          </a:p>
          <a:p>
            <a:pPr algn="l"/>
            <a:endParaRPr lang="fr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224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72AD2-B8DF-4813-A7BC-517B9C3D2900}"/>
              </a:ext>
            </a:extLst>
          </p:cNvPr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9BC7D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BC90A06-74D7-45BF-9F14-868031EF7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0" b="2196"/>
          <a:stretch/>
        </p:blipFill>
        <p:spPr>
          <a:xfrm>
            <a:off x="941135" y="2158941"/>
            <a:ext cx="11122527" cy="67697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3ED5A4-9D57-44E1-91CF-4148F821D7EA}"/>
              </a:ext>
            </a:extLst>
          </p:cNvPr>
          <p:cNvSpPr txBox="1">
            <a:spLocks/>
          </p:cNvSpPr>
          <p:nvPr/>
        </p:nvSpPr>
        <p:spPr>
          <a:xfrm>
            <a:off x="604684" y="698480"/>
            <a:ext cx="11135032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baseline="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</a:t>
            </a:r>
            <a:r>
              <a:rPr lang="fr" sz="40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pour la </a:t>
            </a:r>
            <a:r>
              <a:rPr lang="fr" sz="4000" b="1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RÉVISION DU MANUEL :</a:t>
            </a:r>
          </a:p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1" i="0" u="none" baseline="0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Portée mondiale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74014-C988-42EB-9084-2B7F21DF425B}"/>
              </a:ext>
            </a:extLst>
          </p:cNvPr>
          <p:cNvSpPr txBox="1"/>
          <p:nvPr/>
        </p:nvSpPr>
        <p:spPr>
          <a:xfrm>
            <a:off x="1939508" y="8331449"/>
            <a:ext cx="2231048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sz="2000">
                <a:solidFill>
                  <a:srgbClr val="000000"/>
                </a:solidFill>
              </a:rPr>
              <a:t>60 événements</a:t>
            </a:r>
            <a:endParaRPr kumimoji="0" lang="fr" sz="2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146DF-8695-41FD-9CB0-39614A88A870}"/>
              </a:ext>
            </a:extLst>
          </p:cNvPr>
          <p:cNvSpPr txBox="1"/>
          <p:nvPr/>
        </p:nvSpPr>
        <p:spPr>
          <a:xfrm>
            <a:off x="5863759" y="8353751"/>
            <a:ext cx="2588866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fr" sz="20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Open Sans Regular"/>
              </a:rPr>
              <a:t>1 </a:t>
            </a:r>
            <a:r>
              <a:rPr lang="fr" sz="2000">
                <a:solidFill>
                  <a:srgbClr val="000000"/>
                </a:solidFill>
              </a:rPr>
              <a:t>400 participant·e·s</a:t>
            </a:r>
            <a:endParaRPr kumimoji="0" lang="fr" sz="2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86A155-3CD0-4966-9BB9-9C73746FFD33}"/>
              </a:ext>
            </a:extLst>
          </p:cNvPr>
          <p:cNvSpPr/>
          <p:nvPr/>
        </p:nvSpPr>
        <p:spPr>
          <a:xfrm>
            <a:off x="9482949" y="8246700"/>
            <a:ext cx="1325758" cy="669073"/>
          </a:xfrm>
          <a:prstGeom prst="rect">
            <a:avLst/>
          </a:prstGeom>
          <a:solidFill>
            <a:srgbClr val="9BC7D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79AB1-8BFB-40F0-B4A8-2BF2DF5311DA}"/>
              </a:ext>
            </a:extLst>
          </p:cNvPr>
          <p:cNvSpPr txBox="1"/>
          <p:nvPr/>
        </p:nvSpPr>
        <p:spPr>
          <a:xfrm>
            <a:off x="9789252" y="8331449"/>
            <a:ext cx="2588866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" sz="2000">
                <a:solidFill>
                  <a:srgbClr val="000000"/>
                </a:solidFill>
              </a:rPr>
              <a:t>40 pays</a:t>
            </a:r>
            <a:endParaRPr kumimoji="0" lang="fr" sz="2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660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id="{9BFD9786-BC91-4342-AF5B-73D418570791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14</a:t>
            </a:fld>
            <a:endParaRPr lang="fr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2DDC56-9C17-4DDB-9DAB-36A6819000CD}"/>
              </a:ext>
            </a:extLst>
          </p:cNvPr>
          <p:cNvSpPr txBox="1">
            <a:spLocks/>
          </p:cNvSpPr>
          <p:nvPr/>
        </p:nvSpPr>
        <p:spPr>
          <a:xfrm>
            <a:off x="796413" y="1050627"/>
            <a:ext cx="11008725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baseline="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Consultations</a:t>
            </a:r>
            <a:r>
              <a:rPr lang="fr" sz="40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pour la </a:t>
            </a:r>
            <a:r>
              <a:rPr lang="fr" sz="4000" b="1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RÉVISION DU MANUEL :</a:t>
            </a:r>
          </a:p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1" i="0" u="none" baseline="0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Thématiques abordées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4F066-EF6B-4636-B2CA-665B35395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10"/>
          <a:stretch/>
        </p:blipFill>
        <p:spPr>
          <a:xfrm>
            <a:off x="92924" y="4849590"/>
            <a:ext cx="12806049" cy="3120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B1242-D2F4-4BB8-9EB8-35C01B045C08}"/>
              </a:ext>
            </a:extLst>
          </p:cNvPr>
          <p:cNvSpPr txBox="1"/>
          <p:nvPr/>
        </p:nvSpPr>
        <p:spPr>
          <a:xfrm>
            <a:off x="289932" y="4275671"/>
            <a:ext cx="2966224" cy="31495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2200" b="1" dirty="0">
                <a:solidFill>
                  <a:srgbClr val="000000"/>
                </a:solidFill>
              </a:rPr>
              <a:t>Des contextes d’urgence en mutation : </a:t>
            </a:r>
            <a:br>
              <a:rPr lang="fr-FR" sz="2200" b="1" dirty="0">
                <a:solidFill>
                  <a:srgbClr val="000000"/>
                </a:solidFill>
              </a:rPr>
            </a:br>
            <a:r>
              <a:rPr lang="fr-FR" sz="2200" dirty="0">
                <a:solidFill>
                  <a:srgbClr val="000000"/>
                </a:solidFill>
              </a:rPr>
              <a:t>Contextes urbains, de camps, des crises prolongées et complexes</a:t>
            </a:r>
          </a:p>
          <a:p>
            <a:endParaRPr lang="fr-FR" sz="2200" dirty="0">
              <a:solidFill>
                <a:srgbClr val="000000"/>
              </a:solidFill>
            </a:endParaRPr>
          </a:p>
          <a:p>
            <a:endParaRPr kumimoji="0" lang="es-ES" sz="22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21B53-09A6-4778-AA07-0BAE8E85CD35}"/>
              </a:ext>
            </a:extLst>
          </p:cNvPr>
          <p:cNvSpPr txBox="1"/>
          <p:nvPr/>
        </p:nvSpPr>
        <p:spPr>
          <a:xfrm>
            <a:off x="3434574" y="4286013"/>
            <a:ext cx="2966224" cy="348813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2200" b="1" dirty="0">
                <a:solidFill>
                  <a:srgbClr val="000000"/>
                </a:solidFill>
              </a:rPr>
              <a:t>Comment l’aide est apportée : </a:t>
            </a:r>
            <a:br>
              <a:rPr lang="fr-FR" sz="2200" b="1" dirty="0">
                <a:solidFill>
                  <a:srgbClr val="000000"/>
                </a:solidFill>
              </a:rPr>
            </a:br>
            <a:r>
              <a:rPr lang="fr-FR" sz="2200" dirty="0">
                <a:solidFill>
                  <a:srgbClr val="000000"/>
                </a:solidFill>
              </a:rPr>
              <a:t>Assistance monétaire, prestation de services, aide en nature, assistance technique, et parvenir au bon équilibre entre toutes ces formes</a:t>
            </a:r>
            <a:endParaRPr kumimoji="0" lang="es-ES" sz="22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5E414-88B9-46BD-B481-47200FE0D669}"/>
              </a:ext>
            </a:extLst>
          </p:cNvPr>
          <p:cNvSpPr txBox="1"/>
          <p:nvPr/>
        </p:nvSpPr>
        <p:spPr>
          <a:xfrm>
            <a:off x="6579216" y="4275671"/>
            <a:ext cx="2966224" cy="31495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2200" b="1" dirty="0">
                <a:solidFill>
                  <a:srgbClr val="000000"/>
                </a:solidFill>
              </a:rPr>
              <a:t>Redevabilité : </a:t>
            </a:r>
            <a:r>
              <a:rPr lang="fr-FR" sz="2200" dirty="0">
                <a:solidFill>
                  <a:srgbClr val="000000"/>
                </a:solidFill>
              </a:rPr>
              <a:t>Intégration de la Norme humanitaire fondamentale (CHS)</a:t>
            </a:r>
          </a:p>
          <a:p>
            <a:endParaRPr kumimoji="0" lang="fr-FR" sz="2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  <a:p>
            <a:endParaRPr kumimoji="0" lang="fr-FR" sz="2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  <a:p>
            <a:endParaRPr lang="fr-FR" sz="2200" dirty="0">
              <a:solidFill>
                <a:srgbClr val="000000"/>
              </a:solidFill>
            </a:endParaRPr>
          </a:p>
          <a:p>
            <a:endParaRPr kumimoji="0" lang="fr-FR" sz="2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  <a:p>
            <a:endParaRPr kumimoji="0" lang="es-ES" sz="22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6C402-96D2-4D6B-923F-9AC41257A547}"/>
              </a:ext>
            </a:extLst>
          </p:cNvPr>
          <p:cNvSpPr txBox="1"/>
          <p:nvPr/>
        </p:nvSpPr>
        <p:spPr>
          <a:xfrm>
            <a:off x="9748644" y="4275671"/>
            <a:ext cx="2966224" cy="28110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2200" b="1" dirty="0">
                <a:solidFill>
                  <a:srgbClr val="000000"/>
                </a:solidFill>
              </a:rPr>
              <a:t>Contextualisation</a:t>
            </a:r>
            <a:r>
              <a:rPr lang="fr-FR" sz="2200" dirty="0">
                <a:solidFill>
                  <a:srgbClr val="000000"/>
                </a:solidFill>
              </a:rPr>
              <a:t> des standards et </a:t>
            </a:r>
            <a:r>
              <a:rPr lang="fr-FR" sz="2200" b="1" dirty="0">
                <a:solidFill>
                  <a:srgbClr val="000000"/>
                </a:solidFill>
              </a:rPr>
              <a:t>mobilisation communautaire</a:t>
            </a:r>
          </a:p>
          <a:p>
            <a:endParaRPr lang="fr-FR" sz="2200" b="1" dirty="0">
              <a:solidFill>
                <a:srgbClr val="000000"/>
              </a:solidFill>
            </a:endParaRPr>
          </a:p>
          <a:p>
            <a:endParaRPr kumimoji="0" lang="fr-FR" sz="2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  <a:p>
            <a:endParaRPr lang="fr-FR" sz="2200" b="1" dirty="0">
              <a:solidFill>
                <a:srgbClr val="000000"/>
              </a:solidFill>
            </a:endParaRPr>
          </a:p>
          <a:p>
            <a:endParaRPr kumimoji="0" lang="es-ES" sz="22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33F266-6180-4AD2-8ADE-031417058A7E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534180-B9DD-49D6-9C75-9A3AEDFA9E9D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8B720A-13A0-4558-BBE0-C3E4E4DA4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01D0D0A-DF5D-45CA-A83A-A664984A5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657"/>
          <a:stretch/>
        </p:blipFill>
        <p:spPr>
          <a:xfrm>
            <a:off x="92923" y="2833002"/>
            <a:ext cx="12806049" cy="13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69696" y="971952"/>
            <a:ext cx="11265408" cy="7685837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 descr="Sphere Draft 2 comments and input - FINAL.xlsx  -  Read-Only - Excel">
            <a:extLst>
              <a:ext uri="{FF2B5EF4-FFF2-40B4-BE49-F238E27FC236}">
                <a16:creationId xmlns:a16="http://schemas.microsoft.com/office/drawing/2014/main" id="{CCF9CDFB-CCDF-46BC-B577-256F2AF81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9170" r="3414" b="-2"/>
          <a:stretch/>
        </p:blipFill>
        <p:spPr>
          <a:xfrm rot="21480000">
            <a:off x="1224533" y="2210239"/>
            <a:ext cx="10577416" cy="6154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1B4FAB-6C31-4341-9EC3-4B39F96909BF}"/>
              </a:ext>
            </a:extLst>
          </p:cNvPr>
          <p:cNvSpPr txBox="1">
            <a:spLocks/>
          </p:cNvSpPr>
          <p:nvPr/>
        </p:nvSpPr>
        <p:spPr>
          <a:xfrm rot="21480000">
            <a:off x="326031" y="1028820"/>
            <a:ext cx="6221796" cy="139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endParaRPr lang="fr" sz="3600" b="0" i="0" u="none" baseline="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3600" b="0" i="0" u="none" baseline="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Commentaires</a:t>
            </a:r>
            <a:r>
              <a:rPr lang="fr" sz="36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3600" b="0" i="0" u="none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la </a:t>
            </a:r>
            <a:r>
              <a:rPr lang="fr" sz="3600" b="1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RÉVISION DU MANUEL :</a:t>
            </a:r>
            <a:endParaRPr lang="fr" sz="360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 rtl="0" hangingPunct="1">
              <a:lnSpc>
                <a:spcPct val="90000"/>
              </a:lnSpc>
              <a:spcBef>
                <a:spcPct val="0"/>
              </a:spcBef>
            </a:pPr>
            <a:endParaRPr lang="fr" sz="360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71D81-6138-4FAC-A3FE-BD512ED592B9}"/>
              </a:ext>
            </a:extLst>
          </p:cNvPr>
          <p:cNvSpPr txBox="1"/>
          <p:nvPr/>
        </p:nvSpPr>
        <p:spPr>
          <a:xfrm rot="21480000">
            <a:off x="6000267" y="1147681"/>
            <a:ext cx="6597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rtl="0" hangingPunct="1"/>
            <a:r>
              <a:rPr lang="fr" sz="2000" b="1" i="0" u="none" kern="1200" baseline="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fr" sz="2000" b="1" i="0" u="none" kern="1200" baseline="300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ère</a:t>
            </a:r>
            <a:r>
              <a:rPr lang="fr" sz="2000" b="1" i="0" u="none" kern="1200" baseline="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 ébauche : 2 576 commentaires de 141 organisations</a:t>
            </a:r>
          </a:p>
          <a:p>
            <a:pPr algn="l" defTabSz="1300460" rtl="0" hangingPunct="1"/>
            <a:r>
              <a:rPr lang="fr" sz="2000" b="1" i="0" u="none" kern="1200" baseline="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2</a:t>
            </a:r>
            <a:r>
              <a:rPr lang="fr" sz="2000" b="1" i="0" u="none" kern="1200" baseline="300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ème </a:t>
            </a:r>
            <a:r>
              <a:rPr lang="fr" sz="2000" b="1" i="0" u="none" kern="1200" baseline="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ébauche : 1 914 commentaires de 93 organisations</a:t>
            </a:r>
          </a:p>
          <a:p>
            <a:pPr algn="l" defTabSz="1300460" rtl="0" hangingPunct="1"/>
            <a:endParaRPr lang="fr" sz="200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6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r>
              <a:rPr lang="fr" sz="3600" b="0" i="0" u="none" baseline="0"/>
              <a:t>Discussion :</a:t>
            </a:r>
            <a:br>
              <a:rPr lang="fr" sz="3600"/>
            </a:br>
            <a:r>
              <a:rPr lang="fr" b="0" i="0" u="none" cap="all" baseline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CONSULTATIONS ET COMMENTAIRES SUR LA RÉVISION DU MANUEL</a:t>
            </a:r>
          </a:p>
        </p:txBody>
      </p:sp>
      <p:sp>
        <p:nvSpPr>
          <p:cNvPr id="126" name="Body"/>
          <p:cNvSpPr txBox="1">
            <a:spLocks noGrp="1"/>
          </p:cNvSpPr>
          <p:nvPr>
            <p:ph type="body" sz="half" idx="1"/>
          </p:nvPr>
        </p:nvSpPr>
        <p:spPr>
          <a:xfrm>
            <a:off x="1023257" y="3381827"/>
            <a:ext cx="10464800" cy="46590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600" b="0" i="0" u="none" baseline="0"/>
              <a:t>Avez-vous organisé ou participé à une consultation pour la révision ?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600" b="0" i="0" u="none" baseline="0"/>
              <a:t>Quelles thématiques avez-vous abordé ?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600" b="0" i="0" u="none" baseline="0"/>
              <a:t>Avez-vous transmis des commentaires, individuels ou de groupe ?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600" b="0" i="0" u="none" baseline="0"/>
              <a:t>Comment pouvons-nous continuer à en parler d’ici à la prochaine révision ?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rtl="0"/>
            <a:fld id="{86CB4B4D-7CA3-9044-876B-883B54F8677D}" type="slidenum"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36475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C9AA0-8FD8-4BA2-8516-A43EE06FE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9" r="-1"/>
          <a:stretch/>
        </p:blipFill>
        <p:spPr>
          <a:xfrm>
            <a:off x="0" y="0"/>
            <a:ext cx="5509604" cy="9753590"/>
          </a:xfrm>
          <a:prstGeom prst="rect">
            <a:avLst/>
          </a:pr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D1FDC8E1-D7D5-4469-9114-0403024AEE3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17</a:t>
            </a:fld>
            <a:endParaRPr lang="fr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5B38890B-986D-44D7-AA97-4EC5586BD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0361" y="957354"/>
            <a:ext cx="8425543" cy="19792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r>
              <a:rPr lang="fr" b="0" i="0" u="none" baseline="0" dirty="0">
                <a:solidFill>
                  <a:srgbClr val="11AD8D"/>
                </a:solidFill>
              </a:rPr>
              <a:t>MODIFICATIONS</a:t>
            </a:r>
            <a:r>
              <a:rPr lang="fr" b="0" i="0" u="none" baseline="0" dirty="0">
                <a:solidFill>
                  <a:srgbClr val="773CBE"/>
                </a:solidFill>
              </a:rPr>
              <a:t> </a:t>
            </a:r>
            <a:r>
              <a:rPr lang="fr" b="1" i="0" u="none" baseline="0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structurelles</a:t>
            </a:r>
            <a:br>
              <a:rPr lang="fr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fr" dirty="0">
                <a:solidFill>
                  <a:srgbClr val="7030A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 </a:t>
            </a:r>
            <a:r>
              <a:rPr lang="fr" b="0" i="0" u="none" baseline="0" dirty="0">
                <a:solidFill>
                  <a:schemeClr val="tx2"/>
                </a:solidFill>
              </a:rPr>
              <a:t>apportées au manuel :</a:t>
            </a:r>
            <a:br>
              <a:rPr lang="fr" b="1" dirty="0">
                <a:solidFill>
                  <a:srgbClr val="372981"/>
                </a:solidFill>
              </a:rPr>
            </a:b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4686300" y="2667535"/>
            <a:ext cx="7527471" cy="6349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315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Les standards sont davantage orientés sur les résultats. </a:t>
            </a:r>
          </a:p>
          <a:p>
            <a:pPr marL="91440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Les actions clés sont accompagnées de sous-actions.</a:t>
            </a:r>
          </a:p>
          <a:p>
            <a:pPr marL="109728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Les notes d’orientation sont plus concises.</a:t>
            </a:r>
          </a:p>
          <a:p>
            <a:pPr marL="100584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Les indicateurs ont été reformulés.</a:t>
            </a:r>
          </a:p>
          <a:p>
            <a:pPr marL="82296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</a:rPr>
              <a:t>Les chapitres de base sont mieux intégrés dans les chapitres techniques.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</a:rPr>
              <a:t>La structure générale reste globalement </a:t>
            </a:r>
            <a:r>
              <a:rPr lang="fr" sz="3600" b="0" i="1" u="none" kern="1200" baseline="0" dirty="0">
                <a:solidFill>
                  <a:schemeClr val="tx2"/>
                </a:solidFill>
                <a:latin typeface="Open Sans Regular"/>
              </a:rPr>
              <a:t>inchangée</a:t>
            </a: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</a:rPr>
              <a:t>.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36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36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36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018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E827D-D3D3-4680-8217-0C99CEA7F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916" y="2347976"/>
            <a:ext cx="7560767" cy="4960583"/>
          </a:xfrm>
          <a:prstGeom prst="rect">
            <a:avLst/>
          </a:prstGeom>
        </p:spPr>
      </p:pic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1245183" y="976888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b="1" i="0" u="none" baseline="0">
                <a:solidFill>
                  <a:srgbClr val="362881"/>
                </a:solidFill>
              </a:rPr>
              <a:t>Chapitres de base</a:t>
            </a: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986972" y="1275387"/>
            <a:ext cx="9985828" cy="71057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 rtl="0"/>
            <a:endParaRPr lang="fr" sz="4300" b="1" u="sng" dirty="0">
              <a:solidFill>
                <a:srgbClr val="372981"/>
              </a:solidFill>
              <a:latin typeface="Open Sans Regular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  <a:t>Qu’est-ce que Sphère ?</a:t>
            </a:r>
            <a:b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</a:br>
            <a:r>
              <a:rPr lang="fr" sz="2600" b="0" i="0" u="none" baseline="0" dirty="0"/>
              <a:t>révisé</a:t>
            </a:r>
            <a:endParaRPr lang="fr" sz="2600" b="1" dirty="0">
              <a:solidFill>
                <a:srgbClr val="00A585"/>
              </a:solidFill>
              <a:latin typeface="Open Sans Regular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  <a:t>Charte humanitaire</a:t>
            </a:r>
            <a:br>
              <a:rPr lang="fr" sz="3900" b="1" dirty="0">
                <a:solidFill>
                  <a:srgbClr val="00A585"/>
                </a:solidFill>
                <a:latin typeface="Open Sans Regular"/>
              </a:rPr>
            </a:br>
            <a:r>
              <a:rPr lang="fr" sz="2600" b="0" i="0" u="none" baseline="0" dirty="0"/>
              <a:t>révisée et </a:t>
            </a:r>
            <a:r>
              <a:rPr lang="fr" sz="2600" b="0" i="1" u="none" baseline="0" dirty="0"/>
              <a:t>inchangée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3900" b="1" i="0" u="none" baseline="0" dirty="0">
                <a:solidFill>
                  <a:srgbClr val="00A585"/>
                </a:solidFill>
                <a:latin typeface="Open Sans Regular"/>
              </a:rPr>
              <a:t>P</a:t>
            </a:r>
            <a: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  <a:t>rincipes de</a:t>
            </a:r>
            <a:b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</a:br>
            <a: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  <a:t>protection</a:t>
            </a:r>
            <a:br>
              <a:rPr lang="fr" sz="3900" b="1" dirty="0">
                <a:solidFill>
                  <a:srgbClr val="00A585"/>
                </a:solidFill>
                <a:latin typeface="Open Sans Regular"/>
              </a:rPr>
            </a:br>
            <a:r>
              <a:rPr lang="fr" sz="2600" b="0" i="0" u="none" baseline="0" dirty="0"/>
              <a:t>révisés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  <a:t>Norme </a:t>
            </a:r>
            <a:br>
              <a:rPr lang="fr" sz="3900" b="1" dirty="0">
                <a:solidFill>
                  <a:srgbClr val="00A585"/>
                </a:solidFill>
                <a:latin typeface="Open Sans Regular"/>
              </a:rPr>
            </a:br>
            <a: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  <a:t>humanitaire </a:t>
            </a:r>
            <a:br>
              <a:rPr lang="fr" sz="3900" b="1" dirty="0">
                <a:solidFill>
                  <a:srgbClr val="00A585"/>
                </a:solidFill>
                <a:latin typeface="Open Sans Regular"/>
              </a:rPr>
            </a:br>
            <a:r>
              <a:rPr lang="fr" sz="3900" b="1" i="0" u="none" baseline="0" dirty="0">
                <a:solidFill>
                  <a:srgbClr val="00A585"/>
                </a:solidFill>
                <a:latin typeface="Open Sans Regular"/>
              </a:rPr>
              <a:t>fondamentale</a:t>
            </a:r>
            <a:br>
              <a:rPr lang="fr" sz="2600" dirty="0">
                <a:solidFill>
                  <a:srgbClr val="00A585"/>
                </a:solidFill>
                <a:latin typeface="Open Sans Regular"/>
              </a:rPr>
            </a:br>
            <a:r>
              <a:rPr lang="fr" sz="2600" b="0" i="0" u="none" baseline="0" dirty="0"/>
              <a:t>partiellement révisée, remplace les standards essentiels</a:t>
            </a:r>
          </a:p>
          <a:p>
            <a:pPr marL="365760" lvl="4" algn="l" rtl="0"/>
            <a:endParaRPr lang="fr" dirty="0"/>
          </a:p>
          <a:p>
            <a:pPr marL="365760" lvl="4" algn="l" rtl="0"/>
            <a:endParaRPr lang="fr" dirty="0"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t>18</a:t>
            </a:fld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74E3D6-19D9-440D-96C7-9EC6562B467F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8BA058-5552-4D8E-B39D-E38C2DD092CE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84CC3B5-7A4A-4B16-96E1-1BBA129B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3021071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84300" cy="9753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5764" cy="97536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615D1-DCC3-44DD-990B-6DE81B7F6F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7484" y="2972940"/>
            <a:ext cx="8009618" cy="623138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37744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Deux sections :</a:t>
            </a:r>
            <a:r>
              <a:rPr lang="fr" sz="2800" b="0" i="0" u="non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manuel</a:t>
            </a:r>
            <a:r>
              <a:rPr lang="fr" sz="2800" b="1" i="0" u="non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80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" sz="2800" b="1" i="0" u="non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Utiliser les standards dans le contexte</a:t>
            </a:r>
          </a:p>
          <a:p>
            <a:pPr marL="219456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Nouveau diagramme</a:t>
            </a:r>
            <a:r>
              <a:rPr lang="fr" sz="2800" b="0" i="0" u="non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: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Comprendre le contexte pour mettre en œuvre les standards</a:t>
            </a:r>
            <a:r>
              <a:rPr lang="fr" sz="2800" b="0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(illustration)</a:t>
            </a:r>
          </a:p>
          <a:p>
            <a:pPr marL="192024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Nouveau tableau de ventilation des données</a:t>
            </a:r>
            <a:endParaRPr lang="fr" sz="2800" b="1" kern="1200" dirty="0">
              <a:solidFill>
                <a:schemeClr val="tx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3736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sections sur le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cycle des programmes</a:t>
            </a: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vulnérabilités et les capacités </a:t>
            </a: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" sz="2800" b="0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cadres opérationnels</a:t>
            </a:r>
          </a:p>
          <a:p>
            <a:pPr marL="11887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nouvelle annexe : </a:t>
            </a:r>
            <a:br>
              <a:rPr lang="fr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Fourniture de l’aide par l’intermédiaire des marchés</a:t>
            </a:r>
          </a:p>
          <a:p>
            <a:pPr marL="64008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accent porté sur la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mobilisation communautaire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Résumé inclus du</a:t>
            </a:r>
            <a:r>
              <a:rPr lang="fr" sz="2800" b="0" i="0" u="none" kern="12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de conduite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F0C0E6E-37FF-46A7-8B9B-8B506CDDE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392" y="650879"/>
            <a:ext cx="5338762" cy="21574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br>
              <a:rPr lang="fr" dirty="0">
                <a:solidFill>
                  <a:schemeClr val="bg1"/>
                </a:solidFill>
              </a:rPr>
            </a:br>
            <a:r>
              <a:rPr lang="fr" b="1" i="0" u="none" baseline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Qu’est-ce que Sphère ? </a:t>
            </a:r>
            <a:endParaRPr dirty="0">
              <a:solidFill>
                <a:schemeClr val="accent6">
                  <a:lumMod val="40000"/>
                  <a:lumOff val="6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F9F84A3-20D0-47B5-8225-6D21FB0386A5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3077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>
              <a:spcAft>
                <a:spcPts val="600"/>
              </a:spcAft>
            </a:pPr>
            <a:fld id="{86CB4B4D-7CA3-9044-876B-883B54F8677D}" type="slidenum">
              <a:rPr>
                <a:solidFill>
                  <a:srgbClr val="625D6A"/>
                </a:solidFill>
              </a:rPr>
              <a:pPr>
                <a:spcAft>
                  <a:spcPts val="600"/>
                </a:spcAft>
              </a:pPr>
              <a:t>19</a:t>
            </a:fld>
            <a:endParaRPr lang="fr">
              <a:solidFill>
                <a:srgbClr val="625D6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A0F386-4129-4BB0-86BC-7F5A2218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" y="138532"/>
            <a:ext cx="4483371" cy="73052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C1387E-10A9-4038-9B56-536F14DD8464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EE5EC0-6B73-4457-A924-699F50FB5C97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556AB0D-2268-4B40-A5B5-50C7AD036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74585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E510DF-2835-40BD-AB71-FB8D128CB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96" y="2900581"/>
            <a:ext cx="2731008" cy="3943693"/>
          </a:xfrm>
          <a:prstGeom prst="rect">
            <a:avLst/>
          </a:prstGeom>
          <a:ln>
            <a:solidFill>
              <a:srgbClr val="57B642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2408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FDBE90-7624-484A-8815-E120ED1F7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46" y="2900580"/>
            <a:ext cx="2731008" cy="3943693"/>
          </a:xfrm>
          <a:prstGeom prst="rect">
            <a:avLst/>
          </a:prstGeom>
          <a:ln>
            <a:solidFill>
              <a:srgbClr val="FC7C2B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43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603B65-A56A-4147-B967-C77EF735D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904" y="2935544"/>
            <a:ext cx="2731008" cy="3873770"/>
          </a:xfrm>
          <a:prstGeom prst="rect">
            <a:avLst/>
          </a:prstGeom>
          <a:ln>
            <a:solidFill>
              <a:srgbClr val="372981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53728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ttp://d4rri9bdfuube.cloudfront.net/assets/images/book/large/9780/8559/9780855984625.jpg">
            <a:extLst>
              <a:ext uri="{FF2B5EF4-FFF2-40B4-BE49-F238E27FC236}">
                <a16:creationId xmlns:a16="http://schemas.microsoft.com/office/drawing/2014/main" id="{6DDB5403-C73F-4B92-A851-0DDCE9F97CFA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4631" b="7703"/>
          <a:stretch/>
        </p:blipFill>
        <p:spPr bwMode="auto">
          <a:xfrm>
            <a:off x="539862" y="2960871"/>
            <a:ext cx="2731008" cy="3850003"/>
          </a:xfrm>
          <a:prstGeom prst="rect">
            <a:avLst/>
          </a:prstGeom>
          <a:noFill/>
          <a:ln>
            <a:solidFill>
              <a:srgbClr val="0408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FF6AE1E7-5DF2-42C3-A64B-FB124BCC26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</a:t>
            </a:fld>
            <a:endParaRPr lang="f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EFE37D-B17D-40E8-AD40-4BD46C14B7C8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0D289D-6B0B-4658-9138-BEBAF554A056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9EDFCE-65AF-4463-8AA4-FFF42C117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820203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2939"/>
            <a:ext cx="6900057" cy="8427720"/>
          </a:xfrm>
          <a:prstGeom prst="rect">
            <a:avLst/>
          </a:prstGeom>
          <a:gradFill>
            <a:gsLst>
              <a:gs pos="0">
                <a:srgbClr val="773CBE"/>
              </a:gs>
              <a:gs pos="25000">
                <a:srgbClr val="11AD8D"/>
              </a:gs>
              <a:gs pos="94000">
                <a:srgbClr val="773CBE"/>
              </a:gs>
              <a:gs pos="100000">
                <a:srgbClr val="36288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662939"/>
            <a:ext cx="13004800" cy="842772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7162"/>
            <a:ext cx="6144984" cy="6637184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F894-4FA4-4E2F-8C47-322A3D60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4928" r="4308" b="2"/>
          <a:stretch/>
        </p:blipFill>
        <p:spPr>
          <a:xfrm>
            <a:off x="-101581" y="1892691"/>
            <a:ext cx="5945395" cy="622277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B8D2F-5EA1-4E71-A36B-073AE77E18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9818" y="2051429"/>
            <a:ext cx="5309417" cy="6637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42913" lvl="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2800" kern="1200" dirty="0">
              <a:solidFill>
                <a:schemeClr val="tx2"/>
              </a:solidFill>
            </a:endParaRP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en-US" sz="3200" b="1" i="0" u="none" baseline="0" dirty="0">
                <a:solidFill>
                  <a:srgbClr val="11AD8D"/>
                </a:solidFill>
              </a:rPr>
              <a:t>Revue</a:t>
            </a:r>
            <a:endParaRPr lang="fr" sz="3200" dirty="0">
              <a:solidFill>
                <a:schemeClr val="tx2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3200" b="0" i="1" u="none" baseline="0" dirty="0">
                <a:solidFill>
                  <a:schemeClr val="tx2"/>
                </a:solidFill>
              </a:rPr>
              <a:t>Aucune modification :</a:t>
            </a:r>
            <a:r>
              <a:rPr lang="fr" sz="3200" b="0" i="0" u="none" baseline="0" dirty="0">
                <a:solidFill>
                  <a:schemeClr val="tx2"/>
                </a:solidFill>
              </a:rPr>
              <a:t> </a:t>
            </a:r>
            <a:r>
              <a:rPr lang="fr" sz="3200" b="1" i="0" u="none" baseline="0" dirty="0">
                <a:solidFill>
                  <a:srgbClr val="11AD8D"/>
                </a:solidFill>
              </a:rPr>
              <a:t>Toujours valide</a:t>
            </a:r>
            <a:r>
              <a:rPr lang="fr" sz="3200" b="0" i="0" u="none" baseline="0" dirty="0">
                <a:solidFill>
                  <a:srgbClr val="11AD8D"/>
                </a:solidFill>
              </a:rPr>
              <a:t> </a:t>
            </a:r>
            <a:r>
              <a:rPr lang="fr" sz="3200" b="0" i="0" u="none" baseline="0" dirty="0">
                <a:solidFill>
                  <a:schemeClr val="tx2"/>
                </a:solidFill>
              </a:rPr>
              <a:t>et pertinente suite aux révisions de 2010 et 2011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3200" b="0" i="0" u="none" baseline="0" dirty="0">
                <a:solidFill>
                  <a:schemeClr val="tx2"/>
                </a:solidFill>
              </a:rPr>
              <a:t>Mise à jour de la section sur les Ressources (Annexe 1 :</a:t>
            </a:r>
            <a:br>
              <a:rPr lang="fr" sz="3200" b="0" i="0" u="none" baseline="0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rgbClr val="11AD8D"/>
                </a:solidFill>
              </a:rPr>
              <a:t>Le </a:t>
            </a:r>
            <a:r>
              <a:rPr lang="fr" sz="3200" b="1" i="0" u="none" baseline="0" dirty="0">
                <a:solidFill>
                  <a:srgbClr val="11AD8D"/>
                </a:solidFill>
              </a:rPr>
              <a:t>Fondement juridique de Sphère</a:t>
            </a:r>
            <a:r>
              <a:rPr lang="fr" sz="3200" b="0" i="0" u="none" baseline="0" dirty="0">
                <a:solidFill>
                  <a:schemeClr val="tx2"/>
                </a:solidFill>
              </a:rPr>
              <a:t>)</a:t>
            </a:r>
            <a:endParaRPr lang="fr" sz="2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E9734D2-4C1B-48E6-AE82-33C1A0AD1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7934" y="1194179"/>
            <a:ext cx="4663952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fr" b="1" i="0" u="none" baseline="0" dirty="0">
                <a:solidFill>
                  <a:srgbClr val="773CBE"/>
                </a:solidFill>
              </a:rPr>
              <a:t>La</a:t>
            </a:r>
            <a:r>
              <a:rPr lang="fr" b="1" i="0" u="none" baseline="0" dirty="0">
                <a:solidFill>
                  <a:schemeClr val="tx2"/>
                </a:solidFill>
              </a:rPr>
              <a:t> </a:t>
            </a:r>
            <a:r>
              <a:rPr lang="fr" b="1" i="0" u="none" baseline="0" dirty="0">
                <a:solidFill>
                  <a:srgbClr val="773CBE"/>
                </a:solidFill>
              </a:rPr>
              <a:t>Charte humanitaire</a:t>
            </a: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B7CA2-5E29-498D-A138-64ED3DFD19FF}"/>
              </a:ext>
            </a:extLst>
          </p:cNvPr>
          <p:cNvSpPr/>
          <p:nvPr/>
        </p:nvSpPr>
        <p:spPr>
          <a:xfrm>
            <a:off x="246743" y="8737600"/>
            <a:ext cx="1277257" cy="85634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DE79EF0-D7A0-4041-A290-00244E44F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507" y="8477553"/>
            <a:ext cx="1871065" cy="878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24206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A7526-185D-40EB-8596-55FDD66EA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</a:blip>
          <a:srcRect l="7522" t="17008" r="7522" b="17008"/>
          <a:stretch/>
        </p:blipFill>
        <p:spPr>
          <a:xfrm>
            <a:off x="-1" y="-1"/>
            <a:ext cx="13004801" cy="97536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D5114-7C68-4B8F-BF4D-35D827C938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455885" y="636284"/>
            <a:ext cx="7474857" cy="8344732"/>
          </a:xfrm>
        </p:spPr>
        <p:txBody>
          <a:bodyPr>
            <a:normAutofit fontScale="92500" lnSpcReduction="10000"/>
          </a:bodyPr>
          <a:lstStyle/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3200" b="1" i="0" u="none" baseline="0" dirty="0">
                <a:solidFill>
                  <a:srgbClr val="773CBE"/>
                </a:solidFill>
              </a:rPr>
              <a:t>Les quatre principes</a:t>
            </a:r>
            <a:r>
              <a:rPr lang="fr" sz="3200" b="0" i="0" u="none" baseline="0" dirty="0">
                <a:solidFill>
                  <a:schemeClr val="tx2"/>
                </a:solidFill>
              </a:rPr>
              <a:t> </a:t>
            </a:r>
            <a:r>
              <a:rPr lang="fr" sz="3200" b="0" i="1" u="none" baseline="0" dirty="0">
                <a:solidFill>
                  <a:schemeClr val="tx2"/>
                </a:solidFill>
              </a:rPr>
              <a:t>ont été conservés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3200" b="1" i="0" u="none" baseline="0" dirty="0">
                <a:solidFill>
                  <a:srgbClr val="773CBE"/>
                </a:solidFill>
              </a:rPr>
              <a:t>Ré-alignement conceptuel</a:t>
            </a:r>
            <a:r>
              <a:rPr lang="fr" sz="3200" b="0" i="0" u="none" baseline="0" dirty="0">
                <a:solidFill>
                  <a:schemeClr val="tx2"/>
                </a:solidFill>
              </a:rPr>
              <a:t> :</a:t>
            </a:r>
          </a:p>
          <a:p>
            <a:pPr marL="998533" lvl="1" indent="-457200" algn="l" rtl="0">
              <a:buFont typeface="+mj-lt"/>
              <a:buAutoNum type="arabicPeriod"/>
            </a:pPr>
            <a:r>
              <a:rPr lang="fr" sz="2800" b="0" i="0" u="none" baseline="0" dirty="0">
                <a:solidFill>
                  <a:schemeClr val="tx2"/>
                </a:solidFill>
              </a:rPr>
              <a:t>« Ne pas nuire par nos interventions » a été élargi à la prévention plus générale des dommages</a:t>
            </a:r>
          </a:p>
          <a:p>
            <a:pPr marL="998533" lvl="1" indent="-457200" algn="l" rtl="0">
              <a:buFont typeface="+mj-lt"/>
              <a:buAutoNum type="arabicPeriod"/>
            </a:pPr>
            <a:r>
              <a:rPr lang="fr" sz="2800" b="0" i="0" u="none" baseline="0" dirty="0">
                <a:solidFill>
                  <a:schemeClr val="tx2"/>
                </a:solidFill>
              </a:rPr>
              <a:t>L’accès impartial inclut le déni d’accès délibéré et la discrimination dans l’accès</a:t>
            </a:r>
          </a:p>
          <a:p>
            <a:pPr marL="998533" lvl="1" indent="-457200" algn="l" rtl="0">
              <a:buFont typeface="+mj-lt"/>
              <a:buAutoNum type="arabicPeriod"/>
            </a:pPr>
            <a:r>
              <a:rPr lang="fr" sz="2800" b="0" i="0" u="none" baseline="0" dirty="0">
                <a:solidFill>
                  <a:schemeClr val="tx2"/>
                </a:solidFill>
              </a:rPr>
              <a:t>Le soutien au relèvement suite aux violations</a:t>
            </a:r>
          </a:p>
          <a:p>
            <a:pPr marL="998533" lvl="1" indent="-457200" algn="l" rtl="0">
              <a:buFont typeface="+mj-lt"/>
              <a:buAutoNum type="arabicPeriod"/>
            </a:pPr>
            <a:r>
              <a:rPr lang="fr" sz="2800" b="0" i="0" u="none" baseline="0" dirty="0">
                <a:solidFill>
                  <a:schemeClr val="tx2"/>
                </a:solidFill>
              </a:rPr>
              <a:t>La réparation juridique et le renforcement de la protection de l’environnement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3200" b="1" i="0" u="none" baseline="0" dirty="0">
                <a:solidFill>
                  <a:srgbClr val="773CBE"/>
                </a:solidFill>
              </a:rPr>
              <a:t>Un langage simplifié </a:t>
            </a:r>
            <a:r>
              <a:rPr lang="fr" sz="3200" b="0" i="0" u="none" baseline="0" dirty="0">
                <a:solidFill>
                  <a:schemeClr val="tx2"/>
                </a:solidFill>
              </a:rPr>
              <a:t>et des exemples diversifiés de praticien·ne·s généralistes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3200" b="0" i="0" u="none" baseline="0" dirty="0">
                <a:solidFill>
                  <a:schemeClr val="tx2"/>
                </a:solidFill>
              </a:rPr>
              <a:t>Un courte annexe sur les</a:t>
            </a:r>
            <a:br>
              <a:rPr lang="fr" sz="3200" dirty="0">
                <a:solidFill>
                  <a:schemeClr val="tx2"/>
                </a:solidFill>
              </a:rPr>
            </a:br>
            <a:r>
              <a:rPr lang="fr" sz="3200" b="1" i="0" u="none" baseline="0" dirty="0">
                <a:solidFill>
                  <a:srgbClr val="773CBE"/>
                </a:solidFill>
              </a:rPr>
              <a:t>Standards professionnels pour les activités de protection </a:t>
            </a:r>
            <a:r>
              <a:rPr lang="fr" sz="3200" dirty="0">
                <a:solidFill>
                  <a:schemeClr val="tx2"/>
                </a:solidFill>
              </a:rPr>
              <a:t>du CICR</a:t>
            </a:r>
          </a:p>
          <a:p>
            <a:endParaRPr lang="fr" sz="2400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E67DD04-EA48-4E63-AABA-53334211AECF}"/>
              </a:ext>
            </a:extLst>
          </p:cNvPr>
          <p:cNvSpPr txBox="1">
            <a:spLocks/>
          </p:cNvSpPr>
          <p:nvPr/>
        </p:nvSpPr>
        <p:spPr>
          <a:xfrm>
            <a:off x="887762" y="698880"/>
            <a:ext cx="3713735" cy="351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 hangingPunct="1"/>
            <a:r>
              <a:rPr lang="fr" b="1" i="0" u="none" baseline="0" dirty="0">
                <a:solidFill>
                  <a:srgbClr val="773CBE"/>
                </a:solidFill>
              </a:rPr>
              <a:t>Les principes 	</a:t>
            </a:r>
            <a:r>
              <a:rPr lang="fr" b="1" i="0" u="none" dirty="0">
                <a:solidFill>
                  <a:srgbClr val="773CBE"/>
                </a:solidFill>
              </a:rPr>
              <a:t> </a:t>
            </a:r>
            <a:r>
              <a:rPr lang="fr" b="1" i="0" u="none" baseline="0" dirty="0">
                <a:solidFill>
                  <a:srgbClr val="773CBE"/>
                </a:solidFill>
              </a:rPr>
              <a:t>de protection</a:t>
            </a:r>
            <a:br>
              <a:rPr lang="fr" b="1" dirty="0">
                <a:solidFill>
                  <a:srgbClr val="372981"/>
                </a:solidFill>
              </a:rPr>
            </a:br>
            <a:endParaRPr lang="fr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D591955-D3AE-4C5F-A95D-C3C2E3967886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21</a:t>
            </a:fld>
            <a:endParaRPr lang="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C652E-14A0-4BBB-AE2D-D8655FDA777D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0D0E55-8EF5-4977-A3E2-9A2DEC01DA79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F17EED0-66AD-45DB-9B62-E629639CD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2722873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1D52E-6AB6-4061-98FA-73B4561E8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21"/>
          <a:stretch/>
        </p:blipFill>
        <p:spPr>
          <a:xfrm>
            <a:off x="6402392" y="1272117"/>
            <a:ext cx="6602408" cy="72707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CF38-41B6-4B93-AD09-F22C1EADA3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2536" y="1981202"/>
            <a:ext cx="6163232" cy="68646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42913" lvl="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2400" kern="1200" dirty="0">
              <a:solidFill>
                <a:schemeClr val="tx2"/>
              </a:solidFill>
            </a:endParaRPr>
          </a:p>
          <a:p>
            <a:pPr marL="285750" lvl="0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</a:rPr>
              <a:t>Texte d’origine </a:t>
            </a:r>
            <a:r>
              <a:rPr lang="fr" sz="2800" b="0" i="1" u="none" kern="1200" baseline="0" dirty="0">
                <a:solidFill>
                  <a:schemeClr val="tx2"/>
                </a:solidFill>
              </a:rPr>
              <a:t>conservé</a:t>
            </a:r>
            <a:r>
              <a:rPr lang="fr" sz="2800" b="0" i="0" u="none" kern="1200" baseline="0" dirty="0">
                <a:solidFill>
                  <a:schemeClr val="tx2"/>
                </a:solidFill>
              </a:rPr>
              <a:t> pour ce qui est des engagements (même fleur que celle de la CHS)</a:t>
            </a:r>
          </a:p>
          <a:p>
            <a:pPr marL="285750" lvl="0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</a:rPr>
              <a:t>Les indicateurs de performance ont été légèrement mis à jour</a:t>
            </a:r>
          </a:p>
          <a:p>
            <a:pPr marL="285750" lvl="0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</a:rPr>
              <a:t>Certains ajouts ont été effectués dans les notes d’orientations et les sous-actions, dont :</a:t>
            </a:r>
          </a:p>
          <a:p>
            <a:pPr marL="548640" lvl="1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</a:rPr>
              <a:t>davantage de références aux </a:t>
            </a:r>
            <a:br>
              <a:rPr lang="fr" sz="2800" kern="1200" dirty="0">
                <a:solidFill>
                  <a:schemeClr val="tx2"/>
                </a:solidFill>
              </a:rPr>
            </a:br>
            <a:r>
              <a:rPr lang="fr" sz="2800" b="0" i="0" u="none" kern="1200" baseline="0" dirty="0">
                <a:solidFill>
                  <a:schemeClr val="tx2"/>
                </a:solidFill>
              </a:rPr>
              <a:t>gouvernements, à la coordination civilo-militaire, à l’entraide communautaire</a:t>
            </a:r>
            <a:r>
              <a:rPr lang="fr" sz="2800" kern="1200" dirty="0">
                <a:solidFill>
                  <a:schemeClr val="tx2"/>
                </a:solidFill>
              </a:rPr>
              <a:t> </a:t>
            </a:r>
            <a:r>
              <a:rPr lang="fr" sz="2800" b="0" i="0" u="none" kern="1200" baseline="0" dirty="0">
                <a:solidFill>
                  <a:schemeClr val="tx2"/>
                </a:solidFill>
              </a:rPr>
              <a:t>et aux considérations environnementales ; et </a:t>
            </a:r>
          </a:p>
          <a:p>
            <a:pPr marL="548640" lvl="1" indent="-228600" algn="l" defTabSz="914400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</a:rPr>
              <a:t>l’ajout précoce d’un texte sur le harcèlement et les abus sexuels.</a:t>
            </a:r>
            <a:endParaRPr lang="fr" sz="2400" kern="1200" dirty="0">
              <a:solidFill>
                <a:schemeClr val="tx1"/>
              </a:solidFill>
            </a:endParaRPr>
          </a:p>
          <a:p>
            <a:pPr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7F7F8ED-1024-42DF-ACAA-811364E82046}"/>
              </a:ext>
            </a:extLst>
          </p:cNvPr>
          <p:cNvSpPr txBox="1">
            <a:spLocks/>
          </p:cNvSpPr>
          <p:nvPr/>
        </p:nvSpPr>
        <p:spPr>
          <a:xfrm>
            <a:off x="844217" y="648561"/>
            <a:ext cx="7341138" cy="300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 hangingPunct="1"/>
            <a:r>
              <a:rPr lang="fr" b="1" i="0" u="none" baseline="0" dirty="0">
                <a:solidFill>
                  <a:srgbClr val="773CBE"/>
                </a:solidFill>
              </a:rPr>
              <a:t>La Norme humanitaire fondamentale</a:t>
            </a:r>
            <a:endParaRPr lang="fr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A844267-CAAA-4872-94D6-829EF8A3EA0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22</a:t>
            </a:fld>
            <a:endParaRPr lang="f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122232-1138-47AE-AC46-62D868EC12B9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4CE2A-6013-4091-A252-6E8D1B347759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E40B8AB-DAB9-49F2-92F0-2DE9A6BA0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4160638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543655" y="431773"/>
            <a:ext cx="6117963" cy="8386479"/>
          </a:xfrm>
          <a:prstGeom prst="rect">
            <a:avLst/>
          </a:prstGeom>
          <a:solidFill>
            <a:srgbClr val="E5EEED"/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0F670923-6D46-43D3-99E9-F7120B40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64" y="2450134"/>
            <a:ext cx="4076798" cy="48533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19036-0102-4B0E-977A-C9E1A0FC3A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42114" y="1240971"/>
            <a:ext cx="7661747" cy="77869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2800" b="0" i="0" u="none" baseline="0" dirty="0">
                <a:solidFill>
                  <a:schemeClr val="tx2"/>
                </a:solidFill>
              </a:rPr>
              <a:t>Un accent plus fort sur la </a:t>
            </a:r>
            <a:r>
              <a:rPr lang="fr" sz="2800" b="1" i="0" u="none" baseline="0" dirty="0">
                <a:solidFill>
                  <a:srgbClr val="00B297"/>
                </a:solidFill>
              </a:rPr>
              <a:t>mobilisation communautaire</a:t>
            </a:r>
            <a:r>
              <a:rPr lang="fr" sz="2800" b="0" i="0" u="none" baseline="0" dirty="0">
                <a:solidFill>
                  <a:schemeClr val="tx2"/>
                </a:solidFill>
              </a:rPr>
              <a:t>, dont un nouveau diagramme dans le chapitre d’introduction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2800" b="0" i="0" u="none" baseline="0" dirty="0">
                <a:solidFill>
                  <a:schemeClr val="tx2"/>
                </a:solidFill>
              </a:rPr>
              <a:t>Le standard sur la qualité des programmes en général a été supprimé, et est désormais intégré tout au long du chapitre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2800" b="0" i="0" u="none" baseline="0" dirty="0">
                <a:solidFill>
                  <a:schemeClr val="tx2"/>
                </a:solidFill>
              </a:rPr>
              <a:t>Le standard sur le </a:t>
            </a:r>
            <a:r>
              <a:rPr lang="fr" sz="2800" b="1" dirty="0">
                <a:solidFill>
                  <a:srgbClr val="11AD8D"/>
                </a:solidFill>
              </a:rPr>
              <a:t>drainage</a:t>
            </a:r>
            <a:r>
              <a:rPr lang="fr" sz="2800" b="0" i="0" u="none" baseline="0" dirty="0">
                <a:solidFill>
                  <a:schemeClr val="tx2"/>
                </a:solidFill>
              </a:rPr>
              <a:t> a été supprimé. Ce thème est désormais abordé dans les deux chapitres WASH et Abris et hébergement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2800" b="0" i="0" u="none" baseline="0" dirty="0">
                <a:solidFill>
                  <a:schemeClr val="tx2"/>
                </a:solidFill>
              </a:rPr>
              <a:t>Nouvelle section/Nouveau standard : </a:t>
            </a:r>
            <a:r>
              <a:rPr lang="fr" sz="2800" b="1" i="0" u="none" baseline="0" dirty="0">
                <a:solidFill>
                  <a:srgbClr val="11AD8D"/>
                </a:solidFill>
              </a:rPr>
              <a:t>WASH et les structures de soins</a:t>
            </a:r>
          </a:p>
          <a:p>
            <a:pPr marL="640080" lvl="1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" sz="2800" b="0" i="0" u="none" baseline="0" dirty="0">
                <a:solidFill>
                  <a:schemeClr val="tx2"/>
                </a:solidFill>
              </a:rPr>
              <a:t>Leçons tirées de l’intervention face à </a:t>
            </a:r>
            <a:r>
              <a:rPr lang="fr" sz="2800" dirty="0">
                <a:solidFill>
                  <a:schemeClr val="tx2"/>
                </a:solidFill>
              </a:rPr>
              <a:t>É</a:t>
            </a:r>
            <a:r>
              <a:rPr lang="fr" sz="2800" b="0" i="0" u="none" baseline="0" dirty="0">
                <a:solidFill>
                  <a:schemeClr val="tx2"/>
                </a:solidFill>
              </a:rPr>
              <a:t>bola</a:t>
            </a:r>
          </a:p>
          <a:p>
            <a:pPr marL="640080" lvl="1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" sz="2800" b="0" i="0" u="none" baseline="0" dirty="0">
                <a:solidFill>
                  <a:schemeClr val="tx2"/>
                </a:solidFill>
              </a:rPr>
              <a:t>Inclut les interventions communautaires et la prévention et le contrôle des infections (PCI) dans les établissements</a:t>
            </a:r>
          </a:p>
          <a:p>
            <a:pPr marL="640080" lvl="1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" sz="2800" b="0" i="0" u="none" baseline="0" dirty="0">
                <a:solidFill>
                  <a:schemeClr val="tx2"/>
                </a:solidFill>
              </a:rPr>
              <a:t>Nouveau diagramme (illustration)</a:t>
            </a:r>
            <a:endParaRPr lang="fr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A5EEC6D-BB33-420E-9C7F-445347937BAD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23</a:t>
            </a:fld>
            <a:endParaRPr lang="fr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B3270AB-48C5-46E0-9AA0-1296A338B82A}"/>
              </a:ext>
            </a:extLst>
          </p:cNvPr>
          <p:cNvSpPr txBox="1">
            <a:spLocks/>
          </p:cNvSpPr>
          <p:nvPr/>
        </p:nvSpPr>
        <p:spPr>
          <a:xfrm>
            <a:off x="5241340" y="450789"/>
            <a:ext cx="3314831" cy="92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 hangingPunct="1"/>
            <a:r>
              <a:rPr lang="fr" b="1" i="0" u="none" baseline="0">
                <a:solidFill>
                  <a:srgbClr val="773CBE"/>
                </a:solidFill>
              </a:rPr>
              <a:t>WASH</a:t>
            </a:r>
            <a:endParaRPr lang="fr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33E540-8CFB-4875-B9CA-36AEC547B831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9A841C-0AB7-4C36-B77B-782C276E45CD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D3858D1-D29D-49D8-908D-E215C915A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67590186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7A6B-0155-4B37-B40A-A562C05593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93800" y="3940632"/>
            <a:ext cx="10617200" cy="4760079"/>
          </a:xfrm>
        </p:spPr>
        <p:txBody>
          <a:bodyPr>
            <a:normAutofit fontScale="92500" lnSpcReduction="10000"/>
          </a:bodyPr>
          <a:lstStyle/>
          <a:p>
            <a:pPr marL="274320" lvl="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0" i="0" u="none" kern="1200" baseline="0" dirty="0">
                <a:solidFill>
                  <a:srgbClr val="000000"/>
                </a:solidFill>
              </a:rPr>
              <a:t>Une structure légèrement </a:t>
            </a:r>
            <a:r>
              <a:rPr lang="fr" sz="3200" b="1" i="0" u="none" kern="1200" baseline="0" dirty="0">
                <a:solidFill>
                  <a:srgbClr val="00B297"/>
                </a:solidFill>
              </a:rPr>
              <a:t>simplifiée</a:t>
            </a:r>
            <a:r>
              <a:rPr lang="fr" sz="3200" b="0" i="0" u="none" kern="1200" baseline="0" dirty="0">
                <a:solidFill>
                  <a:srgbClr val="000000"/>
                </a:solidFill>
              </a:rPr>
              <a:t> qui permet de souligner les liens entre les évaluations, analyses et programmations complémentaires en sécurité alimentaire et nutrition.</a:t>
            </a:r>
          </a:p>
          <a:p>
            <a:pPr marL="274320" lvl="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kern="1200" dirty="0">
                <a:solidFill>
                  <a:srgbClr val="000000"/>
                </a:solidFill>
              </a:rPr>
              <a:t>Les standards relatifs aux </a:t>
            </a:r>
            <a:r>
              <a:rPr lang="fr" sz="3200" b="0" i="0" u="none" kern="1200" baseline="0" dirty="0">
                <a:solidFill>
                  <a:srgbClr val="00B297"/>
                </a:solidFill>
              </a:rPr>
              <a:t>espèces et coupons</a:t>
            </a:r>
            <a:r>
              <a:rPr lang="fr" sz="3200" b="0" i="0" u="none" kern="1200" baseline="0" dirty="0">
                <a:solidFill>
                  <a:schemeClr val="tx2"/>
                </a:solidFill>
              </a:rPr>
              <a:t>, à la </a:t>
            </a:r>
            <a:r>
              <a:rPr lang="fr" sz="3200" b="0" i="0" u="none" kern="1200" baseline="0" dirty="0">
                <a:solidFill>
                  <a:srgbClr val="00B297"/>
                </a:solidFill>
              </a:rPr>
              <a:t>gestion de la chaîne d’approvisionnement </a:t>
            </a:r>
            <a:r>
              <a:rPr lang="fr" sz="3200" b="0" i="0" u="none" kern="1200" baseline="0" dirty="0">
                <a:solidFill>
                  <a:srgbClr val="000000"/>
                </a:solidFill>
              </a:rPr>
              <a:t>et aux</a:t>
            </a:r>
            <a:r>
              <a:rPr lang="fr" sz="3200" b="0" i="0" u="none" kern="1200" baseline="0" dirty="0">
                <a:solidFill>
                  <a:srgbClr val="00B297"/>
                </a:solidFill>
              </a:rPr>
              <a:t> marchés</a:t>
            </a:r>
            <a:r>
              <a:rPr lang="fr" sz="3200" b="0" i="0" u="none" kern="1200" baseline="0" dirty="0">
                <a:solidFill>
                  <a:srgbClr val="000000"/>
                </a:solidFill>
              </a:rPr>
              <a:t> ont été retirés de ce chapitre, et remplacés par une nouvelle annexe dans la section Qu’est-ce que Sphère et intégrés dans l’ensemble du manuel.</a:t>
            </a:r>
          </a:p>
          <a:p>
            <a:pPr marL="274320" lvl="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kern="1200" dirty="0">
                <a:solidFill>
                  <a:srgbClr val="000000"/>
                </a:solidFill>
              </a:rPr>
              <a:t>La section sur les </a:t>
            </a:r>
            <a:r>
              <a:rPr lang="fr" sz="3200" b="1" i="0" u="none" kern="1200" baseline="0" dirty="0">
                <a:solidFill>
                  <a:srgbClr val="00B297"/>
                </a:solidFill>
              </a:rPr>
              <a:t>évaluations</a:t>
            </a:r>
            <a:r>
              <a:rPr lang="fr" sz="3200" b="0" i="0" u="none" kern="1200" baseline="0" dirty="0">
                <a:solidFill>
                  <a:srgbClr val="000000"/>
                </a:solidFill>
              </a:rPr>
              <a:t> comprenant deux standards distincts sur l’évaluation (</a:t>
            </a:r>
            <a:r>
              <a:rPr lang="fr" sz="3200" b="0" i="1" u="none" kern="1200" baseline="0" dirty="0">
                <a:solidFill>
                  <a:srgbClr val="000000"/>
                </a:solidFill>
              </a:rPr>
              <a:t>conservée)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403BC-D917-4F14-B720-F07D0B1F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94" y="583241"/>
            <a:ext cx="2951333" cy="29202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DB96490A-C5B1-4B87-A8A4-EF6F951D3DC4}"/>
              </a:ext>
            </a:extLst>
          </p:cNvPr>
          <p:cNvSpPr txBox="1">
            <a:spLocks/>
          </p:cNvSpPr>
          <p:nvPr/>
        </p:nvSpPr>
        <p:spPr>
          <a:xfrm>
            <a:off x="4601029" y="1257753"/>
            <a:ext cx="5675086" cy="159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 hangingPunct="1"/>
            <a:r>
              <a:rPr lang="fr" b="1" i="0" u="none" baseline="0" dirty="0">
                <a:solidFill>
                  <a:srgbClr val="773CBE"/>
                </a:solidFill>
              </a:rPr>
              <a:t>Sécurité alimentaire et nutrition</a:t>
            </a:r>
            <a:endParaRPr lang="fr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34F2309-678F-4999-A511-E9C95F93F919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24</a:t>
            </a:fld>
            <a:endParaRPr lang="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D653B6-C1F7-467D-807F-08386CF47E7D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74C51-FDEC-4767-B458-289FE18C0CD4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9A32733-0C8B-47B5-A07E-62E98DF6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0165323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2A60-3F8B-4F7D-B49D-FEB9A12F785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68060" y="1280701"/>
            <a:ext cx="11569245" cy="4575494"/>
          </a:xfrm>
        </p:spPr>
        <p:txBody>
          <a:bodyPr>
            <a:normAutofit fontScale="92500"/>
          </a:bodyPr>
          <a:lstStyle/>
          <a:p>
            <a:pPr marL="442913" lvl="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1900" kern="1200" dirty="0">
              <a:solidFill>
                <a:schemeClr val="tx2"/>
              </a:solidFill>
            </a:endParaRP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2900" dirty="0"/>
              <a:t>Une</a:t>
            </a:r>
            <a:r>
              <a:rPr lang="fr" sz="2900" b="0" i="0" u="none" baseline="0" dirty="0">
                <a:solidFill>
                  <a:srgbClr val="11AD8D"/>
                </a:solidFill>
              </a:rPr>
              <a:t> </a:t>
            </a:r>
            <a:r>
              <a:rPr lang="fr" sz="2900" b="1" dirty="0">
                <a:solidFill>
                  <a:srgbClr val="11AD8D"/>
                </a:solidFill>
              </a:rPr>
              <a:t>structure simplifiée </a:t>
            </a:r>
            <a:r>
              <a:rPr lang="fr" sz="2900" b="0" i="0" u="none" baseline="0" dirty="0"/>
              <a:t>avec 7 standards, sans sous-sections</a:t>
            </a:r>
            <a:endParaRPr lang="fr" sz="2900" b="1" dirty="0">
              <a:solidFill>
                <a:srgbClr val="11AD8D"/>
              </a:solidFill>
            </a:endParaRP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2900" b="0" i="0" u="none" baseline="0" dirty="0">
                <a:solidFill>
                  <a:schemeClr val="tx2"/>
                </a:solidFill>
              </a:rPr>
              <a:t>Tous les standards relatifs aux articles non alimentaires de 2011 ont été intégrés en un seul standard sur les </a:t>
            </a:r>
            <a:r>
              <a:rPr lang="fr" sz="2900" b="1" i="0" u="none" baseline="0" dirty="0">
                <a:solidFill>
                  <a:srgbClr val="11AD8D"/>
                </a:solidFill>
              </a:rPr>
              <a:t>articles ménagers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fr" sz="2900" b="0" i="0" u="none" baseline="0" dirty="0">
                <a:solidFill>
                  <a:schemeClr val="tx2"/>
                </a:solidFill>
              </a:rPr>
              <a:t>Un nouveau standard sur la </a:t>
            </a:r>
            <a:r>
              <a:rPr lang="fr" sz="2900" b="1" i="0" u="none" baseline="0" dirty="0">
                <a:solidFill>
                  <a:srgbClr val="11AD8D"/>
                </a:solidFill>
              </a:rPr>
              <a:t>sécurité de l’occupation</a:t>
            </a:r>
            <a:r>
              <a:rPr lang="fr" sz="2900" b="0" i="0" u="none" baseline="0" dirty="0">
                <a:solidFill>
                  <a:schemeClr val="tx2"/>
                </a:solidFill>
              </a:rPr>
              <a:t> a été inclus.</a:t>
            </a:r>
          </a:p>
          <a:p>
            <a:pPr marL="640080" lvl="1" indent="-2857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" sz="2900" b="0" i="0" u="none" baseline="0" dirty="0">
                <a:solidFill>
                  <a:schemeClr val="tx2"/>
                </a:solidFill>
              </a:rPr>
              <a:t>présenté sous forme d’actions et de notes d’orientation dans l’édition 2011</a:t>
            </a:r>
          </a:p>
          <a:p>
            <a:pPr marL="640080" lvl="1" indent="-2857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" sz="2900" b="0" i="0" u="none" baseline="0" dirty="0">
                <a:solidFill>
                  <a:schemeClr val="tx2"/>
                </a:solidFill>
              </a:rPr>
              <a:t>reflète l’importance croissante des solutions d’abris en dehors des camps</a:t>
            </a:r>
            <a:endParaRPr lang="fr" sz="1900" kern="1200" dirty="0">
              <a:solidFill>
                <a:schemeClr val="tx2"/>
              </a:solidFill>
            </a:endParaRPr>
          </a:p>
          <a:p>
            <a:endParaRPr lang="f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D500A-15C0-4102-867C-71FED30734BE}"/>
              </a:ext>
            </a:extLst>
          </p:cNvPr>
          <p:cNvGrpSpPr/>
          <p:nvPr/>
        </p:nvGrpSpPr>
        <p:grpSpPr>
          <a:xfrm>
            <a:off x="967534" y="5942831"/>
            <a:ext cx="11069731" cy="1647321"/>
            <a:chOff x="803200" y="4492097"/>
            <a:chExt cx="11069731" cy="16473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F9220C-7724-4181-8965-895D46940FFE}"/>
                </a:ext>
              </a:extLst>
            </p:cNvPr>
            <p:cNvSpPr/>
            <p:nvPr/>
          </p:nvSpPr>
          <p:spPr>
            <a:xfrm>
              <a:off x="803200" y="4493498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" sz="1400" b="0" i="0" u="none" kern="1200" baseline="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Planification</a:t>
              </a:r>
              <a:endParaRPr kumimoji="0" lang="fr" sz="1400" b="0" i="0" u="none" strike="noStrike" kern="1200" cap="none" spc="0" normalizeH="0" baseline="0" noProof="0" dirty="0">
                <a:ln>
                  <a:noFill/>
                </a:ln>
                <a:solidFill>
                  <a:srgbClr val="3CA19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7088CD-91EE-4663-8572-FD94B20D8F68}"/>
                </a:ext>
              </a:extLst>
            </p:cNvPr>
            <p:cNvSpPr/>
            <p:nvPr/>
          </p:nvSpPr>
          <p:spPr>
            <a:xfrm>
              <a:off x="4004039" y="4492097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4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Espace de vie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2F3FFD-5962-4032-AACB-D986B30EC7AF}"/>
                </a:ext>
              </a:extLst>
            </p:cNvPr>
            <p:cNvSpPr/>
            <p:nvPr/>
          </p:nvSpPr>
          <p:spPr>
            <a:xfrm>
              <a:off x="2402576" y="4492097"/>
              <a:ext cx="1533296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4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Lieu et planification de l’hébergement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6FB97C-B47A-43ED-B019-B1D2206FA6B7}"/>
                </a:ext>
              </a:extLst>
            </p:cNvPr>
            <p:cNvSpPr/>
            <p:nvPr/>
          </p:nvSpPr>
          <p:spPr>
            <a:xfrm>
              <a:off x="7206965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4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Assistance technique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4C891AB-86E7-41F7-A40C-CBF820F055A5}"/>
                </a:ext>
              </a:extLst>
            </p:cNvPr>
            <p:cNvSpPr/>
            <p:nvPr/>
          </p:nvSpPr>
          <p:spPr>
            <a:xfrm>
              <a:off x="8808428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4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Sécurité de l’occupation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B4B374-9969-4725-BAAE-6D62B129D736}"/>
                </a:ext>
              </a:extLst>
            </p:cNvPr>
            <p:cNvSpPr/>
            <p:nvPr/>
          </p:nvSpPr>
          <p:spPr>
            <a:xfrm>
              <a:off x="10409891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4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Pérennité environnementale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1F93E4-12EB-4FA6-9A1F-04C06D17B9C2}"/>
                </a:ext>
              </a:extLst>
            </p:cNvPr>
            <p:cNvSpPr/>
            <p:nvPr/>
          </p:nvSpPr>
          <p:spPr>
            <a:xfrm>
              <a:off x="5605502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4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Articles ménagers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FCEC5C07-7A71-4B24-9773-BFF07EBA63FA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25</a:t>
            </a:fld>
            <a:endParaRPr lang="fr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B27F69D-508D-49B6-9A70-10610B85D8C6}"/>
              </a:ext>
            </a:extLst>
          </p:cNvPr>
          <p:cNvSpPr txBox="1">
            <a:spLocks/>
          </p:cNvSpPr>
          <p:nvPr/>
        </p:nvSpPr>
        <p:spPr>
          <a:xfrm>
            <a:off x="967534" y="948666"/>
            <a:ext cx="8061003" cy="113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 hangingPunct="1"/>
            <a:r>
              <a:rPr lang="fr" b="1" i="0" u="none" baseline="0" dirty="0">
                <a:solidFill>
                  <a:srgbClr val="773CBE"/>
                </a:solidFill>
              </a:rPr>
              <a:t>Abris et </a:t>
            </a:r>
            <a:r>
              <a:rPr lang="en-US" b="1" i="0" u="none" baseline="0" dirty="0">
                <a:solidFill>
                  <a:srgbClr val="773CBE"/>
                </a:solidFill>
              </a:rPr>
              <a:t>habitat</a:t>
            </a:r>
            <a:endParaRPr lang="fr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EE209-B688-42C1-BD6F-4A8B1C14F207}"/>
              </a:ext>
            </a:extLst>
          </p:cNvPr>
          <p:cNvSpPr txBox="1"/>
          <p:nvPr/>
        </p:nvSpPr>
        <p:spPr>
          <a:xfrm>
            <a:off x="967535" y="7684016"/>
            <a:ext cx="6265342" cy="379591"/>
          </a:xfrm>
          <a:prstGeom prst="rect">
            <a:avLst/>
          </a:prstGeom>
          <a:gradFill flip="none" rotWithShape="1">
            <a:gsLst>
              <a:gs pos="0">
                <a:srgbClr val="773CBE"/>
              </a:gs>
              <a:gs pos="100000">
                <a:schemeClr val="bg1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/>
            <a:r>
              <a:rPr lang="fr" b="1" i="0" u="none" baseline="0" dirty="0">
                <a:solidFill>
                  <a:schemeClr val="bg1"/>
                </a:solidFill>
              </a:rPr>
              <a:t>Vue d’ensemble</a:t>
            </a:r>
            <a:r>
              <a:rPr lang="fr" b="1" i="0" u="none" baseline="0" dirty="0">
                <a:solidFill>
                  <a:srgbClr val="2E1F13"/>
                </a:solidFill>
              </a:rPr>
              <a:t>                       </a:t>
            </a:r>
            <a:r>
              <a:rPr kumimoji="0" lang="fr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 </a:t>
            </a:r>
            <a:r>
              <a:rPr lang="fr" b="1" i="0" u="none" baseline="0" dirty="0">
                <a:solidFill>
                  <a:srgbClr val="2E1F13"/>
                </a:solidFill>
              </a:rPr>
              <a:t>                   </a:t>
            </a:r>
            <a:r>
              <a:rPr kumimoji="0" lang="fr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 Détaillée</a:t>
            </a:r>
            <a:endParaRPr kumimoji="0" lang="fr" sz="1800" b="1" i="0" u="none" strike="noStrike" cap="none" spc="0" normalizeH="0" baseline="0" dirty="0">
              <a:ln>
                <a:noFill/>
              </a:ln>
              <a:solidFill>
                <a:srgbClr val="2E1F13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07BC2-0CD4-4418-B619-5BEFF77C03B2}"/>
              </a:ext>
            </a:extLst>
          </p:cNvPr>
          <p:cNvCxnSpPr/>
          <p:nvPr/>
        </p:nvCxnSpPr>
        <p:spPr>
          <a:xfrm>
            <a:off x="7298189" y="7662245"/>
            <a:ext cx="0" cy="37959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AAD0CD-C9EB-4427-927A-31932753B0E7}"/>
              </a:ext>
            </a:extLst>
          </p:cNvPr>
          <p:cNvSpPr txBox="1"/>
          <p:nvPr/>
        </p:nvSpPr>
        <p:spPr>
          <a:xfrm>
            <a:off x="7464971" y="7686476"/>
            <a:ext cx="4567673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/>
            <a:r>
              <a:rPr lang="fr" b="1" i="0" u="none" baseline="0">
                <a:solidFill>
                  <a:schemeClr val="tx2"/>
                </a:solidFill>
              </a:rPr>
              <a:t>Éléments se chevauchant</a:t>
            </a:r>
            <a:endParaRPr kumimoji="0" lang="fr" sz="18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sym typeface="Open Sans Regular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5F914-0257-4F21-A903-3FC1AE34E131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1A2FFA-7095-4ADD-8803-2241B372749B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8EA9DAE-A361-4592-A755-958012CD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6384227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398180-3382-48C4-9D15-E3DC70FC0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1333" r="1" b="1"/>
          <a:stretch/>
        </p:blipFill>
        <p:spPr>
          <a:xfrm>
            <a:off x="-21751" y="1"/>
            <a:ext cx="13004780" cy="97535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8815066" y="8975826"/>
            <a:ext cx="37221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fr" b="0" i="0" u="none" baseline="0">
                <a:solidFill>
                  <a:schemeClr val="bg1"/>
                </a:solidFill>
              </a:rPr>
              <a:t>Arie Kievit/Croix-Rouge néerlandaise</a:t>
            </a:r>
            <a:endParaRPr lang="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478971" y="436650"/>
            <a:ext cx="12058269" cy="8262125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Body">
            <a:extLst>
              <a:ext uri="{FF2B5EF4-FFF2-40B4-BE49-F238E27FC236}">
                <a16:creationId xmlns:a16="http://schemas.microsoft.com/office/drawing/2014/main" id="{1AE532F6-48EE-4A16-9D57-42AC5BBA47C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0857" y="696688"/>
            <a:ext cx="11179630" cy="789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743200" lvl="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0" i="0" u="none" kern="1200" baseline="0" dirty="0">
                <a:solidFill>
                  <a:srgbClr val="000000"/>
                </a:solidFill>
              </a:rPr>
              <a:t>Titre de chapitre simplifié</a:t>
            </a:r>
          </a:p>
          <a:p>
            <a:pPr marL="28575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0" i="0" u="none" kern="1200" baseline="0" dirty="0">
                <a:solidFill>
                  <a:srgbClr val="000000"/>
                </a:solidFill>
              </a:rPr>
              <a:t>Nouvelle section dans l’introduction : </a:t>
            </a:r>
            <a:br>
              <a:rPr lang="fr" sz="3200" kern="1200" dirty="0">
                <a:solidFill>
                  <a:srgbClr val="000000"/>
                </a:solidFill>
              </a:rPr>
            </a:br>
            <a:r>
              <a:rPr lang="fr" sz="3200" b="1" i="0" u="none" kern="1200" baseline="0" dirty="0">
                <a:solidFill>
                  <a:srgbClr val="11AD8D"/>
                </a:solidFill>
              </a:rPr>
              <a:t>Considérations spéciales pour la protection des soins de santé</a:t>
            </a:r>
            <a:endParaRPr lang="fr" sz="3200" kern="1200" dirty="0">
              <a:solidFill>
                <a:srgbClr val="11AD8D"/>
              </a:solidFill>
            </a:endParaRPr>
          </a:p>
          <a:p>
            <a:pPr marL="28575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0" i="0" u="none" kern="1200" baseline="0" dirty="0">
                <a:solidFill>
                  <a:srgbClr val="000000"/>
                </a:solidFill>
              </a:rPr>
              <a:t>Systèmes de santé : le standard de 2011 sur le leadership et la coordination a été supprimé, son contenu réintégré dans le texte</a:t>
            </a:r>
          </a:p>
          <a:p>
            <a:pPr marL="285750" lvl="1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0" i="0" u="none" kern="1200" baseline="0" dirty="0">
                <a:solidFill>
                  <a:srgbClr val="000000"/>
                </a:solidFill>
              </a:rPr>
              <a:t>Le standard de 2011 sur le classement des services de santé selon leur priorité a été supprimé, son contenu réintégré dans le texte</a:t>
            </a:r>
          </a:p>
          <a:p>
            <a:pPr marL="285750" lvl="1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0" i="0" u="none" kern="1200" baseline="0" dirty="0">
                <a:solidFill>
                  <a:srgbClr val="000000"/>
                </a:solidFill>
              </a:rPr>
              <a:t>La section sur la santé sexuelle et reproductive a été restructurée en 3 standards, dont une introduction mise à jour et un nouveau standard : </a:t>
            </a:r>
            <a:br>
              <a:rPr lang="fr" sz="3200" kern="1200" dirty="0">
                <a:solidFill>
                  <a:srgbClr val="000000"/>
                </a:solidFill>
              </a:rPr>
            </a:br>
            <a:r>
              <a:rPr lang="fr" sz="3200" b="1" kern="1200" dirty="0">
                <a:solidFill>
                  <a:srgbClr val="11AD8D"/>
                </a:solidFill>
              </a:rPr>
              <a:t>V</a:t>
            </a:r>
            <a:r>
              <a:rPr lang="fr" sz="3200" b="1" i="0" u="none" kern="1200" baseline="0" dirty="0">
                <a:solidFill>
                  <a:srgbClr val="11AD8D"/>
                </a:solidFill>
              </a:rPr>
              <a:t>iolence sexuelle et prise en charge clinique du viol</a:t>
            </a:r>
          </a:p>
          <a:p>
            <a:pPr marL="285750" lvl="1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0" i="0" u="none" kern="1200" baseline="0" dirty="0">
                <a:solidFill>
                  <a:srgbClr val="000000"/>
                </a:solidFill>
              </a:rPr>
              <a:t>Nouveau standard : </a:t>
            </a:r>
            <a:r>
              <a:rPr lang="fr" sz="3200" b="1" i="0" u="none" kern="1200" baseline="0" dirty="0">
                <a:solidFill>
                  <a:srgbClr val="11AD8D"/>
                </a:solidFill>
              </a:rPr>
              <a:t>Soins palliatifs</a:t>
            </a:r>
            <a:r>
              <a:rPr lang="fr" sz="3200" b="0" i="0" u="none" kern="1200" baseline="0" dirty="0">
                <a:solidFill>
                  <a:srgbClr val="000000"/>
                </a:solidFill>
              </a:rPr>
              <a:t>, reflète le vieillissement de la population et les situations de crises prolongées.</a:t>
            </a:r>
            <a:br>
              <a:rPr lang="fr" sz="3200" b="0" i="0" u="none" kern="1200" baseline="0" dirty="0">
                <a:solidFill>
                  <a:srgbClr val="000000"/>
                </a:solidFill>
              </a:rPr>
            </a:br>
            <a:r>
              <a:rPr lang="fr" sz="3200" b="0" i="0" u="none" kern="1200" baseline="0" dirty="0">
                <a:solidFill>
                  <a:srgbClr val="000000"/>
                </a:solidFill>
              </a:rPr>
              <a:t>(La section sur les maladies non transmissibles était nouvelle en 2011.)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1156563" y="244519"/>
            <a:ext cx="2326860" cy="200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kern="1200" baseline="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Santé</a:t>
            </a:r>
            <a:endParaRPr lang="fr" sz="4000" kern="1200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759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arget icon png">
            <a:extLst>
              <a:ext uri="{FF2B5EF4-FFF2-40B4-BE49-F238E27FC236}">
                <a16:creationId xmlns:a16="http://schemas.microsoft.com/office/drawing/2014/main" id="{555C4E17-B7B6-43C8-A89A-A83BC9AD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" y="5927082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ogress icon png">
            <a:extLst>
              <a:ext uri="{FF2B5EF4-FFF2-40B4-BE49-F238E27FC236}">
                <a16:creationId xmlns:a16="http://schemas.microsoft.com/office/drawing/2014/main" id="{092C9FA2-6120-419C-BB19-F8F6C59B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" y="4015505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ick in circle icon png">
            <a:extLst>
              <a:ext uri="{FF2B5EF4-FFF2-40B4-BE49-F238E27FC236}">
                <a16:creationId xmlns:a16="http://schemas.microsoft.com/office/drawing/2014/main" id="{68A1AA62-3A36-4014-82DE-E3D92A9F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5" y="2106164"/>
            <a:ext cx="1789176" cy="1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9F698A4B-0065-403E-8F77-6C5FFF6C617C}"/>
              </a:ext>
            </a:extLst>
          </p:cNvPr>
          <p:cNvSpPr txBox="1">
            <a:spLocks/>
          </p:cNvSpPr>
          <p:nvPr/>
        </p:nvSpPr>
        <p:spPr>
          <a:xfrm>
            <a:off x="833819" y="895987"/>
            <a:ext cx="9934874" cy="109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 hangingPunct="1"/>
            <a:r>
              <a:rPr lang="fr" b="1" i="0" u="none" baseline="0">
                <a:solidFill>
                  <a:srgbClr val="773CBE"/>
                </a:solidFill>
              </a:rPr>
              <a:t>Indicateurs</a:t>
            </a:r>
            <a:endParaRPr lang="fr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AF9210-0B30-45CB-B509-EAF1100DC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8418"/>
              </p:ext>
            </p:extLst>
          </p:nvPr>
        </p:nvGraphicFramePr>
        <p:xfrm>
          <a:off x="2755177" y="1942875"/>
          <a:ext cx="9768839" cy="5944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4825">
                  <a:extLst>
                    <a:ext uri="{9D8B030D-6E8A-4147-A177-3AD203B41FA5}">
                      <a16:colId xmlns:a16="http://schemas.microsoft.com/office/drawing/2014/main" val="3215493912"/>
                    </a:ext>
                  </a:extLst>
                </a:gridCol>
                <a:gridCol w="6774014">
                  <a:extLst>
                    <a:ext uri="{9D8B030D-6E8A-4147-A177-3AD203B41FA5}">
                      <a16:colId xmlns:a16="http://schemas.microsoft.com/office/drawing/2014/main" val="1056698888"/>
                    </a:ext>
                  </a:extLst>
                </a:gridCol>
              </a:tblGrid>
              <a:tr h="1829806">
                <a:tc>
                  <a:txBody>
                    <a:bodyPr/>
                    <a:lstStyle/>
                    <a:p>
                      <a:pPr algn="ctr" rtl="0"/>
                      <a:r>
                        <a:rPr lang="fr" sz="4400" b="1" i="0" u="none" baseline="0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600"/>
                        </a:spcBef>
                      </a:pPr>
                      <a:r>
                        <a:rPr lang="fr" sz="2400" b="1" i="0" u="none" baseline="0" noProof="0" dirty="0">
                          <a:solidFill>
                            <a:srgbClr val="11AD8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Oui / Non</a:t>
                      </a:r>
                    </a:p>
                    <a:p>
                      <a:pPr rtl="0">
                        <a:spcBef>
                          <a:spcPts val="600"/>
                        </a:spcBef>
                      </a:pPr>
                      <a:r>
                        <a:rPr lang="fr" sz="2200" b="0" i="0" u="none" baseline="0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« Il n’y a pas de matières fécales humaines dans l’environnement dans lequel vit, apprend, et travaille la population 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3918325"/>
                  </a:ext>
                </a:extLst>
              </a:tr>
              <a:tr h="1952718">
                <a:tc>
                  <a:txBody>
                    <a:bodyPr/>
                    <a:lstStyle/>
                    <a:p>
                      <a:pPr algn="ctr" rtl="0"/>
                      <a:r>
                        <a:rPr lang="fr" sz="4400" b="1" i="0" u="none" baseline="0" noProof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Progrès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600"/>
                        </a:spcBef>
                      </a:pPr>
                      <a:r>
                        <a:rPr lang="fr" sz="2400" b="1" i="0" u="none" baseline="0" noProof="0" dirty="0">
                          <a:solidFill>
                            <a:srgbClr val="11AD8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Définir une référence et mesurer les progrès accomplis</a:t>
                      </a:r>
                    </a:p>
                    <a:p>
                      <a:pPr rtl="0">
                        <a:spcBef>
                          <a:spcPts val="600"/>
                        </a:spcBef>
                      </a:pPr>
                      <a:r>
                        <a:rPr lang="fr" sz="2200" b="0" i="0" u="none" baseline="0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« Pourcentage de femmes et d’adolescentes satisfaites des possibilités de gestion de l’hygiène menstruelle dans les toilettes qu’elles utilisent régulièrement »</a:t>
                      </a:r>
                      <a:endParaRPr lang="fr" sz="22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490298"/>
                  </a:ext>
                </a:extLst>
              </a:tr>
              <a:tr h="1683154">
                <a:tc>
                  <a:txBody>
                    <a:bodyPr/>
                    <a:lstStyle/>
                    <a:p>
                      <a:pPr algn="ctr" rtl="0"/>
                      <a:r>
                        <a:rPr lang="fr" sz="4400" b="1" i="0" u="none" baseline="0" noProof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Objectifs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2400" b="1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11AD8D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Cible(s) chiffrée(s) déclarée(s)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22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2E1F13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« Pourcentage de cas de malnutrition aiguë modérée (MAM) ayant accès aux services de traitement (couverture): &gt;50 % rural, &gt;70 % urbain, &gt;90% camps formels 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880873"/>
                  </a:ext>
                </a:extLst>
              </a:tr>
            </a:tbl>
          </a:graphicData>
        </a:graphic>
      </p:graphicFrame>
      <p:sp>
        <p:nvSpPr>
          <p:cNvPr id="10" name="Slide Number">
            <a:extLst>
              <a:ext uri="{FF2B5EF4-FFF2-40B4-BE49-F238E27FC236}">
                <a16:creationId xmlns:a16="http://schemas.microsoft.com/office/drawing/2014/main" id="{B5C0F5F0-0F24-499F-83A0-D36D0B3567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27</a:t>
            </a:fld>
            <a:endParaRPr lang="f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765CE5-4832-41B7-B431-BDD93F0359F9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DE79AF-BCB5-49A1-BB26-780C585C95D9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E28E99B-00F5-4792-ACC6-FFD6AA2E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704229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74C5E1-1A5C-4DFD-BB3B-6A5F2A98C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9" r="-1"/>
          <a:stretch/>
        </p:blipFill>
        <p:spPr>
          <a:xfrm>
            <a:off x="0" y="0"/>
            <a:ext cx="5509604" cy="9753590"/>
          </a:xfrm>
          <a:prstGeom prst="rect">
            <a:avLst/>
          </a:pr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D1FDC8E1-D7D5-4469-9114-0403024AEE3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28</a:t>
            </a:fld>
            <a:endParaRPr lang="fr" dirty="0"/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181597" y="2371122"/>
            <a:ext cx="7032477" cy="6725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617220" indent="-571500" algn="l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" sz="4000" b="1" i="0" u="none" kern="1200" baseline="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Accent porté sur les personnes</a:t>
            </a:r>
            <a:r>
              <a:rPr lang="fr" sz="40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, la mobilisation communautaire et le soutien aux actions locales</a:t>
            </a:r>
          </a:p>
          <a:p>
            <a:pPr marL="1074420" indent="-571500" algn="l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" sz="40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Forte attention à</a:t>
            </a:r>
            <a:r>
              <a:rPr lang="fr" sz="4000" b="0" i="0" u="none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 </a:t>
            </a:r>
            <a:br>
              <a:rPr lang="fr" sz="4000" b="1" kern="120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</a:br>
            <a:r>
              <a:rPr lang="fr" sz="40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l’</a:t>
            </a:r>
            <a:r>
              <a:rPr lang="fr" sz="4000" b="1" i="0" u="none" kern="1200" baseline="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utilisation en contexte</a:t>
            </a:r>
            <a:endParaRPr lang="fr" sz="40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1074420" indent="-571500" algn="l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" sz="4000" b="1" i="0" u="none" kern="1200" baseline="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Simplification</a:t>
            </a:r>
            <a:r>
              <a:rPr lang="fr" sz="40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 de la langue et de la présentation</a:t>
            </a:r>
          </a:p>
          <a:p>
            <a:pPr marL="617220" indent="-571500" algn="l" defTabSz="914400" rt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" sz="4000" b="0" i="0" u="none" kern="1200" baseline="0" dirty="0">
                <a:latin typeface="Open Sans Regular"/>
                <a:ea typeface="+mn-ea"/>
                <a:cs typeface="+mn-cs"/>
              </a:rPr>
              <a:t>Des </a:t>
            </a:r>
            <a:r>
              <a:rPr lang="fr" sz="4000" b="1" i="0" u="none" kern="1200" baseline="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décisions</a:t>
            </a:r>
            <a:r>
              <a:rPr lang="fr" sz="40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 suivies et documentées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40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40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A5FD8013-93C1-47D0-A244-F4D0A6152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6804" y="1313244"/>
            <a:ext cx="6509658" cy="10578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b="1" i="0" u="none" baseline="0">
                <a:solidFill>
                  <a:srgbClr val="773CBE"/>
                </a:solidFill>
              </a:rPr>
              <a:t>Où nous en sommes</a:t>
            </a:r>
            <a:endParaRPr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631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r>
              <a:rPr lang="fr" sz="3600" b="0" i="0" u="none" baseline="0"/>
              <a:t>Discussion :</a:t>
            </a:r>
            <a:br>
              <a:rPr lang="fr" sz="3600"/>
            </a:br>
            <a:r>
              <a:rPr lang="fr" b="0" i="0" u="none" cap="all" baseline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MODIFICATIONS APPORTÉES AU MANUEL</a:t>
            </a:r>
            <a:endParaRPr cap="all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rtl="0"/>
            <a:fld id="{86CB4B4D-7CA3-9044-876B-883B54F8677D}" type="slidenum">
              <a:t>29</a:t>
            </a:fld>
            <a:endParaRPr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47F71A68-4172-4923-8CC8-C71BC9046C99}"/>
              </a:ext>
            </a:extLst>
          </p:cNvPr>
          <p:cNvSpPr txBox="1">
            <a:spLocks/>
          </p:cNvSpPr>
          <p:nvPr/>
        </p:nvSpPr>
        <p:spPr>
          <a:xfrm>
            <a:off x="1023257" y="3243944"/>
            <a:ext cx="10464800" cy="44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l" rtl="0" hangingPunct="1">
              <a:buFont typeface="Arial" panose="020B0604020202020204" pitchFamily="34" charset="0"/>
              <a:buChar char="•"/>
            </a:pPr>
            <a:r>
              <a:rPr lang="fr" sz="3600" b="0" i="0" u="none" baseline="0"/>
              <a:t>Quelles modifications apportées dans l’édition 2018 auront le plus d’impact sur votre travail et la manière dont vous vous servez du manuel ?</a:t>
            </a:r>
          </a:p>
          <a:p>
            <a:pPr marL="285750" indent="-285750" algn="l" rtl="0" hangingPunct="1">
              <a:buFont typeface="Arial" panose="020B0604020202020204" pitchFamily="34" charset="0"/>
              <a:buChar char="•"/>
            </a:pPr>
            <a:r>
              <a:rPr lang="fr" sz="3600" b="0" i="0" u="none" baseline="0"/>
              <a:t>Quel nouveau contenu vous attendez-vous à voir dans la </a:t>
            </a:r>
            <a:r>
              <a:rPr lang="fr" sz="3600" b="0" i="1" u="none" baseline="0"/>
              <a:t>prochaine</a:t>
            </a:r>
            <a:r>
              <a:rPr lang="fr" sz="3600" b="0" i="0" u="none" baseline="0"/>
              <a:t> édition du manuel ?</a:t>
            </a:r>
          </a:p>
          <a:p>
            <a:pPr marL="285750" indent="-285750" algn="l" rtl="0" hangingPunct="1">
              <a:buFont typeface="Arial" panose="020B0604020202020204" pitchFamily="34" charset="0"/>
              <a:buChar char="•"/>
            </a:pPr>
            <a:endParaRPr lang="fr" sz="3600" dirty="0"/>
          </a:p>
        </p:txBody>
      </p:sp>
    </p:spTree>
    <p:extLst>
      <p:ext uri="{BB962C8B-B14F-4D97-AF65-F5344CB8AC3E}">
        <p14:creationId xmlns:p14="http://schemas.microsoft.com/office/powerpoint/2010/main" val="3092966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E6302E-82F6-4264-AAF1-609CC8A42AC4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0A2746-793F-4A81-999B-B660CA54883E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362AF7-69EC-4B58-A405-F13BF3FD5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3D8E5B1-A854-4E4E-AF12-58307E15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09" y="2022003"/>
            <a:ext cx="2137637" cy="21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1" y="456783"/>
            <a:ext cx="8000887" cy="8386479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87B56-5F78-4A43-9221-E8A407A1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2" y="557948"/>
            <a:ext cx="7405592" cy="13590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 rtl="0">
              <a:lnSpc>
                <a:spcPct val="90000"/>
              </a:lnSpc>
              <a:spcBef>
                <a:spcPct val="0"/>
              </a:spcBef>
            </a:pPr>
            <a:r>
              <a:rPr lang="fr" sz="5000" b="0" i="0" u="none" kern="1200" baseline="0" dirty="0">
                <a:solidFill>
                  <a:srgbClr val="00A58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Objectifs d’apprentissage</a:t>
            </a:r>
          </a:p>
        </p:txBody>
      </p:sp>
      <p:pic>
        <p:nvPicPr>
          <p:cNvPr id="1034" name="Picture 10" descr="Image result for comprehension icon">
            <a:extLst>
              <a:ext uri="{FF2B5EF4-FFF2-40B4-BE49-F238E27FC236}">
                <a16:creationId xmlns:a16="http://schemas.microsoft.com/office/drawing/2014/main" id="{756B9092-B7B2-49AC-9E6C-D0B71C08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32" y="4876800"/>
            <a:ext cx="2155813" cy="21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4A41-ED0F-44AC-983E-F158156FA3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2992" y="1808176"/>
            <a:ext cx="7216414" cy="684319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 defTabSz="914400" rtl="0">
              <a:lnSpc>
                <a:spcPct val="90000"/>
              </a:lnSpc>
            </a:pP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la fin de la séance, vous serez en mesure d’</a:t>
            </a:r>
            <a:r>
              <a:rPr lang="fr" sz="2800" b="1" i="0" u="none" kern="1200" baseline="0" dirty="0">
                <a:solidFill>
                  <a:srgbClr val="0045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identifier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:</a:t>
            </a:r>
          </a:p>
          <a:p>
            <a:pPr marL="28575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défis propres au secteur, qui sont devenus les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moteurs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révision du manuel ;</a:t>
            </a:r>
          </a:p>
          <a:p>
            <a:pPr marL="28575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l’approche et les résultats du</a:t>
            </a:r>
            <a:b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" sz="2800" b="1" i="0" u="none" kern="1200" baseline="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processus de révision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;</a:t>
            </a:r>
          </a:p>
          <a:p>
            <a:pPr marL="28575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principales </a:t>
            </a: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modifications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effectuées entre les éditions de 2011 et 2018 ;</a:t>
            </a:r>
          </a:p>
          <a:p>
            <a:pPr marL="28575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manière dont Sphère </a:t>
            </a:r>
            <a:r>
              <a:rPr lang="fr" sz="2800" b="1" i="0" u="none" kern="1200" baseline="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évolué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les </a:t>
            </a:r>
            <a:br>
              <a:rPr lang="fr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" sz="2800" b="1" i="0" u="none" kern="1200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nouveaux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800" b="1" i="0" u="none" kern="1200" baseline="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produits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proposés ;</a:t>
            </a:r>
          </a:p>
          <a:p>
            <a:pPr marL="57150" lvl="0" algn="l" defTabSz="914400" rtl="0"/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vous serez en mesure d’</a:t>
            </a:r>
            <a:r>
              <a:rPr lang="fr" sz="2800" b="1" i="0" u="none" kern="1200" baseline="0" dirty="0">
                <a:solidFill>
                  <a:srgbClr val="B54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appréhender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:</a:t>
            </a:r>
          </a:p>
          <a:p>
            <a:pPr marL="28575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mesure dans laquelle l’édition 2018 est </a:t>
            </a:r>
            <a:br>
              <a:rPr lang="fr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" sz="2800" b="1" i="0" u="none" kern="1200" baseline="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adaptée aux contextes actuels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dans lesquels </a:t>
            </a:r>
            <a:r>
              <a:rPr lang="fr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travaillent ses </a:t>
            </a:r>
            <a:r>
              <a:rPr lang="fr" sz="2800" b="0" i="0" u="none" kern="12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utilisateurs et utilisatrices.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0F462C1-C267-405F-9FDA-952C98788669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3</a:t>
            </a:fld>
            <a:endParaRPr lang="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F4C63-A8DF-4341-89B4-7E1150BCC886}"/>
              </a:ext>
            </a:extLst>
          </p:cNvPr>
          <p:cNvSpPr/>
          <p:nvPr/>
        </p:nvSpPr>
        <p:spPr>
          <a:xfrm>
            <a:off x="8724768" y="4256610"/>
            <a:ext cx="3746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fr" sz="2800" b="0" i="0" u="none" cap="none" spc="0" baseline="0">
                <a:ln w="0"/>
                <a:solidFill>
                  <a:srgbClr val="0048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Connaissances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A7B1E8-7200-4248-BB95-832706B3F656}"/>
              </a:ext>
            </a:extLst>
          </p:cNvPr>
          <p:cNvSpPr/>
          <p:nvPr/>
        </p:nvSpPr>
        <p:spPr>
          <a:xfrm>
            <a:off x="8731557" y="7032613"/>
            <a:ext cx="3746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fr" sz="2800" b="0" i="0" u="none" cap="none" spc="0" baseline="0">
                <a:ln w="0"/>
                <a:solidFill>
                  <a:srgbClr val="006E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Compréhension</a:t>
            </a:r>
          </a:p>
        </p:txBody>
      </p:sp>
    </p:spTree>
    <p:extLst>
      <p:ext uri="{BB962C8B-B14F-4D97-AF65-F5344CB8AC3E}">
        <p14:creationId xmlns:p14="http://schemas.microsoft.com/office/powerpoint/2010/main" val="233457244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C30E9-F592-4BB5-A170-313FFE883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471"/>
          <a:stretch/>
        </p:blipFill>
        <p:spPr>
          <a:xfrm>
            <a:off x="1846060" y="786511"/>
            <a:ext cx="1576535" cy="16005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995212"/>
            <a:ext cx="13004800" cy="275838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DFD4E-DA57-4993-A1B9-8D119F77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4" y="6441721"/>
            <a:ext cx="8920330" cy="1149250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 rtl="0">
              <a:lnSpc>
                <a:spcPct val="110000"/>
              </a:lnSpc>
              <a:spcBef>
                <a:spcPts val="400"/>
              </a:spcBef>
            </a:pPr>
            <a:r>
              <a:rPr lang="fr" sz="5700" b="0" i="0" u="none" baseline="0">
                <a:solidFill>
                  <a:srgbClr val="000000"/>
                </a:solidFill>
                <a:latin typeface="Open Sans regular"/>
              </a:rPr>
              <a:t>UNE </a:t>
            </a:r>
            <a:r>
              <a:rPr lang="fr" sz="5700" b="1" i="0" u="none" baseline="0">
                <a:solidFill>
                  <a:srgbClr val="00A585"/>
                </a:solidFill>
                <a:latin typeface="Open Sans regular"/>
              </a:rPr>
              <a:t>NOUVELLE</a:t>
            </a:r>
            <a:r>
              <a:rPr lang="fr" sz="5700" b="0" i="0" u="none" baseline="0">
                <a:solidFill>
                  <a:srgbClr val="000000"/>
                </a:solidFill>
                <a:latin typeface="Open Sans regular"/>
              </a:rPr>
              <a:t> IDENTITÉ</a:t>
            </a:r>
            <a:endParaRPr lang="fr" sz="5700" kern="120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756B4-1D43-4BB2-B728-79528B9CF9AD}"/>
              </a:ext>
            </a:extLst>
          </p:cNvPr>
          <p:cNvSpPr txBox="1"/>
          <p:nvPr/>
        </p:nvSpPr>
        <p:spPr>
          <a:xfrm>
            <a:off x="595055" y="2279279"/>
            <a:ext cx="4078543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/>
            <a:r>
              <a:rPr lang="fr" sz="2000" b="1" i="0" u="none" baseline="0" dirty="0">
                <a:solidFill>
                  <a:srgbClr val="773CBE"/>
                </a:solidFill>
              </a:rPr>
              <a:t>Découvrir les standards Sphère</a:t>
            </a:r>
            <a:endParaRPr lang="fr" sz="2000" dirty="0">
              <a:solidFill>
                <a:srgbClr val="773CBE"/>
              </a:solidFill>
            </a:endParaRPr>
          </a:p>
          <a:p>
            <a:r>
              <a:rPr lang="fr" sz="2000" dirty="0">
                <a:solidFill>
                  <a:srgbClr val="2E1F13"/>
                </a:solidFill>
              </a:rPr>
              <a:t>Sphère dispose d’une large bibliothèque de supports et d’outils à votre disposition, vous permettant de renforcer vos connaissances et votre compréhension des standards humanitaires.</a:t>
            </a:r>
            <a:endParaRPr kumimoji="0" lang="fr" sz="2000" b="0" i="0" u="none" strike="noStrike" cap="none" spc="0" normalizeH="0" baseline="0" dirty="0">
              <a:ln>
                <a:noFill/>
              </a:ln>
              <a:solidFill>
                <a:srgbClr val="2E1F13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1DC66-5ECE-4CE6-9D53-7703CF7DFD4C}"/>
              </a:ext>
            </a:extLst>
          </p:cNvPr>
          <p:cNvSpPr txBox="1"/>
          <p:nvPr/>
        </p:nvSpPr>
        <p:spPr>
          <a:xfrm>
            <a:off x="4463129" y="4518315"/>
            <a:ext cx="407854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2000" b="1" dirty="0">
                <a:solidFill>
                  <a:srgbClr val="773CBE"/>
                </a:solidFill>
              </a:rPr>
              <a:t>Mettre en pratique les standards</a:t>
            </a:r>
            <a:endParaRPr lang="fr" sz="2000" dirty="0">
              <a:solidFill>
                <a:srgbClr val="773CBE"/>
              </a:solidFill>
            </a:endParaRPr>
          </a:p>
          <a:p>
            <a:r>
              <a:rPr lang="fr-FR" sz="2000" dirty="0">
                <a:solidFill>
                  <a:srgbClr val="2E1F13"/>
                </a:solidFill>
              </a:rPr>
              <a:t>Sphère renforce vos actions de plaidoyer en faveur d’améliorations sur le terrain.</a:t>
            </a:r>
            <a:endParaRPr lang="fr" sz="2000" b="0" i="0" u="none" baseline="0" dirty="0">
              <a:solidFill>
                <a:srgbClr val="2E1F1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A2AB7E-C0B8-43DA-82E4-7F3603CFCF93}"/>
              </a:ext>
            </a:extLst>
          </p:cNvPr>
          <p:cNvSpPr txBox="1"/>
          <p:nvPr/>
        </p:nvSpPr>
        <p:spPr>
          <a:xfrm>
            <a:off x="8331200" y="2344075"/>
            <a:ext cx="407854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/>
            <a:r>
              <a:rPr lang="fr" sz="2000" b="1" i="0" u="none" baseline="0" dirty="0">
                <a:solidFill>
                  <a:srgbClr val="773CBE"/>
                </a:solidFill>
              </a:rPr>
              <a:t>Partage</a:t>
            </a:r>
            <a:r>
              <a:rPr lang="en-US" sz="2000" b="1" i="0" u="none" baseline="0" dirty="0">
                <a:solidFill>
                  <a:srgbClr val="773CBE"/>
                </a:solidFill>
              </a:rPr>
              <a:t>r</a:t>
            </a:r>
            <a:r>
              <a:rPr lang="fr" sz="2000" b="1" i="0" u="none" baseline="0" dirty="0">
                <a:solidFill>
                  <a:srgbClr val="773CBE"/>
                </a:solidFill>
              </a:rPr>
              <a:t> votre expérience</a:t>
            </a:r>
            <a:endParaRPr lang="fr" sz="2000" dirty="0">
              <a:solidFill>
                <a:srgbClr val="773CBE"/>
              </a:solidFill>
            </a:endParaRPr>
          </a:p>
          <a:p>
            <a:r>
              <a:rPr lang="fr-FR" sz="2000" dirty="0">
                <a:solidFill>
                  <a:srgbClr val="2E1F13"/>
                </a:solidFill>
              </a:rPr>
              <a:t>Rejoignez une communauté internationale dynamique et engagée à améliorer la qualité et la redevabilité dans l’ensemble du secteur humanitaire.</a:t>
            </a:r>
            <a:endParaRPr lang="fr" sz="2000" b="0" i="0" u="none" baseline="0" dirty="0">
              <a:solidFill>
                <a:srgbClr val="2E1F13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45BFE0-AA26-4EAC-934C-578AA5E1D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6"/>
          <a:stretch/>
        </p:blipFill>
        <p:spPr>
          <a:xfrm>
            <a:off x="9387128" y="786511"/>
            <a:ext cx="1966686" cy="16005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793858-6322-450E-9B33-D462C59B7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53" r="44809"/>
          <a:stretch/>
        </p:blipFill>
        <p:spPr>
          <a:xfrm>
            <a:off x="5849257" y="2941026"/>
            <a:ext cx="1306286" cy="160054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E29112-1C75-4240-803D-4425099F81AC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rtl="0" hangingPunct="1"/>
            <a:r>
              <a:rPr lang="fr" sz="3200" b="0" i="0" u="sng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regular"/>
              </a:rPr>
              <a:t>spherestandards.org</a:t>
            </a:r>
            <a:endParaRPr lang="fr" sz="3200" u="sng" dirty="0">
              <a:solidFill>
                <a:schemeClr val="accent1">
                  <a:lumMod val="20000"/>
                  <a:lumOff val="80000"/>
                </a:schemeClr>
              </a:solidFill>
              <a:latin typeface="Open Sans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F04C3-5FA8-4C92-B8E5-9A81AA3B7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864" y="813964"/>
            <a:ext cx="2132923" cy="1479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45159-6A37-4AC8-9654-446A3AB16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121" y="2941026"/>
            <a:ext cx="1640558" cy="1600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F37F2-4DFA-456A-A445-721BBA20C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374" y="761153"/>
            <a:ext cx="2098193" cy="16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42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DEC9A87-A291-4434-AAE1-FB12C228A47E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770F54-31B9-4A96-866C-1D99FDE5C230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FA6D378-4DEF-4477-85FE-26DAB493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BA1F8F-474C-496F-8930-B048E159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80" y="693973"/>
            <a:ext cx="12724581" cy="912505"/>
          </a:xfrm>
        </p:spPr>
        <p:txBody>
          <a:bodyPr/>
          <a:lstStyle/>
          <a:p>
            <a:pPr algn="l" rtl="0"/>
            <a:r>
              <a:rPr lang="fr" b="0" i="0" u="none" baseline="0" dirty="0">
                <a:solidFill>
                  <a:srgbClr val="000000"/>
                </a:solidFill>
                <a:latin typeface="Open Sans regular"/>
              </a:rPr>
              <a:t>UNE </a:t>
            </a:r>
            <a:r>
              <a:rPr lang="fr" b="1" i="0" u="none" baseline="0" dirty="0">
                <a:solidFill>
                  <a:srgbClr val="00A585"/>
                </a:solidFill>
                <a:latin typeface="Open Sans regular"/>
              </a:rPr>
              <a:t>NOUVELLE</a:t>
            </a:r>
            <a:r>
              <a:rPr lang="fr" b="0" i="0" u="none" baseline="0" dirty="0">
                <a:solidFill>
                  <a:srgbClr val="000000"/>
                </a:solidFill>
                <a:latin typeface="Open Sans regular"/>
              </a:rPr>
              <a:t> MANIÈRE D’ACCÉDER AU MANUEL</a:t>
            </a:r>
            <a:endParaRPr lang="fr" dirty="0">
              <a:solidFill>
                <a:srgbClr val="000000"/>
              </a:solidFill>
              <a:latin typeface="Open Sans regular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BFA83C-9241-4DB7-96F1-F07DFF34417E}"/>
              </a:ext>
            </a:extLst>
          </p:cNvPr>
          <p:cNvSpPr txBox="1">
            <a:spLocks/>
          </p:cNvSpPr>
          <p:nvPr/>
        </p:nvSpPr>
        <p:spPr>
          <a:xfrm>
            <a:off x="650243" y="1823891"/>
            <a:ext cx="8122282" cy="2695036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230" rtl="0">
              <a:buClrTx/>
              <a:defRPr/>
            </a:pPr>
            <a:r>
              <a:rPr lang="fr" sz="2844" b="1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manuel interactif</a:t>
            </a: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r>
              <a:rPr lang="fr" sz="2400" b="1" i="0" u="none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Lancé le 6 november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il permet un accès en ligne à la version anglaise de l’édition 2018 du manuel Sphère.</a:t>
            </a: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r>
              <a:rPr lang="fr" sz="24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fr" sz="2400" b="0" i="0" u="none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système de gestion de contenu (CMS)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moderne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évolutif</a:t>
            </a: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r>
              <a:rPr lang="fr" sz="24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design </a:t>
            </a:r>
            <a:r>
              <a:rPr lang="fr" sz="2400" b="1" i="0" u="none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adapté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tous les écrans</a:t>
            </a:r>
          </a:p>
          <a:p>
            <a:pPr marL="1176285" lvl="1" indent="-406394" algn="l" defTabSz="650230" rtl="0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fr" sz="2276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endParaRPr lang="fr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endParaRPr lang="fr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endParaRPr lang="fr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34EA61-8CA2-46CE-9948-1090FF361DED}"/>
              </a:ext>
            </a:extLst>
          </p:cNvPr>
          <p:cNvSpPr txBox="1">
            <a:spLocks/>
          </p:cNvSpPr>
          <p:nvPr/>
        </p:nvSpPr>
        <p:spPr>
          <a:xfrm>
            <a:off x="650239" y="4724629"/>
            <a:ext cx="7665086" cy="3474120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230" rtl="0">
              <a:buClrTx/>
              <a:defRPr/>
            </a:pPr>
            <a:r>
              <a:rPr lang="fr" sz="2276" b="1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Améliorations pour 2019</a:t>
            </a: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r>
              <a:rPr lang="fr" sz="2400" b="1" i="0" u="none" baseline="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informations pour soutenir votre travail </a:t>
            </a:r>
            <a:endParaRPr lang="fr" sz="2400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r>
              <a:rPr lang="fr" sz="2400" b="1" i="0" u="none" baseline="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commentaires des utilisateurs et utilisatrices</a:t>
            </a:r>
            <a:endParaRPr lang="fr" sz="2400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lvl="1" indent="-406394" algn="l" defTabSz="650230" rtl="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" sz="2400" b="1" i="0" u="none" baseline="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Plusieurs manuels 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(membres du HSP)</a:t>
            </a:r>
            <a:r>
              <a:rPr lang="fr" sz="2400" b="0" i="0" u="none" baseline="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400" b="0" i="0" u="none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" sz="2400" b="0" i="0" u="none" baseline="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plusieurs langues </a:t>
            </a:r>
            <a:r>
              <a:rPr lang="fr" sz="24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(plus de 4)</a:t>
            </a:r>
          </a:p>
          <a:p>
            <a:pPr marL="406394" lvl="1" indent="-406394" algn="l" defTabSz="650230" rtl="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" sz="24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" sz="2400" b="1" i="0" u="none" baseline="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intégration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avec les systèmes 		</a:t>
            </a:r>
            <a:r>
              <a:rPr lang="fr" sz="2400" b="0" i="0" u="none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Sphère et de tiers</a:t>
            </a:r>
          </a:p>
          <a:p>
            <a:pPr marL="406394" lvl="1" indent="-406394" algn="l" defTabSz="650230" rtl="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Interface de programmation avancée (</a:t>
            </a:r>
            <a:r>
              <a:rPr lang="fr" sz="2400" b="1" i="0" u="none" baseline="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r>
              <a:rPr lang="fr" sz="2400" b="0" i="0" u="none" baseline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76285" lvl="1" indent="-406394" algn="l" defTabSz="650230" rtl="0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fr" sz="2276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endParaRPr lang="fr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endParaRPr lang="fr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l" defTabSz="650230" rtl="0">
              <a:buClrTx/>
              <a:buFont typeface="Arial" panose="020B0604020202020204" pitchFamily="34" charset="0"/>
              <a:buChar char="•"/>
              <a:defRPr/>
            </a:pPr>
            <a:endParaRPr lang="fr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74630-B799-4B43-B2F8-AB562D020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326" y="1606478"/>
            <a:ext cx="3759135" cy="662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4B2DD8-F229-454E-A9FF-F3755557D257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rtl="0" hangingPunct="1"/>
            <a:r>
              <a:rPr lang="fr" sz="3200" b="0" i="0" u="sng" baseline="0">
                <a:solidFill>
                  <a:schemeClr val="accent1"/>
                </a:solidFill>
                <a:latin typeface="Open Sans regular"/>
              </a:rPr>
              <a:t>handbook.spherestandards.org</a:t>
            </a:r>
            <a:endParaRPr lang="fr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3A27E12-1286-44D6-AB3A-EBF86736E300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31</a:t>
            </a:fld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00942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6DEF2D-E9D3-43FB-B8C5-19F6EFCB3084}"/>
              </a:ext>
            </a:extLst>
          </p:cNvPr>
          <p:cNvSpPr/>
          <p:nvPr/>
        </p:nvSpPr>
        <p:spPr>
          <a:xfrm>
            <a:off x="0" y="429649"/>
            <a:ext cx="5271803" cy="142886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8FB3-4D3A-4266-8848-462839FFF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7" t="-1" r="21" b="-1"/>
          <a:stretch/>
        </p:blipFill>
        <p:spPr>
          <a:xfrm>
            <a:off x="5271803" y="740133"/>
            <a:ext cx="6982307" cy="3510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C8E35-8CC8-43A5-951B-830D2AEE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83" y="1813338"/>
            <a:ext cx="3978941" cy="5721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rtl="0">
              <a:lnSpc>
                <a:spcPct val="90000"/>
              </a:lnSpc>
              <a:spcBef>
                <a:spcPct val="0"/>
              </a:spcBef>
            </a:pPr>
            <a:r>
              <a:rPr lang="fr" sz="4800" b="0" i="0" u="none" baseline="0" dirty="0">
                <a:solidFill>
                  <a:schemeClr val="tx2"/>
                </a:solidFill>
                <a:latin typeface="Open Sans regular"/>
              </a:rPr>
              <a:t>UN </a:t>
            </a:r>
            <a:r>
              <a:rPr lang="fr" sz="4800" b="1" i="0" u="none" baseline="0" dirty="0">
                <a:solidFill>
                  <a:srgbClr val="00A585"/>
                </a:solidFill>
                <a:latin typeface="Open Sans regular"/>
              </a:rPr>
              <a:t>NOUVEAU</a:t>
            </a:r>
            <a:r>
              <a:rPr lang="fr" sz="4800" b="0" i="0" u="none" baseline="0" dirty="0">
                <a:solidFill>
                  <a:schemeClr val="bg1"/>
                </a:solidFill>
                <a:latin typeface="Open Sans regular"/>
              </a:rPr>
              <a:t> </a:t>
            </a:r>
            <a:r>
              <a:rPr lang="fr" sz="4800" b="0" i="0" u="none" baseline="0" dirty="0">
                <a:solidFill>
                  <a:schemeClr val="tx2"/>
                </a:solidFill>
                <a:latin typeface="Open Sans regular"/>
              </a:rPr>
              <a:t>COURS EN LIGNE </a:t>
            </a:r>
            <a:br>
              <a:rPr lang="fr" sz="5400" dirty="0">
                <a:solidFill>
                  <a:schemeClr val="tx2"/>
                </a:solidFill>
                <a:latin typeface="Open Sans regular"/>
              </a:rPr>
            </a:br>
            <a:r>
              <a:rPr lang="fr" sz="4800" b="1" i="0" u="none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Comment devenir </a:t>
            </a:r>
            <a:br>
              <a:rPr lang="fr" sz="4800" b="1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" sz="4800" b="1" i="0" u="none" baseline="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promoteur de Sphère</a:t>
            </a:r>
            <a:endParaRPr lang="fr" sz="5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3596" y="3251200"/>
            <a:ext cx="0" cy="32512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250A-632B-4D63-9C14-E55AD537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34" y="4051752"/>
            <a:ext cx="7256207" cy="4384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 defTabSz="914400" rtl="0">
              <a:lnSpc>
                <a:spcPct val="90000"/>
              </a:lnSpc>
              <a:buNone/>
            </a:pPr>
            <a:r>
              <a:rPr lang="fr" sz="2800" b="0" i="0" u="none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Découvrez comment promouvoir Sphère au sein de votre réseau et comment en faire bénéficier les personnes touchées par une crise auxquelles vous venez en aide.</a:t>
            </a:r>
          </a:p>
          <a:p>
            <a:pPr marL="0" indent="0" algn="l" defTabSz="914400" rtl="0">
              <a:lnSpc>
                <a:spcPct val="90000"/>
              </a:lnSpc>
              <a:buNone/>
            </a:pPr>
            <a:r>
              <a:rPr lang="fr" sz="2800" b="0" i="0" u="none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Toute personne peut promouvoir Sphère par ses propres actions et en encourageant les responsables des décisions à passer à l’action.</a:t>
            </a:r>
            <a:endParaRPr lang="fr" sz="2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3D26D7-CBC6-4BD5-83F5-7CDFC54BE253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rtl="0" hangingPunct="1"/>
            <a:r>
              <a:rPr lang="fr" sz="2800" b="0" i="0" u="sng" baseline="0" dirty="0">
                <a:solidFill>
                  <a:schemeClr val="accent1"/>
                </a:solidFill>
                <a:latin typeface="Open Sans regular"/>
              </a:rPr>
              <a:t>learning.spherestandards.org</a:t>
            </a:r>
            <a:endParaRPr lang="fr" sz="28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1821D89-30ED-4870-91B5-A268F5F59412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/>
            <a:fld id="{86CB4B4D-7CA3-9044-876B-883B54F8677D}" type="slidenum">
              <a:rPr/>
              <a:pPr/>
              <a:t>32</a:t>
            </a:fld>
            <a:endParaRPr lang="f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B68C5-0ABC-4559-BC1D-6886EBFE0D71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50B808-8323-425D-95D2-D4E45FB0F006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B6105F-7844-462D-92ED-3E9CC1047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153126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r>
              <a:rPr lang="fr" sz="3600" b="0" i="0" u="none" baseline="0"/>
              <a:t>Discussion 4 :</a:t>
            </a:r>
            <a:br>
              <a:rPr lang="fr" sz="3600"/>
            </a:br>
            <a:r>
              <a:rPr lang="fr" b="0" i="0" u="none" cap="all" baseline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L’ÉVOLUTION DE SPHÈRE ET DE SES PRODUITS</a:t>
            </a:r>
            <a:endParaRPr cap="all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rtl="0"/>
            <a:fld id="{86CB4B4D-7CA3-9044-876B-883B54F8677D}" type="slidenum">
              <a:t>33</a:t>
            </a:fld>
            <a:endParaRPr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0AE358B3-8451-4CBE-8C29-018AB3F7DEE4}"/>
              </a:ext>
            </a:extLst>
          </p:cNvPr>
          <p:cNvSpPr txBox="1">
            <a:spLocks/>
          </p:cNvSpPr>
          <p:nvPr/>
        </p:nvSpPr>
        <p:spPr>
          <a:xfrm>
            <a:off x="994229" y="3032080"/>
            <a:ext cx="10464800" cy="4201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l" rtl="0" hangingPunct="1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Comment Sphère peut-elle vous aider à APPRENDRE ?</a:t>
            </a:r>
          </a:p>
          <a:p>
            <a:pPr marL="285750" indent="-285750" algn="l" rtl="0" hangingPunct="1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Comment Sphère peut-elle vous aider à AGIR ?</a:t>
            </a:r>
          </a:p>
          <a:p>
            <a:pPr marL="285750" indent="-285750" algn="l" rtl="0" hangingPunct="1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Comment Sphère peut-elle vous aider à ÉCHANGER ?</a:t>
            </a:r>
          </a:p>
          <a:p>
            <a:pPr marL="285750" indent="-285750" algn="l" rtl="0" hangingPunct="1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Quelles sont vos modalités d’accès au manuel ?</a:t>
            </a:r>
          </a:p>
          <a:p>
            <a:pPr marL="285750" indent="-285750" algn="l" rtl="0" hangingPunct="1">
              <a:buFont typeface="Arial" panose="020B0604020202020204" pitchFamily="34" charset="0"/>
              <a:buChar char="•"/>
            </a:pPr>
            <a:r>
              <a:rPr lang="fr" sz="3600" b="0" i="0" u="none" baseline="0" dirty="0"/>
              <a:t>Comment aiderez-vous Sphère à continuer d’évoluer et de relever les défis de l’avenir ? </a:t>
            </a:r>
          </a:p>
          <a:p>
            <a:pPr marL="285750" indent="-285750" algn="l" rtl="0" hangingPunct="1">
              <a:buFont typeface="Arial" panose="020B0604020202020204" pitchFamily="34" charset="0"/>
              <a:buChar char="•"/>
            </a:pPr>
            <a:endParaRPr lang="fr" sz="4400" dirty="0"/>
          </a:p>
        </p:txBody>
      </p:sp>
    </p:spTree>
    <p:extLst>
      <p:ext uri="{BB962C8B-B14F-4D97-AF65-F5344CB8AC3E}">
        <p14:creationId xmlns:p14="http://schemas.microsoft.com/office/powerpoint/2010/main" val="202404049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96190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t>34</a:t>
            </a:fld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2E69F6-EB21-4E35-98DA-F3892C13F729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9FBF02-8CC9-4805-B14B-6C971CF2B4CE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5933520-0B6F-480A-9CE6-38FC2AACF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102AF-78D3-40CE-B85A-EFE89B08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572" y="565439"/>
            <a:ext cx="8862928" cy="8665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95543E-0BCB-4A64-8456-1A7093F161EF}"/>
              </a:ext>
            </a:extLst>
          </p:cNvPr>
          <p:cNvSpPr/>
          <p:nvPr/>
        </p:nvSpPr>
        <p:spPr>
          <a:xfrm>
            <a:off x="849673" y="1360320"/>
            <a:ext cx="3561348" cy="70585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DAC2B4A-F224-4C06-8B75-7E08275F64EE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rtl="0"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4</a:t>
            </a:fld>
            <a:endParaRPr lang="fr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3F06E1-0BD0-45D7-B165-D343A7B06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012" y="565439"/>
            <a:ext cx="4507640" cy="211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ct val="0"/>
              </a:spcBef>
            </a:pPr>
            <a:r>
              <a:rPr lang="fr" sz="3600" b="0" i="0" u="none" kern="1200" baseline="0">
                <a:solidFill>
                  <a:schemeClr val="tx2"/>
                </a:solidFill>
              </a:rPr>
              <a:t>Les défis d’aujourd’hui et les moteurs de la révision</a:t>
            </a:r>
            <a:endParaRPr lang="fr" sz="4300" b="1" kern="1200" dirty="0">
              <a:solidFill>
                <a:srgbClr val="42237B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2C920C-13F4-48BF-A6FA-BA22B2A4B83C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0D35A2-9728-4E15-AAFD-DFCA05161696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832BCDB-9E57-4339-879F-DF36C903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759591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3A978-26FB-4E1C-8FBF-864BE513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8" r="24243" b="4534"/>
          <a:stretch/>
        </p:blipFill>
        <p:spPr>
          <a:xfrm>
            <a:off x="40228" y="0"/>
            <a:ext cx="13004780" cy="975359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2" y="456783"/>
            <a:ext cx="6117963" cy="8386479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85293" y="2521743"/>
            <a:ext cx="5840361" cy="635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200" b="1" i="0" u="none" kern="1200" baseline="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Le conflit syrien et la crise des réfugié·e·s</a:t>
            </a:r>
          </a:p>
          <a:p>
            <a:pPr marL="274320" algn="l" defTabSz="914400" rtl="0">
              <a:lnSpc>
                <a:spcPct val="90000"/>
              </a:lnSpc>
            </a:pPr>
            <a:r>
              <a:rPr lang="fr" sz="32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Problèmes relatifs à l’accès, au renforcement des capacités, aux déplacements prolongés, à la sécurité des personnes civiles et des travailleur·euse·s de l’aide humanitaire, etc.</a:t>
            </a:r>
          </a:p>
          <a:p>
            <a:pPr marL="274320" algn="l" defTabSz="914400" rtl="0">
              <a:lnSpc>
                <a:spcPct val="90000"/>
              </a:lnSpc>
            </a:pPr>
            <a:r>
              <a:rPr lang="fr" sz="32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 par ex. Abris et </a:t>
            </a:r>
            <a:r>
              <a:rPr lang="en-US" sz="32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habitat</a:t>
            </a:r>
            <a:endParaRPr lang="fr" sz="32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274320" indent="-228600" algn="l" defTabSz="914400" rtl="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fr" sz="3200" b="1" i="0" u="none" kern="1200" baseline="0" dirty="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Flambées épidémiques du virus à Ébola, de choléra et de peste</a:t>
            </a:r>
          </a:p>
          <a:p>
            <a:pPr marL="274320" algn="l" defTabSz="914400" rtl="0">
              <a:lnSpc>
                <a:spcPct val="90000"/>
              </a:lnSpc>
            </a:pPr>
            <a:r>
              <a:rPr lang="fr" sz="32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 par ex. WASH</a:t>
            </a:r>
            <a:endParaRPr lang="fr" sz="32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C8ACE-4C8C-4DC3-B2A7-5409AEAA5640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fr" b="0" i="0" u="none" baseline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024AFAD-F448-4C10-BF3C-BA29410813CA}"/>
              </a:ext>
            </a:extLst>
          </p:cNvPr>
          <p:cNvSpPr txBox="1">
            <a:spLocks/>
          </p:cNvSpPr>
          <p:nvPr/>
        </p:nvSpPr>
        <p:spPr>
          <a:xfrm>
            <a:off x="746508" y="752499"/>
            <a:ext cx="5840361" cy="157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kern="1200" baseline="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Apprentissage et nouvelles données probantes</a:t>
            </a:r>
          </a:p>
        </p:txBody>
      </p:sp>
    </p:spTree>
    <p:extLst>
      <p:ext uri="{BB962C8B-B14F-4D97-AF65-F5344CB8AC3E}">
        <p14:creationId xmlns:p14="http://schemas.microsoft.com/office/powerpoint/2010/main" val="21077950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79CCDD7-623E-4069-ACF0-BCF44099D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507" y="8477553"/>
            <a:ext cx="1871065" cy="878719"/>
          </a:xfrm>
          <a:prstGeom prst="rect">
            <a:avLst/>
          </a:prstGeom>
          <a:effectLst/>
        </p:spPr>
      </p:pic>
      <p:cxnSp>
        <p:nvCxnSpPr>
          <p:cNvPr id="128" name="Straight Arrow Connector 12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81298" y="2990856"/>
            <a:ext cx="5919502" cy="5989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3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Crises prolongées,</a:t>
            </a:r>
            <a:br>
              <a:rPr lang="fr" sz="33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</a:br>
            <a:r>
              <a:rPr lang="fr" sz="33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complexes et chroniques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3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Environnements urbains / ruraux et hébergements communaux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3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Environnements comptant une diversité d’acteurs et actrices opérationnel·le·s de plus en plus grande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" sz="33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3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Changements climatiques et impact environnemental des interventions humanitaires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D8727-F4F1-46D8-964E-03D0A1F82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70" r="26044" b="-1"/>
          <a:stretch/>
        </p:blipFill>
        <p:spPr>
          <a:xfrm>
            <a:off x="6270772" y="10"/>
            <a:ext cx="6734026" cy="975358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54100-CB6D-4FC9-906B-56F49954AE1A}"/>
              </a:ext>
            </a:extLst>
          </p:cNvPr>
          <p:cNvSpPr txBox="1"/>
          <p:nvPr/>
        </p:nvSpPr>
        <p:spPr>
          <a:xfrm>
            <a:off x="8397792" y="158042"/>
            <a:ext cx="410529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fr" b="0" i="0" u="none" baseline="0" dirty="0">
                <a:solidFill>
                  <a:srgbClr val="000000"/>
                </a:solidFill>
              </a:rPr>
              <a:t>Benjamin Suomela/Croix-Rouge finlandaise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B7A463FC-BA7B-4B58-96ED-FF97AA29274D}"/>
              </a:ext>
            </a:extLst>
          </p:cNvPr>
          <p:cNvSpPr txBox="1">
            <a:spLocks/>
          </p:cNvSpPr>
          <p:nvPr/>
        </p:nvSpPr>
        <p:spPr>
          <a:xfrm>
            <a:off x="699008" y="962790"/>
            <a:ext cx="5193792" cy="13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kern="1200" baseline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Des contextes opérationnels en mutation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BE1B20-B369-4C5A-9E9A-75E194743BFE}"/>
              </a:ext>
            </a:extLst>
          </p:cNvPr>
          <p:cNvCxnSpPr>
            <a:cxnSpLocks/>
          </p:cNvCxnSpPr>
          <p:nvPr/>
        </p:nvCxnSpPr>
        <p:spPr>
          <a:xfrm>
            <a:off x="723301" y="6890072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7AE11F-06C5-4E9D-A2FF-52C4763AF311}"/>
              </a:ext>
            </a:extLst>
          </p:cNvPr>
          <p:cNvCxnSpPr>
            <a:cxnSpLocks/>
          </p:cNvCxnSpPr>
          <p:nvPr/>
        </p:nvCxnSpPr>
        <p:spPr>
          <a:xfrm>
            <a:off x="723301" y="2636127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6C395F0F-77DA-42E3-AA2B-E519D5BF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7000"/>
          <a:stretch/>
        </p:blipFill>
        <p:spPr>
          <a:xfrm>
            <a:off x="4982" y="7459"/>
            <a:ext cx="12994836" cy="9746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fr" b="0" i="0" u="none" baseline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6419277" y="456782"/>
            <a:ext cx="6117963" cy="8386479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4" name="Body">
            <a:extLst>
              <a:ext uri="{FF2B5EF4-FFF2-40B4-BE49-F238E27FC236}">
                <a16:creationId xmlns:a16="http://schemas.microsoft.com/office/drawing/2014/main" id="{2B2C2FFB-5366-4C78-98C4-719C0E51D1F0}"/>
              </a:ext>
            </a:extLst>
          </p:cNvPr>
          <p:cNvSpPr txBox="1">
            <a:spLocks/>
          </p:cNvSpPr>
          <p:nvPr/>
        </p:nvSpPr>
        <p:spPr>
          <a:xfrm>
            <a:off x="6717362" y="3321801"/>
            <a:ext cx="5550468" cy="527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74320" algn="l" defTabSz="914400" rtl="0" hangingPunct="1">
              <a:lnSpc>
                <a:spcPct val="90000"/>
              </a:lnSpc>
            </a:pPr>
            <a:r>
              <a:rPr lang="fr" sz="3600" b="0" i="0" u="none" kern="1200" baseline="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Programmes reposant sur les marchés, dont les transferts monétaires et autres options d’assistance</a:t>
            </a:r>
          </a:p>
          <a:p>
            <a:pPr marL="548640" algn="l" defTabSz="914400" rtl="0" hangingPunct="1">
              <a:lnSpc>
                <a:spcPct val="90000"/>
              </a:lnSpc>
            </a:pPr>
            <a:r>
              <a:rPr lang="fr" sz="3600" b="0" i="0" u="none" kern="1200" baseline="0" dirty="0">
                <a:solidFill>
                  <a:srgbClr val="000000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r" sz="3600" b="0" i="0" u="none" kern="1200" baseline="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Conséquences pour la protection, la redevabilité et le suivi de la qualtié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6822577" y="1152079"/>
            <a:ext cx="5193792" cy="200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rtl="0" hangingPunct="1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kern="1200" baseline="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Profondes réorientations de la prestation d’aide</a:t>
            </a:r>
            <a:endParaRPr lang="fr" sz="4000" kern="1200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643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699008" y="526118"/>
            <a:ext cx="5193792" cy="2286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 rtl="0">
              <a:lnSpc>
                <a:spcPct val="90000"/>
              </a:lnSpc>
              <a:spcBef>
                <a:spcPct val="0"/>
              </a:spcBef>
            </a:pPr>
            <a:r>
              <a:rPr lang="fr" sz="4000" b="0" i="0" u="none" kern="1200" baseline="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Engagement et redevabilité envers les communautés</a:t>
            </a:r>
          </a:p>
        </p:txBody>
      </p:sp>
      <p:cxnSp>
        <p:nvCxnSpPr>
          <p:cNvPr id="138" name="Straight Arrow Connector 13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72131" y="3224902"/>
            <a:ext cx="5987663" cy="5595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Une attention renouvelée</a:t>
            </a:r>
            <a:b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</a:b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à la redevabilité grâce à de nouveaux apprentissages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La participation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Le soutien localement aux acteurs et actrices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</a:rPr>
              <a:t>La collaboration avec les autorités locales</a:t>
            </a:r>
          </a:p>
          <a:p>
            <a:pPr marL="274320" indent="-228600" algn="l" defTabSz="9144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" sz="3600" b="0" i="0" u="none" kern="1200" baseline="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La Norme humanitaire fondamentale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12011-E0BB-4988-BEE1-4243428C7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0" r="27874" b="-1"/>
          <a:stretch/>
        </p:blipFill>
        <p:spPr>
          <a:xfrm>
            <a:off x="6270772" y="10"/>
            <a:ext cx="6734026" cy="97535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1E92B-AA47-476E-9468-9220D3A9A63B}"/>
              </a:ext>
            </a:extLst>
          </p:cNvPr>
          <p:cNvSpPr txBox="1"/>
          <p:nvPr/>
        </p:nvSpPr>
        <p:spPr>
          <a:xfrm>
            <a:off x="10885210" y="8945945"/>
            <a:ext cx="168315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fr" b="0" i="0" u="none" baseline="0">
                <a:solidFill>
                  <a:srgbClr val="000000"/>
                </a:solidFill>
              </a:rPr>
              <a:t>A.J. Ghani/FICR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35D1F-7BD5-4B35-BFC1-BE88B7FB5808}"/>
              </a:ext>
            </a:extLst>
          </p:cNvPr>
          <p:cNvCxnSpPr>
            <a:cxnSpLocks/>
          </p:cNvCxnSpPr>
          <p:nvPr/>
        </p:nvCxnSpPr>
        <p:spPr>
          <a:xfrm>
            <a:off x="699008" y="2812818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E420EB6D-9E24-409A-9956-DE3458C50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507" y="8477553"/>
            <a:ext cx="1871065" cy="8787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27245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: Top Corners Rounded 127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198112" y="2282370"/>
            <a:ext cx="8424516" cy="5188860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1A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srgbClr val="1A33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8461943" y="1071317"/>
            <a:ext cx="4104407" cy="245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0">
              <a:lnSpc>
                <a:spcPct val="90000"/>
              </a:lnSpc>
              <a:spcBef>
                <a:spcPct val="0"/>
              </a:spcBef>
            </a:pPr>
            <a:r>
              <a:rPr lang="fr" sz="5400" b="0" i="0" u="none" baseline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UTILITÉ</a:t>
            </a:r>
            <a:r>
              <a:rPr lang="fr" sz="5400" b="0" i="0" u="none" baseline="0">
                <a:solidFill>
                  <a:schemeClr val="tx2">
                    <a:lumMod val="20000"/>
                    <a:lumOff val="80000"/>
                  </a:schemeClr>
                </a:solidFill>
              </a:rPr>
              <a:t> du manuel :</a:t>
            </a:r>
            <a:endParaRPr lang="fr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9527" y="1375703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92859" y="5362301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ound Single Corner Rectangle 22" hidden="1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368" y="1849274"/>
            <a:ext cx="2125494" cy="2833994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ound Single Corner Rectangle 23" hidden="1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73764" y="4889792"/>
            <a:ext cx="2433327" cy="3244437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50532-97AD-495A-B4D5-7797D8EF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03" y="5500240"/>
            <a:ext cx="2533585" cy="2559177"/>
          </a:xfrm>
          <a:prstGeom prst="rect">
            <a:avLst/>
          </a:prstGeom>
        </p:spPr>
      </p:pic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8183024" y="3523492"/>
            <a:ext cx="4553262" cy="4950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sz="4300" b="1" i="0" u="none" baseline="0" dirty="0">
                <a:solidFill>
                  <a:srgbClr val="9183D7"/>
                </a:solidFill>
                <a:latin typeface="Open Sans Regular"/>
              </a:rPr>
              <a:t>Nombreuses plateformes</a:t>
            </a:r>
          </a:p>
          <a:p>
            <a:pPr marL="274320" lvl="4" algn="l" defTabSz="914400" rtl="0">
              <a:lnSpc>
                <a:spcPct val="90000"/>
              </a:lnSpc>
            </a:pPr>
            <a:r>
              <a:rPr lang="fr" sz="2800" b="0" i="0" u="none" kern="1200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  <a:ea typeface="+mn-ea"/>
                <a:cs typeface="+mn-cs"/>
              </a:rPr>
              <a:t>Résultats de l’enquête « Qui l’utilise ? » et appli HSPapp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sz="4300" b="1" dirty="0">
                <a:solidFill>
                  <a:srgbClr val="9183D7"/>
                </a:solidFill>
                <a:latin typeface="Open Sans Regular"/>
              </a:rPr>
              <a:t>D</a:t>
            </a:r>
            <a:r>
              <a:rPr lang="fr-FR" sz="4300" b="1" i="0" u="none" baseline="0" dirty="0">
                <a:solidFill>
                  <a:srgbClr val="9183D7"/>
                </a:solidFill>
                <a:latin typeface="Open Sans Regular"/>
              </a:rPr>
              <a:t>iversité d’utilisateurs et utilisatrices</a:t>
            </a:r>
          </a:p>
          <a:p>
            <a:pPr marL="274320" lvl="4" algn="l" defTabSz="914400" rtl="0">
              <a:lnSpc>
                <a:spcPct val="90000"/>
              </a:lnSpc>
            </a:pPr>
            <a:r>
              <a:rPr lang="fr-FR" sz="2800" b="0" i="0" u="none" kern="1200" baseline="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</a:rPr>
              <a:t>Résultats de l’enquête « Comment y accède-t-on ? »</a:t>
            </a:r>
            <a:endParaRPr lang="fr-FR" sz="2800" kern="1200" dirty="0">
              <a:solidFill>
                <a:schemeClr val="tx2">
                  <a:lumMod val="20000"/>
                  <a:lumOff val="80000"/>
                </a:schemeClr>
              </a:solidFill>
              <a:latin typeface="Open Sans Regular"/>
            </a:endParaRPr>
          </a:p>
        </p:txBody>
      </p:sp>
      <p:sp>
        <p:nvSpPr>
          <p:cNvPr id="145" name="Rectangle: Top Corners Rounded 13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25243" y="2339698"/>
            <a:ext cx="7977809" cy="5074195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0" name="Straight Connector 139" hidden="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3100" y="4062721"/>
            <a:ext cx="1703953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E5515F-751C-42E5-876D-128F4766805B}"/>
              </a:ext>
            </a:extLst>
          </p:cNvPr>
          <p:cNvSpPr txBox="1"/>
          <p:nvPr/>
        </p:nvSpPr>
        <p:spPr>
          <a:xfrm>
            <a:off x="742951" y="5035761"/>
            <a:ext cx="3064142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" sz="2000" b="0" i="0" u="none" baseline="0" dirty="0">
                <a:solidFill>
                  <a:srgbClr val="004386"/>
                </a:solidFill>
              </a:rPr>
              <a:t>ONG </a:t>
            </a:r>
            <a:r>
              <a:rPr kumimoji="0" lang="fr" sz="2000" b="0" i="0" u="none" strike="noStrike" cap="none" spc="0" normalizeH="0" baseline="0" dirty="0">
                <a:ln>
                  <a:noFill/>
                </a:ln>
                <a:solidFill>
                  <a:srgbClr val="004386"/>
                </a:solidFill>
                <a:effectLst/>
                <a:uFillTx/>
                <a:sym typeface="Open Sans Regular"/>
              </a:rPr>
              <a:t>internationales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" sz="2000" b="0" i="0" u="none" strike="noStrike" cap="none" spc="0" normalizeH="0" baseline="0" dirty="0">
                <a:ln>
                  <a:noFill/>
                </a:ln>
                <a:solidFill>
                  <a:srgbClr val="51BA5B"/>
                </a:solidFill>
                <a:effectLst/>
                <a:uFillTx/>
                <a:sym typeface="Open Sans Regular"/>
              </a:rPr>
              <a:t>ONG locales et nationales et Croix-Rouge/Croissant-Rouge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" sz="2000" b="0" i="0" u="none" baseline="0" dirty="0">
                <a:solidFill>
                  <a:srgbClr val="C70F3F"/>
                </a:solidFill>
              </a:rPr>
              <a:t>Gouvernements, défense civile et prestataires de services nationaux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" sz="2000" b="0" i="0" u="none" baseline="0" dirty="0">
                <a:solidFill>
                  <a:srgbClr val="00AEEF"/>
                </a:solidFill>
              </a:rPr>
              <a:t>Agences </a:t>
            </a:r>
            <a:r>
              <a:rPr kumimoji="0" lang="fr" sz="2000" b="0" i="0" u="none" strike="noStrike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FillTx/>
                <a:sym typeface="Open Sans Regular"/>
              </a:rPr>
              <a:t>onusiennes</a:t>
            </a:r>
            <a:r>
              <a:rPr lang="fr" sz="2000" b="0" i="0" u="none" baseline="0" dirty="0">
                <a:solidFill>
                  <a:srgbClr val="00AEEF"/>
                </a:solidFill>
              </a:rPr>
              <a:t> et intergouvernementales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" sz="2000" b="0" i="0" u="none" strike="noStrike" cap="none" spc="0" normalizeH="0" baseline="0" dirty="0">
                <a:ln>
                  <a:noFill/>
                </a:ln>
                <a:solidFill>
                  <a:srgbClr val="F58220"/>
                </a:solidFill>
                <a:effectLst/>
                <a:uFillTx/>
                <a:sym typeface="Open Sans Regular"/>
              </a:rPr>
              <a:t>Autres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126501-BC13-44B3-8538-B97C437902F3}"/>
              </a:ext>
            </a:extLst>
          </p:cNvPr>
          <p:cNvCxnSpPr/>
          <p:nvPr/>
        </p:nvCxnSpPr>
        <p:spPr>
          <a:xfrm>
            <a:off x="8604354" y="3326742"/>
            <a:ext cx="1828800" cy="0"/>
          </a:xfrm>
          <a:prstGeom prst="line">
            <a:avLst/>
          </a:prstGeom>
          <a:ln w="38100"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hsp app logo">
            <a:extLst>
              <a:ext uri="{FF2B5EF4-FFF2-40B4-BE49-F238E27FC236}">
                <a16:creationId xmlns:a16="http://schemas.microsoft.com/office/drawing/2014/main" id="{F393B0BA-7131-48B2-8BDF-6E26ECF22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t="15193" r="31610" b="14862"/>
          <a:stretch/>
        </p:blipFill>
        <p:spPr bwMode="auto">
          <a:xfrm>
            <a:off x="3939451" y="2494375"/>
            <a:ext cx="2266477" cy="2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C36B00-2E2C-4C2B-B601-0A7B3A9D7866}"/>
              </a:ext>
            </a:extLst>
          </p:cNvPr>
          <p:cNvGrpSpPr/>
          <p:nvPr/>
        </p:nvGrpSpPr>
        <p:grpSpPr>
          <a:xfrm>
            <a:off x="378507" y="8455819"/>
            <a:ext cx="1871065" cy="900454"/>
            <a:chOff x="378507" y="8455819"/>
            <a:chExt cx="1871065" cy="9004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8096EE-AD46-4B28-98E7-CD2A7FD6603F}"/>
                </a:ext>
              </a:extLst>
            </p:cNvPr>
            <p:cNvSpPr/>
            <p:nvPr/>
          </p:nvSpPr>
          <p:spPr>
            <a:xfrm>
              <a:off x="378507" y="8455819"/>
              <a:ext cx="1871065" cy="900454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F067652-F1F5-45B6-A45A-1652A4A76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507" y="8477553"/>
              <a:ext cx="1871065" cy="878719"/>
            </a:xfrm>
            <a:prstGeom prst="rect">
              <a:avLst/>
            </a:prstGeom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85DF9E-61B8-4720-95EB-7874582F0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381" y="1071318"/>
            <a:ext cx="2129988" cy="34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20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A5A5A5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1257</Words>
  <Application>Microsoft Office PowerPoint</Application>
  <PresentationFormat>Custom</PresentationFormat>
  <Paragraphs>282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Helvetica</vt:lpstr>
      <vt:lpstr>Helvetica Light</vt:lpstr>
      <vt:lpstr>Helvetica Neue</vt:lpstr>
      <vt:lpstr>Impact</vt:lpstr>
      <vt:lpstr>Open Sans</vt:lpstr>
      <vt:lpstr>Open Sans Bold</vt:lpstr>
      <vt:lpstr>Open Sans Extrabold</vt:lpstr>
      <vt:lpstr>Open Sans Light</vt:lpstr>
      <vt:lpstr>Open Sans regular</vt:lpstr>
      <vt:lpstr>Open Sans regular</vt:lpstr>
      <vt:lpstr>Tw Cen MT</vt:lpstr>
      <vt:lpstr>Wingdings</vt:lpstr>
      <vt:lpstr>White</vt:lpstr>
      <vt:lpstr>Qu’y a-t-il de nouveau dans l’édition 2018 ?</vt:lpstr>
      <vt:lpstr>PowerPoint Presentation</vt:lpstr>
      <vt:lpstr>Objectifs d’apprentissage</vt:lpstr>
      <vt:lpstr>Les défis d’aujourd’hui et les moteurs de la révision</vt:lpstr>
      <vt:lpstr>PowerPoint Presentation</vt:lpstr>
      <vt:lpstr>PowerPoint Presentation</vt:lpstr>
      <vt:lpstr>PowerPoint Presentation</vt:lpstr>
      <vt:lpstr>Engagement et redevabilité envers les communautés</vt:lpstr>
      <vt:lpstr>UTILITÉ du manuel :</vt:lpstr>
      <vt:lpstr>Discussion :  LES DÉFIS D’AUJOURD’HUI  et les moteurs du changement</vt:lpstr>
      <vt:lpstr>Consultations pour la RÉVISION  du manuel</vt:lpstr>
      <vt:lpstr>PowerPoint Presentation</vt:lpstr>
      <vt:lpstr>PowerPoint Presentation</vt:lpstr>
      <vt:lpstr>PowerPoint Presentation</vt:lpstr>
      <vt:lpstr>PowerPoint Presentation</vt:lpstr>
      <vt:lpstr>Discussion : CONSULTATIONS ET COMMENTAIRES SUR LA RÉVISION DU MANUEL</vt:lpstr>
      <vt:lpstr>MODIFICATIONS structurelles    apportées au manuel : </vt:lpstr>
      <vt:lpstr>Chapitres de base</vt:lpstr>
      <vt:lpstr> Qu’est-ce que Sphère ? </vt:lpstr>
      <vt:lpstr>La Charte humanitaire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Où nous en sommes</vt:lpstr>
      <vt:lpstr>Discussion : MODIFICATIONS APPORTÉES AU MANUEL</vt:lpstr>
      <vt:lpstr>UNE NOUVELLE IDENTITÉ</vt:lpstr>
      <vt:lpstr>UNE NOUVELLE MANIÈRE D’ACCÉDER AU MANUEL</vt:lpstr>
      <vt:lpstr>UN NOUVEAU COURS EN LIGNE  Comment devenir  promoteur de Sphère</vt:lpstr>
      <vt:lpstr>Discussion 4 : L’ÉVOLUTION DE SPHÈRE ET DE SES PRODUITS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New in the 2018 Sphere Handbook?</dc:title>
  <dc:creator>Tristan Hale</dc:creator>
  <cp:lastModifiedBy>Tristan Hale</cp:lastModifiedBy>
  <cp:revision>60</cp:revision>
  <dcterms:created xsi:type="dcterms:W3CDTF">2018-11-13T08:32:28Z</dcterms:created>
  <dcterms:modified xsi:type="dcterms:W3CDTF">2018-12-10T08:44:33Z</dcterms:modified>
</cp:coreProperties>
</file>