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62" r:id="rId3"/>
    <p:sldId id="273" r:id="rId4"/>
    <p:sldId id="382" r:id="rId5"/>
    <p:sldId id="265" r:id="rId6"/>
    <p:sldId id="257" r:id="rId7"/>
    <p:sldId id="263" r:id="rId8"/>
    <p:sldId id="264" r:id="rId9"/>
    <p:sldId id="270" r:id="rId10"/>
    <p:sldId id="258" r:id="rId11"/>
    <p:sldId id="385" r:id="rId12"/>
    <p:sldId id="386" r:id="rId13"/>
    <p:sldId id="363" r:id="rId14"/>
    <p:sldId id="387" r:id="rId15"/>
    <p:sldId id="389" r:id="rId16"/>
    <p:sldId id="384" r:id="rId17"/>
    <p:sldId id="383" r:id="rId18"/>
    <p:sldId id="267" r:id="rId19"/>
    <p:sldId id="388" r:id="rId20"/>
    <p:sldId id="390" r:id="rId21"/>
    <p:sldId id="392" r:id="rId22"/>
    <p:sldId id="391" r:id="rId23"/>
    <p:sldId id="399" r:id="rId24"/>
    <p:sldId id="396" r:id="rId25"/>
    <p:sldId id="394" r:id="rId26"/>
    <p:sldId id="395" r:id="rId27"/>
    <p:sldId id="402" r:id="rId28"/>
    <p:sldId id="401" r:id="rId29"/>
    <p:sldId id="268" r:id="rId30"/>
    <p:sldId id="398" r:id="rId31"/>
    <p:sldId id="377" r:id="rId32"/>
    <p:sldId id="381" r:id="rId33"/>
    <p:sldId id="269" r:id="rId34"/>
    <p:sldId id="260" r:id="rId35"/>
    <p:sldId id="261" r:id="rId3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A5A5A5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A5A5A5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A5A5A5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A5A5A5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A5A5A5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A5A5A5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A5A5A5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A5A5A5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A5A5A5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1AD8D"/>
    <a:srgbClr val="676767"/>
    <a:srgbClr val="00AEEF"/>
    <a:srgbClr val="C70F3F"/>
    <a:srgbClr val="51BA5B"/>
    <a:srgbClr val="F58220"/>
    <a:srgbClr val="00A585"/>
    <a:srgbClr val="00459D"/>
    <a:srgbClr val="B54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Open Sans Regular"/>
          <a:ea typeface="Open Sans Regular"/>
          <a:cs typeface="Open Sans Regular"/>
        </a:font>
        <a:srgbClr val="A5A5A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381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381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Open Sans Regular"/>
          <a:ea typeface="Open Sans Regular"/>
          <a:cs typeface="Open Sans Regular"/>
        </a:font>
        <a:srgbClr val="A5A5A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381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381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Open Sans Regular"/>
          <a:ea typeface="Open Sans Regular"/>
          <a:cs typeface="Open Sans Regular"/>
        </a:font>
        <a:srgbClr val="A5A5A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381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381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Open Sans Regular"/>
          <a:ea typeface="Open Sans Regular"/>
          <a:cs typeface="Open Sans Regular"/>
        </a:font>
        <a:srgbClr val="A5A5A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F0F0"/>
          </a:solidFill>
        </a:fill>
      </a:tcStyle>
    </a:wholeTbl>
    <a:band2H>
      <a:tcTxStyle/>
      <a:tcStyle>
        <a:tcBdr/>
        <a:fill>
          <a:solidFill>
            <a:srgbClr val="00A585"/>
          </a:solidFill>
        </a:fill>
      </a:tcStyle>
    </a:band2H>
    <a:firstCol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Open Sans Regular"/>
          <a:ea typeface="Open Sans Regular"/>
          <a:cs typeface="Open Sans Regular"/>
        </a:font>
        <a:srgbClr val="A5A5A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A5A5A5"/>
              </a:solidFill>
              <a:prstDash val="solid"/>
              <a:round/>
            </a:ln>
          </a:top>
          <a:bottom>
            <a:ln w="25400" cap="flat">
              <a:solidFill>
                <a:srgbClr val="A5A5A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A585"/>
          </a:solidFill>
        </a:fill>
      </a:tcStyle>
    </a:lastRow>
    <a:fir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5A5A5"/>
              </a:solidFill>
              <a:prstDash val="solid"/>
              <a:round/>
            </a:ln>
          </a:top>
          <a:bottom>
            <a:ln w="25400" cap="flat">
              <a:solidFill>
                <a:srgbClr val="A5A5A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Open Sans Regular"/>
          <a:ea typeface="Open Sans Regular"/>
          <a:cs typeface="Open Sans Regular"/>
        </a:font>
        <a:srgbClr val="A5A5A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A5A5A5"/>
          </a:solidFill>
        </a:fill>
      </a:tcStyle>
    </a:firstCol>
    <a:la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381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A5A5A5"/>
          </a:solidFill>
        </a:fill>
      </a:tcStyle>
    </a:lastRow>
    <a:fir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381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A5A5A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00A585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00A585">
              <a:alpha val="20000"/>
            </a:srgbClr>
          </a:solidFill>
        </a:fill>
      </a:tcStyle>
    </a:firstCol>
    <a:la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508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254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15" autoAdjust="0"/>
    <p:restoredTop sz="85732" autoAdjust="0"/>
  </p:normalViewPr>
  <p:slideViewPr>
    <p:cSldViewPr snapToGrid="0">
      <p:cViewPr varScale="1">
        <p:scale>
          <a:sx n="64" d="100"/>
          <a:sy n="64" d="100"/>
        </p:scale>
        <p:origin x="126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179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using this slideshow:</a:t>
            </a:r>
          </a:p>
          <a:p>
            <a:pPr marL="342900" indent="-342900">
              <a:buFontTx/>
              <a:buChar char="-"/>
            </a:pPr>
            <a:r>
              <a:rPr lang="en-US" dirty="0"/>
              <a:t>Read the accompanying guidance notes</a:t>
            </a:r>
          </a:p>
          <a:p>
            <a:pPr marL="342900" indent="-342900">
              <a:buFontTx/>
              <a:buChar char="-"/>
            </a:pPr>
            <a:r>
              <a:rPr lang="en-US" dirty="0"/>
              <a:t>Delete unneeded slides</a:t>
            </a:r>
          </a:p>
          <a:p>
            <a:pPr marL="0" indent="0">
              <a:buFontTx/>
              <a:buNone/>
            </a:pPr>
            <a:r>
              <a:rPr lang="en-US" dirty="0"/>
              <a:t>This slide:</a:t>
            </a:r>
          </a:p>
          <a:p>
            <a:pPr marL="342900" indent="-342900">
              <a:buFontTx/>
              <a:buChar char="-"/>
            </a:pPr>
            <a:r>
              <a:rPr lang="en-US" dirty="0"/>
              <a:t>Remove “company name” and the vertical line next to it, or replace with you own logo(s)</a:t>
            </a:r>
          </a:p>
          <a:p>
            <a:pPr marL="342900" indent="-342900">
              <a:buFontTx/>
              <a:buChar char="-"/>
            </a:pPr>
            <a:r>
              <a:rPr lang="en-US" dirty="0"/>
              <a:t>To change the date, select </a:t>
            </a:r>
            <a:r>
              <a:rPr lang="en-US" b="1" dirty="0"/>
              <a:t>Slide Master </a:t>
            </a:r>
            <a:r>
              <a:rPr lang="en-US" dirty="0"/>
              <a:t>from the </a:t>
            </a:r>
            <a:r>
              <a:rPr lang="en-US" b="1" dirty="0"/>
              <a:t>View</a:t>
            </a:r>
            <a:r>
              <a:rPr lang="en-US" dirty="0"/>
              <a:t> menu. When done, click </a:t>
            </a:r>
            <a:r>
              <a:rPr lang="en-US" b="1" dirty="0"/>
              <a:t>Close Master View </a:t>
            </a:r>
            <a:r>
              <a:rPr lang="en-US" dirty="0"/>
              <a:t>to return.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23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010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FB164-C8A9-4B15-A5AA-2EB5C7E049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88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50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Optional slide depending on format of presentation/workshop.</a:t>
            </a:r>
          </a:p>
        </p:txBody>
      </p:sp>
    </p:spTree>
    <p:extLst>
      <p:ext uri="{BB962C8B-B14F-4D97-AF65-F5344CB8AC3E}">
        <p14:creationId xmlns:p14="http://schemas.microsoft.com/office/powerpoint/2010/main" val="2718152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set of CHANGES slides (12 starting with this one) should be the core content of your presentation/workshop.</a:t>
            </a:r>
          </a:p>
        </p:txBody>
      </p:sp>
    </p:spTree>
    <p:extLst>
      <p:ext uri="{BB962C8B-B14F-4D97-AF65-F5344CB8AC3E}">
        <p14:creationId xmlns:p14="http://schemas.microsoft.com/office/powerpoint/2010/main" val="2582971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a summary of the following 4.</a:t>
            </a:r>
          </a:p>
        </p:txBody>
      </p:sp>
    </p:spTree>
    <p:extLst>
      <p:ext uri="{BB962C8B-B14F-4D97-AF65-F5344CB8AC3E}">
        <p14:creationId xmlns:p14="http://schemas.microsoft.com/office/powerpoint/2010/main" val="809321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86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36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way indicators are presented in the 2018 HB represents a major change. Read the guidance notes carefully and don’t skip this element.</a:t>
            </a:r>
          </a:p>
          <a:p>
            <a:r>
              <a:rPr lang="en-US" dirty="0"/>
              <a:t>There are MORE indicators with stated numerical targets in the 2018 HB than in the 2011 HB.</a:t>
            </a:r>
          </a:p>
          <a:p>
            <a:r>
              <a:rPr lang="en-US" dirty="0"/>
              <a:t>All 2018 HB indicators are designed to be MEASURABLE.</a:t>
            </a:r>
          </a:p>
        </p:txBody>
      </p:sp>
    </p:spTree>
    <p:extLst>
      <p:ext uri="{BB962C8B-B14F-4D97-AF65-F5344CB8AC3E}">
        <p14:creationId xmlns:p14="http://schemas.microsoft.com/office/powerpoint/2010/main" val="743699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serves as a summary of the CHANGES slides above.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3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644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Optional slide depending on format of presentation/workshop.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586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Depending on your context, delete some or all of the SPHERE set of slides (4 starting with this one).</a:t>
            </a:r>
          </a:p>
          <a:p>
            <a:r>
              <a:rPr lang="en-US" dirty="0"/>
              <a:t>The Interactive Handbook and Sphere Champion e-learning were launched at the same time as the Sphere Handbook.</a:t>
            </a:r>
          </a:p>
          <a:p>
            <a:r>
              <a:rPr lang="en-US" dirty="0"/>
              <a:t>The more time that has passed since November 2018, the less relevant it is to promote these as NEW products.</a:t>
            </a:r>
          </a:p>
        </p:txBody>
      </p:sp>
    </p:spTree>
    <p:extLst>
      <p:ext uri="{BB962C8B-B14F-4D97-AF65-F5344CB8AC3E}">
        <p14:creationId xmlns:p14="http://schemas.microsoft.com/office/powerpoint/2010/main" val="4055481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none" dirty="0">
                <a:latin typeface="Arial" charset="0"/>
                <a:ea typeface="Arial" charset="0"/>
                <a:cs typeface="Arial" charset="0"/>
              </a:rPr>
              <a:t>Image: The Interactive Handbook shown on an iPhone. The interface is a responsive web application so is designed to work on large screens (PCs) and mobile devices.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7D2CA1-D120-9748-B6F6-7C32249A99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3923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56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Optional slide depending on format of presentation/workshop.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7610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update the details, select </a:t>
            </a:r>
            <a:r>
              <a:rPr lang="en-US" b="1" dirty="0"/>
              <a:t>Slide Master </a:t>
            </a:r>
            <a:r>
              <a:rPr lang="en-US" dirty="0"/>
              <a:t>from the </a:t>
            </a:r>
            <a:r>
              <a:rPr lang="en-US" b="1" dirty="0"/>
              <a:t>View</a:t>
            </a:r>
            <a:r>
              <a:rPr lang="en-US" dirty="0"/>
              <a:t> menu. When done, click </a:t>
            </a:r>
            <a:r>
              <a:rPr lang="en-US" b="1" dirty="0"/>
              <a:t>Close Master View </a:t>
            </a:r>
            <a:r>
              <a:rPr lang="en-US" dirty="0"/>
              <a:t>to return.</a:t>
            </a:r>
          </a:p>
        </p:txBody>
      </p:sp>
    </p:spTree>
    <p:extLst>
      <p:ext uri="{BB962C8B-B14F-4D97-AF65-F5344CB8AC3E}">
        <p14:creationId xmlns:p14="http://schemas.microsoft.com/office/powerpoint/2010/main" val="4057064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for training seminars/webinars only – delete for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658978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summary of the following 5 slides. For a shorter presentation, keep this one but delete the following 5. For longer presentations, you could delete this one.</a:t>
            </a:r>
          </a:p>
        </p:txBody>
      </p:sp>
    </p:spTree>
    <p:extLst>
      <p:ext uri="{BB962C8B-B14F-4D97-AF65-F5344CB8AC3E}">
        <p14:creationId xmlns:p14="http://schemas.microsoft.com/office/powerpoint/2010/main" val="785447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638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337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08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Optional slide depending on format of presentation/workshop.</a:t>
            </a:r>
          </a:p>
        </p:txBody>
      </p:sp>
    </p:spTree>
    <p:extLst>
      <p:ext uri="{BB962C8B-B14F-4D97-AF65-F5344CB8AC3E}">
        <p14:creationId xmlns:p14="http://schemas.microsoft.com/office/powerpoint/2010/main" val="3522485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Depending on your setting, consider deleting some or all of the CONSULTATIONS slides (6 starting from this one)</a:t>
            </a:r>
          </a:p>
        </p:txBody>
      </p:sp>
    </p:spTree>
    <p:extLst>
      <p:ext uri="{BB962C8B-B14F-4D97-AF65-F5344CB8AC3E}">
        <p14:creationId xmlns:p14="http://schemas.microsoft.com/office/powerpoint/2010/main" val="412445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63D99A8-A9A9-4C70-B847-5104954263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2751" y="3729887"/>
            <a:ext cx="3745946" cy="1684224"/>
          </a:xfrm>
          <a:prstGeom prst="rect">
            <a:avLst/>
          </a:prstGeom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720850" y="3659956"/>
            <a:ext cx="5587456" cy="1190673"/>
          </a:xfrm>
          <a:prstGeom prst="rect">
            <a:avLst/>
          </a:prstGeom>
        </p:spPr>
        <p:txBody>
          <a:bodyPr anchor="t"/>
          <a:lstStyle>
            <a:lvl1pPr algn="r">
              <a:defRPr sz="6000" cap="all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7" name="January 2018"/>
          <p:cNvSpPr txBox="1"/>
          <p:nvPr/>
        </p:nvSpPr>
        <p:spPr>
          <a:xfrm>
            <a:off x="1678550" y="4506970"/>
            <a:ext cx="550893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800" cap="all">
                <a:solidFill>
                  <a:srgbClr val="00A585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pPr algn="r" rtl="1"/>
            <a:r>
              <a:rPr kumimoji="0" lang="ar-AE" sz="4800" b="0" i="0" u="none" strike="noStrike" cap="all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rPr>
              <a:t>نوفمبر 2018</a:t>
            </a:r>
            <a:endParaRPr kumimoji="0" lang="en-US" sz="4800" b="0" i="0" u="none" strike="noStrike" cap="all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8" name="Slide Number" hidden="1"/>
          <p:cNvSpPr txBox="1">
            <a:spLocks noGrp="1"/>
          </p:cNvSpPr>
          <p:nvPr>
            <p:ph type="sldNum" sz="quarter" idx="2"/>
          </p:nvPr>
        </p:nvSpPr>
        <p:spPr>
          <a:xfrm>
            <a:off x="6496050" y="9251950"/>
            <a:ext cx="317277" cy="342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9" name="pasted-image.pdf" descr="pasted-image.pdf">
            <a:extLst>
              <a:ext uri="{FF2B5EF4-FFF2-40B4-BE49-F238E27FC236}">
                <a16:creationId xmlns:a16="http://schemas.microsoft.com/office/drawing/2014/main" id="{EDECFDDC-DB48-4E19-8F4F-16FD846210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7486364" y="3976663"/>
            <a:ext cx="88329" cy="11906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0"/>
            <a:ext cx="11704320" cy="1538503"/>
          </a:xfrm>
        </p:spPr>
        <p:txBody>
          <a:bodyPr anchor="ctr" anchorCtr="0">
            <a:noAutofit/>
          </a:bodyPr>
          <a:lstStyle>
            <a:lvl1pPr>
              <a:defRPr sz="3982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50240" y="1906406"/>
            <a:ext cx="11704320" cy="6806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tx2"/>
              </a:buClr>
              <a:defRPr sz="2560" b="1">
                <a:solidFill>
                  <a:srgbClr val="000000"/>
                </a:solidFill>
              </a:defRPr>
            </a:lvl1pPr>
            <a:lvl2pPr>
              <a:defRPr sz="2560">
                <a:solidFill>
                  <a:srgbClr val="000000"/>
                </a:solidFill>
              </a:defRPr>
            </a:lvl2pPr>
            <a:lvl3pPr>
              <a:defRPr sz="2276">
                <a:solidFill>
                  <a:srgbClr val="000000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0" y="1504488"/>
            <a:ext cx="10429092" cy="0"/>
          </a:xfrm>
          <a:prstGeom prst="line">
            <a:avLst/>
          </a:prstGeom>
          <a:ln w="63500" cmpd="sng">
            <a:solidFill>
              <a:srgbClr val="039579"/>
            </a:solidFill>
          </a:ln>
          <a:effectLst>
            <a:glow>
              <a:schemeClr val="accent1"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reflection stA="73000" endPos="73000" dist="50800" dir="5400000" sy="-100000" algn="bl" rotWithShape="0"/>
            <a:softEdge rad="1016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EA0A61-A9A8-4D2E-BF90-DB7E34D55FD8}"/>
              </a:ext>
            </a:extLst>
          </p:cNvPr>
          <p:cNvCxnSpPr>
            <a:cxnSpLocks/>
          </p:cNvCxnSpPr>
          <p:nvPr userDrawn="1"/>
        </p:nvCxnSpPr>
        <p:spPr>
          <a:xfrm>
            <a:off x="1" y="1538503"/>
            <a:ext cx="10132311" cy="0"/>
          </a:xfrm>
          <a:prstGeom prst="line">
            <a:avLst/>
          </a:prstGeom>
          <a:ln w="41275">
            <a:solidFill>
              <a:srgbClr val="039579">
                <a:alpha val="57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274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438C0-09D6-4F42-85C6-E896EF12330D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130046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56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E5F98CF-FF33-44A3-8BF1-5B0369E35E13}" type="datetime1">
              <a:rPr lang="en-US"/>
              <a:pPr lvl="0"/>
              <a:t>10-Jan-19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10A323-82B9-47DF-9BE3-3CAB1F8BE6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E67AE-26F2-4B8D-9792-349C4B8A2E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130046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56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35B647D-2CE3-4FDD-B444-D6CF77FF2E8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98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1130300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2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3302296"/>
            <a:ext cx="10464800" cy="4831360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</a:lvl1pPr>
            <a:lvl2pPr marL="0" indent="0">
              <a:buSzTx/>
              <a:buNone/>
            </a:lvl2pPr>
            <a:lvl3pPr marL="0" indent="0">
              <a:buSzTx/>
              <a:buNone/>
            </a:lvl3pPr>
            <a:lvl4pPr marL="0" indent="0">
              <a:buSzTx/>
              <a:buNone/>
            </a:lvl4pPr>
            <a:lvl5pPr marL="0" indent="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16857" y="8809566"/>
            <a:ext cx="317277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"/>
          <p:cNvSpPr/>
          <p:nvPr/>
        </p:nvSpPr>
        <p:spPr>
          <a:xfrm>
            <a:off x="-3474" y="-71240"/>
            <a:ext cx="13011747" cy="9896080"/>
          </a:xfrm>
          <a:prstGeom prst="rect">
            <a:avLst/>
          </a:prstGeom>
          <a:solidFill>
            <a:srgbClr val="00A58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11303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3302296"/>
            <a:ext cx="10464800" cy="4831360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>
                <a:solidFill>
                  <a:srgbClr val="FFFFFF"/>
                </a:solidFill>
              </a:defRPr>
            </a:lvl1pPr>
            <a:lvl2pPr marL="0" indent="0">
              <a:buSzTx/>
              <a:buNone/>
              <a:defRPr>
                <a:solidFill>
                  <a:srgbClr val="FFFFFF"/>
                </a:solidFill>
              </a:defRPr>
            </a:lvl2pPr>
            <a:lvl3pPr marL="0" indent="0">
              <a:buSzTx/>
              <a:buNone/>
              <a:defRPr>
                <a:solidFill>
                  <a:srgbClr val="FFFFFF"/>
                </a:solidFill>
              </a:defRPr>
            </a:lvl3pPr>
            <a:lvl4pPr marL="0" indent="0">
              <a:buSzTx/>
              <a:buNone/>
              <a:defRPr>
                <a:solidFill>
                  <a:srgbClr val="FFFFFF"/>
                </a:solidFill>
              </a:defRPr>
            </a:lvl4pPr>
            <a:lvl5pPr marL="0" indent="0"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7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03050" y="8671080"/>
            <a:ext cx="49814" cy="406402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Page"/>
          <p:cNvSpPr txBox="1"/>
          <p:nvPr/>
        </p:nvSpPr>
        <p:spPr>
          <a:xfrm>
            <a:off x="11808577" y="8574616"/>
            <a:ext cx="60080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400" cap="all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t>Page</a:t>
            </a:r>
          </a:p>
        </p:txBody>
      </p:sp>
      <p:pic>
        <p:nvPicPr>
          <p:cNvPr id="39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1820" y="8489915"/>
            <a:ext cx="1832561" cy="85097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16857" y="8809566"/>
            <a:ext cx="317277" cy="342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820" y="8540715"/>
            <a:ext cx="1832561" cy="850971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T : +41 22 552 3659…"/>
          <p:cNvSpPr txBox="1"/>
          <p:nvPr/>
        </p:nvSpPr>
        <p:spPr>
          <a:xfrm>
            <a:off x="9598687" y="8572499"/>
            <a:ext cx="203563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1400">
                <a:solidFill>
                  <a:srgbClr val="676767"/>
                </a:solidFill>
              </a:defRPr>
            </a:pPr>
            <a:r>
              <a:t>T : +41 22 552 3659</a:t>
            </a:r>
          </a:p>
          <a:p>
            <a:pPr algn="r">
              <a:defRPr sz="1400" cap="all">
                <a:solidFill>
                  <a:srgbClr val="67676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sphereproject.org</a:t>
            </a:r>
          </a:p>
        </p:txBody>
      </p:sp>
      <p:pic>
        <p:nvPicPr>
          <p:cNvPr id="49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03050" y="8671080"/>
            <a:ext cx="49814" cy="406402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Page"/>
          <p:cNvSpPr txBox="1"/>
          <p:nvPr/>
        </p:nvSpPr>
        <p:spPr>
          <a:xfrm>
            <a:off x="11808577" y="8574616"/>
            <a:ext cx="60080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400" cap="all">
                <a:solidFill>
                  <a:srgbClr val="67676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t>Page</a:t>
            </a:r>
          </a:p>
        </p:txBody>
      </p:sp>
      <p:sp>
        <p:nvSpPr>
          <p:cNvPr id="51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96050" y="9251950"/>
            <a:ext cx="317277" cy="342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Image"/>
          <p:cNvSpPr>
            <a:spLocks noGrp="1"/>
          </p:cNvSpPr>
          <p:nvPr>
            <p:ph type="pic" sz="half" idx="13"/>
          </p:nvPr>
        </p:nvSpPr>
        <p:spPr>
          <a:xfrm>
            <a:off x="7025047" y="-27733"/>
            <a:ext cx="5228504" cy="806683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1988692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2616200"/>
            <a:ext cx="5334000" cy="4267200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</a:lvl1pPr>
            <a:lvl2pPr marL="0" indent="0">
              <a:buSzTx/>
              <a:buNone/>
            </a:lvl2pPr>
            <a:lvl3pPr marL="0" indent="0">
              <a:buSzTx/>
              <a:buNone/>
            </a:lvl3pPr>
            <a:lvl4pPr marL="0" indent="0">
              <a:buSzTx/>
              <a:buNone/>
            </a:lvl4pPr>
            <a:lvl5pPr marL="0" indent="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Pull out quote"/>
          <p:cNvSpPr>
            <a:spLocks noGrp="1"/>
          </p:cNvSpPr>
          <p:nvPr>
            <p:ph type="body" sz="quarter" idx="14"/>
          </p:nvPr>
        </p:nvSpPr>
        <p:spPr>
          <a:xfrm>
            <a:off x="1253101" y="6819900"/>
            <a:ext cx="4911938" cy="4064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>
                <a:solidFill>
                  <a:srgbClr val="00A585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endParaRPr/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21590" y="8803216"/>
            <a:ext cx="331776" cy="355601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740833" indent="-296333">
              <a:spcBef>
                <a:spcPts val="0"/>
              </a:spcBef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185333" indent="-296333">
              <a:spcBef>
                <a:spcPts val="0"/>
              </a:spcBef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1629833" indent="-296333">
              <a:spcBef>
                <a:spcPts val="0"/>
              </a:spcBef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2074333" indent="-296333">
              <a:spcBef>
                <a:spcPts val="0"/>
              </a:spcBef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“Type a quote here.”"/>
          <p:cNvSpPr>
            <a:spLocks noGrp="1"/>
          </p:cNvSpPr>
          <p:nvPr>
            <p:ph type="body" sz="quarter" idx="13"/>
          </p:nvPr>
        </p:nvSpPr>
        <p:spPr>
          <a:xfrm>
            <a:off x="1270000" y="4146550"/>
            <a:ext cx="10464800" cy="9271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4800">
                <a:solidFill>
                  <a:srgbClr val="00B29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21590" y="8809566"/>
            <a:ext cx="317277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25138" y="636564"/>
            <a:ext cx="88329" cy="1190672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Our…"/>
          <p:cNvSpPr txBox="1"/>
          <p:nvPr/>
        </p:nvSpPr>
        <p:spPr>
          <a:xfrm>
            <a:off x="8315885" y="330199"/>
            <a:ext cx="3395160" cy="2462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 rtl="1">
              <a:lnSpc>
                <a:spcPct val="70000"/>
              </a:lnSpc>
              <a:defRPr sz="5400" cap="all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 lang="en-US" b="1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algn="r" rtl="1">
              <a:lnSpc>
                <a:spcPct val="70000"/>
              </a:lnSpc>
              <a:defRPr sz="5400" cap="all">
                <a:solidFill>
                  <a:srgbClr val="00A585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lang="ar-SA" b="1" dirty="0">
                <a:solidFill>
                  <a:srgbClr val="000000"/>
                </a:solidFill>
              </a:rPr>
              <a:t>بيانات الاتصال</a:t>
            </a:r>
          </a:p>
          <a:p>
            <a:pPr algn="r" rtl="1">
              <a:lnSpc>
                <a:spcPct val="70000"/>
              </a:lnSpc>
              <a:defRPr sz="5400" cap="all">
                <a:solidFill>
                  <a:srgbClr val="00A585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endParaRPr lang="ar-SA" b="1" dirty="0">
              <a:solidFill>
                <a:srgbClr val="000000"/>
              </a:solidFill>
            </a:endParaRPr>
          </a:p>
          <a:p>
            <a:pPr algn="r" rtl="1">
              <a:lnSpc>
                <a:spcPct val="70000"/>
              </a:lnSpc>
              <a:defRPr sz="5400" cap="all">
                <a:solidFill>
                  <a:srgbClr val="00A585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endParaRPr lang="en-US" b="1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90" name="Christine Knudson…"/>
          <p:cNvSpPr txBox="1"/>
          <p:nvPr/>
        </p:nvSpPr>
        <p:spPr>
          <a:xfrm>
            <a:off x="1265801" y="3746500"/>
            <a:ext cx="4742944" cy="2051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3600">
                <a:solidFill>
                  <a:srgbClr val="00A585"/>
                </a:solidFill>
              </a:defRPr>
            </a:pPr>
            <a:r>
              <a:rPr lang="ar-SA" sz="5400" dirty="0">
                <a:solidFill>
                  <a:srgbClr val="000000"/>
                </a:solidFill>
              </a:rPr>
              <a:t>مكتب اسفير</a:t>
            </a:r>
            <a:endParaRPr lang="en-US" sz="5400" dirty="0">
              <a:solidFill>
                <a:srgbClr val="000000"/>
              </a:solidFill>
            </a:endParaRPr>
          </a:p>
          <a:p>
            <a:pPr>
              <a:defRPr sz="3600">
                <a:solidFill>
                  <a:srgbClr val="00A585"/>
                </a:solidFill>
              </a:defRPr>
            </a:pPr>
            <a:r>
              <a:rPr lang="ar-SA" sz="3600" dirty="0">
                <a:solidFill>
                  <a:srgbClr val="000000"/>
                </a:solidFill>
              </a:rPr>
              <a:t>ابق على تواصل</a:t>
            </a:r>
            <a:endParaRPr sz="3600" dirty="0">
              <a:solidFill>
                <a:srgbClr val="000000"/>
              </a:solidFill>
            </a:endParaRPr>
          </a:p>
          <a:p>
            <a:pPr>
              <a:spcBef>
                <a:spcPts val="2000"/>
              </a:spcBef>
              <a:defRPr>
                <a:solidFill>
                  <a:srgbClr val="67676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GB" sz="2000" u="sng" dirty="0">
                <a:solidFill>
                  <a:schemeClr val="accent1"/>
                </a:solidFill>
              </a:rPr>
              <a:t>info@spherestandards.org</a:t>
            </a:r>
            <a:endParaRPr sz="2000" u="sng" dirty="0">
              <a:solidFill>
                <a:schemeClr val="accent1"/>
              </a:solidFill>
            </a:endParaRPr>
          </a:p>
        </p:txBody>
      </p:sp>
      <p:sp>
        <p:nvSpPr>
          <p:cNvPr id="91" name="Barbara Sartore…"/>
          <p:cNvSpPr txBox="1"/>
          <p:nvPr/>
        </p:nvSpPr>
        <p:spPr>
          <a:xfrm>
            <a:off x="6996055" y="3746500"/>
            <a:ext cx="4742944" cy="2174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3600">
                <a:solidFill>
                  <a:srgbClr val="00A585"/>
                </a:solidFill>
              </a:defRPr>
            </a:pPr>
            <a:r>
              <a:rPr lang="ar-SA" sz="5400" dirty="0">
                <a:solidFill>
                  <a:srgbClr val="000000"/>
                </a:solidFill>
              </a:rPr>
              <a:t>اسمك</a:t>
            </a:r>
            <a:endParaRPr lang="en-GB" sz="4800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>
              <a:defRPr cap="all">
                <a:solidFill>
                  <a:srgbClr val="67676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lang="ar-SA" sz="3600" dirty="0">
                <a:solidFill>
                  <a:srgbClr val="000000"/>
                </a:solidFill>
              </a:rPr>
              <a:t>وظيفتك</a:t>
            </a:r>
            <a:endParaRPr lang="en-GB" sz="2800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>
              <a:spcBef>
                <a:spcPts val="2000"/>
              </a:spcBef>
              <a:defRPr>
                <a:solidFill>
                  <a:srgbClr val="67676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ar-SA" sz="2800" u="sng" dirty="0">
                <a:solidFill>
                  <a:schemeClr val="accent1"/>
                </a:solidFill>
              </a:rPr>
              <a:t>بريدك الإلكتروني</a:t>
            </a:r>
            <a:endParaRPr lang="en-GB" sz="2800" u="sng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96190" y="8809566"/>
            <a:ext cx="317277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1D165FD-B86A-47A2-81C6-E898EB4E4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4097" y="3746538"/>
            <a:ext cx="3671875" cy="1650921"/>
          </a:xfrm>
          <a:prstGeom prst="rect">
            <a:avLst/>
          </a:prstGeom>
        </p:spPr>
      </p:pic>
      <p:sp>
        <p:nvSpPr>
          <p:cNvPr id="109" name="Thank"/>
          <p:cNvSpPr txBox="1"/>
          <p:nvPr/>
        </p:nvSpPr>
        <p:spPr>
          <a:xfrm>
            <a:off x="2641600" y="4002063"/>
            <a:ext cx="3039603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000" cap="all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algn="r" rtl="1"/>
            <a:r>
              <a:rPr kumimoji="0" lang="ar-AE" sz="7200" b="1" i="0" u="none" strike="noStrike" cap="all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Open Sans Light"/>
              </a:rPr>
              <a:t>شكراً</a:t>
            </a:r>
            <a:r>
              <a:rPr kumimoji="0" lang="en-US" sz="7200" b="1" i="0" u="none" strike="noStrike" cap="all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kumimoji="0" lang="ar-AE" sz="7200" b="1" i="0" u="none" strike="noStrike" cap="all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Light"/>
                <a:ea typeface="Open Sans Light"/>
                <a:cs typeface="Open Sans Light"/>
                <a:sym typeface="Open Sans Light"/>
              </a:rPr>
              <a:t>لكم</a:t>
            </a:r>
            <a:endParaRPr sz="7200" dirty="0"/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96050" y="9251950"/>
            <a:ext cx="317277" cy="342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pasted-image.pdf" descr="pasted-image.pdf">
            <a:extLst>
              <a:ext uri="{FF2B5EF4-FFF2-40B4-BE49-F238E27FC236}">
                <a16:creationId xmlns:a16="http://schemas.microsoft.com/office/drawing/2014/main" id="{C5398100-408C-40EA-A9B5-13DF195AD2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5924835" y="3976663"/>
            <a:ext cx="88330" cy="11906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EEEBF9"/>
            </a:gs>
            <a:gs pos="0">
              <a:schemeClr val="bg1"/>
            </a:gs>
            <a:gs pos="100000">
              <a:srgbClr val="A296D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pasted-image.pdf" descr="pasted-image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91820" y="8489915"/>
            <a:ext cx="1832561" cy="850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pdf" descr="pasted-image.pd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1703050" y="8671080"/>
            <a:ext cx="49814" cy="40640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age"/>
          <p:cNvSpPr txBox="1"/>
          <p:nvPr/>
        </p:nvSpPr>
        <p:spPr>
          <a:xfrm>
            <a:off x="11808577" y="8574616"/>
            <a:ext cx="60080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400" cap="all">
                <a:solidFill>
                  <a:srgbClr val="67676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t>Page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21590" y="8822266"/>
            <a:ext cx="317277" cy="342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1400">
                <a:solidFill>
                  <a:srgbClr val="00A585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B297"/>
          </a:solidFill>
          <a:uFillTx/>
          <a:latin typeface="Open Sans Regular"/>
          <a:ea typeface="Open Sans Regular"/>
          <a:cs typeface="Open Sans Regular"/>
          <a:sym typeface="Open Sans Regular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B297"/>
          </a:solidFill>
          <a:uFillTx/>
          <a:latin typeface="Open Sans Regular"/>
          <a:ea typeface="Open Sans Regular"/>
          <a:cs typeface="Open Sans Regular"/>
          <a:sym typeface="Open Sans Regular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B297"/>
          </a:solidFill>
          <a:uFillTx/>
          <a:latin typeface="Open Sans Regular"/>
          <a:ea typeface="Open Sans Regular"/>
          <a:cs typeface="Open Sans Regular"/>
          <a:sym typeface="Open Sans Regular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B297"/>
          </a:solidFill>
          <a:uFillTx/>
          <a:latin typeface="Open Sans Regular"/>
          <a:ea typeface="Open Sans Regular"/>
          <a:cs typeface="Open Sans Regular"/>
          <a:sym typeface="Open Sans Regular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B297"/>
          </a:solidFill>
          <a:uFillTx/>
          <a:latin typeface="Open Sans Regular"/>
          <a:ea typeface="Open Sans Regular"/>
          <a:cs typeface="Open Sans Regular"/>
          <a:sym typeface="Open Sans Regular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B297"/>
          </a:solidFill>
          <a:uFillTx/>
          <a:latin typeface="Open Sans Regular"/>
          <a:ea typeface="Open Sans Regular"/>
          <a:cs typeface="Open Sans Regular"/>
          <a:sym typeface="Open Sans Regular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B297"/>
          </a:solidFill>
          <a:uFillTx/>
          <a:latin typeface="Open Sans Regular"/>
          <a:ea typeface="Open Sans Regular"/>
          <a:cs typeface="Open Sans Regular"/>
          <a:sym typeface="Open Sans Regular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B297"/>
          </a:solidFill>
          <a:uFillTx/>
          <a:latin typeface="Open Sans Regular"/>
          <a:ea typeface="Open Sans Regular"/>
          <a:cs typeface="Open Sans Regular"/>
          <a:sym typeface="Open Sans Regular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B297"/>
          </a:solidFill>
          <a:uFillTx/>
          <a:latin typeface="Open Sans Regular"/>
          <a:ea typeface="Open Sans Regular"/>
          <a:cs typeface="Open Sans Regular"/>
          <a:sym typeface="Open Sans Regular"/>
        </a:defRPr>
      </a:lvl9pPr>
    </p:titleStyle>
    <p:bodyStyle>
      <a:lvl1pPr marL="222250" marR="0" indent="-222250" algn="ctr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676767"/>
          </a:solidFill>
          <a:uFillTx/>
          <a:latin typeface="Open Sans"/>
          <a:ea typeface="Open Sans"/>
          <a:cs typeface="Open Sans"/>
          <a:sym typeface="Open Sans"/>
        </a:defRPr>
      </a:lvl1pPr>
      <a:lvl2pPr marL="666750" marR="0" indent="-222250" algn="ctr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676767"/>
          </a:solidFill>
          <a:uFillTx/>
          <a:latin typeface="Open Sans"/>
          <a:ea typeface="Open Sans"/>
          <a:cs typeface="Open Sans"/>
          <a:sym typeface="Open Sans"/>
        </a:defRPr>
      </a:lvl2pPr>
      <a:lvl3pPr marL="1111250" marR="0" indent="-222250" algn="ctr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676767"/>
          </a:solidFill>
          <a:uFillTx/>
          <a:latin typeface="Open Sans"/>
          <a:ea typeface="Open Sans"/>
          <a:cs typeface="Open Sans"/>
          <a:sym typeface="Open Sans"/>
        </a:defRPr>
      </a:lvl3pPr>
      <a:lvl4pPr marL="1555750" marR="0" indent="-222250" algn="ctr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676767"/>
          </a:solidFill>
          <a:uFillTx/>
          <a:latin typeface="Open Sans"/>
          <a:ea typeface="Open Sans"/>
          <a:cs typeface="Open Sans"/>
          <a:sym typeface="Open Sans"/>
        </a:defRPr>
      </a:lvl4pPr>
      <a:lvl5pPr marL="2000250" marR="0" indent="-222250" algn="ctr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676767"/>
          </a:solidFill>
          <a:uFillTx/>
          <a:latin typeface="Open Sans"/>
          <a:ea typeface="Open Sans"/>
          <a:cs typeface="Open Sans"/>
          <a:sym typeface="Open Sans"/>
        </a:defRPr>
      </a:lvl5pPr>
      <a:lvl6pPr marL="2444750" marR="0" indent="-222250" algn="ctr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676767"/>
          </a:solidFill>
          <a:uFillTx/>
          <a:latin typeface="Open Sans"/>
          <a:ea typeface="Open Sans"/>
          <a:cs typeface="Open Sans"/>
          <a:sym typeface="Open Sans"/>
        </a:defRPr>
      </a:lvl6pPr>
      <a:lvl7pPr marL="2889250" marR="0" indent="-222250" algn="ctr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676767"/>
          </a:solidFill>
          <a:uFillTx/>
          <a:latin typeface="Open Sans"/>
          <a:ea typeface="Open Sans"/>
          <a:cs typeface="Open Sans"/>
          <a:sym typeface="Open Sans"/>
        </a:defRPr>
      </a:lvl7pPr>
      <a:lvl8pPr marL="3333750" marR="0" indent="-222250" algn="ctr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676767"/>
          </a:solidFill>
          <a:uFillTx/>
          <a:latin typeface="Open Sans"/>
          <a:ea typeface="Open Sans"/>
          <a:cs typeface="Open Sans"/>
          <a:sym typeface="Open Sans"/>
        </a:defRPr>
      </a:lvl8pPr>
      <a:lvl9pPr marL="3778250" marR="0" indent="-222250" algn="ctr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676767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sv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>
            <a:spLocks noGrp="1"/>
          </p:cNvSpPr>
          <p:nvPr>
            <p:ph type="title"/>
          </p:nvPr>
        </p:nvSpPr>
        <p:spPr>
          <a:xfrm>
            <a:off x="1606549" y="2811723"/>
            <a:ext cx="5587457" cy="119067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r" rtl="1"/>
            <a:r>
              <a:rPr lang="ar-AE" dirty="0"/>
              <a:t>ما الجديد في نسخة 2018 من دليل اسفير؟ 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7A9DA57-27A3-41EC-B4FB-9DF65FE5B5AE}"/>
              </a:ext>
            </a:extLst>
          </p:cNvPr>
          <p:cNvCxnSpPr/>
          <p:nvPr/>
        </p:nvCxnSpPr>
        <p:spPr>
          <a:xfrm>
            <a:off x="7526904" y="6052460"/>
            <a:ext cx="0" cy="1132115"/>
          </a:xfrm>
          <a:prstGeom prst="line">
            <a:avLst/>
          </a:prstGeom>
          <a:noFill/>
          <a:ln w="76200" cap="flat">
            <a:solidFill>
              <a:srgbClr val="D9D9D9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51AE362-F422-4F90-86E7-2ED279D63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918" y="5921843"/>
            <a:ext cx="3494088" cy="139334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B5C016-A945-4578-917C-C354A835F75F}"/>
              </a:ext>
            </a:extLst>
          </p:cNvPr>
          <p:cNvSpPr/>
          <p:nvPr/>
        </p:nvSpPr>
        <p:spPr>
          <a:xfrm>
            <a:off x="0" y="0"/>
            <a:ext cx="13004799" cy="9753600"/>
          </a:xfrm>
          <a:prstGeom prst="rect">
            <a:avLst/>
          </a:prstGeom>
          <a:solidFill>
            <a:srgbClr val="00A585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EB5F6D-327C-4ED2-BB7B-ED10422AC8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05" y="8454766"/>
            <a:ext cx="1785190" cy="801716"/>
          </a:xfrm>
          <a:prstGeom prst="rect">
            <a:avLst/>
          </a:prstGeom>
        </p:spPr>
      </p:pic>
      <p:sp>
        <p:nvSpPr>
          <p:cNvPr id="125" name="Title"/>
          <p:cNvSpPr txBox="1">
            <a:spLocks noGrp="1"/>
          </p:cNvSpPr>
          <p:nvPr>
            <p:ph type="title"/>
          </p:nvPr>
        </p:nvSpPr>
        <p:spPr>
          <a:xfrm>
            <a:off x="1270000" y="1181100"/>
            <a:ext cx="10464800" cy="11303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274320" algn="r" rtl="1"/>
            <a:r>
              <a:rPr lang="ar-SA" sz="3600" dirty="0"/>
              <a:t>مناقشة:</a:t>
            </a:r>
            <a:br>
              <a:rPr lang="ar-SA" sz="3600" dirty="0"/>
            </a:br>
            <a:r>
              <a:rPr lang="ar-SA" sz="6700" b="1" dirty="0"/>
              <a:t>تحديات اليوم</a:t>
            </a:r>
            <a:r>
              <a:rPr lang="en-US" sz="6700" b="1" dirty="0"/>
              <a:t> </a:t>
            </a:r>
            <a:r>
              <a:rPr lang="ar-SA" sz="6700" b="1" dirty="0"/>
              <a:t>ودوافع تنقيح الدليل</a:t>
            </a:r>
            <a:endParaRPr lang="ar-SA" sz="3600" b="1" dirty="0"/>
          </a:p>
        </p:txBody>
      </p:sp>
      <p:sp>
        <p:nvSpPr>
          <p:cNvPr id="126" name="Body"/>
          <p:cNvSpPr txBox="1">
            <a:spLocks noGrp="1"/>
          </p:cNvSpPr>
          <p:nvPr>
            <p:ph type="body" sz="half" idx="1"/>
          </p:nvPr>
        </p:nvSpPr>
        <p:spPr>
          <a:xfrm>
            <a:off x="1618938" y="3425370"/>
            <a:ext cx="10197918" cy="47171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85750" algn="r" rtl="1">
              <a:buFont typeface="Arial" panose="020B0604020202020204" pitchFamily="34" charset="0"/>
              <a:buChar char="•"/>
            </a:pPr>
            <a:r>
              <a:rPr lang="ar-SA" sz="4000" dirty="0"/>
              <a:t>ما هي الأزمات والمواقف التي تعلمت منها خبرات على مدار 7 إلى 10 سنوات الأخيرة؟</a:t>
            </a:r>
          </a:p>
          <a:p>
            <a:pPr marL="274320" indent="-285750" algn="r" rtl="1">
              <a:buFont typeface="Arial" panose="020B0604020202020204" pitchFamily="34" charset="0"/>
              <a:buChar char="•"/>
            </a:pPr>
            <a:r>
              <a:rPr lang="ar-SA" sz="4000" dirty="0"/>
              <a:t>كيف تقارن التحديات المعروضة سابقا بمشاهداتك وخبراتك الحديثة؟</a:t>
            </a:r>
          </a:p>
          <a:p>
            <a:pPr marL="274320" indent="-285750" algn="r" rtl="1">
              <a:buFont typeface="Arial" panose="020B0604020202020204" pitchFamily="34" charset="0"/>
              <a:buChar char="•"/>
            </a:pPr>
            <a:r>
              <a:rPr lang="ar-SA" sz="4000" dirty="0"/>
              <a:t>ما هي العوامل التي قد تدفع إلى إجراء عملية التنقيح التالية؟</a:t>
            </a:r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816857" y="8809566"/>
            <a:ext cx="215789" cy="3429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E71D8A-0F52-4C80-946C-D2582F36B292}"/>
              </a:ext>
            </a:extLst>
          </p:cNvPr>
          <p:cNvSpPr txBox="1"/>
          <p:nvPr/>
        </p:nvSpPr>
        <p:spPr>
          <a:xfrm>
            <a:off x="11805138" y="8575933"/>
            <a:ext cx="569067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Open Sans Regular"/>
              </a:rPr>
              <a:t>PAGE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C157D6-76E3-4882-8F48-BB68264B5197}"/>
              </a:ext>
            </a:extLst>
          </p:cNvPr>
          <p:cNvCxnSpPr>
            <a:cxnSpLocks/>
          </p:cNvCxnSpPr>
          <p:nvPr/>
        </p:nvCxnSpPr>
        <p:spPr>
          <a:xfrm>
            <a:off x="11719413" y="8668402"/>
            <a:ext cx="0" cy="384048"/>
          </a:xfrm>
          <a:prstGeom prst="line">
            <a:avLst/>
          </a:prstGeom>
          <a:noFill/>
          <a:ln w="22225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3049"/>
            <a:ext cx="13001548" cy="32505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731D55-1474-4145-A514-CD0306C90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701" y="6958020"/>
            <a:ext cx="2715215" cy="18852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</a:pPr>
            <a:r>
              <a:rPr lang="ar-A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مشاورات تنقيح الدليل</a:t>
            </a:r>
            <a:endParaRPr lang="en-US" b="1" dirty="0">
              <a:solidFill>
                <a:srgbClr val="000000"/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948976" y="7250402"/>
            <a:ext cx="0" cy="130048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F2D70-0B65-47EF-99EB-0DC2498A588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204036" y="6861154"/>
            <a:ext cx="7118012" cy="2078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 rtl="1">
              <a:lnSpc>
                <a:spcPct val="90000"/>
              </a:lnSpc>
            </a:pPr>
            <a:r>
              <a:rPr lang="ar-AE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العملية التشاورية الأكثر شمولا في تاريخ اسفير على مدار 20 عاماً</a:t>
            </a:r>
            <a:endParaRPr lang="en-US" sz="3600" kern="1200" dirty="0">
              <a:solidFill>
                <a:srgbClr val="000000"/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7B7B760-E09C-4675-A4AE-596C57C6D965}"/>
              </a:ext>
            </a:extLst>
          </p:cNvPr>
          <p:cNvGrpSpPr/>
          <p:nvPr/>
        </p:nvGrpSpPr>
        <p:grpSpPr>
          <a:xfrm>
            <a:off x="209508" y="1202718"/>
            <a:ext cx="12432632" cy="4097613"/>
            <a:chOff x="284458" y="1202718"/>
            <a:chExt cx="12432632" cy="4097613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55014B29-35CB-4120-8B9F-87C3FD83CF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0" r="4562"/>
            <a:stretch/>
          </p:blipFill>
          <p:spPr>
            <a:xfrm flipH="1">
              <a:off x="284458" y="1202718"/>
              <a:ext cx="12432632" cy="4097613"/>
            </a:xfrm>
            <a:prstGeom prst="rect">
              <a:avLst/>
            </a:prstGeom>
          </p:spPr>
        </p:pic>
        <p:pic>
          <p:nvPicPr>
            <p:cNvPr id="7" name="Image 3">
              <a:extLst>
                <a:ext uri="{FF2B5EF4-FFF2-40B4-BE49-F238E27FC236}">
                  <a16:creationId xmlns:a16="http://schemas.microsoft.com/office/drawing/2014/main" id="{A44310E7-1258-4CE1-833A-E62A300F70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10" t="46627" r="11320" b="35042"/>
            <a:stretch/>
          </p:blipFill>
          <p:spPr>
            <a:xfrm>
              <a:off x="1129068" y="3157567"/>
              <a:ext cx="702129" cy="751115"/>
            </a:xfrm>
            <a:prstGeom prst="rect">
              <a:avLst/>
            </a:prstGeom>
          </p:spPr>
        </p:pic>
        <p:pic>
          <p:nvPicPr>
            <p:cNvPr id="8" name="Image 3">
              <a:extLst>
                <a:ext uri="{FF2B5EF4-FFF2-40B4-BE49-F238E27FC236}">
                  <a16:creationId xmlns:a16="http://schemas.microsoft.com/office/drawing/2014/main" id="{F34B8622-B5DD-47A4-8864-54F2E65446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4" t="31750" r="86108" b="33980"/>
            <a:stretch/>
          </p:blipFill>
          <p:spPr>
            <a:xfrm>
              <a:off x="11154681" y="2504425"/>
              <a:ext cx="1338943" cy="140425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6E0F915-CA05-46EB-A75B-8D3F556CA2EF}"/>
              </a:ext>
            </a:extLst>
          </p:cNvPr>
          <p:cNvSpPr txBox="1"/>
          <p:nvPr/>
        </p:nvSpPr>
        <p:spPr>
          <a:xfrm>
            <a:off x="5546361" y="1456683"/>
            <a:ext cx="4320163" cy="47192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/>
            <a:r>
              <a:rPr lang="ar-SA" sz="2400" b="1" dirty="0">
                <a:solidFill>
                  <a:srgbClr val="000000"/>
                </a:solidFill>
              </a:rPr>
              <a:t>لمحة عن المشاورات</a:t>
            </a:r>
            <a:endParaRPr kumimoji="0" lang="fr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Open Sans Regular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E82D3E-8610-4EB3-9D3C-C6825084329C}"/>
              </a:ext>
            </a:extLst>
          </p:cNvPr>
          <p:cNvSpPr txBox="1"/>
          <p:nvPr/>
        </p:nvSpPr>
        <p:spPr>
          <a:xfrm>
            <a:off x="676561" y="2039534"/>
            <a:ext cx="9189963" cy="84125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/>
            <a:r>
              <a:rPr lang="ar-SA" sz="2400" dirty="0">
                <a:solidFill>
                  <a:schemeClr val="tx2">
                    <a:lumMod val="50000"/>
                  </a:schemeClr>
                </a:solidFill>
              </a:rPr>
              <a:t>تستند نسخة 2018 على خبرة مجتمع متنوع من الممارسين في القطاع الإنساني من شتى أرجاء العالم. </a:t>
            </a:r>
            <a:endParaRPr kumimoji="0" lang="fr" sz="240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sym typeface="Open Sans 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1372A1-6A60-4831-A44F-B0F66A949E17}"/>
              </a:ext>
            </a:extLst>
          </p:cNvPr>
          <p:cNvSpPr txBox="1"/>
          <p:nvPr/>
        </p:nvSpPr>
        <p:spPr>
          <a:xfrm>
            <a:off x="7178064" y="3157567"/>
            <a:ext cx="2260059" cy="168764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/>
            <a:r>
              <a:rPr lang="ar-SA" dirty="0">
                <a:solidFill>
                  <a:srgbClr val="000000"/>
                </a:solidFill>
              </a:rPr>
              <a:t> </a:t>
            </a:r>
            <a:r>
              <a:rPr lang="ar-SA" b="1" dirty="0">
                <a:solidFill>
                  <a:srgbClr val="000000"/>
                </a:solidFill>
              </a:rPr>
              <a:t>مشاورات تمت بحضور الأشخاص</a:t>
            </a:r>
            <a:endParaRPr lang="en-US" b="1" dirty="0">
              <a:solidFill>
                <a:srgbClr val="000000"/>
              </a:solidFill>
            </a:endParaRPr>
          </a:p>
          <a:p>
            <a:pPr algn="r" rtl="1"/>
            <a:r>
              <a:rPr lang="ar-SA" sz="1700" b="1" dirty="0">
                <a:solidFill>
                  <a:srgbClr val="000000"/>
                </a:solidFill>
              </a:rPr>
              <a:t>60</a:t>
            </a:r>
            <a:r>
              <a:rPr lang="ar-SA" sz="1700" dirty="0">
                <a:solidFill>
                  <a:srgbClr val="000000"/>
                </a:solidFill>
              </a:rPr>
              <a:t> حدث</a:t>
            </a:r>
            <a:endParaRPr lang="fr" sz="1700" dirty="0">
              <a:solidFill>
                <a:srgbClr val="000000"/>
              </a:solidFill>
            </a:endParaRPr>
          </a:p>
          <a:p>
            <a:pPr algn="r" rtl="1"/>
            <a:r>
              <a:rPr lang="ar-SA" sz="1700" b="1" dirty="0">
                <a:solidFill>
                  <a:srgbClr val="000000"/>
                </a:solidFill>
              </a:rPr>
              <a:t>40</a:t>
            </a:r>
            <a:r>
              <a:rPr lang="ar-SA" sz="1700" dirty="0">
                <a:solidFill>
                  <a:srgbClr val="000000"/>
                </a:solidFill>
              </a:rPr>
              <a:t> دولة</a:t>
            </a:r>
            <a:endParaRPr lang="fr" sz="1700" dirty="0">
              <a:solidFill>
                <a:srgbClr val="000000"/>
              </a:solidFill>
            </a:endParaRPr>
          </a:p>
          <a:p>
            <a:pPr algn="r" rtl="1"/>
            <a:r>
              <a:rPr lang="ar-SA" sz="1700" b="1" dirty="0">
                <a:solidFill>
                  <a:srgbClr val="000000"/>
                </a:solidFill>
              </a:rPr>
              <a:t>450</a:t>
            </a:r>
            <a:r>
              <a:rPr lang="ar-SA" sz="1700" dirty="0">
                <a:solidFill>
                  <a:srgbClr val="000000"/>
                </a:solidFill>
              </a:rPr>
              <a:t> منظمة</a:t>
            </a:r>
            <a:endParaRPr lang="fr" sz="1700" dirty="0">
              <a:solidFill>
                <a:srgbClr val="000000"/>
              </a:solidFill>
            </a:endParaRPr>
          </a:p>
          <a:p>
            <a:pPr algn="r" rtl="1"/>
            <a:r>
              <a:rPr lang="ar-SA" sz="1700" b="1" dirty="0">
                <a:solidFill>
                  <a:srgbClr val="000000"/>
                </a:solidFill>
              </a:rPr>
              <a:t>1400</a:t>
            </a:r>
            <a:r>
              <a:rPr lang="ar-SA" sz="1700" dirty="0">
                <a:solidFill>
                  <a:srgbClr val="000000"/>
                </a:solidFill>
              </a:rPr>
              <a:t> مشارك</a:t>
            </a:r>
            <a:endParaRPr kumimoji="0" lang="fr" sz="17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Open Sans Regular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A6161B-DD47-4FF2-9ACF-16B5F5244762}"/>
              </a:ext>
            </a:extLst>
          </p:cNvPr>
          <p:cNvSpPr txBox="1"/>
          <p:nvPr/>
        </p:nvSpPr>
        <p:spPr>
          <a:xfrm>
            <a:off x="4637435" y="3157567"/>
            <a:ext cx="2214013" cy="171841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/>
            <a:r>
              <a:rPr lang="ar-SA" b="1" dirty="0">
                <a:solidFill>
                  <a:srgbClr val="000000"/>
                </a:solidFill>
              </a:rPr>
              <a:t> مشاورات عبر الإنترنت</a:t>
            </a:r>
            <a:endParaRPr lang="fr" b="1" dirty="0">
              <a:solidFill>
                <a:srgbClr val="000000"/>
              </a:solidFill>
            </a:endParaRPr>
          </a:p>
          <a:p>
            <a:pPr algn="r" rtl="1"/>
            <a:r>
              <a:rPr lang="ar-SA" sz="1700" dirty="0">
                <a:solidFill>
                  <a:srgbClr val="000000"/>
                </a:solidFill>
              </a:rPr>
              <a:t> </a:t>
            </a:r>
            <a:r>
              <a:rPr lang="ar-SA" sz="1700" b="1" dirty="0">
                <a:solidFill>
                  <a:srgbClr val="000000"/>
                </a:solidFill>
              </a:rPr>
              <a:t>4500</a:t>
            </a:r>
            <a:r>
              <a:rPr lang="ar-SA" sz="1700" dirty="0">
                <a:solidFill>
                  <a:srgbClr val="000000"/>
                </a:solidFill>
              </a:rPr>
              <a:t> تعليق</a:t>
            </a:r>
            <a:endParaRPr lang="fr" sz="1700" dirty="0">
              <a:solidFill>
                <a:srgbClr val="000000"/>
              </a:solidFill>
            </a:endParaRPr>
          </a:p>
          <a:p>
            <a:pPr algn="r" rtl="1"/>
            <a:r>
              <a:rPr lang="ar-SA" sz="1700" dirty="0">
                <a:solidFill>
                  <a:srgbClr val="000000"/>
                </a:solidFill>
              </a:rPr>
              <a:t> </a:t>
            </a:r>
            <a:r>
              <a:rPr lang="ar-SA" sz="1700" b="1" dirty="0">
                <a:solidFill>
                  <a:srgbClr val="000000"/>
                </a:solidFill>
              </a:rPr>
              <a:t>188</a:t>
            </a:r>
            <a:r>
              <a:rPr lang="ar-SA" sz="1700" dirty="0">
                <a:solidFill>
                  <a:srgbClr val="000000"/>
                </a:solidFill>
              </a:rPr>
              <a:t> منظمة</a:t>
            </a:r>
            <a:endParaRPr lang="fr" sz="1700" dirty="0">
              <a:solidFill>
                <a:srgbClr val="000000"/>
              </a:solidFill>
            </a:endParaRPr>
          </a:p>
          <a:p>
            <a:pPr algn="r" rtl="1"/>
            <a:r>
              <a:rPr lang="ar-SA" sz="1700" dirty="0">
                <a:solidFill>
                  <a:srgbClr val="000000"/>
                </a:solidFill>
              </a:rPr>
              <a:t> </a:t>
            </a:r>
            <a:r>
              <a:rPr lang="ar-SA" sz="1700" b="1" dirty="0">
                <a:solidFill>
                  <a:srgbClr val="000000"/>
                </a:solidFill>
              </a:rPr>
              <a:t>65</a:t>
            </a:r>
            <a:r>
              <a:rPr lang="ar-SA" sz="1700" dirty="0">
                <a:solidFill>
                  <a:srgbClr val="000000"/>
                </a:solidFill>
              </a:rPr>
              <a:t> دولة</a:t>
            </a:r>
            <a:endParaRPr lang="fr" sz="1700" dirty="0">
              <a:solidFill>
                <a:srgbClr val="000000"/>
              </a:solidFill>
            </a:endParaRPr>
          </a:p>
          <a:p>
            <a:pPr algn="r" rtl="1"/>
            <a:endParaRPr lang="fr" dirty="0">
              <a:solidFill>
                <a:srgbClr val="000000"/>
              </a:solidFill>
            </a:endParaRPr>
          </a:p>
          <a:p>
            <a:pPr algn="r" rtl="1"/>
            <a:endParaRPr kumimoji="0" lang="fr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Open Sans Regular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139D8-7C22-42C8-A9E5-4CEEDB317C3D}"/>
              </a:ext>
            </a:extLst>
          </p:cNvPr>
          <p:cNvSpPr txBox="1"/>
          <p:nvPr/>
        </p:nvSpPr>
        <p:spPr>
          <a:xfrm>
            <a:off x="2462405" y="3206553"/>
            <a:ext cx="1791700" cy="9182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/>
            <a:r>
              <a:rPr lang="ar-SA" b="1" dirty="0">
                <a:solidFill>
                  <a:srgbClr val="000000"/>
                </a:solidFill>
              </a:rPr>
              <a:t>مجموعات فرق استعراض الأقران</a:t>
            </a:r>
            <a:endParaRPr lang="en-US" b="1" dirty="0">
              <a:solidFill>
                <a:srgbClr val="000000"/>
              </a:solidFill>
            </a:endParaRPr>
          </a:p>
          <a:p>
            <a:pPr algn="r" rtl="1"/>
            <a:r>
              <a:rPr lang="ar-SA" sz="1700" dirty="0">
                <a:solidFill>
                  <a:srgbClr val="000000"/>
                </a:solidFill>
              </a:rPr>
              <a:t> </a:t>
            </a:r>
            <a:r>
              <a:rPr lang="ar-SA" sz="1700" b="1" dirty="0">
                <a:solidFill>
                  <a:srgbClr val="000000"/>
                </a:solidFill>
              </a:rPr>
              <a:t>500</a:t>
            </a:r>
            <a:r>
              <a:rPr lang="ar-SA" sz="1700" dirty="0">
                <a:solidFill>
                  <a:srgbClr val="000000"/>
                </a:solidFill>
              </a:rPr>
              <a:t> خبير</a:t>
            </a:r>
            <a:endParaRPr kumimoji="0" lang="fr" sz="17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Open Sans Regular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45EE0-CBAE-4E3A-90C1-1AF676B3E0CA}"/>
              </a:ext>
            </a:extLst>
          </p:cNvPr>
          <p:cNvSpPr txBox="1"/>
          <p:nvPr/>
        </p:nvSpPr>
        <p:spPr>
          <a:xfrm>
            <a:off x="362661" y="3861372"/>
            <a:ext cx="2099744" cy="108747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/>
            <a:r>
              <a:rPr lang="ar-SA" sz="1600" dirty="0">
                <a:solidFill>
                  <a:srgbClr val="000000"/>
                </a:solidFill>
              </a:rPr>
              <a:t> 300 منظمة</a:t>
            </a:r>
            <a:endParaRPr lang="fr" sz="1600" dirty="0">
              <a:solidFill>
                <a:srgbClr val="000000"/>
              </a:solidFill>
            </a:endParaRPr>
          </a:p>
          <a:p>
            <a:pPr rtl="1"/>
            <a:r>
              <a:rPr lang="ar-SA" sz="1600" dirty="0">
                <a:solidFill>
                  <a:srgbClr val="000000"/>
                </a:solidFill>
              </a:rPr>
              <a:t> 650 مشارك</a:t>
            </a:r>
            <a:endParaRPr lang="fr" sz="1600" dirty="0">
              <a:solidFill>
                <a:srgbClr val="000000"/>
              </a:solidFill>
            </a:endParaRPr>
          </a:p>
          <a:p>
            <a:pPr rtl="1"/>
            <a:r>
              <a:rPr lang="ar-SA" sz="1600" dirty="0">
                <a:solidFill>
                  <a:srgbClr val="000000"/>
                </a:solidFill>
              </a:rPr>
              <a:t> 20 دولة</a:t>
            </a:r>
            <a:endParaRPr lang="fr" sz="1600" dirty="0">
              <a:solidFill>
                <a:srgbClr val="000000"/>
              </a:solidFill>
            </a:endParaRPr>
          </a:p>
          <a:p>
            <a:pPr rtl="1"/>
            <a:endParaRPr kumimoji="0" lang="fr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Open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4857472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A6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13021D-3768-4946-8305-49E4B40930C4}"/>
              </a:ext>
            </a:extLst>
          </p:cNvPr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675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812" y="682752"/>
            <a:ext cx="11987175" cy="8388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CF589A-2A42-4C5A-84C0-7378D227BC4A}"/>
              </a:ext>
            </a:extLst>
          </p:cNvPr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1FFD2-7A6F-4960-A3B6-7EE7FC390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812" y="682752"/>
            <a:ext cx="11987175" cy="8388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/>
          </a:p>
        </p:txBody>
      </p:sp>
      <p:pic>
        <p:nvPicPr>
          <p:cNvPr id="15" name="Image 3">
            <a:extLst>
              <a:ext uri="{FF2B5EF4-FFF2-40B4-BE49-F238E27FC236}">
                <a16:creationId xmlns:a16="http://schemas.microsoft.com/office/drawing/2014/main" id="{74263525-C707-4F6F-AD1B-51ABFA14D9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t="80735" r="86221" b="8528"/>
          <a:stretch/>
        </p:blipFill>
        <p:spPr>
          <a:xfrm>
            <a:off x="10669651" y="7452801"/>
            <a:ext cx="1146043" cy="66820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FAA9CAD-BE3D-41FD-AE37-705FAB972CFA}"/>
              </a:ext>
            </a:extLst>
          </p:cNvPr>
          <p:cNvSpPr txBox="1">
            <a:spLocks/>
          </p:cNvSpPr>
          <p:nvPr/>
        </p:nvSpPr>
        <p:spPr>
          <a:xfrm>
            <a:off x="988142" y="1081563"/>
            <a:ext cx="10899058" cy="128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defTabSz="914400" rtl="1" hangingPunct="1">
              <a:lnSpc>
                <a:spcPct val="90000"/>
              </a:lnSpc>
              <a:spcBef>
                <a:spcPct val="0"/>
              </a:spcBef>
            </a:pPr>
            <a:r>
              <a:rPr lang="ar-SA" sz="5400" dirty="0">
                <a:solidFill>
                  <a:srgbClr val="2E1F1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من الذين شاركوا في المشاورات بشكل شخصي؟</a:t>
            </a:r>
            <a:endParaRPr lang="fr" sz="5400" b="1" i="0" u="none" baseline="0" dirty="0">
              <a:solidFill>
                <a:srgbClr val="3628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7F8088-C990-4004-B3B0-A7F423D2D9FF}"/>
              </a:ext>
            </a:extLst>
          </p:cNvPr>
          <p:cNvSpPr txBox="1"/>
          <p:nvPr/>
        </p:nvSpPr>
        <p:spPr>
          <a:xfrm>
            <a:off x="6086682" y="5103811"/>
            <a:ext cx="4582969" cy="302647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sz="2000" dirty="0">
                <a:solidFill>
                  <a:schemeClr val="tx2">
                    <a:lumMod val="50000"/>
                  </a:schemeClr>
                </a:solidFill>
                <a:latin typeface="Open Sans regular"/>
                <a:ea typeface="Open Sans Bold" panose="020B0806030504020204" pitchFamily="34" charset="0"/>
                <a:cs typeface="Open Sans Bold" panose="020B0806030504020204" pitchFamily="34" charset="0"/>
              </a:rPr>
              <a:t> منظمات غير حكومية وطنية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sz="2000" dirty="0">
                <a:solidFill>
                  <a:schemeClr val="tx2">
                    <a:lumMod val="50000"/>
                  </a:schemeClr>
                </a:solidFill>
                <a:latin typeface="Open Sans regular"/>
                <a:ea typeface="Open Sans Bold" panose="020B0806030504020204" pitchFamily="34" charset="0"/>
                <a:cs typeface="Open Sans Bold" panose="020B0806030504020204" pitchFamily="34" charset="0"/>
              </a:rPr>
              <a:t> سلطات محلية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sz="2000" dirty="0">
                <a:solidFill>
                  <a:schemeClr val="tx2">
                    <a:lumMod val="50000"/>
                  </a:schemeClr>
                </a:solidFill>
                <a:latin typeface="Open Sans regular"/>
                <a:ea typeface="Open Sans Bold" panose="020B0806030504020204" pitchFamily="34" charset="0"/>
                <a:cs typeface="Open Sans Bold" panose="020B0806030504020204" pitchFamily="34" charset="0"/>
              </a:rPr>
              <a:t> منظمات غير حكومية دولية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sz="2000" dirty="0">
                <a:solidFill>
                  <a:schemeClr val="tx2">
                    <a:lumMod val="50000"/>
                  </a:schemeClr>
                </a:solidFill>
                <a:latin typeface="Open Sans regular"/>
                <a:ea typeface="Open Sans Bold" panose="020B0806030504020204" pitchFamily="34" charset="0"/>
                <a:cs typeface="Open Sans Bold" panose="020B0806030504020204" pitchFamily="34" charset="0"/>
              </a:rPr>
              <a:t> وكالات الأمم المتحدة/الاتحاد الدولي لجمعيات الصليب الأحمر والهلال الأحمر / لجنة الصليب الأحمر الدولية</a:t>
            </a:r>
          </a:p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ar-SA" sz="2000" dirty="0">
                <a:solidFill>
                  <a:schemeClr val="tx2">
                    <a:lumMod val="50000"/>
                  </a:schemeClr>
                </a:solidFill>
                <a:latin typeface="Open Sans regular"/>
                <a:ea typeface="Open Sans Bold" panose="020B0806030504020204" pitchFamily="34" charset="0"/>
                <a:cs typeface="Open Sans Bold" panose="020B0806030504020204" pitchFamily="34" charset="0"/>
              </a:rPr>
              <a:t> جهات أخرى (مؤسسات أكاديمية، جهات مانحة، مستقلون، وسائل إعلام، قطاع خاص، إلخ)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0714A43-5BFA-488D-B2CE-ECF1B27E9725}"/>
              </a:ext>
            </a:extLst>
          </p:cNvPr>
          <p:cNvGrpSpPr/>
          <p:nvPr/>
        </p:nvGrpSpPr>
        <p:grpSpPr>
          <a:xfrm>
            <a:off x="1033346" y="2840473"/>
            <a:ext cx="5381625" cy="5400675"/>
            <a:chOff x="1287752" y="2782985"/>
            <a:chExt cx="5381625" cy="540067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16E4654-B4DF-4A02-82CF-481915D44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7752" y="2782985"/>
              <a:ext cx="5381625" cy="5400675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ADED9F9-303D-475F-9BC2-FDB9C95E2C15}"/>
                </a:ext>
              </a:extLst>
            </p:cNvPr>
            <p:cNvSpPr/>
            <p:nvPr/>
          </p:nvSpPr>
          <p:spPr>
            <a:xfrm>
              <a:off x="2433794" y="4052015"/>
              <a:ext cx="2974259" cy="294702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Button">
                <a:avLst>
                  <a:gd name="adj" fmla="val 11582537"/>
                </a:avLst>
              </a:prstTxWarp>
              <a:spAutoFit/>
            </a:bodyPr>
            <a:lstStyle/>
            <a:p>
              <a:pPr rtl="1"/>
              <a:r>
                <a:rPr lang="ar-SA" sz="3200" spc="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تنوع المساهمون</a:t>
              </a:r>
              <a:r>
                <a:rPr lang="fr" sz="3200" spc="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br>
                <a:rPr lang="fr" sz="3200" spc="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br>
                <a:rPr lang="fr" sz="3200" spc="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ar-SA" sz="3200" spc="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تنوع المساهمون</a:t>
              </a:r>
              <a:endParaRPr lang="fr" sz="3200" b="0" cap="none" spc="6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42AA2A0-B98E-4701-ACB8-1E587E721DEC}"/>
              </a:ext>
            </a:extLst>
          </p:cNvPr>
          <p:cNvSpPr txBox="1"/>
          <p:nvPr/>
        </p:nvSpPr>
        <p:spPr>
          <a:xfrm>
            <a:off x="7136727" y="2718206"/>
            <a:ext cx="4637504" cy="185691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/>
            <a:r>
              <a:rPr lang="ar-SA" sz="3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 Bold" panose="020B0806030504020204" pitchFamily="34" charset="0"/>
              </a:rPr>
              <a:t> أكثر من ثلث جميع المساهمين يمثلون منظمات وطنية ومؤسسات محلية</a:t>
            </a:r>
            <a:endParaRPr lang="fr" sz="3800" i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Image 3">
            <a:extLst>
              <a:ext uri="{FF2B5EF4-FFF2-40B4-BE49-F238E27FC236}">
                <a16:creationId xmlns:a16="http://schemas.microsoft.com/office/drawing/2014/main" id="{FBF0567D-E12E-460C-A4A6-BBAE96443C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t="40862" r="86221" b="21075"/>
          <a:stretch/>
        </p:blipFill>
        <p:spPr>
          <a:xfrm>
            <a:off x="10669651" y="4687822"/>
            <a:ext cx="1146043" cy="23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2249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672AD2-B8DF-4813-A7BC-517B9C3D2900}"/>
              </a:ext>
            </a:extLst>
          </p:cNvPr>
          <p:cNvSpPr/>
          <p:nvPr/>
        </p:nvSpPr>
        <p:spPr>
          <a:xfrm>
            <a:off x="1" y="0"/>
            <a:ext cx="13004800" cy="9753600"/>
          </a:xfrm>
          <a:prstGeom prst="rect">
            <a:avLst/>
          </a:prstGeom>
          <a:solidFill>
            <a:srgbClr val="9BC7DB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8BC90A06-74D7-45BF-9F14-868031EF71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50" b="2196"/>
          <a:stretch/>
        </p:blipFill>
        <p:spPr>
          <a:xfrm>
            <a:off x="1192147" y="2176420"/>
            <a:ext cx="11122527" cy="67697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A3ED5A4-9D57-44E1-91CF-4148F821D7EA}"/>
              </a:ext>
            </a:extLst>
          </p:cNvPr>
          <p:cNvSpPr txBox="1">
            <a:spLocks/>
          </p:cNvSpPr>
          <p:nvPr/>
        </p:nvSpPr>
        <p:spPr>
          <a:xfrm>
            <a:off x="1586890" y="698480"/>
            <a:ext cx="9831018" cy="1283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defTabSz="914400" hangingPunct="1">
              <a:lnSpc>
                <a:spcPct val="90000"/>
              </a:lnSpc>
              <a:spcBef>
                <a:spcPct val="0"/>
              </a:spcBef>
            </a:pPr>
            <a:r>
              <a:rPr lang="ar-AE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مشاورات تنقيح الدليل:</a:t>
            </a:r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1"/>
            <a:r>
              <a:rPr lang="ar-AE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مشاركة عالمية</a:t>
            </a:r>
            <a:endParaRPr lang="en-US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2F6F1A-5D28-43A4-89C3-F577F19FAFE7}"/>
              </a:ext>
            </a:extLst>
          </p:cNvPr>
          <p:cNvSpPr txBox="1"/>
          <p:nvPr/>
        </p:nvSpPr>
        <p:spPr>
          <a:xfrm>
            <a:off x="2179350" y="8435119"/>
            <a:ext cx="2377659" cy="410369"/>
          </a:xfrm>
          <a:prstGeom prst="rect">
            <a:avLst/>
          </a:prstGeom>
          <a:solidFill>
            <a:srgbClr val="9BC7D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ar-AE" sz="2000" dirty="0">
                <a:solidFill>
                  <a:srgbClr val="000000"/>
                </a:solidFill>
              </a:rPr>
              <a:t>60 حدث</a:t>
            </a:r>
            <a:endParaRPr kumimoji="0" lang="fr" sz="2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Open Sans 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C2261D-E674-499C-B354-00F7544787B9}"/>
              </a:ext>
            </a:extLst>
          </p:cNvPr>
          <p:cNvSpPr txBox="1"/>
          <p:nvPr/>
        </p:nvSpPr>
        <p:spPr>
          <a:xfrm>
            <a:off x="6072422" y="8435119"/>
            <a:ext cx="2588866" cy="410369"/>
          </a:xfrm>
          <a:prstGeom prst="rect">
            <a:avLst/>
          </a:prstGeom>
          <a:solidFill>
            <a:srgbClr val="9BC7D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ar-AE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Open Sans Regular"/>
              </a:rPr>
              <a:t>1.400 مشارك</a:t>
            </a:r>
            <a:endParaRPr kumimoji="0" lang="fr" sz="2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Open Sans Regular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D18ECE-A335-447A-88C8-01E732820DAC}"/>
              </a:ext>
            </a:extLst>
          </p:cNvPr>
          <p:cNvSpPr txBox="1"/>
          <p:nvPr/>
        </p:nvSpPr>
        <p:spPr>
          <a:xfrm>
            <a:off x="9725808" y="8435118"/>
            <a:ext cx="2588866" cy="410369"/>
          </a:xfrm>
          <a:prstGeom prst="rect">
            <a:avLst/>
          </a:prstGeom>
          <a:solidFill>
            <a:srgbClr val="9BC7D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ar-AE" sz="2000" dirty="0">
                <a:solidFill>
                  <a:srgbClr val="000000"/>
                </a:solidFill>
              </a:rPr>
              <a:t>40 دولة</a:t>
            </a:r>
            <a:endParaRPr kumimoji="0" lang="fr" sz="2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Open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76600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048F315-C20D-4342-9540-821C261935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010"/>
          <a:stretch/>
        </p:blipFill>
        <p:spPr>
          <a:xfrm>
            <a:off x="92924" y="4566678"/>
            <a:ext cx="12806049" cy="31207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3FAA54-F56E-4158-8879-DA65BBE65A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657"/>
          <a:stretch/>
        </p:blipFill>
        <p:spPr>
          <a:xfrm>
            <a:off x="92923" y="2907952"/>
            <a:ext cx="12806049" cy="1387695"/>
          </a:xfrm>
          <a:prstGeom prst="rect">
            <a:avLst/>
          </a:prstGeom>
        </p:spPr>
      </p:pic>
      <p:sp>
        <p:nvSpPr>
          <p:cNvPr id="15" name="Slide Number">
            <a:extLst>
              <a:ext uri="{FF2B5EF4-FFF2-40B4-BE49-F238E27FC236}">
                <a16:creationId xmlns:a16="http://schemas.microsoft.com/office/drawing/2014/main" id="{9BFD9786-BC91-4342-AF5B-73D418570791}"/>
              </a:ext>
            </a:extLst>
          </p:cNvPr>
          <p:cNvSpPr txBox="1">
            <a:spLocks/>
          </p:cNvSpPr>
          <p:nvPr/>
        </p:nvSpPr>
        <p:spPr>
          <a:xfrm>
            <a:off x="11805138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>
              <a:spcAft>
                <a:spcPts val="600"/>
              </a:spcAft>
            </a:pPr>
            <a:fld id="{86CB4B4D-7CA3-9044-876B-883B54F8677D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52DDC56-9C17-4DDB-9DAB-36A6819000CD}"/>
              </a:ext>
            </a:extLst>
          </p:cNvPr>
          <p:cNvSpPr txBox="1">
            <a:spLocks/>
          </p:cNvSpPr>
          <p:nvPr/>
        </p:nvSpPr>
        <p:spPr>
          <a:xfrm>
            <a:off x="1586890" y="985311"/>
            <a:ext cx="9831018" cy="128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defTabSz="914400" hangingPunct="1">
              <a:lnSpc>
                <a:spcPct val="90000"/>
              </a:lnSpc>
              <a:spcBef>
                <a:spcPct val="0"/>
              </a:spcBef>
            </a:pPr>
            <a:r>
              <a:rPr lang="ar-AE" sz="4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مشاورات تنقيح الدليل:</a:t>
            </a:r>
          </a:p>
          <a:p>
            <a:pPr defTabSz="914400" hangingPunct="1">
              <a:lnSpc>
                <a:spcPct val="90000"/>
              </a:lnSpc>
              <a:spcBef>
                <a:spcPct val="0"/>
              </a:spcBef>
            </a:pPr>
            <a:r>
              <a:rPr lang="ar-AE" sz="4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الموضوعات التي تمت مناقشتها</a:t>
            </a:r>
            <a:endParaRPr lang="en-US" sz="4000" b="1" dirty="0">
              <a:solidFill>
                <a:srgbClr val="000000"/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77DE01-1B4E-4DAD-8C18-D747CFCB4545}"/>
              </a:ext>
            </a:extLst>
          </p:cNvPr>
          <p:cNvSpPr txBox="1"/>
          <p:nvPr/>
        </p:nvSpPr>
        <p:spPr>
          <a:xfrm>
            <a:off x="289932" y="4551641"/>
            <a:ext cx="2966224" cy="225702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/>
            <a:r>
              <a:rPr lang="ar-SA" sz="2800" b="1" dirty="0">
                <a:solidFill>
                  <a:srgbClr val="000000"/>
                </a:solidFill>
              </a:rPr>
              <a:t> حالات الطوارئ في بيئات متغيرة:</a:t>
            </a:r>
            <a:endParaRPr lang="en-US" sz="2800" b="1" dirty="0">
              <a:solidFill>
                <a:srgbClr val="000000"/>
              </a:solidFill>
            </a:endParaRPr>
          </a:p>
          <a:p>
            <a:pPr rtl="1"/>
            <a:r>
              <a:rPr lang="ar-SA" sz="2800" dirty="0">
                <a:solidFill>
                  <a:srgbClr val="000000"/>
                </a:solidFill>
              </a:rPr>
              <a:t>بيئات حضرية، ومخيمات، وأزمات ممتدة ومعقدة.</a:t>
            </a:r>
            <a:endParaRPr kumimoji="0" lang="es-ES" sz="280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sym typeface="Open Sans Regula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A9649-26B8-4492-BD04-B52A7EFAA728}"/>
              </a:ext>
            </a:extLst>
          </p:cNvPr>
          <p:cNvSpPr txBox="1"/>
          <p:nvPr/>
        </p:nvSpPr>
        <p:spPr>
          <a:xfrm>
            <a:off x="3434574" y="4566678"/>
            <a:ext cx="2966224" cy="268791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/>
            <a:r>
              <a:rPr lang="ar-SA" sz="2800" dirty="0">
                <a:solidFill>
                  <a:srgbClr val="000000"/>
                </a:solidFill>
              </a:rPr>
              <a:t> </a:t>
            </a:r>
            <a:r>
              <a:rPr lang="ar-SA" sz="2800" b="1" dirty="0">
                <a:solidFill>
                  <a:srgbClr val="000000"/>
                </a:solidFill>
              </a:rPr>
              <a:t>كيف يتم تقديم المساعدة؟</a:t>
            </a:r>
            <a:endParaRPr lang="en-US" sz="2800" b="1" dirty="0">
              <a:solidFill>
                <a:srgbClr val="000000"/>
              </a:solidFill>
            </a:endParaRPr>
          </a:p>
          <a:p>
            <a:pPr rtl="1"/>
            <a:r>
              <a:rPr lang="ar-SA" sz="2800" dirty="0">
                <a:solidFill>
                  <a:srgbClr val="000000"/>
                </a:solidFill>
              </a:rPr>
              <a:t>مساعدات نقدية، تقديم الخدمة، مساعدات عينية، مساعدات فنية، والموازنة الصحيحة بينها.</a:t>
            </a:r>
            <a:endParaRPr kumimoji="0" lang="es-ES" sz="280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sym typeface="Open Sans 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794F9C-5CEB-4FDB-B5AE-F8256E91F2F2}"/>
              </a:ext>
            </a:extLst>
          </p:cNvPr>
          <p:cNvSpPr txBox="1"/>
          <p:nvPr/>
        </p:nvSpPr>
        <p:spPr>
          <a:xfrm>
            <a:off x="6579216" y="4566678"/>
            <a:ext cx="2966224" cy="225702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/>
            <a:r>
              <a:rPr lang="ar-SA" sz="2800" b="1" dirty="0">
                <a:solidFill>
                  <a:srgbClr val="000000"/>
                </a:solidFill>
              </a:rPr>
              <a:t> المساءلة:</a:t>
            </a:r>
            <a:endParaRPr lang="en-US" sz="2800" b="1" dirty="0">
              <a:solidFill>
                <a:srgbClr val="000000"/>
              </a:solidFill>
            </a:endParaRPr>
          </a:p>
          <a:p>
            <a:pPr rtl="1"/>
            <a:r>
              <a:rPr lang="ar-SA" sz="2800" dirty="0">
                <a:solidFill>
                  <a:srgbClr val="000000"/>
                </a:solidFill>
              </a:rPr>
              <a:t>دمج المعيار الإنساني الأساسي</a:t>
            </a:r>
            <a:endParaRPr lang="en-US" sz="2800" dirty="0">
              <a:solidFill>
                <a:srgbClr val="000000"/>
              </a:solidFill>
            </a:endParaRPr>
          </a:p>
          <a:p>
            <a:pPr rtl="1"/>
            <a:endParaRPr kumimoji="0" lang="en-US" sz="2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Open Sans Regular"/>
            </a:endParaRPr>
          </a:p>
          <a:p>
            <a:pPr rtl="1"/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20752C-C19C-4897-BBBA-80007B525DDB}"/>
              </a:ext>
            </a:extLst>
          </p:cNvPr>
          <p:cNvSpPr txBox="1"/>
          <p:nvPr/>
        </p:nvSpPr>
        <p:spPr>
          <a:xfrm>
            <a:off x="9748644" y="4551641"/>
            <a:ext cx="2966224" cy="182614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/>
            <a:r>
              <a:rPr lang="ar-SA" sz="2800" dirty="0">
                <a:solidFill>
                  <a:srgbClr val="000000"/>
                </a:solidFill>
              </a:rPr>
              <a:t> </a:t>
            </a:r>
            <a:r>
              <a:rPr lang="ar-SA" sz="2800" b="1" dirty="0">
                <a:solidFill>
                  <a:srgbClr val="000000"/>
                </a:solidFill>
              </a:rPr>
              <a:t>توطين</a:t>
            </a:r>
            <a:r>
              <a:rPr lang="ar-SA" sz="2800" dirty="0">
                <a:solidFill>
                  <a:srgbClr val="000000"/>
                </a:solidFill>
              </a:rPr>
              <a:t> المعايير </a:t>
            </a:r>
            <a:r>
              <a:rPr lang="ar-SA" sz="2800" b="1" dirty="0">
                <a:solidFill>
                  <a:srgbClr val="000000"/>
                </a:solidFill>
              </a:rPr>
              <a:t>والمشاركة المجتمعية</a:t>
            </a:r>
            <a:endParaRPr lang="en-US" sz="2800" b="1" dirty="0">
              <a:solidFill>
                <a:srgbClr val="000000"/>
              </a:solidFill>
            </a:endParaRPr>
          </a:p>
          <a:p>
            <a:pPr rtl="1"/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Open Sans Regular"/>
            </a:endParaRPr>
          </a:p>
          <a:p>
            <a:pPr rtl="1"/>
            <a:endParaRPr kumimoji="0" lang="es-ES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sym typeface="Open Sans Regular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BBAE21-BBC6-424F-9B93-BD17193D3271}"/>
              </a:ext>
            </a:extLst>
          </p:cNvPr>
          <p:cNvSpPr/>
          <p:nvPr/>
        </p:nvSpPr>
        <p:spPr>
          <a:xfrm>
            <a:off x="314325" y="8329613"/>
            <a:ext cx="2128838" cy="112871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CAED89A-81B1-4852-AAF0-8D8BC4427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4659" y="8472488"/>
            <a:ext cx="1934532" cy="86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91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69696" y="971952"/>
            <a:ext cx="11265408" cy="7685837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Picture 1" descr="Sphere Draft 2 comments and input - FINAL.xlsx  -  Read-Only - Excel">
            <a:extLst>
              <a:ext uri="{FF2B5EF4-FFF2-40B4-BE49-F238E27FC236}">
                <a16:creationId xmlns:a16="http://schemas.microsoft.com/office/drawing/2014/main" id="{CCF9CDFB-CCDF-46BC-B577-256F2AF816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1" t="9170" r="3414" b="-2"/>
          <a:stretch/>
        </p:blipFill>
        <p:spPr>
          <a:xfrm rot="21480000">
            <a:off x="1224534" y="2048010"/>
            <a:ext cx="10577416" cy="61546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61B4FAB-6C31-4341-9EC3-4B39F96909BF}"/>
              </a:ext>
            </a:extLst>
          </p:cNvPr>
          <p:cNvSpPr txBox="1">
            <a:spLocks/>
          </p:cNvSpPr>
          <p:nvPr/>
        </p:nvSpPr>
        <p:spPr>
          <a:xfrm rot="21480000">
            <a:off x="324151" y="1028853"/>
            <a:ext cx="6221796" cy="128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defTabSz="914400" hangingPunct="1">
              <a:lnSpc>
                <a:spcPct val="90000"/>
              </a:lnSpc>
              <a:spcBef>
                <a:spcPct val="0"/>
              </a:spcBef>
            </a:pPr>
            <a:r>
              <a:rPr lang="ar-AE" sz="3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تنقيح الدليل:</a:t>
            </a:r>
          </a:p>
          <a:p>
            <a:pPr defTabSz="914400" hangingPunct="1">
              <a:lnSpc>
                <a:spcPct val="90000"/>
              </a:lnSpc>
              <a:spcBef>
                <a:spcPct val="0"/>
              </a:spcBef>
            </a:pPr>
            <a:r>
              <a:rPr lang="ar-AE" sz="3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التعليقات</a:t>
            </a:r>
            <a:endParaRPr lang="en-US" sz="3600" b="1" dirty="0">
              <a:solidFill>
                <a:srgbClr val="000000"/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D71D81-6138-4FAC-A3FE-BD512ED592B9}"/>
              </a:ext>
            </a:extLst>
          </p:cNvPr>
          <p:cNvSpPr txBox="1"/>
          <p:nvPr/>
        </p:nvSpPr>
        <p:spPr>
          <a:xfrm rot="21480000">
            <a:off x="5389214" y="1021536"/>
            <a:ext cx="6475070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460" hangingPunct="1"/>
            <a:r>
              <a:rPr lang="ar-AE" sz="2276" kern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</a:rPr>
              <a:t>المسودة رقم 1: 2.576 تعليق من 141 منظمة</a:t>
            </a:r>
          </a:p>
          <a:p>
            <a:pPr defTabSz="1300460" hangingPunct="1"/>
            <a:r>
              <a:rPr lang="ar-AE" sz="2276" kern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</a:rPr>
              <a:t>المسودة رقم2: 1.914 تعليق من 93 منظمة</a:t>
            </a:r>
          </a:p>
        </p:txBody>
      </p:sp>
    </p:spTree>
    <p:extLst>
      <p:ext uri="{BB962C8B-B14F-4D97-AF65-F5344CB8AC3E}">
        <p14:creationId xmlns:p14="http://schemas.microsoft.com/office/powerpoint/2010/main" val="2931662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805E12-7265-43F3-924A-93AB0F1169D1}"/>
              </a:ext>
            </a:extLst>
          </p:cNvPr>
          <p:cNvSpPr/>
          <p:nvPr/>
        </p:nvSpPr>
        <p:spPr>
          <a:xfrm>
            <a:off x="0" y="0"/>
            <a:ext cx="13004799" cy="9753600"/>
          </a:xfrm>
          <a:prstGeom prst="rect">
            <a:avLst/>
          </a:prstGeom>
          <a:solidFill>
            <a:srgbClr val="00A585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EF9B7B-B0CB-4AF4-BB09-D79401C14B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05" y="8454766"/>
            <a:ext cx="1785190" cy="8017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973DAC-DF7F-4C82-958E-1EDC9D84909D}"/>
              </a:ext>
            </a:extLst>
          </p:cNvPr>
          <p:cNvSpPr txBox="1"/>
          <p:nvPr/>
        </p:nvSpPr>
        <p:spPr>
          <a:xfrm>
            <a:off x="11805138" y="8575933"/>
            <a:ext cx="569067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Open Sans Regular"/>
              </a:rPr>
              <a:t>PAGE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401AF5-D357-4514-9E6B-C5B7BEFEAD13}"/>
              </a:ext>
            </a:extLst>
          </p:cNvPr>
          <p:cNvCxnSpPr>
            <a:cxnSpLocks/>
          </p:cNvCxnSpPr>
          <p:nvPr/>
        </p:nvCxnSpPr>
        <p:spPr>
          <a:xfrm>
            <a:off x="11719413" y="8668402"/>
            <a:ext cx="0" cy="384048"/>
          </a:xfrm>
          <a:prstGeom prst="line">
            <a:avLst/>
          </a:prstGeom>
          <a:noFill/>
          <a:ln w="22225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7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816857" y="8809566"/>
            <a:ext cx="215789" cy="3429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88568749-C401-4F09-81F4-A7313E8667D5}"/>
              </a:ext>
            </a:extLst>
          </p:cNvPr>
          <p:cNvSpPr txBox="1">
            <a:spLocks/>
          </p:cNvSpPr>
          <p:nvPr/>
        </p:nvSpPr>
        <p:spPr>
          <a:xfrm>
            <a:off x="1270000" y="1181100"/>
            <a:ext cx="1046480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 fontScale="75000" lnSpcReduction="2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marL="274320" algn="r" rtl="1" hangingPunct="1"/>
            <a:r>
              <a:rPr lang="ar-SA" sz="4300" dirty="0"/>
              <a:t>مناقشة</a:t>
            </a:r>
            <a:r>
              <a:rPr lang="ar-SA" sz="3600" dirty="0"/>
              <a:t>:</a:t>
            </a:r>
            <a:br>
              <a:rPr lang="ar-SA" sz="3600" dirty="0"/>
            </a:br>
            <a:r>
              <a:rPr lang="ar-SA" sz="6700" b="1" dirty="0"/>
              <a:t>مشاورات تنقيح الدليل والتعليقات</a:t>
            </a:r>
            <a:endParaRPr lang="ar-SA" sz="3600" b="1" dirty="0"/>
          </a:p>
        </p:txBody>
      </p:sp>
      <p:sp>
        <p:nvSpPr>
          <p:cNvPr id="14" name="Body">
            <a:extLst>
              <a:ext uri="{FF2B5EF4-FFF2-40B4-BE49-F238E27FC236}">
                <a16:creationId xmlns:a16="http://schemas.microsoft.com/office/drawing/2014/main" id="{D4EF6C64-E64E-4D3A-B0A7-329D437974BA}"/>
              </a:ext>
            </a:extLst>
          </p:cNvPr>
          <p:cNvSpPr txBox="1">
            <a:spLocks/>
          </p:cNvSpPr>
          <p:nvPr/>
        </p:nvSpPr>
        <p:spPr>
          <a:xfrm>
            <a:off x="1618938" y="3425370"/>
            <a:ext cx="10197918" cy="4717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4447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8892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3337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37782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74320" indent="-285750" algn="r" rtl="1" hangingPunct="1">
              <a:buFont typeface="Arial" panose="020B0604020202020204" pitchFamily="34" charset="0"/>
              <a:buChar char="•"/>
            </a:pPr>
            <a:r>
              <a:rPr lang="ar-SA" sz="4000" dirty="0"/>
              <a:t>هل نظمت أو حضرت إحدى مشاورات التنقيح؟</a:t>
            </a:r>
          </a:p>
          <a:p>
            <a:pPr marL="274320" indent="-285750" algn="r" rtl="1" hangingPunct="1">
              <a:buFont typeface="Arial" panose="020B0604020202020204" pitchFamily="34" charset="0"/>
              <a:buChar char="•"/>
            </a:pPr>
            <a:r>
              <a:rPr lang="ar-SA" sz="4000" dirty="0"/>
              <a:t>ما هي الموضوعات التي ناقشتها؟</a:t>
            </a:r>
          </a:p>
          <a:p>
            <a:pPr marL="274320" indent="-285750" algn="r" rtl="1" hangingPunct="1">
              <a:buFont typeface="Arial" panose="020B0604020202020204" pitchFamily="34" charset="0"/>
              <a:buChar char="•"/>
            </a:pPr>
            <a:r>
              <a:rPr lang="ar-SA" sz="4000" dirty="0"/>
              <a:t>ما هي التعليقات التي قدمتها كفرد أو كمجموعة؟</a:t>
            </a:r>
          </a:p>
          <a:p>
            <a:pPr marL="274320" indent="-285750" algn="r" rtl="1" hangingPunct="1">
              <a:buFont typeface="Arial" panose="020B0604020202020204" pitchFamily="34" charset="0"/>
              <a:buChar char="•"/>
            </a:pPr>
            <a:r>
              <a:rPr lang="ar-SA" sz="4000" dirty="0"/>
              <a:t>كيف يمكننا مواصلة الحوار من الآن حتى عملية التنقيح المقبلة؟</a:t>
            </a:r>
          </a:p>
        </p:txBody>
      </p:sp>
    </p:spTree>
    <p:extLst>
      <p:ext uri="{BB962C8B-B14F-4D97-AF65-F5344CB8AC3E}">
        <p14:creationId xmlns:p14="http://schemas.microsoft.com/office/powerpoint/2010/main" val="154364758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E75136-B94F-48BC-A8C5-64544C15D0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84"/>
          <a:stretch/>
        </p:blipFill>
        <p:spPr>
          <a:xfrm>
            <a:off x="7566546" y="0"/>
            <a:ext cx="5438254" cy="9750640"/>
          </a:xfrm>
          <a:prstGeom prst="rect">
            <a:avLst/>
          </a:prstGeom>
        </p:spPr>
      </p:pic>
      <p:sp>
        <p:nvSpPr>
          <p:cNvPr id="12" name="Title">
            <a:extLst>
              <a:ext uri="{FF2B5EF4-FFF2-40B4-BE49-F238E27FC236}">
                <a16:creationId xmlns:a16="http://schemas.microsoft.com/office/drawing/2014/main" id="{5B38890B-986D-44D7-AA97-4EC5586BD4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50005" y="1156649"/>
            <a:ext cx="6509658" cy="103191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rtl="1"/>
            <a:r>
              <a:rPr lang="ar-SA" sz="5400" b="1" dirty="0">
                <a:solidFill>
                  <a:schemeClr val="tx2">
                    <a:lumMod val="50000"/>
                  </a:schemeClr>
                </a:solidFill>
              </a:rPr>
              <a:t>التغييرات الهيكلية على الدليل</a:t>
            </a:r>
            <a:endParaRPr sz="5400" dirty="0">
              <a:solidFill>
                <a:schemeClr val="tx2">
                  <a:lumMod val="50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3" name="Body">
            <a:extLst>
              <a:ext uri="{FF2B5EF4-FFF2-40B4-BE49-F238E27FC236}">
                <a16:creationId xmlns:a16="http://schemas.microsoft.com/office/drawing/2014/main" id="{A755C962-26F2-4A13-A88E-AC01A1CA6B12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972155" y="2682501"/>
            <a:ext cx="7062410" cy="6349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48640" indent="-228600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4000" kern="1200" dirty="0">
                <a:solidFill>
                  <a:schemeClr val="tx2">
                    <a:lumMod val="50000"/>
                  </a:schemeClr>
                </a:solidFill>
                <a:latin typeface="Open Sans Regular"/>
                <a:ea typeface="+mn-ea"/>
                <a:cs typeface="+mn-cs"/>
              </a:rPr>
              <a:t>معايير أكثر تركيزاً على النتائج</a:t>
            </a:r>
          </a:p>
          <a:p>
            <a:pPr marL="822960" indent="-228600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4000" kern="1200" dirty="0">
                <a:solidFill>
                  <a:schemeClr val="tx2">
                    <a:lumMod val="50000"/>
                  </a:schemeClr>
                </a:solidFill>
                <a:latin typeface="Open Sans Regular"/>
                <a:ea typeface="+mn-ea"/>
                <a:cs typeface="+mn-cs"/>
              </a:rPr>
              <a:t>تدابير رئيسية مزودة بتدابير فرعية</a:t>
            </a:r>
          </a:p>
          <a:p>
            <a:pPr marL="1005840" indent="-228600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4000" kern="1200" dirty="0">
                <a:solidFill>
                  <a:schemeClr val="tx2">
                    <a:lumMod val="50000"/>
                  </a:schemeClr>
                </a:solidFill>
                <a:latin typeface="Open Sans Regular"/>
                <a:ea typeface="+mn-ea"/>
                <a:cs typeface="+mn-cs"/>
              </a:rPr>
              <a:t>ملاحظات إرشادية أكثر إيجازاً</a:t>
            </a:r>
          </a:p>
          <a:p>
            <a:pPr marL="1005840" indent="-228600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4000" kern="1200" dirty="0">
                <a:solidFill>
                  <a:schemeClr val="tx2">
                    <a:lumMod val="50000"/>
                  </a:schemeClr>
                </a:solidFill>
                <a:latin typeface="Open Sans Regular"/>
                <a:ea typeface="+mn-ea"/>
                <a:cs typeface="+mn-cs"/>
              </a:rPr>
              <a:t>مؤشرات معاد صياغتها</a:t>
            </a:r>
          </a:p>
          <a:p>
            <a:pPr marL="822960" indent="-228600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4000" kern="1200" dirty="0">
                <a:solidFill>
                  <a:schemeClr val="tx2">
                    <a:lumMod val="50000"/>
                  </a:schemeClr>
                </a:solidFill>
                <a:latin typeface="Open Sans Regular"/>
                <a:ea typeface="+mn-ea"/>
                <a:cs typeface="+mn-cs"/>
              </a:rPr>
              <a:t>الفصول الأساسية مدمجة بشكل أفضل في الفصول الفنية</a:t>
            </a:r>
          </a:p>
          <a:p>
            <a:pPr marL="274320" indent="-228600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4000" kern="1200" dirty="0">
                <a:solidFill>
                  <a:schemeClr val="tx2">
                    <a:lumMod val="50000"/>
                  </a:schemeClr>
                </a:solidFill>
                <a:latin typeface="Open Sans Regular"/>
                <a:ea typeface="+mn-ea"/>
                <a:cs typeface="+mn-cs"/>
              </a:rPr>
              <a:t>الهيكل العام ظل بدون تغيير إلى حد كبير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F950B9-5818-4C08-B2FC-63FB7C265ADE}"/>
              </a:ext>
            </a:extLst>
          </p:cNvPr>
          <p:cNvSpPr/>
          <p:nvPr/>
        </p:nvSpPr>
        <p:spPr>
          <a:xfrm>
            <a:off x="314325" y="8329613"/>
            <a:ext cx="2128838" cy="112871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27456A0-8A56-4CFD-B85C-FCF001D11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4659" y="8472488"/>
            <a:ext cx="1934532" cy="86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0188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B30CD0-9A53-4C1F-8C55-8D54133B8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34" y="2121320"/>
            <a:ext cx="7096125" cy="4514850"/>
          </a:xfrm>
          <a:prstGeom prst="rect">
            <a:avLst/>
          </a:prstGeom>
        </p:spPr>
      </p:pic>
      <p:sp>
        <p:nvSpPr>
          <p:cNvPr id="121" name="Title"/>
          <p:cNvSpPr txBox="1">
            <a:spLocks noGrp="1"/>
          </p:cNvSpPr>
          <p:nvPr>
            <p:ph type="title"/>
          </p:nvPr>
        </p:nvSpPr>
        <p:spPr>
          <a:xfrm>
            <a:off x="1865878" y="927815"/>
            <a:ext cx="9817558" cy="11303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rtl="1"/>
            <a:r>
              <a:rPr lang="ar-SA" sz="6000" b="1" dirty="0">
                <a:solidFill>
                  <a:schemeClr val="tx2">
                    <a:lumMod val="50000"/>
                  </a:schemeClr>
                </a:solidFill>
              </a:rPr>
              <a:t>الفصول الأساسية</a:t>
            </a:r>
            <a:endParaRPr sz="6000" dirty="0">
              <a:solidFill>
                <a:schemeClr val="tx2">
                  <a:lumMod val="50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22" name="Body"/>
          <p:cNvSpPr txBox="1">
            <a:spLocks noGrp="1"/>
          </p:cNvSpPr>
          <p:nvPr>
            <p:ph type="body" sz="half" idx="1"/>
          </p:nvPr>
        </p:nvSpPr>
        <p:spPr>
          <a:xfrm>
            <a:off x="2385665" y="2263515"/>
            <a:ext cx="9985828" cy="62225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SA" sz="5400" b="1" dirty="0">
                <a:solidFill>
                  <a:schemeClr val="tx2">
                    <a:lumMod val="50000"/>
                  </a:schemeClr>
                </a:solidFill>
                <a:latin typeface="Open Sans Regular"/>
              </a:rPr>
              <a:t>ما هو اسفير؟</a:t>
            </a:r>
            <a:br>
              <a:rPr lang="en-US" sz="5400" b="1" dirty="0">
                <a:solidFill>
                  <a:schemeClr val="tx2">
                    <a:lumMod val="50000"/>
                  </a:schemeClr>
                </a:solidFill>
                <a:latin typeface="Open Sans Regular"/>
              </a:rPr>
            </a:br>
            <a:r>
              <a:rPr lang="ar-SA" sz="4000" dirty="0">
                <a:solidFill>
                  <a:schemeClr val="tx2">
                    <a:lumMod val="50000"/>
                  </a:schemeClr>
                </a:solidFill>
                <a:latin typeface="Open Sans Regular"/>
              </a:rPr>
              <a:t>تم تنقيحه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SA" sz="5400" b="1" dirty="0">
                <a:solidFill>
                  <a:schemeClr val="tx2">
                    <a:lumMod val="50000"/>
                  </a:schemeClr>
                </a:solidFill>
                <a:latin typeface="Open Sans Regular"/>
              </a:rPr>
              <a:t>الميثاق الإنساني</a:t>
            </a:r>
            <a:br>
              <a:rPr lang="en-US" sz="5400" b="1" dirty="0">
                <a:solidFill>
                  <a:schemeClr val="tx2">
                    <a:lumMod val="50000"/>
                  </a:schemeClr>
                </a:solidFill>
                <a:latin typeface="Open Sans Regular"/>
              </a:rPr>
            </a:br>
            <a:r>
              <a:rPr lang="ar-SA" sz="4000" dirty="0">
                <a:solidFill>
                  <a:schemeClr val="tx2">
                    <a:lumMod val="50000"/>
                  </a:schemeClr>
                </a:solidFill>
                <a:latin typeface="Open Sans Regular"/>
              </a:rPr>
              <a:t>تم تنقحيه وظل بدون تغيير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SA" sz="5400" b="1" dirty="0">
                <a:solidFill>
                  <a:schemeClr val="tx2">
                    <a:lumMod val="50000"/>
                  </a:schemeClr>
                </a:solidFill>
                <a:latin typeface="Open Sans Regular"/>
              </a:rPr>
              <a:t>مبادئ الحماية</a:t>
            </a:r>
            <a:br>
              <a:rPr lang="en-US" sz="5400" b="1" dirty="0">
                <a:solidFill>
                  <a:schemeClr val="tx2">
                    <a:lumMod val="50000"/>
                  </a:schemeClr>
                </a:solidFill>
                <a:latin typeface="Open Sans Regular"/>
              </a:rPr>
            </a:br>
            <a:r>
              <a:rPr lang="ar-SA" sz="4000" dirty="0">
                <a:solidFill>
                  <a:schemeClr val="tx2">
                    <a:lumMod val="50000"/>
                  </a:schemeClr>
                </a:solidFill>
                <a:latin typeface="Open Sans Regular"/>
              </a:rPr>
              <a:t>تم تنقيحها</a:t>
            </a: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SA" sz="5400" b="1" dirty="0">
                <a:solidFill>
                  <a:schemeClr val="tx2">
                    <a:lumMod val="50000"/>
                  </a:schemeClr>
                </a:solidFill>
                <a:latin typeface="Open Sans Regular"/>
              </a:rPr>
              <a:t>المعيار الإنساني الأساسي</a:t>
            </a:r>
            <a:br>
              <a:rPr lang="en-US" sz="5400" b="1" dirty="0">
                <a:solidFill>
                  <a:schemeClr val="tx2">
                    <a:lumMod val="50000"/>
                  </a:schemeClr>
                </a:solidFill>
                <a:latin typeface="Open Sans Regular"/>
              </a:rPr>
            </a:br>
            <a:r>
              <a:rPr lang="ar-SA" sz="4000" dirty="0">
                <a:solidFill>
                  <a:schemeClr val="tx2">
                    <a:lumMod val="50000"/>
                  </a:schemeClr>
                </a:solidFill>
                <a:latin typeface="Open Sans Regular"/>
              </a:rPr>
              <a:t>تم تنقيحه بشكل جزئي، ليحل محل المعايير الأساسية</a:t>
            </a:r>
            <a:endParaRPr lang="ar-SA" sz="4400" dirty="0">
              <a:solidFill>
                <a:schemeClr val="tx2">
                  <a:lumMod val="50000"/>
                </a:schemeClr>
              </a:solidFill>
              <a:latin typeface="Open Sans Regular"/>
            </a:endParaRPr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816857" y="8809566"/>
            <a:ext cx="215789" cy="342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9568BF-9ECB-4732-AC00-7268CB67A7A0}"/>
              </a:ext>
            </a:extLst>
          </p:cNvPr>
          <p:cNvSpPr/>
          <p:nvPr/>
        </p:nvSpPr>
        <p:spPr>
          <a:xfrm>
            <a:off x="314325" y="8329613"/>
            <a:ext cx="2128838" cy="112871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D044CE-B357-49E4-B89F-7266A65B2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4659" y="8472488"/>
            <a:ext cx="1934532" cy="86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0713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23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584300" cy="97536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5764" cy="97536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615D1-DCC3-44DD-990B-6DE81B7F6F5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782334" y="2743072"/>
            <a:ext cx="8009618" cy="62313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4488" indent="-344488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32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قسمان: </a:t>
            </a:r>
            <a:r>
              <a:rPr lang="ar-SA" sz="3200" b="1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الدليل</a:t>
            </a:r>
            <a:r>
              <a:rPr lang="ar-SA" sz="32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و </a:t>
            </a:r>
            <a:r>
              <a:rPr lang="ar-SA" sz="3200" b="1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استخدام المعايير في السياق</a:t>
            </a:r>
          </a:p>
          <a:p>
            <a:pPr marL="344488" indent="-344488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32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رسم بياني جديد: </a:t>
            </a:r>
            <a:r>
              <a:rPr lang="ar-SA" sz="3200" b="1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استخدام المعايير في سياقها</a:t>
            </a:r>
            <a:br>
              <a:rPr lang="en-US" sz="3200" b="1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ar-SA" sz="32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(انظر الصورة)</a:t>
            </a:r>
          </a:p>
          <a:p>
            <a:pPr marL="344488" indent="-344488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32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جدول جديد لتصنيف البيانات</a:t>
            </a:r>
          </a:p>
          <a:p>
            <a:pPr marL="344488" indent="-344488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32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أقسام </a:t>
            </a:r>
            <a:r>
              <a:rPr lang="ar-SA" sz="3200" b="1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لدورة البرامج، ونقاط الضعف والقدرات </a:t>
            </a:r>
            <a:r>
              <a:rPr lang="ar-SA" sz="32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و</a:t>
            </a:r>
            <a:br>
              <a:rPr lang="en-US" sz="32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ar-SA" sz="3200" b="1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البيئات العملية</a:t>
            </a:r>
          </a:p>
          <a:p>
            <a:pPr marL="344488" indent="-344488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32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ملحق جديد:</a:t>
            </a:r>
            <a:r>
              <a:rPr lang="en-US" sz="32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ar-SA" sz="3200" b="1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تقديم المساعدة من خلال الأسواق</a:t>
            </a:r>
          </a:p>
          <a:p>
            <a:pPr marL="344488" indent="-344488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32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التركيز على </a:t>
            </a:r>
            <a:r>
              <a:rPr lang="ar-SA" sz="3200" b="1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المشاركة المجتمعية</a:t>
            </a:r>
          </a:p>
          <a:p>
            <a:pPr marL="344488" indent="-344488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32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يتضمن ملخص </a:t>
            </a:r>
            <a:r>
              <a:rPr lang="ar-SA" sz="3200" b="1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مدونة قواعد السلوك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5F0C0E6E-37FF-46A7-8B9B-8B506CDDE3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42095" y="1142617"/>
            <a:ext cx="5338762" cy="21574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rtl="1"/>
            <a:r>
              <a:rPr lang="ar-SA" sz="8000" dirty="0">
                <a:solidFill>
                  <a:schemeClr val="bg1"/>
                </a:solidFill>
              </a:rPr>
              <a:t>ما هو اسفير؟ </a:t>
            </a:r>
            <a:endParaRPr sz="8000" dirty="0">
              <a:solidFill>
                <a:schemeClr val="accent6">
                  <a:lumMod val="40000"/>
                  <a:lumOff val="60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CF9F84A3-20D0-47B5-8225-6D21FB0386A5}"/>
              </a:ext>
            </a:extLst>
          </p:cNvPr>
          <p:cNvSpPr txBox="1">
            <a:spLocks/>
          </p:cNvSpPr>
          <p:nvPr/>
        </p:nvSpPr>
        <p:spPr>
          <a:xfrm>
            <a:off x="11805138" y="8809566"/>
            <a:ext cx="307777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>
              <a:spcAft>
                <a:spcPts val="600"/>
              </a:spcAft>
            </a:pPr>
            <a:fld id="{86CB4B4D-7CA3-9044-876B-883B54F8677D}" type="slidenum">
              <a:rPr lang="en-US" smtClean="0">
                <a:solidFill>
                  <a:srgbClr val="625D6A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 dirty="0">
              <a:solidFill>
                <a:srgbClr val="625D6A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7ABC12-34B2-45D8-A348-B0348C916225}"/>
              </a:ext>
            </a:extLst>
          </p:cNvPr>
          <p:cNvSpPr/>
          <p:nvPr/>
        </p:nvSpPr>
        <p:spPr>
          <a:xfrm>
            <a:off x="314325" y="8329613"/>
            <a:ext cx="2128838" cy="112871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FA9CC47-4F52-4F33-9445-93B6A7E94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4659" y="8472488"/>
            <a:ext cx="1934532" cy="8697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9988FB-B944-4581-9231-16E02084D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80" y="29980"/>
            <a:ext cx="4632910" cy="75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852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F05B70D-E1FE-45F8-B17C-B4339A65CA18}"/>
              </a:ext>
            </a:extLst>
          </p:cNvPr>
          <p:cNvGrpSpPr/>
          <p:nvPr/>
        </p:nvGrpSpPr>
        <p:grpSpPr>
          <a:xfrm>
            <a:off x="314325" y="8329613"/>
            <a:ext cx="2128838" cy="1128712"/>
            <a:chOff x="314325" y="8329613"/>
            <a:chExt cx="2128838" cy="112871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580AA4-0234-42D3-B30D-1DC137FD896D}"/>
                </a:ext>
              </a:extLst>
            </p:cNvPr>
            <p:cNvSpPr/>
            <p:nvPr/>
          </p:nvSpPr>
          <p:spPr>
            <a:xfrm>
              <a:off x="314325" y="8329613"/>
              <a:ext cx="2128838" cy="1128712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endParaRPr>
            </a:p>
          </p:txBody>
        </p:sp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5C0FAEF3-F249-4EF6-BD62-C3B826B6C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4659" y="8472488"/>
              <a:ext cx="1934532" cy="869790"/>
            </a:xfrm>
            <a:prstGeom prst="rect">
              <a:avLst/>
            </a:prstGeom>
          </p:spPr>
        </p:pic>
      </p:grpSp>
      <p:pic>
        <p:nvPicPr>
          <p:cNvPr id="4" name="Picture 3" descr="http://d4rri9bdfuube.cloudfront.net/assets/images/book/large/9780/8559/9780855984625.jpg">
            <a:extLst>
              <a:ext uri="{FF2B5EF4-FFF2-40B4-BE49-F238E27FC236}">
                <a16:creationId xmlns:a16="http://schemas.microsoft.com/office/drawing/2014/main" id="{6DDB5403-C73F-4B92-A851-0DDCE9F97CFA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0" r="14631" b="7703"/>
          <a:stretch/>
        </p:blipFill>
        <p:spPr bwMode="auto">
          <a:xfrm>
            <a:off x="9729415" y="2900580"/>
            <a:ext cx="2731008" cy="3941064"/>
          </a:xfrm>
          <a:prstGeom prst="rect">
            <a:avLst/>
          </a:prstGeom>
          <a:noFill/>
          <a:ln>
            <a:solidFill>
              <a:srgbClr val="04084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E510DF-2835-40BD-AB71-FB8D128CB5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255" y="2900581"/>
            <a:ext cx="2731008" cy="3943693"/>
          </a:xfrm>
          <a:prstGeom prst="rect">
            <a:avLst/>
          </a:prstGeom>
          <a:ln>
            <a:solidFill>
              <a:srgbClr val="57B642"/>
            </a:solidFill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24084" y="2238417"/>
            <a:ext cx="0" cy="527676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DFDBE90-7624-484A-8815-E120ED1F79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48" y="2900580"/>
            <a:ext cx="2731008" cy="3943693"/>
          </a:xfrm>
          <a:prstGeom prst="rect">
            <a:avLst/>
          </a:prstGeom>
          <a:ln>
            <a:solidFill>
              <a:srgbClr val="FC7C2B"/>
            </a:solidFill>
          </a:ln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77434" y="2238417"/>
            <a:ext cx="0" cy="527676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0603B65-A56A-4147-B967-C77EF735DA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250" y="2935544"/>
            <a:ext cx="2731008" cy="3873770"/>
          </a:xfrm>
          <a:prstGeom prst="rect">
            <a:avLst/>
          </a:prstGeom>
          <a:ln>
            <a:solidFill>
              <a:srgbClr val="372981"/>
            </a:solidFill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53728" y="2238417"/>
            <a:ext cx="0" cy="527676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">
            <a:extLst>
              <a:ext uri="{FF2B5EF4-FFF2-40B4-BE49-F238E27FC236}">
                <a16:creationId xmlns:a16="http://schemas.microsoft.com/office/drawing/2014/main" id="{FF6AE1E7-5DF2-42C3-A64B-FB124BCC2604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2035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2939"/>
            <a:ext cx="6900057" cy="8427720"/>
          </a:xfrm>
          <a:prstGeom prst="rect">
            <a:avLst/>
          </a:prstGeom>
          <a:gradFill>
            <a:gsLst>
              <a:gs pos="0">
                <a:srgbClr val="773CBE"/>
              </a:gs>
              <a:gs pos="25000">
                <a:srgbClr val="11AD8D"/>
              </a:gs>
              <a:gs pos="94000">
                <a:srgbClr val="773CBE"/>
              </a:gs>
              <a:gs pos="100000">
                <a:srgbClr val="36288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662939"/>
            <a:ext cx="13004800" cy="8427720"/>
          </a:xfrm>
          <a:prstGeom prst="rect">
            <a:avLst/>
          </a:prstGeom>
        </p:spPr>
      </p:pic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7162"/>
            <a:ext cx="6144984" cy="6637184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94F894-4FA4-4E2F-8C47-322A3D60C9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1881" r="7231" b="2"/>
          <a:stretch/>
        </p:blipFill>
        <p:spPr>
          <a:xfrm flipH="1">
            <a:off x="-1" y="1892691"/>
            <a:ext cx="5953461" cy="6222773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B8D2F-5EA1-4E71-A36B-073AE77E18B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9818" y="2257690"/>
            <a:ext cx="5309417" cy="66371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69913" lvl="0" indent="-355600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4000" b="1" kern="1200" dirty="0">
                <a:solidFill>
                  <a:schemeClr val="tx2">
                    <a:lumMod val="50000"/>
                  </a:schemeClr>
                </a:solidFill>
              </a:rPr>
              <a:t>تم تنقحيه</a:t>
            </a:r>
          </a:p>
          <a:p>
            <a:pPr marL="569913" lvl="0" indent="-355600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4000" kern="1200" dirty="0">
                <a:solidFill>
                  <a:schemeClr val="tx2">
                    <a:lumMod val="50000"/>
                  </a:schemeClr>
                </a:solidFill>
              </a:rPr>
              <a:t>لا توجد تغييرات: لا </a:t>
            </a:r>
            <a:r>
              <a:rPr lang="ar-SA" sz="4000" b="1" kern="1200" dirty="0">
                <a:solidFill>
                  <a:schemeClr val="tx2">
                    <a:lumMod val="50000"/>
                  </a:schemeClr>
                </a:solidFill>
              </a:rPr>
              <a:t>يزال صالحا</a:t>
            </a:r>
            <a:r>
              <a:rPr lang="ar-SA" sz="4000" kern="1200" dirty="0">
                <a:solidFill>
                  <a:schemeClr val="tx2">
                    <a:lumMod val="50000"/>
                  </a:schemeClr>
                </a:solidFill>
              </a:rPr>
              <a:t> ومناسبا عقب عملية التنقيح التي تمت في عامي 2010 و2011</a:t>
            </a:r>
          </a:p>
          <a:p>
            <a:pPr marL="569913" lvl="0" indent="-355600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4000" kern="1200" dirty="0">
                <a:solidFill>
                  <a:schemeClr val="tx2">
                    <a:lumMod val="50000"/>
                  </a:schemeClr>
                </a:solidFill>
              </a:rPr>
              <a:t>تم تحديث قسم الموارد </a:t>
            </a:r>
            <a:br>
              <a:rPr lang="en-US" sz="4000" kern="1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ar-SA" sz="4000" kern="1200" dirty="0">
                <a:solidFill>
                  <a:schemeClr val="tx2">
                    <a:lumMod val="50000"/>
                  </a:schemeClr>
                </a:solidFill>
              </a:rPr>
              <a:t>(ملحق رقم 1:</a:t>
            </a:r>
            <a:br>
              <a:rPr lang="en-US" sz="4000" kern="1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ar-SA" sz="4000" b="1" kern="1200" dirty="0">
                <a:solidFill>
                  <a:schemeClr val="tx2">
                    <a:lumMod val="50000"/>
                  </a:schemeClr>
                </a:solidFill>
              </a:rPr>
              <a:t>الأساس القانوني لاسفير</a:t>
            </a:r>
            <a:r>
              <a:rPr lang="ar-SA" sz="4000" kern="12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6E9734D2-4C1B-48E6-AE82-33C1A0AD11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7032" y="1242864"/>
            <a:ext cx="4663952" cy="17145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 rtl="1"/>
            <a:r>
              <a:rPr lang="ar-SA" sz="6000" b="1" dirty="0">
                <a:solidFill>
                  <a:schemeClr val="tx2">
                    <a:lumMod val="50000"/>
                  </a:schemeClr>
                </a:solidFill>
              </a:rPr>
              <a:t>الميثاق الإنساني</a:t>
            </a:r>
            <a:endParaRPr sz="6000" dirty="0">
              <a:solidFill>
                <a:schemeClr val="tx2">
                  <a:lumMod val="50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3B7CA2-5E29-498D-A138-64ED3DFD19FF}"/>
              </a:ext>
            </a:extLst>
          </p:cNvPr>
          <p:cNvSpPr/>
          <p:nvPr/>
        </p:nvSpPr>
        <p:spPr>
          <a:xfrm>
            <a:off x="246743" y="8737600"/>
            <a:ext cx="1277257" cy="856343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CCAD19A-CD10-4223-9C38-1CCFD95299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4659" y="8472488"/>
            <a:ext cx="1934532" cy="8697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D47C47-9786-4E80-BD66-FD5DB904B268}"/>
              </a:ext>
            </a:extLst>
          </p:cNvPr>
          <p:cNvSpPr txBox="1"/>
          <p:nvPr/>
        </p:nvSpPr>
        <p:spPr>
          <a:xfrm>
            <a:off x="11805138" y="8575933"/>
            <a:ext cx="569067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Open Sans Regular"/>
              </a:rPr>
              <a:t>PAGE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569C56-1FB2-4D1E-ABC0-5A27FA023293}"/>
              </a:ext>
            </a:extLst>
          </p:cNvPr>
          <p:cNvCxnSpPr>
            <a:cxnSpLocks/>
          </p:cNvCxnSpPr>
          <p:nvPr/>
        </p:nvCxnSpPr>
        <p:spPr>
          <a:xfrm>
            <a:off x="11719413" y="8668402"/>
            <a:ext cx="0" cy="384048"/>
          </a:xfrm>
          <a:prstGeom prst="line">
            <a:avLst/>
          </a:prstGeom>
          <a:noFill/>
          <a:ln w="22225" cap="flat">
            <a:solidFill>
              <a:schemeClr val="tx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Slide Number">
            <a:extLst>
              <a:ext uri="{FF2B5EF4-FFF2-40B4-BE49-F238E27FC236}">
                <a16:creationId xmlns:a16="http://schemas.microsoft.com/office/drawing/2014/main" id="{C4429C58-C033-4DB5-9B7A-0CD4A8025BA6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2068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FA7526-185D-40EB-8596-55FDD66EAD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10000"/>
          </a:blip>
          <a:srcRect l="7522" t="17008" r="7522" b="17008"/>
          <a:stretch/>
        </p:blipFill>
        <p:spPr>
          <a:xfrm>
            <a:off x="-1" y="-1"/>
            <a:ext cx="13004801" cy="97536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D5114-7C68-4B8F-BF4D-35D827C9389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98088" y="968341"/>
            <a:ext cx="8645518" cy="8344732"/>
          </a:xfrm>
        </p:spPr>
        <p:txBody>
          <a:bodyPr>
            <a:normAutofit/>
          </a:bodyPr>
          <a:lstStyle/>
          <a:p>
            <a:pPr marL="465138" lvl="0" indent="-465138" algn="r" rtl="1">
              <a:buFont typeface="Arial" panose="020B0604020202020204" pitchFamily="34" charset="0"/>
              <a:buChar char="•"/>
            </a:pPr>
            <a:r>
              <a:rPr lang="ar-SA" sz="3600" dirty="0">
                <a:solidFill>
                  <a:srgbClr val="000000"/>
                </a:solidFill>
              </a:rPr>
              <a:t>تم الإبقاء على المبادئ الأربعة </a:t>
            </a:r>
          </a:p>
          <a:p>
            <a:pPr marL="465138" lvl="0" indent="-465138" algn="r" rtl="1">
              <a:buFont typeface="Arial" panose="020B0604020202020204" pitchFamily="34" charset="0"/>
              <a:buChar char="•"/>
            </a:pPr>
            <a:r>
              <a:rPr lang="ar-SA" sz="3600" dirty="0">
                <a:solidFill>
                  <a:srgbClr val="000000"/>
                </a:solidFill>
              </a:rPr>
              <a:t>إعادة تصنيف المفاهيم:</a:t>
            </a:r>
          </a:p>
          <a:p>
            <a:pPr marL="1319213" lvl="1" indent="-569913" algn="r" rtl="1">
              <a:tabLst>
                <a:tab pos="1079500" algn="l"/>
              </a:tabLst>
            </a:pPr>
            <a:r>
              <a:rPr lang="ar-SA" sz="3200" dirty="0">
                <a:solidFill>
                  <a:srgbClr val="000000"/>
                </a:solidFill>
              </a:rPr>
              <a:t>1-</a:t>
            </a:r>
            <a:r>
              <a:rPr lang="en-US" sz="3200" dirty="0">
                <a:solidFill>
                  <a:srgbClr val="000000"/>
                </a:solidFill>
              </a:rPr>
              <a:t>	</a:t>
            </a:r>
            <a:r>
              <a:rPr lang="ar-SA" sz="3200" dirty="0">
                <a:solidFill>
                  <a:srgbClr val="000000"/>
                </a:solidFill>
              </a:rPr>
              <a:t>امتد تجنيب التعرض للأذى عبر التدخلات إلى منع الأذى بشكل عام</a:t>
            </a:r>
          </a:p>
          <a:p>
            <a:pPr marL="1319213" lvl="1" indent="-569913" algn="r" rtl="1">
              <a:tabLst>
                <a:tab pos="1079500" algn="l"/>
              </a:tabLst>
            </a:pPr>
            <a:r>
              <a:rPr lang="ar-SA" sz="3200" dirty="0">
                <a:solidFill>
                  <a:srgbClr val="000000"/>
                </a:solidFill>
              </a:rPr>
              <a:t>2-</a:t>
            </a:r>
            <a:r>
              <a:rPr lang="en-US" sz="3200" dirty="0">
                <a:solidFill>
                  <a:srgbClr val="000000"/>
                </a:solidFill>
              </a:rPr>
              <a:t>	</a:t>
            </a:r>
            <a:r>
              <a:rPr lang="ar-SA" sz="3200" dirty="0">
                <a:solidFill>
                  <a:srgbClr val="000000"/>
                </a:solidFill>
              </a:rPr>
              <a:t>يشمل الوصول إلى المساعدة بدون تمييز، المنع العمدي من الوصول إليها والتمييز في الوصول إليها</a:t>
            </a:r>
          </a:p>
          <a:p>
            <a:pPr marL="1319213" lvl="1" indent="-569913" algn="r" rtl="1">
              <a:tabLst>
                <a:tab pos="1079500" algn="l"/>
              </a:tabLst>
            </a:pPr>
            <a:r>
              <a:rPr lang="ar-SA" sz="3200" dirty="0">
                <a:solidFill>
                  <a:srgbClr val="000000"/>
                </a:solidFill>
              </a:rPr>
              <a:t>3-</a:t>
            </a:r>
            <a:r>
              <a:rPr lang="en-US" sz="3200" dirty="0">
                <a:solidFill>
                  <a:srgbClr val="000000"/>
                </a:solidFill>
              </a:rPr>
              <a:t>	</a:t>
            </a:r>
            <a:r>
              <a:rPr lang="ar-SA" sz="3200" dirty="0">
                <a:solidFill>
                  <a:srgbClr val="000000"/>
                </a:solidFill>
              </a:rPr>
              <a:t>دعم التعافي من الانتهاكات</a:t>
            </a:r>
          </a:p>
          <a:p>
            <a:pPr marL="1319213" lvl="1" indent="-569913" algn="r" rtl="1">
              <a:tabLst>
                <a:tab pos="1079500" algn="l"/>
              </a:tabLst>
            </a:pPr>
            <a:r>
              <a:rPr lang="ar-SA" sz="3200" dirty="0">
                <a:solidFill>
                  <a:srgbClr val="000000"/>
                </a:solidFill>
              </a:rPr>
              <a:t>4-</a:t>
            </a:r>
            <a:r>
              <a:rPr lang="en-US" sz="3200" dirty="0">
                <a:solidFill>
                  <a:srgbClr val="000000"/>
                </a:solidFill>
              </a:rPr>
              <a:t>	</a:t>
            </a:r>
            <a:r>
              <a:rPr lang="ar-SA" sz="3200" dirty="0">
                <a:solidFill>
                  <a:srgbClr val="000000"/>
                </a:solidFill>
              </a:rPr>
              <a:t>تعويض قانوني وتعزيز بيئة الحماية </a:t>
            </a:r>
          </a:p>
          <a:p>
            <a:pPr marL="465138" lvl="0" indent="-465138" algn="r" rtl="1">
              <a:buFont typeface="Arial" panose="020B0604020202020204" pitchFamily="34" charset="0"/>
              <a:buChar char="•"/>
            </a:pPr>
            <a:r>
              <a:rPr lang="ar-SA" sz="3600" dirty="0">
                <a:solidFill>
                  <a:srgbClr val="000000"/>
                </a:solidFill>
              </a:rPr>
              <a:t>لغة مبسطة وأمثلة متنوعة للممارسين</a:t>
            </a:r>
          </a:p>
          <a:p>
            <a:pPr marL="465138" lvl="0" indent="-465138" algn="r" rtl="1">
              <a:buFont typeface="Arial" panose="020B0604020202020204" pitchFamily="34" charset="0"/>
              <a:buChar char="•"/>
            </a:pPr>
            <a:r>
              <a:rPr lang="ar-SA" sz="3600" dirty="0">
                <a:solidFill>
                  <a:srgbClr val="000000"/>
                </a:solidFill>
              </a:rPr>
              <a:t>ملحق مختصر حول المعايير المهنية لأعمال الحماية التي وضعتها اللجنة الدولية للصليب الأحمر</a:t>
            </a:r>
          </a:p>
          <a:p>
            <a:pPr rtl="1"/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AE67DD04-EA48-4E63-AABA-53334211AECF}"/>
              </a:ext>
            </a:extLst>
          </p:cNvPr>
          <p:cNvSpPr txBox="1">
            <a:spLocks/>
          </p:cNvSpPr>
          <p:nvPr/>
        </p:nvSpPr>
        <p:spPr>
          <a:xfrm>
            <a:off x="7809877" y="728860"/>
            <a:ext cx="4279794" cy="222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r" rtl="1" hangingPunct="1"/>
            <a:r>
              <a:rPr lang="ar-SA" sz="6000" b="1" dirty="0">
                <a:solidFill>
                  <a:srgbClr val="000000"/>
                </a:solidFill>
              </a:rPr>
              <a:t>مبادئ</a:t>
            </a:r>
            <a:br>
              <a:rPr lang="en-US" sz="6000" b="1" dirty="0">
                <a:solidFill>
                  <a:srgbClr val="000000"/>
                </a:solidFill>
              </a:rPr>
            </a:br>
            <a:r>
              <a:rPr lang="ar-SA" sz="6000" b="1" dirty="0">
                <a:solidFill>
                  <a:srgbClr val="000000"/>
                </a:solidFill>
              </a:rPr>
              <a:t>الحماية </a:t>
            </a:r>
            <a:endParaRPr lang="en-GB" sz="6000" b="1" dirty="0">
              <a:solidFill>
                <a:srgbClr val="000000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D591955-D3AE-4C5F-A95D-C3C2E3967886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65230AC-3306-4132-9FF0-19D33F64A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4659" y="8472488"/>
            <a:ext cx="1934532" cy="8697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DDF42C-0215-4097-99AA-C9A9F84083F4}"/>
              </a:ext>
            </a:extLst>
          </p:cNvPr>
          <p:cNvSpPr txBox="1"/>
          <p:nvPr/>
        </p:nvSpPr>
        <p:spPr>
          <a:xfrm>
            <a:off x="11805138" y="8575933"/>
            <a:ext cx="569067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Open Sans Regular"/>
              </a:rPr>
              <a:t>PAGE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42BB1A-0FA4-4B2C-A200-9931377EBF0B}"/>
              </a:ext>
            </a:extLst>
          </p:cNvPr>
          <p:cNvCxnSpPr>
            <a:cxnSpLocks/>
          </p:cNvCxnSpPr>
          <p:nvPr/>
        </p:nvCxnSpPr>
        <p:spPr>
          <a:xfrm>
            <a:off x="11719413" y="8668402"/>
            <a:ext cx="0" cy="384048"/>
          </a:xfrm>
          <a:prstGeom prst="line">
            <a:avLst/>
          </a:prstGeom>
          <a:noFill/>
          <a:ln w="22225" cap="flat">
            <a:solidFill>
              <a:schemeClr val="tx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27228736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EE41EC-ACF8-49F5-91E6-3A3DF64C13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26"/>
          <a:stretch/>
        </p:blipFill>
        <p:spPr>
          <a:xfrm>
            <a:off x="0" y="1210350"/>
            <a:ext cx="6579395" cy="743708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3CF38-41B6-4B93-AD09-F22C1EADA3E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202597" y="2191062"/>
            <a:ext cx="6188075" cy="6864649"/>
          </a:xfrm>
        </p:spPr>
        <p:txBody>
          <a:bodyPr vert="horz" lIns="91440" tIns="45720" rIns="91440" bIns="45720" rtlCol="0">
            <a:normAutofit/>
          </a:bodyPr>
          <a:lstStyle/>
          <a:p>
            <a:pPr marL="569913" lvl="0" indent="-355600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3200" kern="1200" dirty="0">
                <a:solidFill>
                  <a:srgbClr val="000000"/>
                </a:solidFill>
              </a:rPr>
              <a:t>تم الحفاظ على النص الأصلي للالتزامات (الرسم البياني التوضيحي للمعيار الإنساني الأساسي)</a:t>
            </a:r>
          </a:p>
          <a:p>
            <a:pPr marL="569913" lvl="0" indent="-355600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3200" kern="1200" dirty="0">
                <a:solidFill>
                  <a:srgbClr val="000000"/>
                </a:solidFill>
              </a:rPr>
              <a:t>تم تحديث مؤشرات الأداء بشكل طفيف</a:t>
            </a:r>
          </a:p>
          <a:p>
            <a:pPr marL="569913" lvl="0" indent="-355600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3200" kern="1200" dirty="0">
                <a:solidFill>
                  <a:srgbClr val="000000"/>
                </a:solidFill>
              </a:rPr>
              <a:t>تم إضافة بعض المحتويات للملاحظات الإرشادية، والتدابير الفرعية، أهمها ما يلي:</a:t>
            </a:r>
          </a:p>
          <a:p>
            <a:pPr marL="569913" lvl="0" indent="-355600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3200" kern="1200" dirty="0">
                <a:solidFill>
                  <a:srgbClr val="000000"/>
                </a:solidFill>
              </a:rPr>
              <a:t>مزيد من المراجع للحكومات، التنسيق المدني- العسكري، المساعدة المجتمعية الذاتية، والاعتبارات البيئية، و</a:t>
            </a:r>
          </a:p>
          <a:p>
            <a:pPr marL="569913" lvl="0" indent="-355600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3200" kern="1200" dirty="0">
                <a:solidFill>
                  <a:srgbClr val="000000"/>
                </a:solidFill>
              </a:rPr>
              <a:t>إضافة نص بشأن التحرش والاعتداء الجنسي.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B7F7F8ED-1024-42DF-ACAA-811364E82046}"/>
              </a:ext>
            </a:extLst>
          </p:cNvPr>
          <p:cNvSpPr txBox="1">
            <a:spLocks/>
          </p:cNvSpPr>
          <p:nvPr/>
        </p:nvSpPr>
        <p:spPr>
          <a:xfrm>
            <a:off x="4134307" y="962402"/>
            <a:ext cx="7682550" cy="1480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r" rtl="1" hangingPunct="1"/>
            <a:r>
              <a:rPr lang="ar-SA" sz="5600" b="1" dirty="0">
                <a:solidFill>
                  <a:srgbClr val="000000"/>
                </a:solidFill>
              </a:rPr>
              <a:t>المعيار الإنساني الأساسي</a:t>
            </a:r>
            <a:endParaRPr lang="en-GB" sz="5600" dirty="0">
              <a:solidFill>
                <a:srgbClr val="000000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7A844267-CAAA-4872-94D6-829EF8A3EA05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A2D3A4-F7E8-4BD5-BAA9-B80A77BA5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4659" y="8472488"/>
            <a:ext cx="1934532" cy="8697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334054-8B1F-4287-983A-455E7D0AD4DA}"/>
              </a:ext>
            </a:extLst>
          </p:cNvPr>
          <p:cNvSpPr txBox="1"/>
          <p:nvPr/>
        </p:nvSpPr>
        <p:spPr>
          <a:xfrm>
            <a:off x="11805138" y="8575933"/>
            <a:ext cx="569067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Open Sans Regular"/>
              </a:rPr>
              <a:t>PAGE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35F9AB-0E79-4839-B312-52F922B966B2}"/>
              </a:ext>
            </a:extLst>
          </p:cNvPr>
          <p:cNvCxnSpPr>
            <a:cxnSpLocks/>
          </p:cNvCxnSpPr>
          <p:nvPr/>
        </p:nvCxnSpPr>
        <p:spPr>
          <a:xfrm>
            <a:off x="11719413" y="8668402"/>
            <a:ext cx="0" cy="384048"/>
          </a:xfrm>
          <a:prstGeom prst="line">
            <a:avLst/>
          </a:prstGeom>
          <a:noFill/>
          <a:ln w="22225" cap="flat">
            <a:solidFill>
              <a:schemeClr val="tx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1606386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target icon png">
            <a:extLst>
              <a:ext uri="{FF2B5EF4-FFF2-40B4-BE49-F238E27FC236}">
                <a16:creationId xmlns:a16="http://schemas.microsoft.com/office/drawing/2014/main" id="{555C4E17-B7B6-43C8-A89A-A83BC9AD7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125" y="5927082"/>
            <a:ext cx="1791412" cy="179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rogress icon png">
            <a:extLst>
              <a:ext uri="{FF2B5EF4-FFF2-40B4-BE49-F238E27FC236}">
                <a16:creationId xmlns:a16="http://schemas.microsoft.com/office/drawing/2014/main" id="{092C9FA2-6120-419C-BB19-F8F6C59B7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125" y="4015505"/>
            <a:ext cx="1791412" cy="179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ick in circle icon png">
            <a:extLst>
              <a:ext uri="{FF2B5EF4-FFF2-40B4-BE49-F238E27FC236}">
                <a16:creationId xmlns:a16="http://schemas.microsoft.com/office/drawing/2014/main" id="{68A1AA62-3A36-4014-82DE-E3D92A9F5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361" y="2106164"/>
            <a:ext cx="1789176" cy="178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">
            <a:extLst>
              <a:ext uri="{FF2B5EF4-FFF2-40B4-BE49-F238E27FC236}">
                <a16:creationId xmlns:a16="http://schemas.microsoft.com/office/drawing/2014/main" id="{9F698A4B-0065-403E-8F77-6C5FFF6C617C}"/>
              </a:ext>
            </a:extLst>
          </p:cNvPr>
          <p:cNvSpPr txBox="1">
            <a:spLocks/>
          </p:cNvSpPr>
          <p:nvPr/>
        </p:nvSpPr>
        <p:spPr>
          <a:xfrm>
            <a:off x="833819" y="895987"/>
            <a:ext cx="9249346" cy="1090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r" rtl="1" hangingPunct="1"/>
            <a:r>
              <a:rPr lang="ar-AE" sz="5600" b="1" dirty="0">
                <a:solidFill>
                  <a:srgbClr val="000000"/>
                </a:solidFill>
              </a:rPr>
              <a:t>المؤشرات</a:t>
            </a:r>
            <a:endParaRPr lang="en-GB" sz="5600" dirty="0">
              <a:solidFill>
                <a:srgbClr val="000000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AAF9210-0B30-45CB-B509-EAF1100DCE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466485"/>
              </p:ext>
            </p:extLst>
          </p:nvPr>
        </p:nvGraphicFramePr>
        <p:xfrm>
          <a:off x="314325" y="2106165"/>
          <a:ext cx="9768839" cy="5657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8993">
                  <a:extLst>
                    <a:ext uri="{9D8B030D-6E8A-4147-A177-3AD203B41FA5}">
                      <a16:colId xmlns:a16="http://schemas.microsoft.com/office/drawing/2014/main" val="3215493912"/>
                    </a:ext>
                  </a:extLst>
                </a:gridCol>
                <a:gridCol w="7519846">
                  <a:extLst>
                    <a:ext uri="{9D8B030D-6E8A-4147-A177-3AD203B41FA5}">
                      <a16:colId xmlns:a16="http://schemas.microsoft.com/office/drawing/2014/main" val="1056698888"/>
                    </a:ext>
                  </a:extLst>
                </a:gridCol>
              </a:tblGrid>
              <a:tr h="182980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العملية</a:t>
                      </a:r>
                      <a:endParaRPr lang="en-US" sz="4800" b="1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</a:pPr>
                      <a:r>
                        <a:rPr lang="ar-SA" sz="2800" b="1" noProof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نعم/ لا</a:t>
                      </a:r>
                      <a:endParaRPr lang="en-GB" sz="2800" b="1" noProof="0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r" rtl="1">
                        <a:spcBef>
                          <a:spcPts val="600"/>
                        </a:spcBef>
                      </a:pPr>
                      <a:r>
                        <a:rPr lang="ar-SA" sz="2800" noProof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"لا توجد فضلات بشرية في البيئة التي يعيش فيها الناس ويتعلمون ويعملون"</a:t>
                      </a:r>
                      <a:endParaRPr lang="en-GB" sz="2800" noProof="0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3918325"/>
                  </a:ext>
                </a:extLst>
              </a:tr>
              <a:tr h="1952718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التقدم</a:t>
                      </a:r>
                      <a:endParaRPr lang="en-US" sz="4800" b="1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</a:pPr>
                      <a:r>
                        <a:rPr lang="ar-SA" sz="2800" b="1" noProof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يضع خط أساس ويقيس التقدم</a:t>
                      </a:r>
                      <a:endParaRPr lang="en-GB" sz="2800" b="1" noProof="0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r" rtl="1">
                        <a:spcBef>
                          <a:spcPts val="600"/>
                        </a:spcBef>
                      </a:pPr>
                      <a:r>
                        <a:rPr lang="ar-SA" sz="2800" noProof="0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"نسبة المتلقين الراضين عن إدارة النظافة الحيضية والمواد والمرافق"</a:t>
                      </a:r>
                      <a:endParaRPr lang="en-GB" sz="2000" noProof="0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2490298"/>
                  </a:ext>
                </a:extLst>
              </a:tr>
              <a:tr h="182980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solidFill>
                            <a:srgbClr val="00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الهدف</a:t>
                      </a:r>
                      <a:endParaRPr lang="en-US" sz="4800" b="1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84200" rtl="1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 Bold"/>
                        </a:rPr>
                        <a:t>الأهداف المعلنة المحددة</a:t>
                      </a:r>
                      <a:endParaRPr lang="en-GB" sz="2800" b="1" i="0" u="none" strike="noStrike" cap="none" spc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Open Sans Bold"/>
                      </a:endParaRPr>
                    </a:p>
                    <a:p>
                      <a:pPr marL="0" marR="0" lvl="0" indent="0" algn="r" defTabSz="584200" rtl="1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 Bold"/>
                        </a:rPr>
                        <a:t>"نسبة حالات سوء التغذية الحاد والمعتدل التي تستطيع الحصول على الخدمات العلاجية (تغطية) أكثر من 50% في الريف، أكثر من 70% في الحضر، أكثر من 90% في المخيمات الرسمية" </a:t>
                      </a:r>
                      <a:endParaRPr lang="en-GB" sz="2800" b="0" i="0" u="none" strike="noStrike" cap="none" spc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Open Sans Bold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7880873"/>
                  </a:ext>
                </a:extLst>
              </a:tr>
            </a:tbl>
          </a:graphicData>
        </a:graphic>
      </p:graphicFrame>
      <p:sp>
        <p:nvSpPr>
          <p:cNvPr id="10" name="Slide Number">
            <a:extLst>
              <a:ext uri="{FF2B5EF4-FFF2-40B4-BE49-F238E27FC236}">
                <a16:creationId xmlns:a16="http://schemas.microsoft.com/office/drawing/2014/main" id="{B5C0F5F0-0F24-499F-83A0-D36D0B356704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7E5510-4327-475F-B83B-87FEDCFED8F5}"/>
              </a:ext>
            </a:extLst>
          </p:cNvPr>
          <p:cNvSpPr/>
          <p:nvPr/>
        </p:nvSpPr>
        <p:spPr>
          <a:xfrm>
            <a:off x="314325" y="8329613"/>
            <a:ext cx="2128838" cy="112871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14F0FD6-5059-487A-A44B-D188808432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4659" y="8472488"/>
            <a:ext cx="1934532" cy="86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2298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FAA6D6-6DE3-4110-B1AD-B2F600611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443" y="2410229"/>
            <a:ext cx="4044478" cy="49808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F35F2E-38B7-44BB-8745-800F754F4AAF}"/>
              </a:ext>
            </a:extLst>
          </p:cNvPr>
          <p:cNvSpPr/>
          <p:nvPr/>
        </p:nvSpPr>
        <p:spPr>
          <a:xfrm>
            <a:off x="314325" y="8329613"/>
            <a:ext cx="2128838" cy="112871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543655" y="431773"/>
            <a:ext cx="6117963" cy="8386479"/>
          </a:xfrm>
          <a:prstGeom prst="rect">
            <a:avLst/>
          </a:prstGeom>
          <a:solidFill>
            <a:srgbClr val="E5EEED"/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19036-0102-4B0E-977A-C9E1A0FC3AB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1289" y="1450834"/>
            <a:ext cx="7661747" cy="8061840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344488" indent="-344488" algn="r" rtl="1">
              <a:buFont typeface="Arial" panose="020B0604020202020204" pitchFamily="34" charset="0"/>
              <a:buChar char="•"/>
            </a:pPr>
            <a:r>
              <a:rPr lang="ar-SA" sz="3200" dirty="0">
                <a:solidFill>
                  <a:srgbClr val="000000"/>
                </a:solidFill>
              </a:rPr>
              <a:t>تركيز أكبر على </a:t>
            </a:r>
            <a:r>
              <a:rPr lang="ar-SA" sz="3200" b="1" dirty="0">
                <a:solidFill>
                  <a:srgbClr val="000000"/>
                </a:solidFill>
              </a:rPr>
              <a:t>المشاركة المجتمعية </a:t>
            </a:r>
            <a:r>
              <a:rPr lang="ar-SA" sz="3200" dirty="0">
                <a:solidFill>
                  <a:srgbClr val="000000"/>
                </a:solidFill>
              </a:rPr>
              <a:t>بما في ذلك رسم بياني في مقدمة الفصل </a:t>
            </a:r>
          </a:p>
          <a:p>
            <a:pPr marL="344488" indent="-344488" algn="r" rtl="1">
              <a:buFont typeface="Arial" panose="020B0604020202020204" pitchFamily="34" charset="0"/>
              <a:buChar char="•"/>
            </a:pPr>
            <a:r>
              <a:rPr lang="ar-SA" sz="3200" dirty="0">
                <a:solidFill>
                  <a:srgbClr val="000000"/>
                </a:solidFill>
              </a:rPr>
              <a:t>حذف المعيار الخاص بتطوير برامج الجودة العامة، وتم دمجه في الفصل بشكل عام</a:t>
            </a:r>
          </a:p>
          <a:p>
            <a:pPr marL="344488" indent="-344488" algn="r" rtl="1">
              <a:buFont typeface="Arial" panose="020B0604020202020204" pitchFamily="34" charset="0"/>
              <a:buChar char="•"/>
            </a:pPr>
            <a:r>
              <a:rPr lang="ar-SA" sz="3200" dirty="0">
                <a:solidFill>
                  <a:srgbClr val="000000"/>
                </a:solidFill>
              </a:rPr>
              <a:t>تم حذف المعيار الخاص </a:t>
            </a:r>
            <a:r>
              <a:rPr lang="ar-SA" sz="3200" b="1" dirty="0">
                <a:solidFill>
                  <a:srgbClr val="000000"/>
                </a:solidFill>
              </a:rPr>
              <a:t>بالصرف الصحي</a:t>
            </a:r>
            <a:r>
              <a:rPr lang="ar-SA" sz="3200" dirty="0">
                <a:solidFill>
                  <a:srgbClr val="000000"/>
                </a:solidFill>
              </a:rPr>
              <a:t>. وتم تناول الموضوع في الفصلين الخاصين بالإمداد بالماء والإصحاح والنهوض بالنظافة والمأوى والمستوطنات البشرية</a:t>
            </a:r>
          </a:p>
          <a:p>
            <a:pPr marL="344488" indent="-344488" algn="r" rtl="1">
              <a:buFont typeface="Arial" panose="020B0604020202020204" pitchFamily="34" charset="0"/>
              <a:buChar char="•"/>
            </a:pPr>
            <a:r>
              <a:rPr lang="ar-SA" sz="3200" dirty="0">
                <a:solidFill>
                  <a:srgbClr val="000000"/>
                </a:solidFill>
              </a:rPr>
              <a:t>قسم جديد/معيار جديد: </a:t>
            </a:r>
            <a:r>
              <a:rPr lang="ar-SA" sz="3200" b="1" dirty="0">
                <a:solidFill>
                  <a:srgbClr val="000000"/>
                </a:solidFill>
              </a:rPr>
              <a:t>الإمداد بالماء والإصحاح والنهوض بالنظافة في حالات تفشي الأمراض والرعاية الصحية</a:t>
            </a:r>
          </a:p>
          <a:p>
            <a:pPr marL="1035050" indent="-344488" algn="r" rtl="1">
              <a:buFont typeface="Arial" panose="020B0604020202020204" pitchFamily="34" charset="0"/>
              <a:buChar char="•"/>
              <a:tabLst>
                <a:tab pos="1603375" algn="l"/>
              </a:tabLst>
            </a:pPr>
            <a:r>
              <a:rPr lang="ar-SA" sz="3200" dirty="0">
                <a:solidFill>
                  <a:srgbClr val="000000"/>
                </a:solidFill>
              </a:rPr>
              <a:t>الدروس المستفادة من الاستجابة لفيروس إيبولا</a:t>
            </a:r>
          </a:p>
          <a:p>
            <a:pPr marL="1035050" indent="-344488" algn="r" rtl="1">
              <a:buFont typeface="Arial" panose="020B0604020202020204" pitchFamily="34" charset="0"/>
              <a:buChar char="•"/>
              <a:tabLst>
                <a:tab pos="1603375" algn="l"/>
              </a:tabLst>
            </a:pPr>
            <a:r>
              <a:rPr lang="ar-SA" sz="3200" dirty="0">
                <a:solidFill>
                  <a:srgbClr val="000000"/>
                </a:solidFill>
              </a:rPr>
              <a:t>يغطي الاستجابة المجتمعية والوقاية من العدوى ومكافحتها في المرافق</a:t>
            </a:r>
          </a:p>
          <a:p>
            <a:pPr marL="1035050" indent="-344488" algn="r" rtl="1">
              <a:buFont typeface="Arial" panose="020B0604020202020204" pitchFamily="34" charset="0"/>
              <a:buChar char="•"/>
              <a:tabLst>
                <a:tab pos="1603375" algn="l"/>
              </a:tabLst>
            </a:pPr>
            <a:r>
              <a:rPr lang="ar-SA" sz="3200" dirty="0">
                <a:solidFill>
                  <a:srgbClr val="000000"/>
                </a:solidFill>
              </a:rPr>
              <a:t>رسم بياني جديد (انظر الصورة)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2A5EEC6D-BB33-420E-9C7F-445347937BAD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FB3270AB-48C5-46E0-9AA0-1296A338B82A}"/>
              </a:ext>
            </a:extLst>
          </p:cNvPr>
          <p:cNvSpPr txBox="1">
            <a:spLocks/>
          </p:cNvSpPr>
          <p:nvPr/>
        </p:nvSpPr>
        <p:spPr>
          <a:xfrm>
            <a:off x="-2248523" y="521062"/>
            <a:ext cx="9968458" cy="929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r" rtl="1" hangingPunct="1"/>
            <a:r>
              <a:rPr lang="ar-SA" sz="3600" b="1" dirty="0">
                <a:solidFill>
                  <a:srgbClr val="000000"/>
                </a:solidFill>
              </a:rPr>
              <a:t>الإمداد بالماء والإصحاح والنهوض بالنظافة </a:t>
            </a:r>
            <a:endParaRPr lang="en-GB" sz="3600" dirty="0">
              <a:solidFill>
                <a:srgbClr val="000000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4ED274A-BF48-4C4A-9AF1-41540508A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4659" y="8472488"/>
            <a:ext cx="1934532" cy="86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0186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458256-31D1-46D2-BB1B-DC48AF592116}"/>
              </a:ext>
            </a:extLst>
          </p:cNvPr>
          <p:cNvSpPr/>
          <p:nvPr/>
        </p:nvSpPr>
        <p:spPr>
          <a:xfrm>
            <a:off x="314325" y="8329613"/>
            <a:ext cx="2128838" cy="112871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E7A6B-0155-4B37-B40A-A562C05593D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193800" y="3940632"/>
            <a:ext cx="10617200" cy="4760079"/>
          </a:xfrm>
        </p:spPr>
        <p:txBody>
          <a:bodyPr>
            <a:normAutofit/>
          </a:bodyPr>
          <a:lstStyle/>
          <a:p>
            <a:pPr marL="465138" lvl="0" indent="-420688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4000" kern="1200" dirty="0">
                <a:solidFill>
                  <a:srgbClr val="000000"/>
                </a:solidFill>
              </a:rPr>
              <a:t>هيكل </a:t>
            </a:r>
            <a:r>
              <a:rPr lang="ar-SA" sz="4000" b="1" kern="1200" dirty="0">
                <a:solidFill>
                  <a:srgbClr val="000000"/>
                </a:solidFill>
              </a:rPr>
              <a:t>مبسط</a:t>
            </a:r>
            <a:r>
              <a:rPr lang="ar-SA" sz="4000" kern="1200" dirty="0">
                <a:solidFill>
                  <a:srgbClr val="000000"/>
                </a:solidFill>
              </a:rPr>
              <a:t> بشكل طفيف يركز على ترابط تقييمات الأمن الغذائي والتغذية، والتحليل والبرامج التكميلية.</a:t>
            </a:r>
          </a:p>
          <a:p>
            <a:pPr marL="465138" lvl="0" indent="-420688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4000" kern="1200" dirty="0">
                <a:solidFill>
                  <a:srgbClr val="000000"/>
                </a:solidFill>
              </a:rPr>
              <a:t>تم حذف المعايير الخاصة بالنقد والقسائم، وإدارة سلسلة التوريد، من هذا الفصل، ليحل محلها ملحق جديد بشأن ما هو اسفير عبر الدليل.</a:t>
            </a:r>
          </a:p>
          <a:p>
            <a:pPr marL="465138" lvl="0" indent="-420688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4000" b="1" kern="1200" dirty="0">
                <a:solidFill>
                  <a:srgbClr val="000000"/>
                </a:solidFill>
              </a:rPr>
              <a:t>قسم التقييمات </a:t>
            </a:r>
            <a:r>
              <a:rPr lang="ar-SA" sz="4000" kern="1200" dirty="0">
                <a:solidFill>
                  <a:srgbClr val="000000"/>
                </a:solidFill>
              </a:rPr>
              <a:t>الذي يحتوي على معيارين منفصلين لتقييم المعايير (تم الإبقاء عليه)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6403BC-D917-4F14-B720-F07D0B1FF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046" y="583241"/>
            <a:ext cx="2951333" cy="29202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itle">
            <a:extLst>
              <a:ext uri="{FF2B5EF4-FFF2-40B4-BE49-F238E27FC236}">
                <a16:creationId xmlns:a16="http://schemas.microsoft.com/office/drawing/2014/main" id="{DB96490A-C5B1-4B87-A8A4-EF6F951D3DC4}"/>
              </a:ext>
            </a:extLst>
          </p:cNvPr>
          <p:cNvSpPr txBox="1">
            <a:spLocks/>
          </p:cNvSpPr>
          <p:nvPr/>
        </p:nvSpPr>
        <p:spPr>
          <a:xfrm>
            <a:off x="2149309" y="1586945"/>
            <a:ext cx="5675086" cy="1596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r" rtl="1" hangingPunct="1"/>
            <a:r>
              <a:rPr lang="ar-SA" sz="6000" b="1" dirty="0">
                <a:solidFill>
                  <a:srgbClr val="000000"/>
                </a:solidFill>
              </a:rPr>
              <a:t>الأمن الغذائي والتغذية </a:t>
            </a:r>
            <a:endParaRPr lang="en-GB" sz="6000" dirty="0">
              <a:solidFill>
                <a:srgbClr val="000000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34F2309-678F-4999-A511-E9C95F93F919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2BDB333-72CF-4834-981F-ED9BF3913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4659" y="8472488"/>
            <a:ext cx="1934532" cy="86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3231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66EE209-B688-42C1-BD6F-4A8B1C14F207}"/>
              </a:ext>
            </a:extLst>
          </p:cNvPr>
          <p:cNvSpPr txBox="1"/>
          <p:nvPr/>
        </p:nvSpPr>
        <p:spPr>
          <a:xfrm>
            <a:off x="5774919" y="7684016"/>
            <a:ext cx="6265342" cy="379591"/>
          </a:xfrm>
          <a:prstGeom prst="rect">
            <a:avLst/>
          </a:prstGeom>
          <a:gradFill flip="none" rotWithShape="1">
            <a:gsLst>
              <a:gs pos="0">
                <a:srgbClr val="773CBE"/>
              </a:gs>
              <a:gs pos="100000">
                <a:schemeClr val="bg1"/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مفصل</a:t>
            </a:r>
            <a:r>
              <a:rPr lang="en-US" b="1" dirty="0">
                <a:solidFill>
                  <a:srgbClr val="2E1F13"/>
                </a:solidFill>
              </a:rPr>
              <a:t>                                </a:t>
            </a:r>
            <a:r>
              <a:rPr lang="en-US" b="1" dirty="0">
                <a:solidFill>
                  <a:srgbClr val="2E1F13"/>
                </a:solidFill>
                <a:sym typeface="Wingdings" panose="05000000000000000000" pitchFamily="2" charset="2"/>
              </a:rPr>
              <a:t>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2E1F13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2E1F13"/>
                </a:solidFill>
              </a:rPr>
              <a:t>                          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2E1F13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Wingdings" panose="05000000000000000000" pitchFamily="2" charset="2"/>
              </a:rPr>
              <a:t> </a:t>
            </a:r>
            <a:r>
              <a:rPr lang="ar-SA" b="1" dirty="0">
                <a:solidFill>
                  <a:srgbClr val="2E1F13"/>
                </a:solidFill>
                <a:sym typeface="Wingdings" panose="05000000000000000000" pitchFamily="2" charset="2"/>
              </a:rPr>
              <a:t>بشكل موسع 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2E1F13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72A60-3F8B-4F7D-B49D-FEB9A12F785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68060" y="1933731"/>
            <a:ext cx="11569245" cy="4020438"/>
          </a:xfrm>
        </p:spPr>
        <p:txBody>
          <a:bodyPr>
            <a:normAutofit/>
          </a:bodyPr>
          <a:lstStyle/>
          <a:p>
            <a:pPr marL="442913" lvl="0" indent="-228600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3200" b="1" kern="1200" dirty="0">
                <a:solidFill>
                  <a:srgbClr val="000000"/>
                </a:solidFill>
              </a:rPr>
              <a:t>هيكل مبسط</a:t>
            </a:r>
            <a:r>
              <a:rPr lang="en-US" sz="3200" kern="1200" dirty="0">
                <a:solidFill>
                  <a:srgbClr val="000000"/>
                </a:solidFill>
              </a:rPr>
              <a:t>:</a:t>
            </a:r>
            <a:r>
              <a:rPr lang="ar-SA" sz="3200" kern="1200" dirty="0">
                <a:solidFill>
                  <a:srgbClr val="000000"/>
                </a:solidFill>
              </a:rPr>
              <a:t> 7 معايير، لا توجد أقسام فرعية</a:t>
            </a:r>
          </a:p>
          <a:p>
            <a:pPr marL="442913" lvl="0" indent="-228600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3200" kern="1200" dirty="0">
                <a:solidFill>
                  <a:srgbClr val="000000"/>
                </a:solidFill>
              </a:rPr>
              <a:t>تم دمج جميع معايير اللوازم غير الغذائية الموجودة في نسخة 2011 في</a:t>
            </a:r>
            <a:r>
              <a:rPr lang="en-US" sz="3200" kern="1200" dirty="0">
                <a:solidFill>
                  <a:srgbClr val="000000"/>
                </a:solidFill>
              </a:rPr>
              <a:t> </a:t>
            </a:r>
            <a:r>
              <a:rPr lang="ar-SA" sz="3200" kern="1200" dirty="0">
                <a:solidFill>
                  <a:srgbClr val="000000"/>
                </a:solidFill>
              </a:rPr>
              <a:t>معيار واحد </a:t>
            </a:r>
            <a:r>
              <a:rPr lang="ar-SA" sz="3200" b="1" kern="1200" dirty="0">
                <a:solidFill>
                  <a:srgbClr val="000000"/>
                </a:solidFill>
              </a:rPr>
              <a:t>للوازم المنزلية</a:t>
            </a:r>
          </a:p>
          <a:p>
            <a:pPr marL="442913" lvl="0" indent="-228600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3200" kern="1200" dirty="0">
                <a:solidFill>
                  <a:srgbClr val="000000"/>
                </a:solidFill>
              </a:rPr>
              <a:t>معيار جديد </a:t>
            </a:r>
            <a:r>
              <a:rPr lang="ar-SA" sz="3200" b="1" kern="1200" dirty="0">
                <a:solidFill>
                  <a:srgbClr val="000000"/>
                </a:solidFill>
              </a:rPr>
              <a:t>لضمان الحيازة</a:t>
            </a:r>
          </a:p>
          <a:p>
            <a:pPr marL="822960" lvl="0" indent="-228600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3200" kern="1200" dirty="0">
                <a:solidFill>
                  <a:srgbClr val="000000"/>
                </a:solidFill>
              </a:rPr>
              <a:t>تم تقديمه في شكل تدابير وملاحظات إرشادية في نسخة 2011</a:t>
            </a:r>
          </a:p>
          <a:p>
            <a:pPr marL="822960" lvl="0" indent="-228600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3200" kern="1200" dirty="0">
                <a:solidFill>
                  <a:srgbClr val="000000"/>
                </a:solidFill>
              </a:rPr>
              <a:t>يعكس تزايد أهمية حلول المأوى والمخيمات الخارجية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0D500A-15C0-4102-867C-71FED30734BE}"/>
              </a:ext>
            </a:extLst>
          </p:cNvPr>
          <p:cNvGrpSpPr/>
          <p:nvPr/>
        </p:nvGrpSpPr>
        <p:grpSpPr>
          <a:xfrm>
            <a:off x="967534" y="5942831"/>
            <a:ext cx="11069731" cy="1647321"/>
            <a:chOff x="803200" y="4492097"/>
            <a:chExt cx="11069731" cy="164732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5F9220C-7724-4181-8965-895D46940FFE}"/>
                </a:ext>
              </a:extLst>
            </p:cNvPr>
            <p:cNvSpPr/>
            <p:nvPr/>
          </p:nvSpPr>
          <p:spPr>
            <a:xfrm>
              <a:off x="803200" y="4493498"/>
              <a:ext cx="1463040" cy="1645920"/>
            </a:xfrm>
            <a:prstGeom prst="roundRect">
              <a:avLst/>
            </a:prstGeom>
            <a:solidFill>
              <a:srgbClr val="EDF3F1"/>
            </a:solidFill>
            <a:ln w="28575" cap="flat" cmpd="sng" algn="ctr">
              <a:solidFill>
                <a:srgbClr val="3DA09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defTabSz="914400" rtl="1" hangingPunct="1">
                <a:defRPr/>
              </a:pPr>
              <a:r>
                <a:rPr lang="ar-SA" sz="2400" kern="12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</a:t>
              </a:r>
              <a:r>
                <a:rPr lang="ar-AE" sz="2400" kern="12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لا</a:t>
              </a:r>
              <a:r>
                <a:rPr lang="ar-SA" sz="2400" kern="12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ستدام</a:t>
              </a:r>
              <a:r>
                <a:rPr lang="ar-AE" sz="2400" kern="12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ه</a:t>
              </a:r>
              <a:r>
                <a:rPr lang="ar-SA" sz="2400" kern="12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البيئية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37088CD-91EE-4663-8572-FD94B20D8F68}"/>
                </a:ext>
              </a:extLst>
            </p:cNvPr>
            <p:cNvSpPr/>
            <p:nvPr/>
          </p:nvSpPr>
          <p:spPr>
            <a:xfrm>
              <a:off x="4004039" y="4492097"/>
              <a:ext cx="1463040" cy="1645920"/>
            </a:xfrm>
            <a:prstGeom prst="roundRect">
              <a:avLst/>
            </a:prstGeom>
            <a:solidFill>
              <a:srgbClr val="EDF3F1"/>
            </a:solidFill>
            <a:ln w="28575" cap="flat" cmpd="sng" algn="ctr">
              <a:solidFill>
                <a:srgbClr val="3DA09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defTabSz="914400" rtl="1" hangingPunct="1">
                <a:defRPr/>
              </a:pPr>
              <a:r>
                <a:rPr lang="ar-SA" sz="2400" kern="12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المساعدة التقنية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B2F3FFD-5962-4032-AACB-D986B30EC7AF}"/>
                </a:ext>
              </a:extLst>
            </p:cNvPr>
            <p:cNvSpPr/>
            <p:nvPr/>
          </p:nvSpPr>
          <p:spPr>
            <a:xfrm>
              <a:off x="2402576" y="4492097"/>
              <a:ext cx="1463040" cy="1645920"/>
            </a:xfrm>
            <a:prstGeom prst="roundRect">
              <a:avLst/>
            </a:prstGeom>
            <a:solidFill>
              <a:srgbClr val="EDF3F1"/>
            </a:solidFill>
            <a:ln w="28575" cap="flat" cmpd="sng" algn="ctr">
              <a:solidFill>
                <a:srgbClr val="3DA09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defTabSz="914400" rtl="1" hangingPunct="1">
                <a:defRPr/>
              </a:pPr>
              <a:r>
                <a:rPr lang="ar-SA" sz="2400" kern="12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ضمان الحيازة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96FB97C-B47A-43ED-B019-B1D2206FA6B7}"/>
                </a:ext>
              </a:extLst>
            </p:cNvPr>
            <p:cNvSpPr/>
            <p:nvPr/>
          </p:nvSpPr>
          <p:spPr>
            <a:xfrm>
              <a:off x="7206965" y="4492099"/>
              <a:ext cx="1463040" cy="1645920"/>
            </a:xfrm>
            <a:prstGeom prst="roundRect">
              <a:avLst/>
            </a:prstGeom>
            <a:solidFill>
              <a:srgbClr val="EDF3F1"/>
            </a:solidFill>
            <a:ln w="28575" cap="flat" cmpd="sng" algn="ctr">
              <a:solidFill>
                <a:srgbClr val="3DA09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defTabSz="914400" rtl="1" hangingPunct="1">
                <a:defRPr/>
              </a:pPr>
              <a:r>
                <a:rPr lang="ar-SA" sz="2400" kern="12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مساحة المعيشة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4C891AB-86E7-41F7-A40C-CBF820F055A5}"/>
                </a:ext>
              </a:extLst>
            </p:cNvPr>
            <p:cNvSpPr/>
            <p:nvPr/>
          </p:nvSpPr>
          <p:spPr>
            <a:xfrm>
              <a:off x="8808428" y="4492099"/>
              <a:ext cx="1463040" cy="1645920"/>
            </a:xfrm>
            <a:prstGeom prst="roundRect">
              <a:avLst/>
            </a:prstGeom>
            <a:solidFill>
              <a:srgbClr val="EDF3F1"/>
            </a:solidFill>
            <a:ln w="28575" cap="flat" cmpd="sng" algn="ctr">
              <a:solidFill>
                <a:srgbClr val="3DA09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defTabSz="914400" rtl="1" hangingPunct="1">
                <a:defRPr/>
              </a:pPr>
              <a:r>
                <a:rPr lang="ar-AE" sz="2400" kern="12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</a:t>
              </a:r>
              <a:r>
                <a:rPr lang="ar-SA" sz="2400" kern="12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خطيط الموقع والمستوطنة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BB4B374-9969-4725-BAAE-6D62B129D736}"/>
                </a:ext>
              </a:extLst>
            </p:cNvPr>
            <p:cNvSpPr/>
            <p:nvPr/>
          </p:nvSpPr>
          <p:spPr>
            <a:xfrm>
              <a:off x="10409891" y="4492099"/>
              <a:ext cx="1463040" cy="1645920"/>
            </a:xfrm>
            <a:prstGeom prst="roundRect">
              <a:avLst/>
            </a:prstGeom>
            <a:solidFill>
              <a:srgbClr val="EDF3F1"/>
            </a:solidFill>
            <a:ln w="28575" cap="flat" cmpd="sng" algn="ctr">
              <a:solidFill>
                <a:srgbClr val="3DA09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defTabSz="914400" rtl="1" hangingPunct="1">
                <a:defRPr/>
              </a:pPr>
              <a:r>
                <a:rPr lang="ar-SA" sz="2400" kern="12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التخطيط</a:t>
              </a:r>
              <a:endParaRPr lang="en-GB" sz="2400" kern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C1F93E4-12EB-4FA6-9A1F-04C06D17B9C2}"/>
                </a:ext>
              </a:extLst>
            </p:cNvPr>
            <p:cNvSpPr/>
            <p:nvPr/>
          </p:nvSpPr>
          <p:spPr>
            <a:xfrm>
              <a:off x="5605502" y="4492099"/>
              <a:ext cx="1463040" cy="1645920"/>
            </a:xfrm>
            <a:prstGeom prst="roundRect">
              <a:avLst/>
            </a:prstGeom>
            <a:solidFill>
              <a:srgbClr val="EDF3F1"/>
            </a:solidFill>
            <a:ln w="28575" cap="flat" cmpd="sng" algn="ctr">
              <a:solidFill>
                <a:srgbClr val="3DA09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defTabSz="914400" rtl="1" hangingPunct="1">
                <a:defRPr/>
              </a:pPr>
              <a:r>
                <a:rPr lang="ar-SA" sz="2400" kern="12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اللوازم المنزلية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" name="Slide Number">
            <a:extLst>
              <a:ext uri="{FF2B5EF4-FFF2-40B4-BE49-F238E27FC236}">
                <a16:creationId xmlns:a16="http://schemas.microsoft.com/office/drawing/2014/main" id="{FCEC5C07-7A71-4B24-9773-BFF07EBA63FA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CB27F69D-508D-49B6-9A70-10610B85D8C6}"/>
              </a:ext>
            </a:extLst>
          </p:cNvPr>
          <p:cNvSpPr txBox="1">
            <a:spLocks/>
          </p:cNvSpPr>
          <p:nvPr/>
        </p:nvSpPr>
        <p:spPr>
          <a:xfrm>
            <a:off x="3979258" y="948666"/>
            <a:ext cx="8061003" cy="1130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r" rtl="1" hangingPunct="1"/>
            <a:r>
              <a:rPr lang="ar-SA" b="1" dirty="0">
                <a:solidFill>
                  <a:srgbClr val="000000"/>
                </a:solidFill>
              </a:rPr>
              <a:t>المأوى والمستوطنات البشرية </a:t>
            </a:r>
            <a:endParaRPr lang="en-GB" dirty="0">
              <a:solidFill>
                <a:srgbClr val="000000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107BC2-0CD4-4418-B619-5BEFF77C03B2}"/>
              </a:ext>
            </a:extLst>
          </p:cNvPr>
          <p:cNvCxnSpPr/>
          <p:nvPr/>
        </p:nvCxnSpPr>
        <p:spPr>
          <a:xfrm>
            <a:off x="5674363" y="7677235"/>
            <a:ext cx="0" cy="379591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3AAD0CD-C9EB-4427-927A-31932753B0E7}"/>
              </a:ext>
            </a:extLst>
          </p:cNvPr>
          <p:cNvSpPr txBox="1"/>
          <p:nvPr/>
        </p:nvSpPr>
        <p:spPr>
          <a:xfrm>
            <a:off x="964539" y="7686476"/>
            <a:ext cx="4567673" cy="37959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ar-SA" b="1" dirty="0">
                <a:solidFill>
                  <a:srgbClr val="000000"/>
                </a:solidFill>
              </a:rPr>
              <a:t>اعتبارات أكثر شمولية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Open Sans Regular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991489-3A9E-4961-850B-C8B31EA99A21}"/>
              </a:ext>
            </a:extLst>
          </p:cNvPr>
          <p:cNvSpPr/>
          <p:nvPr/>
        </p:nvSpPr>
        <p:spPr>
          <a:xfrm>
            <a:off x="314325" y="8329613"/>
            <a:ext cx="2128838" cy="112871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77D2E79-FEBF-458A-A0CF-8E0BDA2F2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4659" y="8472488"/>
            <a:ext cx="1934532" cy="86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4227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398180-3382-48C4-9D15-E3DC70FC03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11333" r="1" b="1"/>
          <a:stretch/>
        </p:blipFill>
        <p:spPr>
          <a:xfrm>
            <a:off x="20" y="1"/>
            <a:ext cx="13004780" cy="97535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9F597B-4F32-487E-99C1-551A01631F8A}"/>
              </a:ext>
            </a:extLst>
          </p:cNvPr>
          <p:cNvSpPr txBox="1"/>
          <p:nvPr/>
        </p:nvSpPr>
        <p:spPr>
          <a:xfrm>
            <a:off x="8815066" y="8975826"/>
            <a:ext cx="372217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Arie Kievit/Netherlands Red Cross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AB0BAD-9E3F-4B9A-AF9A-FB3AC65D09B6}"/>
              </a:ext>
            </a:extLst>
          </p:cNvPr>
          <p:cNvSpPr/>
          <p:nvPr/>
        </p:nvSpPr>
        <p:spPr>
          <a:xfrm>
            <a:off x="478971" y="436650"/>
            <a:ext cx="12058269" cy="8262125"/>
          </a:xfrm>
          <a:prstGeom prst="rect">
            <a:avLst/>
          </a:prstGeom>
          <a:solidFill>
            <a:schemeClr val="tx1">
              <a:lumMod val="20000"/>
              <a:lumOff val="80000"/>
              <a:alpha val="86000"/>
            </a:schemeClr>
          </a:solidFill>
          <a:ln>
            <a:noFill/>
          </a:ln>
          <a:effectLst>
            <a:outerShdw blurRad="2032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9" name="Body">
            <a:extLst>
              <a:ext uri="{FF2B5EF4-FFF2-40B4-BE49-F238E27FC236}">
                <a16:creationId xmlns:a16="http://schemas.microsoft.com/office/drawing/2014/main" id="{1AE532F6-48EE-4A16-9D57-42AC5BBA47C1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870856" y="398184"/>
            <a:ext cx="11529781" cy="8300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743200" lvl="0" indent="-228600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4000" kern="1200" dirty="0">
                <a:solidFill>
                  <a:srgbClr val="000000"/>
                </a:solidFill>
              </a:rPr>
              <a:t>عنوان مختصر للفصل</a:t>
            </a:r>
          </a:p>
          <a:p>
            <a:pPr marL="688975" lvl="0" indent="-228600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4000" kern="1200" dirty="0">
                <a:solidFill>
                  <a:srgbClr val="000000"/>
                </a:solidFill>
              </a:rPr>
              <a:t>قسم جديد في المقدمة:</a:t>
            </a:r>
            <a:r>
              <a:rPr lang="en-US" sz="4000" kern="1200" dirty="0">
                <a:solidFill>
                  <a:srgbClr val="000000"/>
                </a:solidFill>
              </a:rPr>
              <a:t> </a:t>
            </a:r>
            <a:r>
              <a:rPr lang="ar-SA" sz="4000" b="1" kern="1200" dirty="0">
                <a:solidFill>
                  <a:srgbClr val="000000"/>
                </a:solidFill>
              </a:rPr>
              <a:t>اعتبارات خاصة لحماية الرعاية الصحية</a:t>
            </a:r>
          </a:p>
          <a:p>
            <a:pPr marL="688975" lvl="0" indent="-228600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4000" kern="1200" dirty="0">
                <a:solidFill>
                  <a:srgbClr val="000000"/>
                </a:solidFill>
              </a:rPr>
              <a:t>تم حذف معيار أنظمة الرعاية الصحية- القيادة والتنسيق في نسخة 2011، ودمج المحتوى</a:t>
            </a:r>
          </a:p>
          <a:p>
            <a:pPr marL="688975" lvl="0" indent="-228600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4000" kern="1200" dirty="0">
                <a:solidFill>
                  <a:srgbClr val="000000"/>
                </a:solidFill>
              </a:rPr>
              <a:t>تم حذف معيار إعطاء أولوية للخدمات الصحية، ودمج المحتوى</a:t>
            </a:r>
          </a:p>
          <a:p>
            <a:pPr marL="688975" lvl="0" indent="-228600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4000" kern="1200" dirty="0">
                <a:solidFill>
                  <a:srgbClr val="000000"/>
                </a:solidFill>
              </a:rPr>
              <a:t>تم إعادة هيكلة قسم الصحة الجنسية والإنجابية في 3 معايير، بما في ذلك مقدمة محدثة ومعيار جديد:</a:t>
            </a:r>
            <a:br>
              <a:rPr lang="en-US" sz="4000" kern="1200" dirty="0">
                <a:solidFill>
                  <a:srgbClr val="000000"/>
                </a:solidFill>
              </a:rPr>
            </a:br>
            <a:r>
              <a:rPr lang="ar-SA" sz="4000" b="1" kern="1200" dirty="0">
                <a:solidFill>
                  <a:srgbClr val="000000"/>
                </a:solidFill>
              </a:rPr>
              <a:t>العنف الجنسي والتدبير السريري لحالات الاغتصاب</a:t>
            </a:r>
          </a:p>
          <a:p>
            <a:pPr marL="688975" lvl="0" indent="-228600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4000" kern="1200" dirty="0">
                <a:solidFill>
                  <a:srgbClr val="000000"/>
                </a:solidFill>
              </a:rPr>
              <a:t>معيار جديد: </a:t>
            </a:r>
            <a:r>
              <a:rPr lang="ar-SA" sz="4000" b="1" kern="1200" dirty="0">
                <a:solidFill>
                  <a:srgbClr val="000000"/>
                </a:solidFill>
              </a:rPr>
              <a:t>الرعاية التلطيفية</a:t>
            </a:r>
            <a:r>
              <a:rPr lang="ar-SA" sz="4000" kern="1200" dirty="0">
                <a:solidFill>
                  <a:srgbClr val="000000"/>
                </a:solidFill>
              </a:rPr>
              <a:t>، يعكس شيخوخة السكان والأزمات الممتدة. (قسم الأمراض غير المعدية كان جديدا في نسخة 2011)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1D25B1DE-7EBE-4C1B-A8AE-708C2F66C77D}"/>
              </a:ext>
            </a:extLst>
          </p:cNvPr>
          <p:cNvSpPr txBox="1">
            <a:spLocks/>
          </p:cNvSpPr>
          <p:nvPr/>
        </p:nvSpPr>
        <p:spPr>
          <a:xfrm>
            <a:off x="9917227" y="398183"/>
            <a:ext cx="2326860" cy="946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defTabSz="914400" hangingPunct="1">
              <a:lnSpc>
                <a:spcPct val="90000"/>
              </a:lnSpc>
              <a:spcBef>
                <a:spcPct val="0"/>
              </a:spcBef>
            </a:pPr>
            <a:r>
              <a:rPr lang="ar-SA" sz="5400" b="1" kern="1200" dirty="0">
                <a:solidFill>
                  <a:srgbClr val="000000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الصحة </a:t>
            </a:r>
            <a:endParaRPr lang="en-US" sz="5400" b="1" kern="1200" dirty="0">
              <a:solidFill>
                <a:srgbClr val="000000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675911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5878BC-074F-4987-9F4A-2EB25456AF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84"/>
          <a:stretch/>
        </p:blipFill>
        <p:spPr>
          <a:xfrm>
            <a:off x="7566546" y="0"/>
            <a:ext cx="5438254" cy="9750640"/>
          </a:xfrm>
          <a:prstGeom prst="rect">
            <a:avLst/>
          </a:prstGeom>
        </p:spPr>
      </p:pic>
      <p:sp>
        <p:nvSpPr>
          <p:cNvPr id="13" name="Body">
            <a:extLst>
              <a:ext uri="{FF2B5EF4-FFF2-40B4-BE49-F238E27FC236}">
                <a16:creationId xmlns:a16="http://schemas.microsoft.com/office/drawing/2014/main" id="{A755C962-26F2-4A13-A88E-AC01A1CA6B12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669558" y="2683238"/>
            <a:ext cx="7032477" cy="6413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17220" indent="-571500" algn="r" defTabSz="914400" rt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ar-SA" sz="4800" b="1" kern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</a:rPr>
              <a:t>التركيز على السكان</a:t>
            </a:r>
            <a:r>
              <a:rPr lang="ar-SA" sz="4800" kern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</a:rPr>
              <a:t>، والمشاركة المجتمعية ودعم العمل المحلي</a:t>
            </a:r>
          </a:p>
          <a:p>
            <a:pPr marL="1005840" indent="-571500" algn="r" defTabSz="914400" rt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ar-SA" sz="4800" kern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</a:rPr>
              <a:t>اهتمام قوي بالتطبيق</a:t>
            </a:r>
            <a:br>
              <a:rPr lang="en-US" sz="4800" kern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</a:rPr>
            </a:br>
            <a:r>
              <a:rPr lang="ar-SA" sz="4800" b="1" kern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</a:rPr>
              <a:t>في السياقات</a:t>
            </a:r>
            <a:r>
              <a:rPr lang="ar-SA" sz="4800" kern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</a:rPr>
              <a:t> المختلفة</a:t>
            </a:r>
          </a:p>
          <a:p>
            <a:pPr marL="1005840" indent="-571500" algn="r" defTabSz="914400" rt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ar-SA" sz="4800" kern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</a:rPr>
              <a:t>لغة وعرض </a:t>
            </a:r>
            <a:r>
              <a:rPr lang="ar-SA" sz="4800" b="1" kern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</a:rPr>
              <a:t>مبسط</a:t>
            </a:r>
          </a:p>
          <a:p>
            <a:pPr marL="617220" indent="-571500" algn="r" defTabSz="914400" rt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ar-SA" sz="4800" b="1" kern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</a:rPr>
              <a:t>قرارات</a:t>
            </a:r>
            <a:r>
              <a:rPr lang="ar-SA" sz="4800" kern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</a:rPr>
              <a:t> متتبعة وموثقة 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A5FD8013-93C1-47D0-A244-F4D0A61529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4057" y="1313244"/>
            <a:ext cx="6509658" cy="105787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rtl="1"/>
            <a:r>
              <a:rPr lang="ar-SA" sz="6000" b="1" dirty="0">
                <a:solidFill>
                  <a:srgbClr val="000000"/>
                </a:solidFill>
              </a:rPr>
              <a:t>أين نحن الآن</a:t>
            </a:r>
            <a:endParaRPr sz="6000" dirty="0">
              <a:solidFill>
                <a:srgbClr val="000000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CE2E9DB-8E61-4473-B30F-7DD169893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4659" y="8472488"/>
            <a:ext cx="1934532" cy="86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6316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D8C318-2548-42F8-A548-5260DCFC0BF4}"/>
              </a:ext>
            </a:extLst>
          </p:cNvPr>
          <p:cNvSpPr/>
          <p:nvPr/>
        </p:nvSpPr>
        <p:spPr>
          <a:xfrm>
            <a:off x="0" y="0"/>
            <a:ext cx="13004799" cy="9753600"/>
          </a:xfrm>
          <a:prstGeom prst="rect">
            <a:avLst/>
          </a:prstGeom>
          <a:solidFill>
            <a:srgbClr val="00A585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E8EA98-E9DF-49FA-9D4F-3EB53EA771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05" y="8454766"/>
            <a:ext cx="1785190" cy="8017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92CB8F-112E-4F0F-A78C-1125D285261A}"/>
              </a:ext>
            </a:extLst>
          </p:cNvPr>
          <p:cNvSpPr txBox="1"/>
          <p:nvPr/>
        </p:nvSpPr>
        <p:spPr>
          <a:xfrm>
            <a:off x="11805138" y="8575933"/>
            <a:ext cx="569067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Open Sans Regular"/>
              </a:rPr>
              <a:t>PAGE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3DE6A5-5502-425F-9C1C-3B0FE50BEBB2}"/>
              </a:ext>
            </a:extLst>
          </p:cNvPr>
          <p:cNvCxnSpPr>
            <a:cxnSpLocks/>
          </p:cNvCxnSpPr>
          <p:nvPr/>
        </p:nvCxnSpPr>
        <p:spPr>
          <a:xfrm>
            <a:off x="11719413" y="8668402"/>
            <a:ext cx="0" cy="384048"/>
          </a:xfrm>
          <a:prstGeom prst="line">
            <a:avLst/>
          </a:prstGeom>
          <a:noFill/>
          <a:ln w="22225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7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816857" y="8809566"/>
            <a:ext cx="215789" cy="342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29</a:t>
            </a:fld>
            <a:endParaRPr dirty="0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3F66985C-145F-4733-AE68-4F4189207476}"/>
              </a:ext>
            </a:extLst>
          </p:cNvPr>
          <p:cNvSpPr txBox="1">
            <a:spLocks/>
          </p:cNvSpPr>
          <p:nvPr/>
        </p:nvSpPr>
        <p:spPr>
          <a:xfrm>
            <a:off x="1270000" y="1181100"/>
            <a:ext cx="1046480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 fontScale="75000" lnSpcReduction="2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marL="274320" algn="r" rtl="1" hangingPunct="1"/>
            <a:r>
              <a:rPr lang="ar-SA" sz="4300" dirty="0"/>
              <a:t>مناقشة:</a:t>
            </a:r>
            <a:br>
              <a:rPr lang="ar-SA" sz="3600" dirty="0"/>
            </a:br>
            <a:r>
              <a:rPr lang="ar-SA" sz="6700" b="1" dirty="0"/>
              <a:t>تغييرات على الدليل</a:t>
            </a:r>
            <a:endParaRPr lang="ar-SA" sz="3600" b="1" dirty="0"/>
          </a:p>
        </p:txBody>
      </p:sp>
      <p:sp>
        <p:nvSpPr>
          <p:cNvPr id="12" name="Body">
            <a:extLst>
              <a:ext uri="{FF2B5EF4-FFF2-40B4-BE49-F238E27FC236}">
                <a16:creationId xmlns:a16="http://schemas.microsoft.com/office/drawing/2014/main" id="{48D24DF3-32EA-4D57-BAF9-DE6D6CA1ABD7}"/>
              </a:ext>
            </a:extLst>
          </p:cNvPr>
          <p:cNvSpPr txBox="1">
            <a:spLocks/>
          </p:cNvSpPr>
          <p:nvPr/>
        </p:nvSpPr>
        <p:spPr>
          <a:xfrm>
            <a:off x="1618938" y="3743392"/>
            <a:ext cx="10197918" cy="338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4447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8892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3337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37782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74320" indent="-285750" algn="r" rtl="1" hangingPunct="1">
              <a:buFont typeface="Arial" panose="020B0604020202020204" pitchFamily="34" charset="0"/>
              <a:buChar char="•"/>
            </a:pPr>
            <a:r>
              <a:rPr lang="ar-SA" sz="4000" dirty="0"/>
              <a:t>أي التغييرات في نسخة 2018 سيكون لها الأثر الأكبر على عملك وعلى طرق استخدامك للدليل؟</a:t>
            </a:r>
          </a:p>
          <a:p>
            <a:pPr marL="274320" indent="-285750" algn="r" rtl="1" hangingPunct="1">
              <a:buFont typeface="Arial" panose="020B0604020202020204" pitchFamily="34" charset="0"/>
              <a:buChar char="•"/>
            </a:pPr>
            <a:r>
              <a:rPr lang="ar-SA" sz="4000" dirty="0"/>
              <a:t>ما هو المحتوى الجديد الذي تتوقع أن تراه في النسخة القادمة من الدليل؟</a:t>
            </a:r>
          </a:p>
        </p:txBody>
      </p:sp>
    </p:spTree>
    <p:extLst>
      <p:ext uri="{BB962C8B-B14F-4D97-AF65-F5344CB8AC3E}">
        <p14:creationId xmlns:p14="http://schemas.microsoft.com/office/powerpoint/2010/main" val="309296670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56BCA0C-28D3-4E40-B642-C046FA5272A7}"/>
              </a:ext>
            </a:extLst>
          </p:cNvPr>
          <p:cNvGrpSpPr/>
          <p:nvPr/>
        </p:nvGrpSpPr>
        <p:grpSpPr>
          <a:xfrm>
            <a:off x="314325" y="8329613"/>
            <a:ext cx="2128838" cy="1128712"/>
            <a:chOff x="314325" y="8329613"/>
            <a:chExt cx="2128838" cy="112871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E9D0E5-2218-44AD-8464-EC67EEEC0A16}"/>
                </a:ext>
              </a:extLst>
            </p:cNvPr>
            <p:cNvSpPr/>
            <p:nvPr/>
          </p:nvSpPr>
          <p:spPr>
            <a:xfrm>
              <a:off x="314325" y="8329613"/>
              <a:ext cx="2128838" cy="1128712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1B0F09DB-8981-49D7-9D64-174FEAA07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4659" y="8472488"/>
              <a:ext cx="1934532" cy="869790"/>
            </a:xfrm>
            <a:prstGeom prst="rect">
              <a:avLst/>
            </a:prstGeom>
          </p:spPr>
        </p:pic>
      </p:grp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93D8E5B1-A854-4E4E-AF12-58307E157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009" y="2022003"/>
            <a:ext cx="2137637" cy="213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E4B7C1DD-857C-4D03-AAB3-C5C95BD51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9341" y="456783"/>
            <a:ext cx="8000887" cy="8386479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87B56-5F78-4A43-9221-E8A407A12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09" y="767500"/>
            <a:ext cx="6700177" cy="13590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1"/>
            <a:r>
              <a:rPr lang="ar-AE" sz="54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</a:rPr>
              <a:t>أهداف التعلم</a:t>
            </a:r>
            <a:endParaRPr lang="en-US" sz="5400" dirty="0">
              <a:solidFill>
                <a:srgbClr val="00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034" name="Picture 10" descr="Image result for comprehension icon">
            <a:extLst>
              <a:ext uri="{FF2B5EF4-FFF2-40B4-BE49-F238E27FC236}">
                <a16:creationId xmlns:a16="http://schemas.microsoft.com/office/drawing/2014/main" id="{756B9092-B7B2-49AC-9E6C-D0B71C084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132" y="4876800"/>
            <a:ext cx="2155813" cy="21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04A41-ED0F-44AC-983E-F158156FA31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41592" y="2017728"/>
            <a:ext cx="6700176" cy="651191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r" defTabSz="914400" rtl="1">
              <a:lnSpc>
                <a:spcPct val="90000"/>
              </a:lnSpc>
            </a:pPr>
            <a:r>
              <a:rPr lang="ar-SA" sz="3200" kern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بنهاية هذه الجلسة، سوف تستطيعون </a:t>
            </a:r>
            <a:r>
              <a:rPr lang="ar-SA" sz="3200" b="1" kern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تذكر</a:t>
            </a:r>
            <a:r>
              <a:rPr lang="ar-SA" sz="3200" kern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ما يلي:</a:t>
            </a:r>
          </a:p>
          <a:p>
            <a:pPr marL="457200" indent="-457200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3200" kern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التحديات التي تواجه القطاع، وهي العوامل التي دفعتنا لتنقيح الدليل،</a:t>
            </a:r>
          </a:p>
          <a:p>
            <a:pPr marL="457200" indent="-457200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3200" kern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نهج ونتائج </a:t>
            </a:r>
            <a:r>
              <a:rPr lang="ar-SA" sz="3200" b="1" kern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عملية التنقيح</a:t>
            </a:r>
            <a:r>
              <a:rPr lang="ar-SA" sz="3200" kern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، </a:t>
            </a:r>
          </a:p>
          <a:p>
            <a:pPr marL="457200" indent="-457200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3200" b="1" kern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التغييرات</a:t>
            </a:r>
            <a:r>
              <a:rPr lang="ar-SA" sz="3200" kern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الرئيسية بين نسختي 2011 و2018، </a:t>
            </a:r>
          </a:p>
          <a:p>
            <a:pPr marL="457200" indent="-457200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3200" kern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كيف </a:t>
            </a:r>
            <a:r>
              <a:rPr lang="ar-SA" sz="3200" b="1" kern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تطور</a:t>
            </a:r>
            <a:r>
              <a:rPr lang="ar-SA" sz="3200" kern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اسفير و</a:t>
            </a:r>
            <a:r>
              <a:rPr lang="ar-SA" sz="3200" b="1" kern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المنتجات الجديدة </a:t>
            </a:r>
            <a:r>
              <a:rPr lang="ar-SA" sz="3200" kern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التي يوفرها، </a:t>
            </a:r>
          </a:p>
          <a:p>
            <a:pPr algn="r" defTabSz="914400" rtl="1">
              <a:lnSpc>
                <a:spcPct val="90000"/>
              </a:lnSpc>
            </a:pPr>
            <a:r>
              <a:rPr lang="ar-SA" sz="3200" kern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وسوف تستطيعون </a:t>
            </a:r>
            <a:r>
              <a:rPr lang="ar-SA" sz="3200" b="1" kern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مناقشة</a:t>
            </a:r>
            <a:r>
              <a:rPr lang="ar-SA" sz="3200" kern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ما يلي:</a:t>
            </a:r>
          </a:p>
          <a:p>
            <a:pPr marL="457200" indent="-457200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3200" kern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كيف تم تعديل نسخة 2018 </a:t>
            </a:r>
            <a:r>
              <a:rPr lang="ar-SA" sz="3200" b="1" kern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بحيث تناسب السياقات الحالية</a:t>
            </a:r>
            <a:r>
              <a:rPr lang="ar-SA" sz="3200" kern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التي يعمل فيها مستخدمو الدليل.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0F462C1-C267-405F-9FDA-952C98788669}"/>
              </a:ext>
            </a:extLst>
          </p:cNvPr>
          <p:cNvSpPr txBox="1">
            <a:spLocks/>
          </p:cNvSpPr>
          <p:nvPr/>
        </p:nvSpPr>
        <p:spPr>
          <a:xfrm>
            <a:off x="11805138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>
              <a:spcAft>
                <a:spcPts val="600"/>
              </a:spcAft>
            </a:pPr>
            <a:fld id="{86CB4B4D-7CA3-9044-876B-883B54F8677D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4F4C63-A8DF-4341-89B4-7E1150BCC886}"/>
              </a:ext>
            </a:extLst>
          </p:cNvPr>
          <p:cNvSpPr/>
          <p:nvPr/>
        </p:nvSpPr>
        <p:spPr>
          <a:xfrm>
            <a:off x="8724768" y="4256610"/>
            <a:ext cx="374653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200" b="1" dirty="0">
                <a:ln w="0"/>
                <a:solidFill>
                  <a:srgbClr val="0048A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معرفة</a:t>
            </a:r>
            <a:endParaRPr lang="en-US" sz="3200" b="1" cap="none" spc="0" dirty="0">
              <a:ln w="0"/>
              <a:solidFill>
                <a:srgbClr val="0048A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A7B1E8-7200-4248-BB95-832706B3F656}"/>
              </a:ext>
            </a:extLst>
          </p:cNvPr>
          <p:cNvSpPr/>
          <p:nvPr/>
        </p:nvSpPr>
        <p:spPr>
          <a:xfrm>
            <a:off x="8731557" y="7032613"/>
            <a:ext cx="374653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200" b="1" dirty="0">
                <a:ln w="0"/>
                <a:solidFill>
                  <a:srgbClr val="B545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استيعاب</a:t>
            </a:r>
            <a:endParaRPr lang="en-US" sz="2800" b="1" cap="none" spc="0" dirty="0">
              <a:ln w="0"/>
              <a:solidFill>
                <a:srgbClr val="B545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457244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0AD074-1F08-4939-88D0-7AD858156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052" y="882595"/>
            <a:ext cx="1352550" cy="1533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8516FD-969B-4A9C-8120-9B58EE7DC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552" y="3094215"/>
            <a:ext cx="1552575" cy="1562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B67113-85AB-4BEA-8232-DDF464A40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2758" y="882595"/>
            <a:ext cx="1495425" cy="1600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995212"/>
            <a:ext cx="13004800" cy="2758388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BDFD4E-DA57-4993-A1B9-8D119F779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57" y="6441721"/>
            <a:ext cx="7199086" cy="1149250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defTabSz="914400" rtl="1">
              <a:lnSpc>
                <a:spcPct val="110000"/>
              </a:lnSpc>
              <a:spcBef>
                <a:spcPts val="400"/>
              </a:spcBef>
            </a:pPr>
            <a:r>
              <a:rPr lang="ar-SA" sz="5700" dirty="0">
                <a:solidFill>
                  <a:srgbClr val="000000"/>
                </a:solidFill>
                <a:latin typeface="Open Sans regular"/>
              </a:rPr>
              <a:t>هوية جديدة</a:t>
            </a:r>
            <a:endParaRPr lang="en-US" sz="5700" kern="1200" dirty="0">
              <a:solidFill>
                <a:srgbClr val="40404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C756B4-1D43-4BB2-B728-79528B9CF9AD}"/>
              </a:ext>
            </a:extLst>
          </p:cNvPr>
          <p:cNvSpPr txBox="1"/>
          <p:nvPr/>
        </p:nvSpPr>
        <p:spPr>
          <a:xfrm>
            <a:off x="595057" y="2484510"/>
            <a:ext cx="4078543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/>
            <a:r>
              <a:rPr lang="ar-SA" sz="2400" b="1" dirty="0">
                <a:solidFill>
                  <a:srgbClr val="000000"/>
                </a:solidFill>
              </a:rPr>
              <a:t>اكتشاف المعايير</a:t>
            </a:r>
          </a:p>
          <a:p>
            <a:pPr rtl="1"/>
            <a:r>
              <a:rPr lang="ar-SA" sz="2400" dirty="0">
                <a:solidFill>
                  <a:srgbClr val="000000"/>
                </a:solidFill>
              </a:rPr>
              <a:t>يقدم اسفير مكتبة تحتوي على عدد هائل من المواد والأدوات التي تسهم في توسيع معرفتك وتعزيز فهمك للمعايير الإنسانية.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E1DC66-5ECE-4CE6-9D53-7703CF7DFD4C}"/>
              </a:ext>
            </a:extLst>
          </p:cNvPr>
          <p:cNvSpPr txBox="1"/>
          <p:nvPr/>
        </p:nvSpPr>
        <p:spPr>
          <a:xfrm>
            <a:off x="4463129" y="4656315"/>
            <a:ext cx="407854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/>
            <a:r>
              <a:rPr lang="ar-SA" sz="2400" b="1" dirty="0">
                <a:solidFill>
                  <a:srgbClr val="000000"/>
                </a:solidFill>
              </a:rPr>
              <a:t>بدء تطبيق المعايير</a:t>
            </a:r>
          </a:p>
          <a:p>
            <a:pPr rtl="1"/>
            <a:r>
              <a:rPr lang="ar-SA" sz="2400" dirty="0">
                <a:solidFill>
                  <a:srgbClr val="000000"/>
                </a:solidFill>
              </a:rPr>
              <a:t>اسفير يعزز قدراتك في مجال الدعوة على أرض الواقع.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A2AB7E-C0B8-43DA-82E4-7F3603CFCF93}"/>
              </a:ext>
            </a:extLst>
          </p:cNvPr>
          <p:cNvSpPr txBox="1"/>
          <p:nvPr/>
        </p:nvSpPr>
        <p:spPr>
          <a:xfrm>
            <a:off x="8331200" y="2484510"/>
            <a:ext cx="4078543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/>
            <a:r>
              <a:rPr lang="ar-SA" sz="2400" b="1" dirty="0">
                <a:solidFill>
                  <a:srgbClr val="000000"/>
                </a:solidFill>
              </a:rPr>
              <a:t>شارك تجربتك مع الغير</a:t>
            </a:r>
          </a:p>
          <a:p>
            <a:pPr rtl="1"/>
            <a:r>
              <a:rPr lang="ar-SA" sz="2400" dirty="0">
                <a:solidFill>
                  <a:srgbClr val="000000"/>
                </a:solidFill>
              </a:rPr>
              <a:t>انضم إلى مجتمع عالمي نشط، يكرّس جهوده لتحسين الجودة والمساءلة في قطاع العمل الإنساني.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DE29112-1C75-4240-803D-4425099F81AC}"/>
              </a:ext>
            </a:extLst>
          </p:cNvPr>
          <p:cNvSpPr txBox="1">
            <a:spLocks/>
          </p:cNvSpPr>
          <p:nvPr/>
        </p:nvSpPr>
        <p:spPr>
          <a:xfrm>
            <a:off x="2560325" y="8492326"/>
            <a:ext cx="8027031" cy="752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 anchorCtr="0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82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hangingPunct="1"/>
            <a:r>
              <a:rPr lang="en-GB" sz="32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Open Sans regular"/>
              </a:rPr>
              <a:t>spherestandards.org/</a:t>
            </a:r>
            <a:r>
              <a:rPr lang="en-GB" sz="3200" u="sng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Open Sans regular"/>
              </a:rPr>
              <a:t>ar</a:t>
            </a:r>
            <a:endParaRPr lang="en-US" sz="3200" u="sng" dirty="0">
              <a:solidFill>
                <a:schemeClr val="accent1">
                  <a:lumMod val="20000"/>
                  <a:lumOff val="80000"/>
                </a:schemeClr>
              </a:solidFill>
              <a:latin typeface="Open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6888423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A1F8F-474C-496F-8930-B048E159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82" y="625998"/>
            <a:ext cx="9426660" cy="912505"/>
          </a:xfrm>
        </p:spPr>
        <p:txBody>
          <a:bodyPr/>
          <a:lstStyle/>
          <a:p>
            <a:pPr algn="r" rtl="1"/>
            <a:r>
              <a:rPr lang="ar-SA" sz="4400" b="1" dirty="0">
                <a:solidFill>
                  <a:srgbClr val="000000"/>
                </a:solidFill>
                <a:latin typeface="Open Sans regular"/>
              </a:rPr>
              <a:t>طريقة جديدة للحصول على الدليل</a:t>
            </a:r>
            <a:endParaRPr lang="en-US" sz="4400" b="1" dirty="0">
              <a:solidFill>
                <a:srgbClr val="000000"/>
              </a:solidFill>
              <a:latin typeface="Open Sans regular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BFA83C-9241-4DB7-96F1-F07DFF34417E}"/>
              </a:ext>
            </a:extLst>
          </p:cNvPr>
          <p:cNvSpPr txBox="1">
            <a:spLocks/>
          </p:cNvSpPr>
          <p:nvPr/>
        </p:nvSpPr>
        <p:spPr>
          <a:xfrm>
            <a:off x="4396598" y="2034829"/>
            <a:ext cx="7520586" cy="2695036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800" b="1" kern="1200">
                <a:solidFill>
                  <a:srgbClr val="000000"/>
                </a:solidFill>
                <a:latin typeface="Tahoma"/>
                <a:ea typeface="+mn-ea"/>
                <a:cs typeface="Tahoma"/>
              </a:defRPr>
            </a:lvl1pPr>
            <a:lvl2pPr marL="541338" indent="-365125" algn="l" defTabSz="457200" rtl="0" eaLnBrk="1" latinLnBrk="0" hangingPunct="1">
              <a:spcBef>
                <a:spcPts val="1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000000"/>
                </a:solidFill>
                <a:latin typeface="Tahoma"/>
                <a:ea typeface="+mn-ea"/>
                <a:cs typeface="Tahoma"/>
              </a:defRPr>
            </a:lvl2pPr>
            <a:lvl3pPr marL="1082675" indent="-365125" algn="l" defTabSz="457200" rtl="0" eaLnBrk="1" latinLnBrk="0" hangingPunct="1">
              <a:spcBef>
                <a:spcPts val="1000"/>
              </a:spcBef>
              <a:buClr>
                <a:schemeClr val="tx2"/>
              </a:buClr>
              <a:buFont typeface="Lucida Grande"/>
              <a:buChar char="-"/>
              <a:defRPr sz="1600" kern="1200">
                <a:solidFill>
                  <a:srgbClr val="000000"/>
                </a:solidFill>
                <a:latin typeface="Tahoma"/>
                <a:ea typeface="+mn-ea"/>
                <a:cs typeface="Tahom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Lucida Sans Regular"/>
                <a:ea typeface="+mn-ea"/>
                <a:cs typeface="Lucida Sans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Lucida Sans Regular"/>
                <a:ea typeface="+mn-ea"/>
                <a:cs typeface="Lucida Sans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50230" rtl="1">
              <a:buClrTx/>
              <a:defRPr/>
            </a:pPr>
            <a:r>
              <a:rPr lang="ar-SA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الدليل التفاعلي</a:t>
            </a: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6394" indent="-406394" algn="r" defTabSz="650230" rtl="1">
              <a:buClrTx/>
              <a:buFont typeface="Arial" panose="020B0604020202020204" pitchFamily="34" charset="0"/>
              <a:buChar char="•"/>
              <a:defRPr/>
            </a:pPr>
            <a:r>
              <a:rPr lang="ar-SA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تم إطلاقه في 6 نوفمبر عبر الإنترنت للحصول على النسخة الإنجليزية من دليل 2018.</a:t>
            </a:r>
          </a:p>
          <a:p>
            <a:pPr marL="406394" indent="-406394" algn="r" defTabSz="650230" rtl="1">
              <a:buClrTx/>
              <a:buFont typeface="Arial" panose="020B0604020202020204" pitchFamily="34" charset="0"/>
              <a:buChar char="•"/>
              <a:defRPr/>
            </a:pPr>
            <a:r>
              <a:rPr lang="ar-SA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نظام حديث متدرج لإدارة المحتوى.</a:t>
            </a:r>
          </a:p>
          <a:p>
            <a:pPr marL="406394" indent="-406394" algn="r" defTabSz="650230" rtl="1">
              <a:buClrTx/>
              <a:buFont typeface="Arial" panose="020B0604020202020204" pitchFamily="34" charset="0"/>
              <a:buChar char="•"/>
              <a:defRPr/>
            </a:pPr>
            <a:r>
              <a:rPr lang="ar-SA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تصميم تفاعلي (يعمل على الهواتف)</a:t>
            </a:r>
          </a:p>
          <a:p>
            <a:pPr marL="406394" indent="-406394" algn="r" defTabSz="650230" rtl="1">
              <a:buClrTx/>
              <a:buFont typeface="Arial" panose="020B0604020202020204" pitchFamily="34" charset="0"/>
              <a:buChar char="•"/>
              <a:defRPr/>
            </a:pPr>
            <a:endParaRPr lang="en-GB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76285" lvl="1" indent="-406394" algn="r" defTabSz="650230" rtl="1">
              <a:spcBef>
                <a:spcPts val="1422"/>
              </a:spcBef>
              <a:buClrTx/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6394" indent="-406394" algn="r" defTabSz="650230" rtl="1">
              <a:buClrTx/>
              <a:buFont typeface="Arial" panose="020B0604020202020204" pitchFamily="34" charset="0"/>
              <a:buChar char="•"/>
              <a:defRPr/>
            </a:pPr>
            <a:endParaRPr lang="en-GB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6394" indent="-406394" algn="r" defTabSz="650230" rtl="1">
              <a:buClrTx/>
              <a:buFont typeface="Arial" panose="020B0604020202020204" pitchFamily="34" charset="0"/>
              <a:buChar char="•"/>
              <a:defRPr/>
            </a:pPr>
            <a:endParaRPr lang="en-GB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6394" indent="-406394" algn="r" defTabSz="650230" rtl="1">
              <a:buClrTx/>
              <a:buFont typeface="Arial" panose="020B0604020202020204" pitchFamily="34" charset="0"/>
              <a:buChar char="•"/>
              <a:defRPr/>
            </a:pPr>
            <a:endParaRPr lang="en-GB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34EA61-8CA2-46CE-9948-1090FF361DED}"/>
              </a:ext>
            </a:extLst>
          </p:cNvPr>
          <p:cNvSpPr txBox="1">
            <a:spLocks/>
          </p:cNvSpPr>
          <p:nvPr/>
        </p:nvSpPr>
        <p:spPr>
          <a:xfrm>
            <a:off x="4252098" y="4663008"/>
            <a:ext cx="7665086" cy="3474120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800" b="1" kern="1200">
                <a:solidFill>
                  <a:srgbClr val="000000"/>
                </a:solidFill>
                <a:latin typeface="Tahoma"/>
                <a:ea typeface="+mn-ea"/>
                <a:cs typeface="Tahoma"/>
              </a:defRPr>
            </a:lvl1pPr>
            <a:lvl2pPr marL="541338" indent="-365125" algn="l" defTabSz="457200" rtl="0" eaLnBrk="1" latinLnBrk="0" hangingPunct="1">
              <a:spcBef>
                <a:spcPts val="1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000000"/>
                </a:solidFill>
                <a:latin typeface="Tahoma"/>
                <a:ea typeface="+mn-ea"/>
                <a:cs typeface="Tahoma"/>
              </a:defRPr>
            </a:lvl2pPr>
            <a:lvl3pPr marL="1082675" indent="-365125" algn="l" defTabSz="457200" rtl="0" eaLnBrk="1" latinLnBrk="0" hangingPunct="1">
              <a:spcBef>
                <a:spcPts val="1000"/>
              </a:spcBef>
              <a:buClr>
                <a:schemeClr val="tx2"/>
              </a:buClr>
              <a:buFont typeface="Lucida Grande"/>
              <a:buChar char="-"/>
              <a:defRPr sz="1600" kern="1200">
                <a:solidFill>
                  <a:srgbClr val="000000"/>
                </a:solidFill>
                <a:latin typeface="Tahoma"/>
                <a:ea typeface="+mn-ea"/>
                <a:cs typeface="Tahom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Lucida Sans Regular"/>
                <a:ea typeface="+mn-ea"/>
                <a:cs typeface="Lucida Sans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Lucida Sans Regular"/>
                <a:ea typeface="+mn-ea"/>
                <a:cs typeface="Lucida Sans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50230" rtl="1">
              <a:buClrTx/>
              <a:defRPr/>
            </a:pPr>
            <a:r>
              <a:rPr lang="ar-SA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تحسينات لعام 2019</a:t>
            </a: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6394" indent="-406394" algn="r" defTabSz="650230" rtl="1">
              <a:buClrTx/>
              <a:buFont typeface="Arial" panose="020B0604020202020204" pitchFamily="34" charset="0"/>
              <a:buChar char="•"/>
              <a:defRPr/>
            </a:pPr>
            <a:r>
              <a:rPr lang="ar-SA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معلومات داعمة</a:t>
            </a:r>
          </a:p>
          <a:p>
            <a:pPr marL="406394" indent="-406394" algn="r" defTabSz="650230" rtl="1">
              <a:buClrTx/>
              <a:buFont typeface="Arial" panose="020B0604020202020204" pitchFamily="34" charset="0"/>
              <a:buChar char="•"/>
              <a:defRPr/>
            </a:pPr>
            <a:r>
              <a:rPr lang="ar-SA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تعليقات المستخدمين</a:t>
            </a:r>
          </a:p>
          <a:p>
            <a:pPr marL="406394" indent="-406394" algn="r" defTabSz="650230" rtl="1">
              <a:buClrTx/>
              <a:buFont typeface="Arial" panose="020B0604020202020204" pitchFamily="34" charset="0"/>
              <a:buChar char="•"/>
              <a:defRPr/>
            </a:pPr>
            <a:r>
              <a:rPr lang="ar-SA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أدلة متعددة (لأعضاء الشراكة في المعايير الإنسانية) </a:t>
            </a:r>
          </a:p>
          <a:p>
            <a:pPr marL="406394" indent="-406394" algn="r" defTabSz="650230" rtl="1">
              <a:buClrTx/>
              <a:buFont typeface="Arial" panose="020B0604020202020204" pitchFamily="34" charset="0"/>
              <a:buChar char="•"/>
              <a:defRPr/>
            </a:pPr>
            <a:r>
              <a:rPr lang="ar-SA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لغات متعددة (أكثر من 4 لغات)</a:t>
            </a:r>
          </a:p>
          <a:p>
            <a:pPr marL="406394" indent="-406394" algn="r" defTabSz="650230" rtl="1">
              <a:buClrTx/>
              <a:buFont typeface="Arial" panose="020B0604020202020204" pitchFamily="34" charset="0"/>
              <a:buChar char="•"/>
              <a:defRPr/>
            </a:pPr>
            <a:r>
              <a:rPr lang="ar-SA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دمج مع أنظمة اسفير الأخرى و</a:t>
            </a:r>
          </a:p>
          <a:p>
            <a:pPr marL="406394" indent="-406394" algn="r" defTabSz="650230" rtl="1">
              <a:buClrTx/>
              <a:buFont typeface="Arial" panose="020B0604020202020204" pitchFamily="34" charset="0"/>
              <a:buChar char="•"/>
              <a:defRPr/>
            </a:pPr>
            <a:r>
              <a:rPr lang="ar-SA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أنظمة الطرف الثالث</a:t>
            </a:r>
          </a:p>
          <a:p>
            <a:pPr marL="406394" indent="-406394" algn="r" defTabSz="650230" rtl="1">
              <a:buClrTx/>
              <a:buFont typeface="Arial" panose="020B0604020202020204" pitchFamily="34" charset="0"/>
              <a:buChar char="•"/>
              <a:defRPr/>
            </a:pPr>
            <a:r>
              <a:rPr lang="ar-SA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واجهة برمجة متطورة (</a:t>
            </a:r>
            <a:r>
              <a:rPr lang="en-US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GB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974630-B799-4B43-B2F8-AB562D020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941" y="1501548"/>
            <a:ext cx="3759135" cy="6628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6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767165" lon="20000630" rev="691877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84B2DD8-F229-454E-A9FF-F3755557D257}"/>
              </a:ext>
            </a:extLst>
          </p:cNvPr>
          <p:cNvSpPr txBox="1">
            <a:spLocks/>
          </p:cNvSpPr>
          <p:nvPr/>
        </p:nvSpPr>
        <p:spPr>
          <a:xfrm>
            <a:off x="2560325" y="8492326"/>
            <a:ext cx="8027031" cy="752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 anchorCtr="0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82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hangingPunct="1"/>
            <a:r>
              <a:rPr lang="en-GB" sz="3200" u="sng" dirty="0">
                <a:solidFill>
                  <a:schemeClr val="accent1"/>
                </a:solidFill>
                <a:latin typeface="Open Sans regular"/>
              </a:rPr>
              <a:t>handbook.spherestandards.org</a:t>
            </a:r>
            <a:endParaRPr lang="en-US" sz="3200" u="sng" dirty="0">
              <a:solidFill>
                <a:schemeClr val="accent1"/>
              </a:solidFill>
              <a:latin typeface="Open Sans regular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C3A27E12-1286-44D6-AB3A-EBF86736E300}"/>
              </a:ext>
            </a:extLst>
          </p:cNvPr>
          <p:cNvSpPr txBox="1">
            <a:spLocks/>
          </p:cNvSpPr>
          <p:nvPr/>
        </p:nvSpPr>
        <p:spPr>
          <a:xfrm>
            <a:off x="11796190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7AB5BD-D201-4E98-8B58-87F48E14445E}"/>
              </a:ext>
            </a:extLst>
          </p:cNvPr>
          <p:cNvSpPr/>
          <p:nvPr/>
        </p:nvSpPr>
        <p:spPr>
          <a:xfrm>
            <a:off x="314325" y="8329613"/>
            <a:ext cx="2128838" cy="112871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79202CE-CDE4-460B-9E2C-DDC0EF798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4659" y="8472488"/>
            <a:ext cx="1934532" cy="86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29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108FB3-4D3A-4266-8848-462839FFFE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17" t="-1" r="21" b="-1"/>
          <a:stretch/>
        </p:blipFill>
        <p:spPr>
          <a:xfrm>
            <a:off x="5271803" y="720424"/>
            <a:ext cx="6982307" cy="3510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8C8E35-8CC8-43A5-951B-830D2AEE5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83" y="2015868"/>
            <a:ext cx="3978941" cy="5721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 rtl="1">
              <a:lnSpc>
                <a:spcPct val="90000"/>
              </a:lnSpc>
              <a:spcBef>
                <a:spcPct val="0"/>
              </a:spcBef>
            </a:pPr>
            <a:r>
              <a:rPr lang="ar-SA" sz="6000" dirty="0">
                <a:solidFill>
                  <a:srgbClr val="000000"/>
                </a:solidFill>
                <a:latin typeface="Open Sans regular"/>
              </a:rPr>
              <a:t>دورة إلكترونية </a:t>
            </a:r>
            <a:r>
              <a:rPr lang="ar-SA" sz="6000" b="1" dirty="0">
                <a:solidFill>
                  <a:srgbClr val="000000"/>
                </a:solidFill>
                <a:latin typeface="Open Sans regular"/>
              </a:rPr>
              <a:t>جديدة</a:t>
            </a:r>
            <a:br>
              <a:rPr lang="ar-AE" sz="6000" b="1" dirty="0">
                <a:solidFill>
                  <a:srgbClr val="000000"/>
                </a:solidFill>
                <a:latin typeface="Open Sans regular"/>
              </a:rPr>
            </a:br>
            <a:r>
              <a:rPr lang="en-US" sz="6000" b="1" dirty="0">
                <a:solidFill>
                  <a:srgbClr val="000000"/>
                </a:solidFill>
                <a:latin typeface="Open Sans regular"/>
              </a:rPr>
              <a:t> </a:t>
            </a:r>
            <a:r>
              <a:rPr lang="ar-SA" sz="6000" b="1" dirty="0">
                <a:solidFill>
                  <a:srgbClr val="000000"/>
                </a:solidFill>
                <a:latin typeface="Open Sans regular"/>
              </a:rPr>
              <a:t>كيف تصبح من أبطال اسفير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3596" y="3251200"/>
            <a:ext cx="0" cy="325120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C250A-632B-4D63-9C14-E55AD5376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369" y="4133383"/>
            <a:ext cx="6820602" cy="43848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 defTabSz="914400" rtl="1">
              <a:lnSpc>
                <a:spcPct val="90000"/>
              </a:lnSpc>
              <a:buNone/>
            </a:pPr>
            <a:r>
              <a:rPr lang="ar-SA" sz="3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اعرف كيف يمكنك الترويج لاسفير ضمن شبكتك، وكيف يمكن لذلك أن يفيد الأشخاص المتضررين جراء الأزمات والكوارث الذين تعمل على خدمتهم. </a:t>
            </a:r>
            <a:endParaRPr lang="en-US" sz="36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r" defTabSz="914400" rtl="1">
              <a:lnSpc>
                <a:spcPct val="90000"/>
              </a:lnSpc>
              <a:buNone/>
            </a:pPr>
            <a:r>
              <a:rPr lang="ar-SA" sz="36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يمكن لأي شخص أن يصبح من أبطال اسفير من خلال أعماله ومن خلال تشجيع من يمتلكون سلطة التنفيذ.</a:t>
            </a:r>
            <a:endParaRPr lang="en-US" sz="36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B3D26D7-CBC6-4BD5-83F5-7CDFC54BE253}"/>
              </a:ext>
            </a:extLst>
          </p:cNvPr>
          <p:cNvSpPr txBox="1">
            <a:spLocks/>
          </p:cNvSpPr>
          <p:nvPr/>
        </p:nvSpPr>
        <p:spPr>
          <a:xfrm>
            <a:off x="2560325" y="8492326"/>
            <a:ext cx="8027031" cy="752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 anchorCtr="0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82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hangingPunct="1"/>
            <a:r>
              <a:rPr lang="en-GB" sz="3200" u="sng" dirty="0">
                <a:solidFill>
                  <a:schemeClr val="accent1"/>
                </a:solidFill>
                <a:latin typeface="Open Sans regular"/>
              </a:rPr>
              <a:t>learning.spherestandards.org</a:t>
            </a:r>
            <a:endParaRPr lang="en-US" sz="3200" u="sng" dirty="0">
              <a:solidFill>
                <a:schemeClr val="accent1"/>
              </a:solidFill>
              <a:latin typeface="Open Sans regular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51821D89-30ED-4870-91B5-A268F5F59412}"/>
              </a:ext>
            </a:extLst>
          </p:cNvPr>
          <p:cNvSpPr txBox="1">
            <a:spLocks/>
          </p:cNvSpPr>
          <p:nvPr/>
        </p:nvSpPr>
        <p:spPr>
          <a:xfrm>
            <a:off x="11796190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DEF2D-E9D3-43FB-B8C5-19F6EFCB3084}"/>
              </a:ext>
            </a:extLst>
          </p:cNvPr>
          <p:cNvSpPr/>
          <p:nvPr/>
        </p:nvSpPr>
        <p:spPr>
          <a:xfrm>
            <a:off x="0" y="922446"/>
            <a:ext cx="5271803" cy="142886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B50B27-388B-4CDF-8B69-F662CE7900D0}"/>
              </a:ext>
            </a:extLst>
          </p:cNvPr>
          <p:cNvSpPr/>
          <p:nvPr/>
        </p:nvSpPr>
        <p:spPr>
          <a:xfrm>
            <a:off x="314325" y="8329613"/>
            <a:ext cx="2128838" cy="112871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A5CF0DC-FA73-4484-BE67-B003AE6FDC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4659" y="8472488"/>
            <a:ext cx="1934532" cy="86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26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C6EE24-47A9-448E-B749-322BFF476A89}"/>
              </a:ext>
            </a:extLst>
          </p:cNvPr>
          <p:cNvSpPr/>
          <p:nvPr/>
        </p:nvSpPr>
        <p:spPr>
          <a:xfrm>
            <a:off x="0" y="0"/>
            <a:ext cx="13004799" cy="9753600"/>
          </a:xfrm>
          <a:prstGeom prst="rect">
            <a:avLst/>
          </a:prstGeom>
          <a:solidFill>
            <a:srgbClr val="00A585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722DD6-2674-4124-A9E2-C4E2EDD701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05" y="8454766"/>
            <a:ext cx="1785190" cy="8017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06C0C8-0675-45E0-BE81-1E17FA382570}"/>
              </a:ext>
            </a:extLst>
          </p:cNvPr>
          <p:cNvSpPr txBox="1"/>
          <p:nvPr/>
        </p:nvSpPr>
        <p:spPr>
          <a:xfrm>
            <a:off x="11805138" y="8575933"/>
            <a:ext cx="569067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Open Sans Regular"/>
              </a:rPr>
              <a:t>PAGE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7839B2-F06E-4649-A60D-05F28E206BAD}"/>
              </a:ext>
            </a:extLst>
          </p:cNvPr>
          <p:cNvCxnSpPr>
            <a:cxnSpLocks/>
          </p:cNvCxnSpPr>
          <p:nvPr/>
        </p:nvCxnSpPr>
        <p:spPr>
          <a:xfrm>
            <a:off x="11719413" y="8668402"/>
            <a:ext cx="0" cy="384048"/>
          </a:xfrm>
          <a:prstGeom prst="line">
            <a:avLst/>
          </a:prstGeom>
          <a:noFill/>
          <a:ln w="22225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7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816857" y="8809566"/>
            <a:ext cx="215789" cy="342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33</a:t>
            </a:fld>
            <a:endParaRPr dirty="0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716494CE-B975-4113-8EB0-D3E35CE14B98}"/>
              </a:ext>
            </a:extLst>
          </p:cNvPr>
          <p:cNvSpPr txBox="1">
            <a:spLocks/>
          </p:cNvSpPr>
          <p:nvPr/>
        </p:nvSpPr>
        <p:spPr>
          <a:xfrm>
            <a:off x="1270000" y="1181100"/>
            <a:ext cx="1046480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 fontScale="75000" lnSpcReduction="2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marL="274320" algn="r" rtl="1" hangingPunct="1"/>
            <a:r>
              <a:rPr lang="ar-SA" sz="3600" dirty="0"/>
              <a:t>مناقشة:</a:t>
            </a:r>
            <a:br>
              <a:rPr lang="ar-SA" sz="3600" dirty="0"/>
            </a:br>
            <a:r>
              <a:rPr lang="ar-SA" sz="6700" b="1" dirty="0"/>
              <a:t>تطور اسفير ومنتجاته</a:t>
            </a:r>
            <a:endParaRPr lang="ar-SA" sz="3600" b="1" dirty="0"/>
          </a:p>
        </p:txBody>
      </p:sp>
      <p:sp>
        <p:nvSpPr>
          <p:cNvPr id="12" name="Body">
            <a:extLst>
              <a:ext uri="{FF2B5EF4-FFF2-40B4-BE49-F238E27FC236}">
                <a16:creationId xmlns:a16="http://schemas.microsoft.com/office/drawing/2014/main" id="{01E71A19-6122-4857-8B58-2EC7C54C5DE5}"/>
              </a:ext>
            </a:extLst>
          </p:cNvPr>
          <p:cNvSpPr txBox="1">
            <a:spLocks/>
          </p:cNvSpPr>
          <p:nvPr/>
        </p:nvSpPr>
        <p:spPr>
          <a:xfrm>
            <a:off x="1618938" y="3107703"/>
            <a:ext cx="10197918" cy="4717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 lnSpcReduction="1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4447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8892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3337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37782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74320" indent="-285750" algn="r" rtl="1" hangingPunct="1">
              <a:buFont typeface="Arial" panose="020B0604020202020204" pitchFamily="34" charset="0"/>
              <a:buChar char="•"/>
            </a:pPr>
            <a:r>
              <a:rPr lang="ar-SA" sz="4000" dirty="0"/>
              <a:t>كيف يمكن أن يساعدك اسفير على </a:t>
            </a:r>
            <a:r>
              <a:rPr lang="ar-SA" sz="4000" b="1" dirty="0"/>
              <a:t>التعلم</a:t>
            </a:r>
            <a:r>
              <a:rPr lang="ar-SA" sz="4000" dirty="0"/>
              <a:t>؟</a:t>
            </a:r>
          </a:p>
          <a:p>
            <a:pPr marL="274320" indent="-285750" algn="r" rtl="1" hangingPunct="1">
              <a:buFont typeface="Arial" panose="020B0604020202020204" pitchFamily="34" charset="0"/>
              <a:buChar char="•"/>
            </a:pPr>
            <a:r>
              <a:rPr lang="ar-SA" sz="4000" dirty="0"/>
              <a:t>كيف يمكن أن يساعدك اسفير على </a:t>
            </a:r>
            <a:r>
              <a:rPr lang="ar-SA" sz="4000" b="1" dirty="0"/>
              <a:t>التنفيذ</a:t>
            </a:r>
            <a:r>
              <a:rPr lang="ar-SA" sz="4000" dirty="0"/>
              <a:t>؟</a:t>
            </a:r>
          </a:p>
          <a:p>
            <a:pPr marL="274320" indent="-285750" algn="r" rtl="1" hangingPunct="1">
              <a:buFont typeface="Arial" panose="020B0604020202020204" pitchFamily="34" charset="0"/>
              <a:buChar char="•"/>
            </a:pPr>
            <a:r>
              <a:rPr lang="ar-SA" sz="4000" dirty="0"/>
              <a:t>كيف يمكن أن يساعدك اسفير على </a:t>
            </a:r>
            <a:r>
              <a:rPr lang="ar-SA" sz="4000" b="1" dirty="0"/>
              <a:t>التواصل</a:t>
            </a:r>
            <a:r>
              <a:rPr lang="ar-SA" sz="4000" dirty="0"/>
              <a:t>؟</a:t>
            </a:r>
          </a:p>
          <a:p>
            <a:pPr marL="274320" indent="-285750" algn="r" rtl="1" hangingPunct="1">
              <a:buFont typeface="Arial" panose="020B0604020202020204" pitchFamily="34" charset="0"/>
              <a:buChar char="•"/>
            </a:pPr>
            <a:r>
              <a:rPr lang="ar-SA" sz="4000" dirty="0"/>
              <a:t>أي الطرق تستخدمها للوصول إلى الدليل؟</a:t>
            </a:r>
          </a:p>
          <a:p>
            <a:pPr marL="274320" indent="-285750" algn="r" rtl="1" hangingPunct="1">
              <a:buFont typeface="Arial" panose="020B0604020202020204" pitchFamily="34" charset="0"/>
              <a:buChar char="•"/>
            </a:pPr>
            <a:r>
              <a:rPr lang="ar-SA" sz="4000" dirty="0"/>
              <a:t>كيف ستساعد اسفير على مواصلة التطور ومواجهة التحديات في المستقبل؟ </a:t>
            </a:r>
          </a:p>
        </p:txBody>
      </p:sp>
    </p:spTree>
    <p:extLst>
      <p:ext uri="{BB962C8B-B14F-4D97-AF65-F5344CB8AC3E}">
        <p14:creationId xmlns:p14="http://schemas.microsoft.com/office/powerpoint/2010/main" val="2024040494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796190" y="8809566"/>
            <a:ext cx="215789" cy="342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643E3B-9A4E-4B0E-AB03-EAC691D1D1CB}"/>
              </a:ext>
            </a:extLst>
          </p:cNvPr>
          <p:cNvSpPr/>
          <p:nvPr/>
        </p:nvSpPr>
        <p:spPr>
          <a:xfrm>
            <a:off x="314325" y="8329613"/>
            <a:ext cx="2128838" cy="112871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BA30F69-B3C5-494D-B97F-E3D1EA5D5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4659" y="8472488"/>
            <a:ext cx="1934532" cy="86979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2A1B97-87F9-428B-B4CF-56C524432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813" y="453746"/>
            <a:ext cx="8826500" cy="8570129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DAC2B4A-F224-4C06-8B75-7E08275F64EE}"/>
              </a:ext>
            </a:extLst>
          </p:cNvPr>
          <p:cNvSpPr txBox="1">
            <a:spLocks/>
          </p:cNvSpPr>
          <p:nvPr/>
        </p:nvSpPr>
        <p:spPr>
          <a:xfrm>
            <a:off x="11805138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>
              <a:spcAft>
                <a:spcPts val="600"/>
              </a:spcAft>
            </a:pPr>
            <a:fld id="{86CB4B4D-7CA3-9044-876B-883B54F8677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553F06E1-0BD0-45D7-B165-D343A7B06D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79443" y="565439"/>
            <a:ext cx="3427146" cy="2117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 rtl="1">
              <a:lnSpc>
                <a:spcPct val="90000"/>
              </a:lnSpc>
              <a:spcBef>
                <a:spcPct val="0"/>
              </a:spcBef>
            </a:pPr>
            <a:r>
              <a:rPr lang="ar-SA" sz="4400" kern="1200" dirty="0">
                <a:solidFill>
                  <a:srgbClr val="000000"/>
                </a:solidFill>
              </a:rPr>
              <a:t>تحديات اليوم ودوافع تنقيح الدليل</a:t>
            </a:r>
            <a:endParaRPr lang="en-US" b="1" kern="1200" dirty="0">
              <a:solidFill>
                <a:srgbClr val="000000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797357-E23C-4380-9786-CB0158927498}"/>
              </a:ext>
            </a:extLst>
          </p:cNvPr>
          <p:cNvSpPr/>
          <p:nvPr/>
        </p:nvSpPr>
        <p:spPr>
          <a:xfrm>
            <a:off x="314325" y="8329613"/>
            <a:ext cx="2128838" cy="112871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E8D3EFB-A8BD-498A-9F29-9F048875E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4659" y="8472488"/>
            <a:ext cx="1934532" cy="86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9149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63A978-26FB-4E1C-8FBF-864BE51339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58" r="24243" b="4534"/>
          <a:stretch/>
        </p:blipFill>
        <p:spPr>
          <a:xfrm>
            <a:off x="40228" y="0"/>
            <a:ext cx="13004780" cy="9753590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724CD679-7405-4CD3-A92A-9469F279A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9342" y="456783"/>
            <a:ext cx="6117963" cy="8386479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Body"/>
          <p:cNvSpPr txBox="1">
            <a:spLocks noGrp="1"/>
          </p:cNvSpPr>
          <p:nvPr>
            <p:ph type="body" sz="half" idx="1"/>
          </p:nvPr>
        </p:nvSpPr>
        <p:spPr>
          <a:xfrm>
            <a:off x="822377" y="2534441"/>
            <a:ext cx="5446959" cy="635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 algn="r" rtl="1">
              <a:buFont typeface="Arial" panose="020B0604020202020204" pitchFamily="34" charset="0"/>
              <a:buChar char="•"/>
            </a:pPr>
            <a:r>
              <a:rPr lang="ar-AE" sz="4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الصراع السوري وأزمة اللاجئين</a:t>
            </a:r>
            <a:endParaRPr lang="en-US" sz="40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65138" lvl="5" indent="0" algn="r" rtl="1">
              <a:buNone/>
            </a:pPr>
            <a:r>
              <a:rPr lang="ar-AE" sz="2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قضايا الوصول، وبناء القدرات، والنزوح الممتد، وأمن المدنيين والعاملين في الإغاثة، إلخ</a:t>
            </a:r>
            <a:endParaRPr lang="en-US" sz="28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65138" lvl="5" indent="0" algn="r" rtl="1">
              <a:buNone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sym typeface="Wingdings" panose="05000000000000000000" pitchFamily="2" charset="2"/>
              </a:rPr>
              <a:t></a:t>
            </a:r>
            <a:r>
              <a:rPr lang="ar-AE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 مثال: المأوى والمستوطنات البشرية</a:t>
            </a:r>
            <a:endParaRPr lang="en-US" sz="2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algn="r" rtl="1">
              <a:buFont typeface="Arial" panose="020B0604020202020204" pitchFamily="34" charset="0"/>
              <a:buChar char="•"/>
            </a:pPr>
            <a:r>
              <a:rPr lang="ar-AE" sz="4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تفشي الإيبولا، والكوليرا والطاعون</a:t>
            </a:r>
            <a:endParaRPr lang="en-US" sz="40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65138" lvl="5" indent="0" algn="r" rtl="1">
              <a:buNone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sym typeface="Wingdings" panose="05000000000000000000" pitchFamily="2" charset="2"/>
              </a:rPr>
              <a:t></a:t>
            </a:r>
            <a:r>
              <a:rPr lang="ar-AE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مثال: المياه والإصحاح والنهوض بالنظافة</a:t>
            </a:r>
            <a:endParaRPr lang="en-US" sz="4000" kern="1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EC8ACE-4C8C-4DC3-B2A7-5409AEAA5640}"/>
              </a:ext>
            </a:extLst>
          </p:cNvPr>
          <p:cNvSpPr txBox="1"/>
          <p:nvPr/>
        </p:nvSpPr>
        <p:spPr>
          <a:xfrm>
            <a:off x="10716228" y="8975826"/>
            <a:ext cx="182101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Ben Parker/IRIN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0024AFAD-F448-4C10-BF3C-BA29410813CA}"/>
              </a:ext>
            </a:extLst>
          </p:cNvPr>
          <p:cNvSpPr txBox="1">
            <a:spLocks/>
          </p:cNvSpPr>
          <p:nvPr/>
        </p:nvSpPr>
        <p:spPr>
          <a:xfrm>
            <a:off x="628922" y="961137"/>
            <a:ext cx="5176789" cy="1573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r" defTabSz="914400" rtl="1" hangingPunct="1">
              <a:lnSpc>
                <a:spcPct val="90000"/>
              </a:lnSpc>
              <a:spcBef>
                <a:spcPct val="0"/>
              </a:spcBef>
            </a:pPr>
            <a:r>
              <a:rPr lang="ar-SA" sz="6000" kern="1200" dirty="0">
                <a:solidFill>
                  <a:srgbClr val="000000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التعلم والأدلة الجديدة</a:t>
            </a:r>
            <a:endParaRPr lang="en-US" sz="6000" kern="1200" dirty="0">
              <a:solidFill>
                <a:srgbClr val="000000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79504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Straight Arrow Connector 127" hidden="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9008" y="3294549"/>
            <a:ext cx="48768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Body"/>
          <p:cNvSpPr txBox="1">
            <a:spLocks noGrp="1"/>
          </p:cNvSpPr>
          <p:nvPr>
            <p:ph type="body" sz="half" idx="1"/>
          </p:nvPr>
        </p:nvSpPr>
        <p:spPr>
          <a:xfrm>
            <a:off x="481298" y="2743206"/>
            <a:ext cx="7138702" cy="5989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920240" lvl="1" indent="-457200" algn="r" rtl="1">
              <a:buFont typeface="Arial" panose="020B0604020202020204" pitchFamily="34" charset="0"/>
              <a:buChar char="•"/>
            </a:pPr>
            <a:r>
              <a:rPr lang="ar-AE" sz="3300" dirty="0">
                <a:solidFill>
                  <a:srgbClr val="000000"/>
                </a:solidFill>
                <a:latin typeface="Open Sans Regular"/>
              </a:rPr>
              <a:t>أزمات ممتدة، ومعقدة، ومتكررة</a:t>
            </a:r>
            <a:endParaRPr lang="en-US" sz="3300" dirty="0">
              <a:solidFill>
                <a:srgbClr val="000000"/>
              </a:solidFill>
              <a:latin typeface="Open Sans Regular"/>
            </a:endParaRPr>
          </a:p>
          <a:p>
            <a:pPr marL="1828800" lvl="0" indent="-457200" algn="r" rtl="1">
              <a:buFont typeface="Arial" panose="020B0604020202020204" pitchFamily="34" charset="0"/>
              <a:buChar char="•"/>
            </a:pPr>
            <a:r>
              <a:rPr lang="ar-AE" sz="3300" dirty="0">
                <a:solidFill>
                  <a:srgbClr val="000000"/>
                </a:solidFill>
                <a:latin typeface="Open Sans Regular"/>
              </a:rPr>
              <a:t>البيئات الحضرية في مقابل البيئات الريفية والمستوطنات المجتمعية</a:t>
            </a:r>
            <a:endParaRPr lang="en-US" sz="3300" dirty="0">
              <a:solidFill>
                <a:srgbClr val="000000"/>
              </a:solidFill>
              <a:latin typeface="Open Sans Regular"/>
            </a:endParaRPr>
          </a:p>
          <a:p>
            <a:pPr marL="1463040" indent="-457200" algn="r" rtl="1">
              <a:buFont typeface="Arial" panose="020B0604020202020204" pitchFamily="34" charset="0"/>
              <a:buChar char="•"/>
            </a:pPr>
            <a:r>
              <a:rPr lang="ar-AE" sz="3300" dirty="0">
                <a:solidFill>
                  <a:srgbClr val="000000"/>
                </a:solidFill>
                <a:latin typeface="Open Sans Regular"/>
              </a:rPr>
              <a:t>بيئات عمل تشهد تنوع متنامي في الجهات التنفيذية</a:t>
            </a:r>
            <a:endParaRPr lang="en-US" sz="3300" kern="1200" dirty="0">
              <a:solidFill>
                <a:srgbClr val="000000"/>
              </a:solidFill>
              <a:latin typeface="Open Sans Regular"/>
              <a:ea typeface="+mn-ea"/>
              <a:cs typeface="+mn-cs"/>
            </a:endParaRPr>
          </a:p>
          <a:p>
            <a:pPr marL="822960" indent="-228600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300" kern="1200" dirty="0">
              <a:solidFill>
                <a:srgbClr val="000000"/>
              </a:solidFill>
              <a:latin typeface="Open Sans Regular"/>
              <a:ea typeface="+mn-ea"/>
              <a:cs typeface="+mn-cs"/>
            </a:endParaRPr>
          </a:p>
          <a:p>
            <a:pPr marL="640080" indent="-228600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AE" sz="3300" kern="1200" dirty="0">
                <a:solidFill>
                  <a:srgbClr val="000000"/>
                </a:solidFill>
                <a:latin typeface="Open Sans Regular"/>
                <a:ea typeface="+mn-ea"/>
                <a:cs typeface="+mn-cs"/>
              </a:rPr>
              <a:t>التغير المناخي والأثر البيئي في الاستجابة الإنسانية.</a:t>
            </a:r>
            <a:endParaRPr lang="en-US" sz="3300" kern="1200" dirty="0">
              <a:solidFill>
                <a:srgbClr val="000000"/>
              </a:solidFill>
              <a:highlight>
                <a:srgbClr val="FFFF00"/>
              </a:highlight>
              <a:latin typeface="Open Sans Regular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4D8727-F4F1-46D8-964E-03D0A1F82F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70" r="26044" b="-1"/>
          <a:stretch/>
        </p:blipFill>
        <p:spPr>
          <a:xfrm>
            <a:off x="6270772" y="10"/>
            <a:ext cx="6734026" cy="9753585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C54100-CB6D-4FC9-906B-56F49954AE1A}"/>
              </a:ext>
            </a:extLst>
          </p:cNvPr>
          <p:cNvSpPr txBox="1"/>
          <p:nvPr/>
        </p:nvSpPr>
        <p:spPr>
          <a:xfrm>
            <a:off x="8645442" y="329492"/>
            <a:ext cx="4105291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Benjamin Suomela/Finnish Red Cross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B7A463FC-BA7B-4B58-96ED-FF97AA29274D}"/>
              </a:ext>
            </a:extLst>
          </p:cNvPr>
          <p:cNvSpPr txBox="1">
            <a:spLocks/>
          </p:cNvSpPr>
          <p:nvPr/>
        </p:nvSpPr>
        <p:spPr>
          <a:xfrm>
            <a:off x="699008" y="715140"/>
            <a:ext cx="5193792" cy="136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r" defTabSz="914400" rtl="1" hangingPunct="1">
              <a:lnSpc>
                <a:spcPct val="90000"/>
              </a:lnSpc>
              <a:spcBef>
                <a:spcPct val="0"/>
              </a:spcBef>
            </a:pPr>
            <a:r>
              <a:rPr lang="ar-SA" sz="6600" kern="1200" dirty="0">
                <a:solidFill>
                  <a:srgbClr val="000000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بيئات عمل متغيرة</a:t>
            </a:r>
            <a:endParaRPr lang="en-US" sz="6600" kern="1200" dirty="0">
              <a:solidFill>
                <a:srgbClr val="000000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BE1B20-B369-4C5A-9E9A-75E194743BFE}"/>
              </a:ext>
            </a:extLst>
          </p:cNvPr>
          <p:cNvCxnSpPr>
            <a:cxnSpLocks/>
          </p:cNvCxnSpPr>
          <p:nvPr/>
        </p:nvCxnSpPr>
        <p:spPr>
          <a:xfrm>
            <a:off x="1016000" y="6235670"/>
            <a:ext cx="5644244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7AE11F-06C5-4E9D-A2FF-52C4763AF311}"/>
              </a:ext>
            </a:extLst>
          </p:cNvPr>
          <p:cNvCxnSpPr>
            <a:cxnSpLocks/>
          </p:cNvCxnSpPr>
          <p:nvPr/>
        </p:nvCxnSpPr>
        <p:spPr>
          <a:xfrm>
            <a:off x="882958" y="2331327"/>
            <a:ext cx="4876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85B9288-C50D-4A5C-A5AB-F598391A8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4659" y="8472488"/>
            <a:ext cx="1934532" cy="86979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6C395F0F-77DA-42E3-AA2B-E519D5BF04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17000"/>
          <a:stretch/>
        </p:blipFill>
        <p:spPr>
          <a:xfrm>
            <a:off x="4982" y="7459"/>
            <a:ext cx="12994836" cy="97461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9F597B-4F32-487E-99C1-551A01631F8A}"/>
              </a:ext>
            </a:extLst>
          </p:cNvPr>
          <p:cNvSpPr txBox="1"/>
          <p:nvPr/>
        </p:nvSpPr>
        <p:spPr>
          <a:xfrm>
            <a:off x="10716228" y="8975826"/>
            <a:ext cx="182101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Ben Parker/IRIN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AB0BAD-9E3F-4B9A-AF9A-FB3AC65D09B6}"/>
              </a:ext>
            </a:extLst>
          </p:cNvPr>
          <p:cNvSpPr/>
          <p:nvPr/>
        </p:nvSpPr>
        <p:spPr>
          <a:xfrm>
            <a:off x="6419277" y="456782"/>
            <a:ext cx="6117963" cy="8386479"/>
          </a:xfrm>
          <a:prstGeom prst="rect">
            <a:avLst/>
          </a:prstGeom>
          <a:solidFill>
            <a:schemeClr val="tx1">
              <a:lumMod val="20000"/>
              <a:lumOff val="80000"/>
              <a:alpha val="86000"/>
            </a:schemeClr>
          </a:solidFill>
          <a:ln>
            <a:noFill/>
          </a:ln>
          <a:effectLst>
            <a:outerShdw blurRad="2032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14" name="Body">
            <a:extLst>
              <a:ext uri="{FF2B5EF4-FFF2-40B4-BE49-F238E27FC236}">
                <a16:creationId xmlns:a16="http://schemas.microsoft.com/office/drawing/2014/main" id="{2B2C2FFB-5366-4C78-98C4-719C0E51D1F0}"/>
              </a:ext>
            </a:extLst>
          </p:cNvPr>
          <p:cNvSpPr txBox="1">
            <a:spLocks/>
          </p:cNvSpPr>
          <p:nvPr/>
        </p:nvSpPr>
        <p:spPr>
          <a:xfrm>
            <a:off x="6800917" y="3379857"/>
            <a:ext cx="5446959" cy="5273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4447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8892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3337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37782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74320" algn="r" defTabSz="914400" rtl="1" hangingPunct="1">
              <a:lnSpc>
                <a:spcPct val="90000"/>
              </a:lnSpc>
            </a:pPr>
            <a:r>
              <a:rPr lang="ar-SA" sz="4400" kern="1200" dirty="0">
                <a:solidFill>
                  <a:srgbClr val="000000"/>
                </a:solidFill>
                <a:latin typeface="Open Sans Regular"/>
                <a:ea typeface="+mn-ea"/>
                <a:cs typeface="+mn-cs"/>
              </a:rPr>
              <a:t>برامج قائمة على السوق، بما في ذلك التحويلات النقدية، وغيرها من خيارات المساعدة.</a:t>
            </a:r>
          </a:p>
          <a:p>
            <a:pPr marL="1379538" indent="-649288" algn="r" defTabSz="914400" rtl="1" hangingPunct="1">
              <a:lnSpc>
                <a:spcPct val="90000"/>
              </a:lnSpc>
            </a:pPr>
            <a:r>
              <a:rPr lang="en-US" sz="4400" kern="1200" dirty="0">
                <a:solidFill>
                  <a:srgbClr val="000000"/>
                </a:solidFill>
                <a:latin typeface="Open Sans Regular"/>
                <a:ea typeface="+mn-ea"/>
                <a:cs typeface="+mn-cs"/>
              </a:rPr>
              <a:t> </a:t>
            </a:r>
            <a:r>
              <a:rPr lang="en-US" sz="4400" kern="1200" dirty="0">
                <a:solidFill>
                  <a:srgbClr val="000000"/>
                </a:solidFill>
                <a:latin typeface="Open Sans Regular"/>
                <a:ea typeface="+mn-ea"/>
                <a:cs typeface="+mn-cs"/>
                <a:sym typeface="Wingdings" panose="05000000000000000000" pitchFamily="2" charset="2"/>
              </a:rPr>
              <a:t></a:t>
            </a:r>
            <a:r>
              <a:rPr lang="ar-SA" sz="4400" kern="1200" dirty="0">
                <a:solidFill>
                  <a:srgbClr val="000000"/>
                </a:solidFill>
                <a:latin typeface="Open Sans Regular"/>
                <a:ea typeface="+mn-ea"/>
                <a:cs typeface="+mn-cs"/>
              </a:rPr>
              <a:t>الانعكاسات على الحماية، والمساءلة، ومراقبة الجودة.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1D25B1DE-7EBE-4C1B-A8AE-708C2F66C77D}"/>
              </a:ext>
            </a:extLst>
          </p:cNvPr>
          <p:cNvSpPr txBox="1">
            <a:spLocks/>
          </p:cNvSpPr>
          <p:nvPr/>
        </p:nvSpPr>
        <p:spPr>
          <a:xfrm>
            <a:off x="6802624" y="1210135"/>
            <a:ext cx="5193792" cy="200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r" defTabSz="914400" rtl="1" hangingPunct="1">
              <a:lnSpc>
                <a:spcPct val="90000"/>
              </a:lnSpc>
              <a:spcBef>
                <a:spcPct val="0"/>
              </a:spcBef>
            </a:pPr>
            <a:r>
              <a:rPr lang="ar-SA" sz="5400" kern="1200" dirty="0">
                <a:solidFill>
                  <a:srgbClr val="000000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تغييرات جوهرية على سبل تقديم المساعدات</a:t>
            </a:r>
            <a:endParaRPr lang="en-US" sz="5400" kern="1200" dirty="0">
              <a:solidFill>
                <a:srgbClr val="000000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6435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"/>
          <p:cNvSpPr txBox="1">
            <a:spLocks noGrp="1"/>
          </p:cNvSpPr>
          <p:nvPr>
            <p:ph type="title"/>
          </p:nvPr>
        </p:nvSpPr>
        <p:spPr>
          <a:xfrm>
            <a:off x="669980" y="690308"/>
            <a:ext cx="5193792" cy="2286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 rtl="1">
              <a:lnSpc>
                <a:spcPct val="90000"/>
              </a:lnSpc>
              <a:spcBef>
                <a:spcPct val="0"/>
              </a:spcBef>
            </a:pPr>
            <a:r>
              <a:rPr lang="ar-SA" sz="5400" kern="1200" dirty="0">
                <a:solidFill>
                  <a:srgbClr val="000000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المشاركة المجتمعية والمساءلة</a:t>
            </a:r>
            <a:endParaRPr lang="en-US" sz="5400" kern="1200" dirty="0">
              <a:solidFill>
                <a:srgbClr val="000000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cxnSp>
        <p:nvCxnSpPr>
          <p:cNvPr id="138" name="Straight Arrow Connector 137" hidden="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9008" y="3294549"/>
            <a:ext cx="48768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Body"/>
          <p:cNvSpPr txBox="1">
            <a:spLocks noGrp="1"/>
          </p:cNvSpPr>
          <p:nvPr>
            <p:ph type="body" sz="half" idx="1"/>
          </p:nvPr>
        </p:nvSpPr>
        <p:spPr>
          <a:xfrm>
            <a:off x="443103" y="3389092"/>
            <a:ext cx="7539755" cy="508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011680" indent="-228600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4400" kern="1200" dirty="0">
                <a:solidFill>
                  <a:srgbClr val="000000"/>
                </a:solidFill>
                <a:latin typeface="Open Sans Regular"/>
                <a:ea typeface="+mn-ea"/>
                <a:cs typeface="+mn-cs"/>
              </a:rPr>
              <a:t>اهتمام متجدد بالمساءلة مع مزيد من التعلم</a:t>
            </a:r>
          </a:p>
          <a:p>
            <a:pPr marL="1645920" indent="-228600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4400" kern="1200" dirty="0">
                <a:solidFill>
                  <a:srgbClr val="000000"/>
                </a:solidFill>
                <a:latin typeface="Open Sans Regular"/>
                <a:ea typeface="+mn-ea"/>
                <a:cs typeface="+mn-cs"/>
              </a:rPr>
              <a:t>المشاركة</a:t>
            </a:r>
          </a:p>
          <a:p>
            <a:pPr marL="1371600" indent="-228600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4400" kern="1200" dirty="0">
                <a:solidFill>
                  <a:srgbClr val="000000"/>
                </a:solidFill>
                <a:latin typeface="Open Sans Regular"/>
                <a:ea typeface="+mn-ea"/>
                <a:cs typeface="+mn-cs"/>
              </a:rPr>
              <a:t>دعم الجهات المحلية</a:t>
            </a:r>
          </a:p>
          <a:p>
            <a:pPr marL="1005840" indent="-228600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4400" kern="1200" dirty="0">
                <a:solidFill>
                  <a:srgbClr val="000000"/>
                </a:solidFill>
                <a:latin typeface="Open Sans Regular"/>
                <a:ea typeface="+mn-ea"/>
                <a:cs typeface="+mn-cs"/>
              </a:rPr>
              <a:t>العمل مع السلطات المحلية</a:t>
            </a:r>
          </a:p>
          <a:p>
            <a:pPr marL="548640" indent="-228600" algn="r" defTabSz="914400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SA" sz="4400" kern="1200" dirty="0">
                <a:solidFill>
                  <a:srgbClr val="000000"/>
                </a:solidFill>
                <a:latin typeface="Open Sans Regular"/>
                <a:ea typeface="+mn-ea"/>
                <a:cs typeface="+mn-cs"/>
              </a:rPr>
              <a:t>المعيار الإنساني الأساسي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A12011-E0BB-4988-BEE1-4243428C7A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40" r="27874" b="-1"/>
          <a:stretch/>
        </p:blipFill>
        <p:spPr>
          <a:xfrm>
            <a:off x="6270772" y="10"/>
            <a:ext cx="6734026" cy="975359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C1E92B-AA47-476E-9468-9220D3A9A63B}"/>
              </a:ext>
            </a:extLst>
          </p:cNvPr>
          <p:cNvSpPr txBox="1"/>
          <p:nvPr/>
        </p:nvSpPr>
        <p:spPr>
          <a:xfrm>
            <a:off x="10885210" y="8945945"/>
            <a:ext cx="168315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A.J. Ghani/IFRC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335D1F-7BD5-4B35-BFC1-BE88B7FB5808}"/>
              </a:ext>
            </a:extLst>
          </p:cNvPr>
          <p:cNvCxnSpPr>
            <a:cxnSpLocks/>
          </p:cNvCxnSpPr>
          <p:nvPr/>
        </p:nvCxnSpPr>
        <p:spPr>
          <a:xfrm>
            <a:off x="699008" y="2831868"/>
            <a:ext cx="4876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3E3240FA-B894-4FCE-BBF3-A7DC29C0F8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4659" y="8472488"/>
            <a:ext cx="1934532" cy="86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2457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: Top Corners Rounded 127">
            <a:extLst>
              <a:ext uri="{FF2B5EF4-FFF2-40B4-BE49-F238E27FC236}">
                <a16:creationId xmlns:a16="http://schemas.microsoft.com/office/drawing/2014/main" id="{B1E3044D-AD17-4052-A453-8AA654EFA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198112" y="2282370"/>
            <a:ext cx="8424516" cy="5188860"/>
          </a:xfrm>
          <a:prstGeom prst="round2SameRect">
            <a:avLst>
              <a:gd name="adj1" fmla="val 3762"/>
              <a:gd name="adj2" fmla="val 0"/>
            </a:avLst>
          </a:prstGeom>
          <a:solidFill>
            <a:srgbClr val="1A3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A33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Title"/>
          <p:cNvSpPr txBox="1">
            <a:spLocks noGrp="1"/>
          </p:cNvSpPr>
          <p:nvPr>
            <p:ph type="title"/>
          </p:nvPr>
        </p:nvSpPr>
        <p:spPr>
          <a:xfrm>
            <a:off x="8316800" y="1180180"/>
            <a:ext cx="4104407" cy="2452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 rtl="1">
              <a:lnSpc>
                <a:spcPct val="90000"/>
              </a:lnSpc>
              <a:spcBef>
                <a:spcPct val="0"/>
              </a:spcBef>
            </a:pPr>
            <a:r>
              <a:rPr lang="ar-SA" sz="72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استخدام الدليل</a:t>
            </a:r>
            <a:endParaRPr lang="en-US" sz="6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1" name="Round Single Corner Rectangle 24">
            <a:extLst>
              <a:ext uri="{FF2B5EF4-FFF2-40B4-BE49-F238E27FC236}">
                <a16:creationId xmlns:a16="http://schemas.microsoft.com/office/drawing/2014/main" id="{81289F98-975F-4EB2-9553-8E1A9946B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99527" y="1375703"/>
            <a:ext cx="3780073" cy="2835055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>
            <a:solidFill>
              <a:srgbClr val="00A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Round Single Corner Rectangle 25">
            <a:extLst>
              <a:ext uri="{FF2B5EF4-FFF2-40B4-BE49-F238E27FC236}">
                <a16:creationId xmlns:a16="http://schemas.microsoft.com/office/drawing/2014/main" id="{EBA7E638-205A-4579-864F-125BAC629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492859" y="5362301"/>
            <a:ext cx="3780073" cy="2835055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>
            <a:solidFill>
              <a:srgbClr val="00A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ound Single Corner Rectangle 22" hidden="1">
            <a:extLst>
              <a:ext uri="{FF2B5EF4-FFF2-40B4-BE49-F238E27FC236}">
                <a16:creationId xmlns:a16="http://schemas.microsoft.com/office/drawing/2014/main" id="{1F564BCF-97B6-4D86-94EE-DD1B587F2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5368" y="1849274"/>
            <a:ext cx="2125494" cy="2833994"/>
          </a:xfrm>
          <a:prstGeom prst="round1Rect">
            <a:avLst>
              <a:gd name="adj" fmla="val 11295"/>
            </a:avLst>
          </a:prstGeom>
          <a:solidFill>
            <a:srgbClr val="786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Round Single Corner Rectangle 23" hidden="1">
            <a:extLst>
              <a:ext uri="{FF2B5EF4-FFF2-40B4-BE49-F238E27FC236}">
                <a16:creationId xmlns:a16="http://schemas.microsoft.com/office/drawing/2014/main" id="{54600AC1-F146-4567-9C5E-A96D6D349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373764" y="4889792"/>
            <a:ext cx="2433327" cy="3244437"/>
          </a:xfrm>
          <a:prstGeom prst="round1Rect">
            <a:avLst>
              <a:gd name="adj" fmla="val 11295"/>
            </a:avLst>
          </a:prstGeom>
          <a:solidFill>
            <a:srgbClr val="786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2" name="Body"/>
          <p:cNvSpPr txBox="1">
            <a:spLocks noGrp="1"/>
          </p:cNvSpPr>
          <p:nvPr>
            <p:ph type="body" sz="half" idx="1"/>
          </p:nvPr>
        </p:nvSpPr>
        <p:spPr>
          <a:xfrm>
            <a:off x="8183024" y="3879094"/>
            <a:ext cx="4553262" cy="4527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4300" dirty="0">
                <a:solidFill>
                  <a:schemeClr val="bg1"/>
                </a:solidFill>
                <a:latin typeface="Open Sans Regular"/>
              </a:rPr>
              <a:t>منصات متعددة</a:t>
            </a:r>
          </a:p>
          <a:p>
            <a:pPr marL="290513" algn="r" rtl="1"/>
            <a:r>
              <a:rPr lang="ar-SA" sz="4300" dirty="0">
                <a:solidFill>
                  <a:schemeClr val="bg1"/>
                </a:solidFill>
                <a:latin typeface="Open Sans Regular"/>
              </a:rPr>
              <a:t>"كيفية الحصول عليه؟" نتائج المسح وتطبيق شراكة المعايير الإنسانية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4300" dirty="0">
                <a:solidFill>
                  <a:schemeClr val="bg1"/>
                </a:solidFill>
                <a:latin typeface="Open Sans Regular"/>
              </a:rPr>
              <a:t>مجموعة متنوعة من المستخدمين  </a:t>
            </a:r>
          </a:p>
          <a:p>
            <a:pPr marL="290513" algn="r" rtl="1"/>
            <a:r>
              <a:rPr lang="ar-SA" sz="4300" dirty="0">
                <a:solidFill>
                  <a:schemeClr val="bg1"/>
                </a:solidFill>
                <a:latin typeface="Open Sans Regular"/>
              </a:rPr>
              <a:t>"من الذي يستخدم الدليل؟" نتائج المسح</a:t>
            </a:r>
          </a:p>
        </p:txBody>
      </p:sp>
      <p:sp>
        <p:nvSpPr>
          <p:cNvPr id="145" name="Rectangle: Top Corners Rounded 137">
            <a:extLst>
              <a:ext uri="{FF2B5EF4-FFF2-40B4-BE49-F238E27FC236}">
                <a16:creationId xmlns:a16="http://schemas.microsoft.com/office/drawing/2014/main" id="{2854001E-6E9D-464A-9B65-A4012F7B3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525243" y="2339698"/>
            <a:ext cx="7977809" cy="5074195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0" name="Straight Connector 139" hidden="1">
            <a:extLst>
              <a:ext uri="{FF2B5EF4-FFF2-40B4-BE49-F238E27FC236}">
                <a16:creationId xmlns:a16="http://schemas.microsoft.com/office/drawing/2014/main" id="{62C9802A-EFBD-41D4-894F-AFD985DBA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83100" y="4062721"/>
            <a:ext cx="1703953" cy="0"/>
          </a:xfrm>
          <a:prstGeom prst="line">
            <a:avLst/>
          </a:prstGeom>
          <a:ln w="508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7E5515F-751C-42E5-876D-128F4766805B}"/>
              </a:ext>
            </a:extLst>
          </p:cNvPr>
          <p:cNvSpPr txBox="1"/>
          <p:nvPr/>
        </p:nvSpPr>
        <p:spPr>
          <a:xfrm>
            <a:off x="595086" y="5066538"/>
            <a:ext cx="3212005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 rtl="1"/>
            <a:r>
              <a:rPr lang="ar-SA" sz="2400" dirty="0">
                <a:solidFill>
                  <a:srgbClr val="004386"/>
                </a:solidFill>
              </a:rPr>
              <a:t>المنظمات غير الحكومية الدولية</a:t>
            </a:r>
          </a:p>
          <a:p>
            <a:pPr algn="r" rtl="1"/>
            <a:r>
              <a:rPr lang="ar-SA" sz="2400" dirty="0">
                <a:solidFill>
                  <a:srgbClr val="51BA5B"/>
                </a:solidFill>
              </a:rPr>
              <a:t>المنظمات غير الحكومية الوطنية/ المحلية والصليب الأحمر /الهلال الأحمر</a:t>
            </a:r>
          </a:p>
          <a:p>
            <a:pPr algn="r" rtl="1"/>
            <a:r>
              <a:rPr lang="ar-SA" sz="2400" dirty="0">
                <a:solidFill>
                  <a:srgbClr val="C70F3F"/>
                </a:solidFill>
              </a:rPr>
              <a:t>الحكومة، والدفاع المدني والخدمة الوطنية</a:t>
            </a:r>
          </a:p>
          <a:p>
            <a:pPr algn="r" rtl="1"/>
            <a:r>
              <a:rPr lang="ar-SA" sz="2400" dirty="0">
                <a:solidFill>
                  <a:srgbClr val="00AEEF"/>
                </a:solidFill>
              </a:rPr>
              <a:t>الأمم المتحدة والوكالات الحكومية الدولية</a:t>
            </a:r>
          </a:p>
          <a:p>
            <a:pPr algn="r" rtl="1"/>
            <a:r>
              <a:rPr lang="ar-SA" sz="2400" dirty="0">
                <a:solidFill>
                  <a:srgbClr val="F58220"/>
                </a:solidFill>
              </a:rPr>
              <a:t>أخرى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126501-BC13-44B3-8538-B97C437902F3}"/>
              </a:ext>
            </a:extLst>
          </p:cNvPr>
          <p:cNvCxnSpPr/>
          <p:nvPr/>
        </p:nvCxnSpPr>
        <p:spPr>
          <a:xfrm>
            <a:off x="10476696" y="3566231"/>
            <a:ext cx="1828800" cy="0"/>
          </a:xfrm>
          <a:prstGeom prst="line">
            <a:avLst/>
          </a:prstGeom>
          <a:ln w="38100">
            <a:solidFill>
              <a:srgbClr val="A6A6A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Image result for hsp app logo">
            <a:extLst>
              <a:ext uri="{FF2B5EF4-FFF2-40B4-BE49-F238E27FC236}">
                <a16:creationId xmlns:a16="http://schemas.microsoft.com/office/drawing/2014/main" id="{F393B0BA-7131-48B2-8BDF-6E26ECF22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1" t="15193" r="31610" b="14862"/>
          <a:stretch/>
        </p:blipFill>
        <p:spPr bwMode="auto">
          <a:xfrm>
            <a:off x="3939451" y="2494375"/>
            <a:ext cx="2266477" cy="226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725E5C8-E3FD-407A-911A-D876FCC01D95}"/>
              </a:ext>
            </a:extLst>
          </p:cNvPr>
          <p:cNvSpPr/>
          <p:nvPr/>
        </p:nvSpPr>
        <p:spPr>
          <a:xfrm>
            <a:off x="314325" y="8329613"/>
            <a:ext cx="2128838" cy="112871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0884049-631C-401A-85E2-1ECA7896B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4659" y="8472488"/>
            <a:ext cx="1934532" cy="8697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12F96A-040B-466F-8F1E-BAFF7010F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2785" y="5497433"/>
            <a:ext cx="2487692" cy="25591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096A6B-62CA-4770-B871-43F8353A6A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4629" y="1102762"/>
            <a:ext cx="2299997" cy="338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1209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A5A5A5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585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A5A5A5"/>
            </a:solidFill>
            <a:effectLst/>
            <a:uFillTx/>
            <a:latin typeface="Open Sans Regular"/>
            <a:ea typeface="Open Sans Regular"/>
            <a:cs typeface="Open Sans Regular"/>
            <a:sym typeface="Open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A5A5A5"/>
            </a:solidFill>
            <a:effectLst/>
            <a:uFillTx/>
            <a:latin typeface="Open Sans Regular"/>
            <a:ea typeface="Open Sans Regular"/>
            <a:cs typeface="Open Sans Regular"/>
            <a:sym typeface="Open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585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A5A5A5"/>
            </a:solidFill>
            <a:effectLst/>
            <a:uFillTx/>
            <a:latin typeface="Open Sans Regular"/>
            <a:ea typeface="Open Sans Regular"/>
            <a:cs typeface="Open Sans Regular"/>
            <a:sym typeface="Open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A5A5A5"/>
            </a:solidFill>
            <a:effectLst/>
            <a:uFillTx/>
            <a:latin typeface="Open Sans Regular"/>
            <a:ea typeface="Open Sans Regular"/>
            <a:cs typeface="Open Sans Regular"/>
            <a:sym typeface="Open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1801</Words>
  <Application>Microsoft Office PowerPoint</Application>
  <PresentationFormat>Custom</PresentationFormat>
  <Paragraphs>280</Paragraphs>
  <Slides>35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Arial</vt:lpstr>
      <vt:lpstr>Calibri</vt:lpstr>
      <vt:lpstr>Helvetica</vt:lpstr>
      <vt:lpstr>Helvetica Light</vt:lpstr>
      <vt:lpstr>Helvetica Neue</vt:lpstr>
      <vt:lpstr>Impact</vt:lpstr>
      <vt:lpstr>Open Sans</vt:lpstr>
      <vt:lpstr>Open Sans Bold</vt:lpstr>
      <vt:lpstr>Open Sans Extrabold</vt:lpstr>
      <vt:lpstr>Open Sans Light</vt:lpstr>
      <vt:lpstr>Open Sans regular</vt:lpstr>
      <vt:lpstr>Open Sans regular</vt:lpstr>
      <vt:lpstr>Tw Cen MT</vt:lpstr>
      <vt:lpstr>Wingdings</vt:lpstr>
      <vt:lpstr>White</vt:lpstr>
      <vt:lpstr>ما الجديد في نسخة 2018 من دليل اسفير؟ </vt:lpstr>
      <vt:lpstr>PowerPoint Presentation</vt:lpstr>
      <vt:lpstr>أهداف التعلم</vt:lpstr>
      <vt:lpstr>تحديات اليوم ودوافع تنقيح الدليل</vt:lpstr>
      <vt:lpstr>PowerPoint Presentation</vt:lpstr>
      <vt:lpstr>PowerPoint Presentation</vt:lpstr>
      <vt:lpstr>PowerPoint Presentation</vt:lpstr>
      <vt:lpstr>المشاركة المجتمعية والمساءلة</vt:lpstr>
      <vt:lpstr>استخدام الدليل</vt:lpstr>
      <vt:lpstr>مناقشة: تحديات اليوم ودوافع تنقيح الدليل</vt:lpstr>
      <vt:lpstr>مشاورات تنقيح الدليل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التغييرات الهيكلية على الدليل</vt:lpstr>
      <vt:lpstr>الفصول الأساسية</vt:lpstr>
      <vt:lpstr>ما هو اسفير؟ </vt:lpstr>
      <vt:lpstr>الميثاق الإنساني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أين نحن الآن</vt:lpstr>
      <vt:lpstr>PowerPoint Presentation</vt:lpstr>
      <vt:lpstr>هوية جديدة</vt:lpstr>
      <vt:lpstr>طريقة جديدة للحصول على الدليل</vt:lpstr>
      <vt:lpstr>دورة إلكترونية جديدة  كيف تصبح من أبطال اسفير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New in the 2018 Sphere Handbook?</dc:title>
  <dc:creator>Tristan Hale</dc:creator>
  <cp:lastModifiedBy>Tristan Hale</cp:lastModifiedBy>
  <cp:revision>88</cp:revision>
  <dcterms:created xsi:type="dcterms:W3CDTF">2018-11-13T08:32:28Z</dcterms:created>
  <dcterms:modified xsi:type="dcterms:W3CDTF">2019-01-10T14:18:33Z</dcterms:modified>
</cp:coreProperties>
</file>